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9"/>
  </p:notesMasterIdLst>
  <p:sldIdLst>
    <p:sldId id="256" r:id="rId2"/>
    <p:sldId id="257" r:id="rId3"/>
    <p:sldId id="262" r:id="rId4"/>
    <p:sldId id="260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59" r:id="rId13"/>
    <p:sldId id="269" r:id="rId14"/>
    <p:sldId id="265" r:id="rId15"/>
    <p:sldId id="264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08FCC-2ABB-4873-8669-C0BBA889CF1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F060-DCB4-4683-96A4-5426AC26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have all heard the term “neural network” before (because there was a presentation on it), but do you actually know what that means?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neural network?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Let’s walk through one</a:t>
            </a:r>
          </a:p>
          <a:p>
            <a:r>
              <a:rPr lang="en-US" dirty="0"/>
              <a:t>- One of the most popular “Hello world” applications is called MNIST or as I like to call “MNIST”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MNIST is an AI that identifies handwritten numbers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reason it’s popular is because all of the pictures and data are available to the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problem</a:t>
            </a:r>
          </a:p>
          <a:p>
            <a:r>
              <a:rPr lang="en-US" dirty="0"/>
              <a:t>- The neural network will take in images and spit out what number the AI thinks the image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inputs could be taken in? These are often called “parameters”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about outputs?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important to identify the inputs and outputs of an AI system, because AI systems all have a specific purpose (at least for now) chat </a:t>
            </a:r>
            <a:r>
              <a:rPr lang="en-US" dirty="0" err="1"/>
              <a:t>gpt</a:t>
            </a:r>
            <a:r>
              <a:rPr lang="en-US" dirty="0"/>
              <a:t> vs </a:t>
            </a:r>
            <a:r>
              <a:rPr lang="en-US" dirty="0" err="1"/>
              <a:t>craiyon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Lots of debate on neurons and neuron layers, not an exact science (at least what's been released on the web)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identified our I/O time to move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3 main values to talk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Lets create a small intermediate neural network and assign names and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know the first group of neurons are pixel values, but how do we calculate D?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 a simple summation and a special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Lots of calculations, lets use matrix math to add them up</a:t>
            </a:r>
          </a:p>
          <a:p>
            <a:pPr marL="171450" indent="-171450">
              <a:buFontTx/>
              <a:buChar char="-"/>
            </a:pPr>
            <a:r>
              <a:rPr lang="en-US" dirty="0"/>
              <a:t>Neural networks are actually trained best on GPUs because of how much matrix multiplication is used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Let’s now train our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Start with random weights and biases (</a:t>
            </a:r>
            <a:r>
              <a:rPr lang="en-US" dirty="0" err="1"/>
              <a:t>kindof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will try to recognize a 4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Identifies as a 5, and back-propagates changing all the weights and biases based on the reward received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Again with a 1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Repeat until the AI can correctly identify a picture according to your accuracy needs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It works a lot like simulated annealing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Once it’s trained, the same neural network can be used over and over to identify the correct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was a very simple exercise, but it opened my eyes up to what parameters and outputs are needed for these companies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Gave me a better grasp on how AI is created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F060-DCB4-4683-96A4-5426AC26B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898" r:id="rId7"/>
    <p:sldLayoutId id="2147483899" r:id="rId8"/>
    <p:sldLayoutId id="2147483900" r:id="rId9"/>
    <p:sldLayoutId id="2147483901" r:id="rId10"/>
    <p:sldLayoutId id="21474839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xHFDKwJGGo?feature=oemb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5826184/what-image-format-are-mnist-images" TargetMode="External"/><Relationship Id="rId13" Type="http://schemas.openxmlformats.org/officeDocument/2006/relationships/hyperlink" Target="https://justcreative.com/chatgpt-prompt-framework/" TargetMode="External"/><Relationship Id="rId3" Type="http://schemas.openxmlformats.org/officeDocument/2006/relationships/hyperlink" Target="https://www.youtube.com/watch?v=aircAruvnKk&amp;list=PLZHQObOWTQDNU6R1_67000Dx_ZCJB-3pi" TargetMode="External"/><Relationship Id="rId7" Type="http://schemas.openxmlformats.org/officeDocument/2006/relationships/hyperlink" Target="https://www.youtube.com/watch?v=DiGB5uAYKAg&amp;t=1939s" TargetMode="External"/><Relationship Id="rId12" Type="http://schemas.openxmlformats.org/officeDocument/2006/relationships/hyperlink" Target="https://www.creativebloq.com/news/tesla-logo-IUD" TargetMode="External"/><Relationship Id="rId2" Type="http://schemas.openxmlformats.org/officeDocument/2006/relationships/hyperlink" Target="https://www.technologyreview.com/2018/06/12/142361/ai-could-get-100-times-more-energy-efficient-with-ibms-new-artificial-synap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9OHn5ZF4Uo" TargetMode="External"/><Relationship Id="rId11" Type="http://schemas.openxmlformats.org/officeDocument/2006/relationships/hyperlink" Target="https://www.tensorflow.org/datasets/catalog/mnist" TargetMode="External"/><Relationship Id="rId5" Type="http://schemas.openxmlformats.org/officeDocument/2006/relationships/hyperlink" Target="https://www.youtube.com/watch?v=SX08NT55YhA" TargetMode="External"/><Relationship Id="rId10" Type="http://schemas.openxmlformats.org/officeDocument/2006/relationships/hyperlink" Target="https://www.jeremyjordan.me/intro-to-neural-networks/" TargetMode="External"/><Relationship Id="rId4" Type="http://schemas.openxmlformats.org/officeDocument/2006/relationships/hyperlink" Target="https://www.youtube.com/watch?v=sxHFDKwJGGo" TargetMode="External"/><Relationship Id="rId9" Type="http://schemas.openxmlformats.org/officeDocument/2006/relationships/hyperlink" Target="https://victorzhou.com/series/neural-networks-from-scratch/" TargetMode="External"/><Relationship Id="rId14" Type="http://schemas.openxmlformats.org/officeDocument/2006/relationships/hyperlink" Target="https://craiyon.teemill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1B5E7-2D13-1BC8-247E-F93FCF3F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/>
              <a:t>How is AI shaping RTOS?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F926-D29B-0815-9D64-2E067977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/>
              <a:t>Tyler Crabb</a:t>
            </a:r>
          </a:p>
          <a:p>
            <a:r>
              <a:rPr lang="en-US"/>
              <a:t>Carter Nettesheim</a:t>
            </a: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95988D2-3622-F1FF-77B0-48D00D3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7" r="2" b="253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408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4425-C6C1-6F5F-7B0A-B43E52F1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2265727" cy="1442463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9C7F57-5000-A509-6286-3F56B555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8579" y="2483354"/>
            <a:ext cx="666750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4F0FB-9851-42F9-C062-5452B8DD187C}"/>
              </a:ext>
            </a:extLst>
          </p:cNvPr>
          <p:cNvSpPr txBox="1"/>
          <p:nvPr/>
        </p:nvSpPr>
        <p:spPr>
          <a:xfrm>
            <a:off x="10706379" y="2644744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096DB6C-A321-3E60-AFB6-B63B93BBD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2943041"/>
            <a:ext cx="2265727" cy="22657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A473EF-40CD-050D-6E1F-0B2AB8F154BA}"/>
              </a:ext>
            </a:extLst>
          </p:cNvPr>
          <p:cNvSpPr/>
          <p:nvPr/>
        </p:nvSpPr>
        <p:spPr>
          <a:xfrm>
            <a:off x="931178" y="3187817"/>
            <a:ext cx="539794" cy="53689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613A3-018B-F6BD-C32A-D7D5F3DB4B55}"/>
              </a:ext>
            </a:extLst>
          </p:cNvPr>
          <p:cNvSpPr txBox="1"/>
          <p:nvPr/>
        </p:nvSpPr>
        <p:spPr>
          <a:xfrm>
            <a:off x="3531765" y="221352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0C7C9-2F3B-817D-F5FA-030C56D5C539}"/>
              </a:ext>
            </a:extLst>
          </p:cNvPr>
          <p:cNvSpPr txBox="1"/>
          <p:nvPr/>
        </p:nvSpPr>
        <p:spPr>
          <a:xfrm>
            <a:off x="5759333" y="221352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“hidden layers”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6D623-C76D-6C83-A16A-473B185DFFDC}"/>
              </a:ext>
            </a:extLst>
          </p:cNvPr>
          <p:cNvSpPr txBox="1"/>
          <p:nvPr/>
        </p:nvSpPr>
        <p:spPr>
          <a:xfrm>
            <a:off x="8680150" y="221352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numbers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E4AA8-76EE-0A4E-24EA-16791A05332A}"/>
              </a:ext>
            </a:extLst>
          </p:cNvPr>
          <p:cNvSpPr/>
          <p:nvPr/>
        </p:nvSpPr>
        <p:spPr>
          <a:xfrm>
            <a:off x="1571225" y="3187817"/>
            <a:ext cx="539794" cy="53689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6AD16-0C65-0347-3C34-0FAEE8700D83}"/>
              </a:ext>
            </a:extLst>
          </p:cNvPr>
          <p:cNvSpPr/>
          <p:nvPr/>
        </p:nvSpPr>
        <p:spPr>
          <a:xfrm>
            <a:off x="10093711" y="4075905"/>
            <a:ext cx="922368" cy="27798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F707F-391C-00A6-CD8C-40ADF127D880}"/>
              </a:ext>
            </a:extLst>
          </p:cNvPr>
          <p:cNvSpPr txBox="1"/>
          <p:nvPr/>
        </p:nvSpPr>
        <p:spPr>
          <a:xfrm>
            <a:off x="10093711" y="2644743"/>
            <a:ext cx="6126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  <a:p>
            <a:r>
              <a:rPr lang="en-US" dirty="0"/>
              <a:t>0.83</a:t>
            </a:r>
          </a:p>
          <a:p>
            <a:r>
              <a:rPr lang="en-US" dirty="0"/>
              <a:t>0.13</a:t>
            </a:r>
          </a:p>
          <a:p>
            <a:r>
              <a:rPr lang="en-US" dirty="0"/>
              <a:t>0.4</a:t>
            </a:r>
          </a:p>
          <a:p>
            <a:r>
              <a:rPr lang="en-US" dirty="0"/>
              <a:t>0.14</a:t>
            </a:r>
          </a:p>
          <a:p>
            <a:r>
              <a:rPr lang="en-US" dirty="0"/>
              <a:t>0.9</a:t>
            </a:r>
          </a:p>
          <a:p>
            <a:r>
              <a:rPr lang="en-US" dirty="0"/>
              <a:t>0.35</a:t>
            </a:r>
          </a:p>
          <a:p>
            <a:r>
              <a:rPr lang="en-US" dirty="0"/>
              <a:t>0.67</a:t>
            </a:r>
          </a:p>
          <a:p>
            <a:r>
              <a:rPr lang="en-US" dirty="0"/>
              <a:t>0.04</a:t>
            </a:r>
          </a:p>
          <a:p>
            <a:r>
              <a:rPr lang="en-US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5E52-EB17-EC8B-5CA2-D4CE033E5969}"/>
              </a:ext>
            </a:extLst>
          </p:cNvPr>
          <p:cNvSpPr txBox="1"/>
          <p:nvPr/>
        </p:nvSpPr>
        <p:spPr>
          <a:xfrm>
            <a:off x="11446679" y="2656742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B3DF3-D02B-05C9-3E79-A4C679D7870A}"/>
              </a:ext>
            </a:extLst>
          </p:cNvPr>
          <p:cNvSpPr txBox="1"/>
          <p:nvPr/>
        </p:nvSpPr>
        <p:spPr>
          <a:xfrm>
            <a:off x="11109246" y="221352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F82D1-AAE6-BDB8-8927-48EE44248DE6}"/>
              </a:ext>
            </a:extLst>
          </p:cNvPr>
          <p:cNvSpPr txBox="1"/>
          <p:nvPr/>
        </p:nvSpPr>
        <p:spPr>
          <a:xfrm>
            <a:off x="10098908" y="2644742"/>
            <a:ext cx="6126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  <a:p>
            <a:r>
              <a:rPr lang="en-US" dirty="0"/>
              <a:t>0.83</a:t>
            </a:r>
          </a:p>
          <a:p>
            <a:r>
              <a:rPr lang="en-US" dirty="0"/>
              <a:t>0.13</a:t>
            </a:r>
          </a:p>
          <a:p>
            <a:r>
              <a:rPr lang="en-US" dirty="0"/>
              <a:t>0.4</a:t>
            </a:r>
          </a:p>
          <a:p>
            <a:r>
              <a:rPr lang="en-US" dirty="0"/>
              <a:t>0.14</a:t>
            </a:r>
          </a:p>
          <a:p>
            <a:r>
              <a:rPr lang="en-US" dirty="0"/>
              <a:t>0.43</a:t>
            </a:r>
          </a:p>
          <a:p>
            <a:r>
              <a:rPr lang="en-US" dirty="0"/>
              <a:t>0.35</a:t>
            </a:r>
          </a:p>
          <a:p>
            <a:r>
              <a:rPr lang="en-US" dirty="0"/>
              <a:t>0.67</a:t>
            </a:r>
          </a:p>
          <a:p>
            <a:r>
              <a:rPr lang="en-US" dirty="0"/>
              <a:t>0.04</a:t>
            </a:r>
          </a:p>
          <a:p>
            <a:r>
              <a:rPr lang="en-US" dirty="0"/>
              <a:t>0.5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105A09-40C2-6946-E6B7-AD9A2EDE5834}"/>
              </a:ext>
            </a:extLst>
          </p:cNvPr>
          <p:cNvSpPr/>
          <p:nvPr/>
        </p:nvSpPr>
        <p:spPr>
          <a:xfrm>
            <a:off x="10093711" y="2968518"/>
            <a:ext cx="922368" cy="27798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E9C3C-9535-2DE9-3721-1AC6C6F2EC09}"/>
              </a:ext>
            </a:extLst>
          </p:cNvPr>
          <p:cNvSpPr txBox="1"/>
          <p:nvPr/>
        </p:nvSpPr>
        <p:spPr>
          <a:xfrm>
            <a:off x="11446678" y="2654951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D0E7E-1224-2682-5DC3-173A393FB1FF}"/>
              </a:ext>
            </a:extLst>
          </p:cNvPr>
          <p:cNvSpPr txBox="1"/>
          <p:nvPr/>
        </p:nvSpPr>
        <p:spPr>
          <a:xfrm>
            <a:off x="3936683" y="5902267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propagation changes weights and biases</a:t>
            </a:r>
          </a:p>
        </p:txBody>
      </p:sp>
    </p:spTree>
    <p:extLst>
      <p:ext uri="{BB962C8B-B14F-4D97-AF65-F5344CB8AC3E}">
        <p14:creationId xmlns:p14="http://schemas.microsoft.com/office/powerpoint/2010/main" val="171054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  <p:bldP spid="14" grpId="1" animBg="1"/>
      <p:bldP spid="15" grpId="0"/>
      <p:bldP spid="15" grpId="1"/>
      <p:bldP spid="16" grpId="0"/>
      <p:bldP spid="16" grpId="1"/>
      <p:bldP spid="20" grpId="0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52D-557C-4680-7A6F-5DEE76BE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and Better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3C3BEA9-DFF1-2B45-0EE0-A483AB338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" y="3429000"/>
            <a:ext cx="3247326" cy="1689812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EC44FD3-AE2F-7091-B6BB-508D7612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67" y="3043365"/>
            <a:ext cx="3120536" cy="232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59D6E-79A9-E2A5-317D-3321524B17A3}"/>
              </a:ext>
            </a:extLst>
          </p:cNvPr>
          <p:cNvSpPr txBox="1"/>
          <p:nvPr/>
        </p:nvSpPr>
        <p:spPr>
          <a:xfrm>
            <a:off x="857840" y="3043365"/>
            <a:ext cx="11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GPT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005E0D0-5EFD-A4A5-DEC6-F04EAB56D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04" y="3412697"/>
            <a:ext cx="4269689" cy="14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4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8324-D021-928A-8AA3-6B8005B2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RTOS?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457B-0820-0BFD-1CA4-C6E861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H100</a:t>
            </a:r>
          </a:p>
          <a:p>
            <a:r>
              <a:rPr lang="en-US" dirty="0"/>
              <a:t>Chip manufacturing</a:t>
            </a:r>
          </a:p>
          <a:p>
            <a:pPr lvl="1"/>
            <a:r>
              <a:rPr lang="en-US" dirty="0"/>
              <a:t>Producing features on a single gold atom</a:t>
            </a:r>
          </a:p>
          <a:p>
            <a:pPr lvl="1"/>
            <a:r>
              <a:rPr lang="en-US" dirty="0"/>
              <a:t>40x speed, 7x less power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vs GPT-3 (GPT-4 is now out)</a:t>
            </a:r>
          </a:p>
          <a:p>
            <a:pPr lvl="1"/>
            <a:r>
              <a:rPr lang="en-US" dirty="0"/>
              <a:t>New Nvidia graphics cards specialized for training AI</a:t>
            </a:r>
          </a:p>
          <a:p>
            <a:r>
              <a:rPr lang="en-US" dirty="0"/>
              <a:t>If AI can be used to solve NP complete problems, RM and EDF could be solved faster</a:t>
            </a:r>
          </a:p>
        </p:txBody>
      </p:sp>
    </p:spTree>
    <p:extLst>
      <p:ext uri="{BB962C8B-B14F-4D97-AF65-F5344CB8AC3E}">
        <p14:creationId xmlns:p14="http://schemas.microsoft.com/office/powerpoint/2010/main" val="13811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C7C-DFC5-361F-1FD7-7BA7E9F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0143-6629-1D19-BA68-02A9764C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96C46-B370-9F79-6FFA-AC7877B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/>
              <a:t>Nvidia’s GTC 2023 Keynote Intro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8026-E549-B5F7-7F66-1CE41D60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March 21, 2023 – Just 4 weeks ago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86A118C0-4DEC-18C6-C7AE-1A2172A2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 AM AI | NVIDIA GTC 2023 | Official Keynote Intro">
            <a:hlinkClick r:id="" action="ppaction://media"/>
            <a:extLst>
              <a:ext uri="{FF2B5EF4-FFF2-40B4-BE49-F238E27FC236}">
                <a16:creationId xmlns:a16="http://schemas.microsoft.com/office/drawing/2014/main" id="{06F92F5B-94C3-D5D6-97BC-91E84762AC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57741B7-6B8D-6CCC-C3A5-6DDDF658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F9B5-3C67-1BE1-3D60-C0BFB79C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36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FC1-9180-A6E8-1DA0-B3106ECA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3A8E-BEA9-FBFD-C8F1-473E64BC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000" dirty="0">
                <a:hlinkClick r:id="rId2"/>
              </a:rPr>
              <a:t>https://www.technologyreview.com/2018/06/12/142361/ai-could-get-100-times-more-energy-efficient-with-ibms-new-artificial-synapses/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https://www.youtube.com/watch?v=aircAruvnKk&amp;list=PLZHQObOWTQDNU6R1_67000Dx_ZCJB-3pi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https://www.youtube.com/watch?v=sxHFDKwJGGo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https://www.youtube.com/watch?v=SX08NT55YhA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https://www.youtube.com/watch?v=R9OHn5ZF4Uo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https://www.youtube.com/watch?v=DiGB5uAYKAg&amp;t=1939s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https://stackoverflow.com/questions/45826184/what-image-format-are-mnist-images</a:t>
            </a:r>
            <a:endParaRPr lang="en-US" sz="1000" dirty="0"/>
          </a:p>
          <a:p>
            <a:r>
              <a:rPr lang="en-US" sz="1000" dirty="0">
                <a:hlinkClick r:id="rId9"/>
              </a:rPr>
              <a:t>https://victorzhou.com/series/neural-networks-from-scratch/</a:t>
            </a:r>
            <a:endParaRPr lang="en-US" sz="1000" dirty="0"/>
          </a:p>
          <a:p>
            <a:r>
              <a:rPr lang="en-US" sz="1000" dirty="0">
                <a:hlinkClick r:id="rId10"/>
              </a:rPr>
              <a:t>https://www.jeremyjordan.me/intro-to-neural-networks/</a:t>
            </a:r>
            <a:endParaRPr lang="en-US" sz="1000" dirty="0"/>
          </a:p>
          <a:p>
            <a:r>
              <a:rPr lang="en-US" sz="1000" dirty="0">
                <a:hlinkClick r:id="rId11"/>
              </a:rPr>
              <a:t>https://www.tensorflow.org/datasets/catalog/mnist</a:t>
            </a:r>
            <a:endParaRPr lang="en-US" sz="1000" dirty="0"/>
          </a:p>
          <a:p>
            <a:r>
              <a:rPr lang="en-US" sz="1000" dirty="0">
                <a:hlinkClick r:id="rId12"/>
              </a:rPr>
              <a:t>https://www.creativebloq.com/news/tesla-logo-IUD</a:t>
            </a:r>
            <a:endParaRPr lang="en-US" sz="1000" dirty="0"/>
          </a:p>
          <a:p>
            <a:r>
              <a:rPr lang="en-US" sz="1000" dirty="0">
                <a:hlinkClick r:id="rId13"/>
              </a:rPr>
              <a:t>https://justcreative.com/chatgpt-prompt-framework/</a:t>
            </a:r>
            <a:endParaRPr lang="en-US" sz="1000" dirty="0"/>
          </a:p>
          <a:p>
            <a:r>
              <a:rPr lang="en-US" sz="1000" dirty="0">
                <a:hlinkClick r:id="rId14"/>
              </a:rPr>
              <a:t>https://craiyon.teemill.com/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054-B25B-CA5A-4545-31D467EF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1FBD-2738-A1C6-3631-275F08F4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5DDD-4EBC-9227-CC41-6425E0FF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made application based – only trained for a certain application (for now)</a:t>
            </a:r>
          </a:p>
          <a:p>
            <a:endParaRPr lang="en-US" dirty="0"/>
          </a:p>
          <a:p>
            <a:r>
              <a:rPr lang="en-US" dirty="0"/>
              <a:t>Most of us have heard neural network, but what does it actually mean?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83241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Hello World of AI</a:t>
            </a:r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Content Placeholder 47" descr="Background pattern&#10;&#10;Description automatically generated">
            <a:extLst>
              <a:ext uri="{FF2B5EF4-FFF2-40B4-BE49-F238E27FC236}">
                <a16:creationId xmlns:a16="http://schemas.microsoft.com/office/drawing/2014/main" id="{8D4A59C4-0690-3253-41E6-4FE3785E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0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87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9C4C-A486-A612-A417-4B0C0483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00784"/>
            <a:ext cx="10325000" cy="1442463"/>
          </a:xfrm>
        </p:spPr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62F0-4734-276D-C421-7CA7498E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021824" cy="3564436"/>
          </a:xfrm>
        </p:spPr>
        <p:txBody>
          <a:bodyPr/>
          <a:lstStyle/>
          <a:p>
            <a:r>
              <a:rPr lang="en-US" dirty="0"/>
              <a:t>Modified National Institute of Standards and Technology</a:t>
            </a:r>
          </a:p>
          <a:p>
            <a:r>
              <a:rPr lang="en-US" dirty="0"/>
              <a:t>Created public database of hand drawn images</a:t>
            </a:r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75884F0-498B-ED04-42D8-B17A4E06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57" y="1763059"/>
            <a:ext cx="4069937" cy="42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D13-E165-8DA7-53FD-EC73939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AC13DD-FFF7-7E41-5855-733D52459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8579" y="2483354"/>
            <a:ext cx="6667500" cy="3333750"/>
          </a:xfrm>
          <a:prstGeom prst="rect">
            <a:avLst/>
          </a:prstGeom>
        </p:spPr>
      </p:pic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" y="2943778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53C1F-23ED-4756-1CEC-548A730ED220}"/>
              </a:ext>
            </a:extLst>
          </p:cNvPr>
          <p:cNvSpPr txBox="1"/>
          <p:nvPr/>
        </p:nvSpPr>
        <p:spPr>
          <a:xfrm>
            <a:off x="10423278" y="3550064"/>
            <a:ext cx="75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75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8" y="2741529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DD98C5-E317-8B20-1A3C-67C2BEB41FA7}"/>
              </a:ext>
            </a:extLst>
          </p:cNvPr>
          <p:cNvSpPr txBox="1"/>
          <p:nvPr/>
        </p:nvSpPr>
        <p:spPr>
          <a:xfrm>
            <a:off x="1316504" y="533907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</a:t>
            </a:r>
            <a:r>
              <a:rPr lang="en-US" dirty="0" err="1"/>
              <a:t>px</a:t>
            </a:r>
            <a:r>
              <a:rPr lang="en-US" dirty="0"/>
              <a:t> x 28 </a:t>
            </a:r>
            <a:r>
              <a:rPr lang="en-US" dirty="0" err="1"/>
              <a:t>px</a:t>
            </a:r>
            <a:r>
              <a:rPr lang="en-US" dirty="0"/>
              <a:t> = 784 inputs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8735E3-F3DF-79B7-AAF3-B9DD15C0F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956" y="188965"/>
            <a:ext cx="3726475" cy="186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6A153-D2F2-2F85-A841-FBF71D17C4CC}"/>
              </a:ext>
            </a:extLst>
          </p:cNvPr>
          <p:cNvSpPr txBox="1"/>
          <p:nvPr/>
        </p:nvSpPr>
        <p:spPr>
          <a:xfrm>
            <a:off x="1913623" y="215675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93E74-13F2-7195-C526-E97FD5ED72D9}"/>
              </a:ext>
            </a:extLst>
          </p:cNvPr>
          <p:cNvSpPr txBox="1"/>
          <p:nvPr/>
        </p:nvSpPr>
        <p:spPr>
          <a:xfrm>
            <a:off x="7937671" y="2156754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A1B28-8F7C-A023-AF0D-02A59DD21870}"/>
              </a:ext>
            </a:extLst>
          </p:cNvPr>
          <p:cNvSpPr txBox="1"/>
          <p:nvPr/>
        </p:nvSpPr>
        <p:spPr>
          <a:xfrm>
            <a:off x="8556004" y="2846080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6867C-5E1A-9575-0D49-79C1136E8DA9}"/>
              </a:ext>
            </a:extLst>
          </p:cNvPr>
          <p:cNvSpPr txBox="1"/>
          <p:nvPr/>
        </p:nvSpPr>
        <p:spPr>
          <a:xfrm>
            <a:off x="8954135" y="409257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10 outputs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203F0-DA61-0FFF-0A37-758101CFE26D}"/>
              </a:ext>
            </a:extLst>
          </p:cNvPr>
          <p:cNvSpPr/>
          <p:nvPr/>
        </p:nvSpPr>
        <p:spPr>
          <a:xfrm>
            <a:off x="4241956" y="188965"/>
            <a:ext cx="590103" cy="18632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BE7E9-C49E-7E34-A7E1-31BE1861C15B}"/>
              </a:ext>
            </a:extLst>
          </p:cNvPr>
          <p:cNvSpPr/>
          <p:nvPr/>
        </p:nvSpPr>
        <p:spPr>
          <a:xfrm>
            <a:off x="7381124" y="188965"/>
            <a:ext cx="590103" cy="186323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96860-8A62-EEE2-DC88-B14126F85F83}"/>
              </a:ext>
            </a:extLst>
          </p:cNvPr>
          <p:cNvSpPr txBox="1"/>
          <p:nvPr/>
        </p:nvSpPr>
        <p:spPr>
          <a:xfrm>
            <a:off x="3880516" y="443646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value from 0 – 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A65F3C-FEE1-B8A2-21EF-34C3F4622D92}"/>
              </a:ext>
            </a:extLst>
          </p:cNvPr>
          <p:cNvSpPr/>
          <p:nvPr/>
        </p:nvSpPr>
        <p:spPr>
          <a:xfrm rot="5400000">
            <a:off x="5653708" y="1460877"/>
            <a:ext cx="905765" cy="2549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99A0-5921-EEAA-11FD-B1E2242ACC8E}"/>
              </a:ext>
            </a:extLst>
          </p:cNvPr>
          <p:cNvSpPr txBox="1"/>
          <p:nvPr/>
        </p:nvSpPr>
        <p:spPr>
          <a:xfrm>
            <a:off x="5901904" y="3116983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2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 animBg="1"/>
      <p:bldP spid="14" grpId="0" animBg="1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95D-7C99-E60F-B4F1-55136D7B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2975852" cy="1442463"/>
          </a:xfrm>
        </p:spPr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55E22-EB94-5B3A-E431-1E23C1E86F10}"/>
              </a:ext>
            </a:extLst>
          </p:cNvPr>
          <p:cNvSpPr/>
          <p:nvPr/>
        </p:nvSpPr>
        <p:spPr>
          <a:xfrm>
            <a:off x="897141" y="3248350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8F7A-B5EC-B08A-1B2A-C7F034D75686}"/>
              </a:ext>
            </a:extLst>
          </p:cNvPr>
          <p:cNvSpPr txBox="1"/>
          <p:nvPr/>
        </p:nvSpPr>
        <p:spPr>
          <a:xfrm>
            <a:off x="1150644" y="362352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30A26A-5704-B6AA-8F57-89306EB069B0}"/>
              </a:ext>
            </a:extLst>
          </p:cNvPr>
          <p:cNvSpPr/>
          <p:nvPr/>
        </p:nvSpPr>
        <p:spPr>
          <a:xfrm>
            <a:off x="5839257" y="217706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14162-CD5D-D013-8DE0-EDB141AD4818}"/>
              </a:ext>
            </a:extLst>
          </p:cNvPr>
          <p:cNvSpPr/>
          <p:nvPr/>
        </p:nvSpPr>
        <p:spPr>
          <a:xfrm>
            <a:off x="5839257" y="4214534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1233CF-ED64-027E-69A5-7DCF0C061CB3}"/>
              </a:ext>
            </a:extLst>
          </p:cNvPr>
          <p:cNvSpPr/>
          <p:nvPr/>
        </p:nvSpPr>
        <p:spPr>
          <a:xfrm>
            <a:off x="5839257" y="1854255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10D2D-AA2E-6569-4BBA-305045DFD123}"/>
              </a:ext>
            </a:extLst>
          </p:cNvPr>
          <p:cNvSpPr/>
          <p:nvPr/>
        </p:nvSpPr>
        <p:spPr>
          <a:xfrm>
            <a:off x="8797061" y="1854255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C0718C-F46C-629C-CB36-FBEE98CA8083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6958931" y="777543"/>
            <a:ext cx="1838130" cy="1636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0D326C-2834-CA29-F534-3C7C4513830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58931" y="2414092"/>
            <a:ext cx="18381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AB0DDD-39B0-DE13-9C41-66A35EA6B8D1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958931" y="2414092"/>
            <a:ext cx="1838130" cy="2360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E70167-0CAB-0BEF-9952-3F522287B242}"/>
              </a:ext>
            </a:extLst>
          </p:cNvPr>
          <p:cNvSpPr txBox="1"/>
          <p:nvPr/>
        </p:nvSpPr>
        <p:spPr>
          <a:xfrm>
            <a:off x="6207757" y="59287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B23E-6F66-A1B7-4681-ED3A65E30491}"/>
              </a:ext>
            </a:extLst>
          </p:cNvPr>
          <p:cNvSpPr txBox="1"/>
          <p:nvPr/>
        </p:nvSpPr>
        <p:spPr>
          <a:xfrm>
            <a:off x="6220291" y="22341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6EAB5-C900-4816-24FA-6E3D776341CB}"/>
              </a:ext>
            </a:extLst>
          </p:cNvPr>
          <p:cNvSpPr txBox="1"/>
          <p:nvPr/>
        </p:nvSpPr>
        <p:spPr>
          <a:xfrm>
            <a:off x="6255028" y="4604328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8169C-05D2-AB15-23E2-727E87AF7DC1}"/>
              </a:ext>
            </a:extLst>
          </p:cNvPr>
          <p:cNvSpPr txBox="1"/>
          <p:nvPr/>
        </p:nvSpPr>
        <p:spPr>
          <a:xfrm>
            <a:off x="897141" y="269470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float from 0 - 1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B563F-031A-924B-57FD-7CA0A8BBD9E4}"/>
              </a:ext>
            </a:extLst>
          </p:cNvPr>
          <p:cNvSpPr txBox="1"/>
          <p:nvPr/>
        </p:nvSpPr>
        <p:spPr>
          <a:xfrm>
            <a:off x="9221451" y="2229426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5F51E9-B5C8-9162-3F3D-93BE21B255AF}"/>
              </a:ext>
            </a:extLst>
          </p:cNvPr>
          <p:cNvSpPr/>
          <p:nvPr/>
        </p:nvSpPr>
        <p:spPr>
          <a:xfrm>
            <a:off x="6353375" y="3248350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068E09-5F7B-1980-7544-4470BC52DE61}"/>
              </a:ext>
            </a:extLst>
          </p:cNvPr>
          <p:cNvSpPr/>
          <p:nvPr/>
        </p:nvSpPr>
        <p:spPr>
          <a:xfrm>
            <a:off x="6353375" y="3626545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7A3A0E-85FD-49C2-9A54-04484CD5EAF1}"/>
              </a:ext>
            </a:extLst>
          </p:cNvPr>
          <p:cNvSpPr/>
          <p:nvPr/>
        </p:nvSpPr>
        <p:spPr>
          <a:xfrm>
            <a:off x="6353374" y="3959021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BC034C-AA27-F7C3-B464-2318B9E4C231}"/>
              </a:ext>
            </a:extLst>
          </p:cNvPr>
          <p:cNvSpPr txBox="1"/>
          <p:nvPr/>
        </p:nvSpPr>
        <p:spPr>
          <a:xfrm>
            <a:off x="7705885" y="9735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0EA4A-6E78-F592-771C-48554D94A8D2}"/>
                  </a:ext>
                </a:extLst>
              </p:cNvPr>
              <p:cNvSpPr txBox="1"/>
              <p:nvPr/>
            </p:nvSpPr>
            <p:spPr>
              <a:xfrm>
                <a:off x="3726475" y="5589607"/>
                <a:ext cx="795881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0" dirty="0"/>
                  <a:t> function to turn number to value from 0 - 1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0EA4A-6E78-F592-771C-48554D94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75" y="5589607"/>
                <a:ext cx="7958819" cy="985206"/>
              </a:xfrm>
              <a:prstGeom prst="rect">
                <a:avLst/>
              </a:prstGeom>
              <a:blipFill>
                <a:blip r:embed="rId3"/>
                <a:stretch>
                  <a:fillRect r="-45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B4974F0-C8DE-9F2B-D814-06F445EFC450}"/>
              </a:ext>
            </a:extLst>
          </p:cNvPr>
          <p:cNvSpPr txBox="1"/>
          <p:nvPr/>
        </p:nvSpPr>
        <p:spPr>
          <a:xfrm>
            <a:off x="7284452" y="196067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w_b</a:t>
            </a:r>
            <a:endParaRPr 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0CAA48-C8D7-BFC7-38DB-CF503DDC3667}"/>
              </a:ext>
            </a:extLst>
          </p:cNvPr>
          <p:cNvSpPr txBox="1"/>
          <p:nvPr/>
        </p:nvSpPr>
        <p:spPr>
          <a:xfrm>
            <a:off x="7858536" y="35972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w_c</a:t>
            </a:r>
            <a:endParaRPr lang="en-US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0E668D-88A2-28C4-BCF5-C2D5D9D98ED1}"/>
              </a:ext>
            </a:extLst>
          </p:cNvPr>
          <p:cNvSpPr txBox="1"/>
          <p:nvPr/>
        </p:nvSpPr>
        <p:spPr>
          <a:xfrm>
            <a:off x="897141" y="471390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 = bias</a:t>
            </a:r>
          </a:p>
          <a:p>
            <a:r>
              <a:rPr lang="en-US" i="1" dirty="0"/>
              <a:t>w </a:t>
            </a:r>
            <a:r>
              <a:rPr lang="en-US" dirty="0"/>
              <a:t>= weight</a:t>
            </a:r>
          </a:p>
          <a:p>
            <a:r>
              <a:rPr lang="en-US" dirty="0"/>
              <a:t>current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B1BD2-69EE-C655-96E3-E781E104F6C9}"/>
              </a:ext>
            </a:extLst>
          </p:cNvPr>
          <p:cNvSpPr txBox="1"/>
          <p:nvPr/>
        </p:nvSpPr>
        <p:spPr>
          <a:xfrm>
            <a:off x="1973356" y="3109403"/>
            <a:ext cx="345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93B6F-72B9-EFD7-ACC7-F384FF0D12A1}"/>
              </a:ext>
            </a:extLst>
          </p:cNvPr>
          <p:cNvCxnSpPr/>
          <p:nvPr/>
        </p:nvCxnSpPr>
        <p:spPr>
          <a:xfrm>
            <a:off x="3057709" y="3781892"/>
            <a:ext cx="18381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6BCA50-FB52-C39A-FF02-67D6C349075C}"/>
              </a:ext>
            </a:extLst>
          </p:cNvPr>
          <p:cNvSpPr txBox="1"/>
          <p:nvPr/>
        </p:nvSpPr>
        <p:spPr>
          <a:xfrm>
            <a:off x="3780460" y="3409565"/>
            <a:ext cx="392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  <p:bldP spid="23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8797E2D-07DC-E919-0680-C2572560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59" y="1411860"/>
            <a:ext cx="9568686" cy="49548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7A5C2-4BAB-2C21-F7A2-8A148EC0038A}"/>
                  </a:ext>
                </a:extLst>
              </p:cNvPr>
              <p:cNvSpPr txBox="1"/>
              <p:nvPr/>
            </p:nvSpPr>
            <p:spPr>
              <a:xfrm>
                <a:off x="2379499" y="491286"/>
                <a:ext cx="795881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function to turn number to value from 0 - 1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7A5C2-4BAB-2C21-F7A2-8A148EC0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491286"/>
                <a:ext cx="7958819" cy="985206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671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869</Words>
  <Application>Microsoft Office PowerPoint</Application>
  <PresentationFormat>Widescreen</PresentationFormat>
  <Paragraphs>180</Paragraphs>
  <Slides>17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Grandview</vt:lpstr>
      <vt:lpstr>Wingdings</vt:lpstr>
      <vt:lpstr>CosineVTI</vt:lpstr>
      <vt:lpstr>How is AI shaping RTOS?</vt:lpstr>
      <vt:lpstr>Introduction</vt:lpstr>
      <vt:lpstr>PowerPoint Presentation</vt:lpstr>
      <vt:lpstr>Hello World of AI</vt:lpstr>
      <vt:lpstr>MNIST</vt:lpstr>
      <vt:lpstr>Neural Network</vt:lpstr>
      <vt:lpstr>PowerPoint Presentation</vt:lpstr>
      <vt:lpstr>Neuron</vt:lpstr>
      <vt:lpstr>PowerPoint Presentation</vt:lpstr>
      <vt:lpstr>Training</vt:lpstr>
      <vt:lpstr>Bigger and Better</vt:lpstr>
      <vt:lpstr>What does this have to do with RTOS?</vt:lpstr>
      <vt:lpstr>Conclusion</vt:lpstr>
      <vt:lpstr>Nvidia’s GTC 2023 Keynote Intro Video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AI shaping RTOS?</dc:title>
  <dc:creator>Carter Nettesheim</dc:creator>
  <cp:lastModifiedBy>Carter Nettesheim</cp:lastModifiedBy>
  <cp:revision>20</cp:revision>
  <dcterms:created xsi:type="dcterms:W3CDTF">2023-04-18T16:01:58Z</dcterms:created>
  <dcterms:modified xsi:type="dcterms:W3CDTF">2023-04-19T02:31:30Z</dcterms:modified>
</cp:coreProperties>
</file>