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 id="266" r:id="rId12"/>
    <p:sldId id="273" r:id="rId13"/>
    <p:sldId id="267" r:id="rId14"/>
    <p:sldId id="268" r:id="rId15"/>
    <p:sldId id="269" r:id="rId16"/>
    <p:sldId id="271" r:id="rId17"/>
    <p:sldId id="272" r:id="rId18"/>
    <p:sldId id="274" r:id="rId19"/>
    <p:sldId id="270" r:id="rId20"/>
    <p:sldId id="278" r:id="rId21"/>
    <p:sldId id="275" r:id="rId22"/>
    <p:sldId id="276" r:id="rId23"/>
    <p:sldId id="277"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62675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9CD9B4-139E-43CA-BB51-C49612B160F5}"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244305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406680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3735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1974671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4058323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1796633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274116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346002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51678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134354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CD9B4-139E-43CA-BB51-C49612B160F5}"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44403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CD9B4-139E-43CA-BB51-C49612B160F5}"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347939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42783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17207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09CD9B4-139E-43CA-BB51-C49612B160F5}" type="datetimeFigureOut">
              <a:rPr lang="en-US" smtClean="0"/>
              <a:t>8/2/2019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231144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9CD9B4-139E-43CA-BB51-C49612B160F5}"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19A58-8176-4A5B-9B6D-6FB8D30F9FDE}" type="slidenum">
              <a:rPr lang="en-US" smtClean="0"/>
              <a:t>‹#›</a:t>
            </a:fld>
            <a:endParaRPr lang="en-US"/>
          </a:p>
        </p:txBody>
      </p:sp>
    </p:spTree>
    <p:extLst>
      <p:ext uri="{BB962C8B-B14F-4D97-AF65-F5344CB8AC3E}">
        <p14:creationId xmlns:p14="http://schemas.microsoft.com/office/powerpoint/2010/main" val="396425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9CD9B4-139E-43CA-BB51-C49612B160F5}" type="datetimeFigureOut">
              <a:rPr lang="en-US" smtClean="0"/>
              <a:t>8/2/2019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519A58-8176-4A5B-9B6D-6FB8D30F9FDE}" type="slidenum">
              <a:rPr lang="en-US" smtClean="0"/>
              <a:t>‹#›</a:t>
            </a:fld>
            <a:endParaRPr lang="en-US"/>
          </a:p>
        </p:txBody>
      </p:sp>
    </p:spTree>
    <p:extLst>
      <p:ext uri="{BB962C8B-B14F-4D97-AF65-F5344CB8AC3E}">
        <p14:creationId xmlns:p14="http://schemas.microsoft.com/office/powerpoint/2010/main" val="30685492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ducation.github.com/pack" TargetMode="External"/><Relationship Id="rId2" Type="http://schemas.openxmlformats.org/officeDocument/2006/relationships/hyperlink" Target="https://github.com/cartersa79/simpleCiphers" TargetMode="External"/><Relationship Id="rId1" Type="http://schemas.openxmlformats.org/officeDocument/2006/relationships/slideLayout" Target="../slideLayouts/slideLayout2.xml"/><Relationship Id="rId5" Type="http://schemas.openxmlformats.org/officeDocument/2006/relationships/hyperlink" Target="https://desktop.github.com/" TargetMode="External"/><Relationship Id="rId4" Type="http://schemas.openxmlformats.org/officeDocument/2006/relationships/hyperlink" Target="https://visualstudio.github.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7569-AA48-4074-99A2-35705BEDE578}"/>
              </a:ext>
            </a:extLst>
          </p:cNvPr>
          <p:cNvSpPr>
            <a:spLocks noGrp="1"/>
          </p:cNvSpPr>
          <p:nvPr>
            <p:ph type="ctrTitle"/>
          </p:nvPr>
        </p:nvSpPr>
        <p:spPr>
          <a:xfrm>
            <a:off x="1683171" y="1831657"/>
            <a:ext cx="8825658" cy="3194686"/>
          </a:xfrm>
        </p:spPr>
        <p:txBody>
          <a:bodyPr/>
          <a:lstStyle/>
          <a:p>
            <a:pPr algn="ctr"/>
            <a:r>
              <a:rPr lang="en-US" dirty="0"/>
              <a:t>Simple Ciphers</a:t>
            </a:r>
            <a:br>
              <a:rPr lang="en-US" sz="2800" dirty="0"/>
            </a:br>
            <a:br>
              <a:rPr lang="en-US" sz="2800" dirty="0"/>
            </a:br>
            <a:r>
              <a:rPr lang="en-US" sz="2800" dirty="0"/>
              <a:t>Steve Carter</a:t>
            </a:r>
            <a:br>
              <a:rPr lang="en-US" sz="2800" dirty="0"/>
            </a:br>
            <a:r>
              <a:rPr lang="en-US" sz="2800" dirty="0"/>
              <a:t>CSC 260</a:t>
            </a:r>
            <a:br>
              <a:rPr lang="en-US" sz="2800" dirty="0"/>
            </a:br>
            <a:r>
              <a:rPr lang="en-US" sz="2800" dirty="0"/>
              <a:t>Final Project</a:t>
            </a:r>
            <a:endParaRPr lang="en-US" dirty="0"/>
          </a:p>
        </p:txBody>
      </p:sp>
    </p:spTree>
    <p:extLst>
      <p:ext uri="{BB962C8B-B14F-4D97-AF65-F5344CB8AC3E}">
        <p14:creationId xmlns:p14="http://schemas.microsoft.com/office/powerpoint/2010/main" val="258505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6F5EBFF-E1C3-4958-9DF2-FEE8F9CAC6B1}"/>
              </a:ext>
            </a:extLst>
          </p:cNvPr>
          <p:cNvGraphicFramePr>
            <a:graphicFrameLocks noGrp="1"/>
          </p:cNvGraphicFramePr>
          <p:nvPr>
            <p:extLst>
              <p:ext uri="{D42A27DB-BD31-4B8C-83A1-F6EECF244321}">
                <p14:modId xmlns:p14="http://schemas.microsoft.com/office/powerpoint/2010/main" val="2612030445"/>
              </p:ext>
            </p:extLst>
          </p:nvPr>
        </p:nvGraphicFramePr>
        <p:xfrm>
          <a:off x="7431616" y="2194557"/>
          <a:ext cx="4165600" cy="1234443"/>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3788566109"/>
                    </a:ext>
                  </a:extLst>
                </a:gridCol>
                <a:gridCol w="208280">
                  <a:extLst>
                    <a:ext uri="{9D8B030D-6E8A-4147-A177-3AD203B41FA5}">
                      <a16:colId xmlns:a16="http://schemas.microsoft.com/office/drawing/2014/main" val="2005769852"/>
                    </a:ext>
                  </a:extLst>
                </a:gridCol>
                <a:gridCol w="208280">
                  <a:extLst>
                    <a:ext uri="{9D8B030D-6E8A-4147-A177-3AD203B41FA5}">
                      <a16:colId xmlns:a16="http://schemas.microsoft.com/office/drawing/2014/main" val="4070631975"/>
                    </a:ext>
                  </a:extLst>
                </a:gridCol>
                <a:gridCol w="208280">
                  <a:extLst>
                    <a:ext uri="{9D8B030D-6E8A-4147-A177-3AD203B41FA5}">
                      <a16:colId xmlns:a16="http://schemas.microsoft.com/office/drawing/2014/main" val="573445902"/>
                    </a:ext>
                  </a:extLst>
                </a:gridCol>
                <a:gridCol w="208280">
                  <a:extLst>
                    <a:ext uri="{9D8B030D-6E8A-4147-A177-3AD203B41FA5}">
                      <a16:colId xmlns:a16="http://schemas.microsoft.com/office/drawing/2014/main" val="2541731886"/>
                    </a:ext>
                  </a:extLst>
                </a:gridCol>
                <a:gridCol w="208280">
                  <a:extLst>
                    <a:ext uri="{9D8B030D-6E8A-4147-A177-3AD203B41FA5}">
                      <a16:colId xmlns:a16="http://schemas.microsoft.com/office/drawing/2014/main" val="3330896966"/>
                    </a:ext>
                  </a:extLst>
                </a:gridCol>
                <a:gridCol w="208280">
                  <a:extLst>
                    <a:ext uri="{9D8B030D-6E8A-4147-A177-3AD203B41FA5}">
                      <a16:colId xmlns:a16="http://schemas.microsoft.com/office/drawing/2014/main" val="2104980669"/>
                    </a:ext>
                  </a:extLst>
                </a:gridCol>
                <a:gridCol w="208280">
                  <a:extLst>
                    <a:ext uri="{9D8B030D-6E8A-4147-A177-3AD203B41FA5}">
                      <a16:colId xmlns:a16="http://schemas.microsoft.com/office/drawing/2014/main" val="3572089196"/>
                    </a:ext>
                  </a:extLst>
                </a:gridCol>
                <a:gridCol w="208280">
                  <a:extLst>
                    <a:ext uri="{9D8B030D-6E8A-4147-A177-3AD203B41FA5}">
                      <a16:colId xmlns:a16="http://schemas.microsoft.com/office/drawing/2014/main" val="4192850337"/>
                    </a:ext>
                  </a:extLst>
                </a:gridCol>
                <a:gridCol w="208280">
                  <a:extLst>
                    <a:ext uri="{9D8B030D-6E8A-4147-A177-3AD203B41FA5}">
                      <a16:colId xmlns:a16="http://schemas.microsoft.com/office/drawing/2014/main" val="4125825815"/>
                    </a:ext>
                  </a:extLst>
                </a:gridCol>
                <a:gridCol w="208280">
                  <a:extLst>
                    <a:ext uri="{9D8B030D-6E8A-4147-A177-3AD203B41FA5}">
                      <a16:colId xmlns:a16="http://schemas.microsoft.com/office/drawing/2014/main" val="3803803218"/>
                    </a:ext>
                  </a:extLst>
                </a:gridCol>
                <a:gridCol w="208280">
                  <a:extLst>
                    <a:ext uri="{9D8B030D-6E8A-4147-A177-3AD203B41FA5}">
                      <a16:colId xmlns:a16="http://schemas.microsoft.com/office/drawing/2014/main" val="1271778928"/>
                    </a:ext>
                  </a:extLst>
                </a:gridCol>
                <a:gridCol w="208280">
                  <a:extLst>
                    <a:ext uri="{9D8B030D-6E8A-4147-A177-3AD203B41FA5}">
                      <a16:colId xmlns:a16="http://schemas.microsoft.com/office/drawing/2014/main" val="3783658721"/>
                    </a:ext>
                  </a:extLst>
                </a:gridCol>
                <a:gridCol w="208280">
                  <a:extLst>
                    <a:ext uri="{9D8B030D-6E8A-4147-A177-3AD203B41FA5}">
                      <a16:colId xmlns:a16="http://schemas.microsoft.com/office/drawing/2014/main" val="748287759"/>
                    </a:ext>
                  </a:extLst>
                </a:gridCol>
                <a:gridCol w="208280">
                  <a:extLst>
                    <a:ext uri="{9D8B030D-6E8A-4147-A177-3AD203B41FA5}">
                      <a16:colId xmlns:a16="http://schemas.microsoft.com/office/drawing/2014/main" val="4265958976"/>
                    </a:ext>
                  </a:extLst>
                </a:gridCol>
                <a:gridCol w="208280">
                  <a:extLst>
                    <a:ext uri="{9D8B030D-6E8A-4147-A177-3AD203B41FA5}">
                      <a16:colId xmlns:a16="http://schemas.microsoft.com/office/drawing/2014/main" val="4264558918"/>
                    </a:ext>
                  </a:extLst>
                </a:gridCol>
                <a:gridCol w="208280">
                  <a:extLst>
                    <a:ext uri="{9D8B030D-6E8A-4147-A177-3AD203B41FA5}">
                      <a16:colId xmlns:a16="http://schemas.microsoft.com/office/drawing/2014/main" val="2338883483"/>
                    </a:ext>
                  </a:extLst>
                </a:gridCol>
                <a:gridCol w="208280">
                  <a:extLst>
                    <a:ext uri="{9D8B030D-6E8A-4147-A177-3AD203B41FA5}">
                      <a16:colId xmlns:a16="http://schemas.microsoft.com/office/drawing/2014/main" val="109532539"/>
                    </a:ext>
                  </a:extLst>
                </a:gridCol>
                <a:gridCol w="208280">
                  <a:extLst>
                    <a:ext uri="{9D8B030D-6E8A-4147-A177-3AD203B41FA5}">
                      <a16:colId xmlns:a16="http://schemas.microsoft.com/office/drawing/2014/main" val="4209001601"/>
                    </a:ext>
                  </a:extLst>
                </a:gridCol>
                <a:gridCol w="208280">
                  <a:extLst>
                    <a:ext uri="{9D8B030D-6E8A-4147-A177-3AD203B41FA5}">
                      <a16:colId xmlns:a16="http://schemas.microsoft.com/office/drawing/2014/main" val="2754791268"/>
                    </a:ext>
                  </a:extLst>
                </a:gridCol>
              </a:tblGrid>
              <a:tr h="411481">
                <a:tc>
                  <a:txBody>
                    <a:bodyPr/>
                    <a:lstStyle/>
                    <a:p>
                      <a:pPr algn="ctr"/>
                      <a:r>
                        <a:rPr lang="en-US" dirty="0"/>
                        <a:t>C</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L</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505159718"/>
                  </a:ext>
                </a:extLst>
              </a:tr>
              <a:tr h="411481">
                <a:tc>
                  <a:txBody>
                    <a:bodyPr/>
                    <a:lstStyle/>
                    <a:p>
                      <a:pPr algn="ctr"/>
                      <a:endParaRPr lang="en-US" dirty="0"/>
                    </a:p>
                  </a:txBody>
                  <a:tcPr/>
                </a:tc>
                <a:tc>
                  <a:txBody>
                    <a:bodyPr/>
                    <a:lstStyle/>
                    <a:p>
                      <a:pPr algn="ctr"/>
                      <a:r>
                        <a:rPr lang="en-US" dirty="0"/>
                        <a:t>S</a:t>
                      </a:r>
                    </a:p>
                  </a:txBody>
                  <a:tcPr/>
                </a:tc>
                <a:tc>
                  <a:txBody>
                    <a:bodyPr/>
                    <a:lstStyle/>
                    <a:p>
                      <a:pPr algn="ctr"/>
                      <a:endParaRPr lang="en-US" dirty="0"/>
                    </a:p>
                  </a:txBody>
                  <a:tcPr/>
                </a:tc>
                <a:tc>
                  <a:txBody>
                    <a:bodyPr/>
                    <a:lstStyle/>
                    <a:p>
                      <a:pPr algn="ctr"/>
                      <a:r>
                        <a:rPr lang="en-US" dirty="0"/>
                        <a:t>2</a:t>
                      </a:r>
                    </a:p>
                  </a:txBody>
                  <a:tcPr/>
                </a:tc>
                <a:tc>
                  <a:txBody>
                    <a:bodyPr/>
                    <a:lstStyle/>
                    <a:p>
                      <a:pPr algn="ctr"/>
                      <a:endParaRPr lang="en-US" dirty="0"/>
                    </a:p>
                  </a:txBody>
                  <a:tcPr/>
                </a:tc>
                <a:tc>
                  <a:txBody>
                    <a:bodyPr/>
                    <a:lstStyle/>
                    <a:p>
                      <a:pPr algn="ctr"/>
                      <a:r>
                        <a:rPr lang="en-US" dirty="0"/>
                        <a:t>0</a:t>
                      </a:r>
                    </a:p>
                  </a:txBody>
                  <a:tcPr/>
                </a:tc>
                <a:tc>
                  <a:txBody>
                    <a:bodyPr/>
                    <a:lstStyle/>
                    <a:p>
                      <a:pPr algn="ctr"/>
                      <a:endParaRPr lang="en-US" dirty="0"/>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R</a:t>
                      </a:r>
                    </a:p>
                  </a:txBody>
                  <a:tcPr/>
                </a:tc>
                <a:tc>
                  <a:txBody>
                    <a:bodyPr/>
                    <a:lstStyle/>
                    <a:p>
                      <a:pPr algn="ctr"/>
                      <a:endParaRPr lang="en-US" dirty="0"/>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S</a:t>
                      </a:r>
                    </a:p>
                  </a:txBody>
                  <a:tcPr/>
                </a:tc>
                <a:extLst>
                  <a:ext uri="{0D108BD9-81ED-4DB2-BD59-A6C34878D82A}">
                    <a16:rowId xmlns:a16="http://schemas.microsoft.com/office/drawing/2014/main" val="1793660380"/>
                  </a:ext>
                </a:extLst>
              </a:tr>
              <a:tr h="411481">
                <a:tc>
                  <a:txBody>
                    <a:bodyPr/>
                    <a:lstStyle/>
                    <a:p>
                      <a:pPr algn="ctr"/>
                      <a:endParaRPr lang="en-US" dirty="0"/>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W</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G</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S</a:t>
                      </a:r>
                    </a:p>
                  </a:txBody>
                  <a:tcPr/>
                </a:tc>
                <a:tc>
                  <a:txBody>
                    <a:bodyPr/>
                    <a:lstStyle/>
                    <a:p>
                      <a:pPr algn="ctr"/>
                      <a:endParaRPr lang="en-US" dirty="0"/>
                    </a:p>
                  </a:txBody>
                  <a:tcPr/>
                </a:tc>
                <a:extLst>
                  <a:ext uri="{0D108BD9-81ED-4DB2-BD59-A6C34878D82A}">
                    <a16:rowId xmlns:a16="http://schemas.microsoft.com/office/drawing/2014/main" val="2152907286"/>
                  </a:ext>
                </a:extLst>
              </a:tr>
            </a:tbl>
          </a:graphicData>
        </a:graphic>
      </p:graphicFrame>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Rail Fence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Rail Fence Ciphers are a type of transposition cipher. You decide how many rails are on the fence and just write every letter of the plain text in a diagonal pattern. The resulting rows are your enciphered text. The example is a 3-rail fence. It is easy to read, just read diagonally down, then up, down, up, etc.</a:t>
            </a:r>
          </a:p>
          <a:p>
            <a:pPr lvl="1"/>
            <a:r>
              <a:rPr lang="en-US" dirty="0"/>
              <a:t>Plain Text: CSC260WASAGREATCLASS</a:t>
            </a:r>
          </a:p>
          <a:p>
            <a:pPr lvl="1"/>
            <a:r>
              <a:rPr lang="en-US" dirty="0"/>
              <a:t>Enciphered Text: C6SELS20AARACASCWGTS</a:t>
            </a:r>
          </a:p>
          <a:p>
            <a:r>
              <a:rPr lang="en-US" dirty="0"/>
              <a:t>This cipher is a pretty easy cipher to break but it requires some work. Most people can't just look at it and break the code. It usually requires a pencil and paper (or handy dandy CS student to write a program).</a:t>
            </a:r>
          </a:p>
        </p:txBody>
      </p:sp>
      <p:pic>
        <p:nvPicPr>
          <p:cNvPr id="26" name="Picture 25">
            <a:extLst>
              <a:ext uri="{FF2B5EF4-FFF2-40B4-BE49-F238E27FC236}">
                <a16:creationId xmlns:a16="http://schemas.microsoft.com/office/drawing/2014/main" id="{D9F8F12C-607B-42D2-A8F5-F1A7F7E3F1C5}"/>
              </a:ext>
            </a:extLst>
          </p:cNvPr>
          <p:cNvPicPr>
            <a:picLocks noChangeAspect="1"/>
          </p:cNvPicPr>
          <p:nvPr/>
        </p:nvPicPr>
        <p:blipFill>
          <a:blip r:embed="rId2"/>
          <a:stretch>
            <a:fillRect/>
          </a:stretch>
        </p:blipFill>
        <p:spPr>
          <a:xfrm>
            <a:off x="7431616" y="4272601"/>
            <a:ext cx="4240816" cy="898366"/>
          </a:xfrm>
          <a:prstGeom prst="rect">
            <a:avLst/>
          </a:prstGeom>
        </p:spPr>
      </p:pic>
    </p:spTree>
    <p:extLst>
      <p:ext uri="{BB962C8B-B14F-4D97-AF65-F5344CB8AC3E}">
        <p14:creationId xmlns:p14="http://schemas.microsoft.com/office/powerpoint/2010/main" val="142939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Rail Fence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Source code is on the next slide</a:t>
            </a:r>
          </a:p>
          <a:p>
            <a:pPr lvl="1"/>
            <a:r>
              <a:rPr lang="en-US" dirty="0"/>
              <a:t>You can also download from GitHub</a:t>
            </a:r>
          </a:p>
          <a:p>
            <a:r>
              <a:rPr lang="en-US" dirty="0"/>
              <a:t>I demonstrated an OOP concept (overloading) by writing two encipher methods</a:t>
            </a:r>
          </a:p>
          <a:p>
            <a:pPr lvl="1"/>
            <a:r>
              <a:rPr lang="en-US" dirty="0"/>
              <a:t>One is a default that uses a fence size of 2</a:t>
            </a:r>
          </a:p>
          <a:p>
            <a:pPr lvl="1"/>
            <a:r>
              <a:rPr lang="en-US" dirty="0"/>
              <a:t>The other takes fence size as a parameter</a:t>
            </a:r>
          </a:p>
          <a:p>
            <a:r>
              <a:rPr lang="en-US" dirty="0" err="1"/>
              <a:t>IBruteForce</a:t>
            </a:r>
            <a:r>
              <a:rPr lang="en-US" dirty="0"/>
              <a:t> Interface is somewhat contrived</a:t>
            </a:r>
          </a:p>
          <a:p>
            <a:pPr lvl="1"/>
            <a:r>
              <a:rPr lang="en-US" dirty="0"/>
              <a:t>It tries to break the cipher without the key</a:t>
            </a:r>
          </a:p>
          <a:p>
            <a:pPr lvl="1"/>
            <a:r>
              <a:rPr lang="en-US" dirty="0"/>
              <a:t>Implementation in this class throws an out of bounds error that I haven’t been able to fix</a:t>
            </a:r>
          </a:p>
          <a:p>
            <a:pPr lvl="1"/>
            <a:r>
              <a:rPr lang="en-US" dirty="0"/>
              <a:t>It’ll be fixed in a future iteration of the software</a:t>
            </a:r>
          </a:p>
          <a:p>
            <a:pPr lvl="1"/>
            <a:r>
              <a:rPr lang="en-US" dirty="0"/>
              <a:t>Conceptually, it “works”!</a:t>
            </a:r>
          </a:p>
          <a:p>
            <a:endParaRPr lang="en-US" dirty="0"/>
          </a:p>
        </p:txBody>
      </p:sp>
      <p:pic>
        <p:nvPicPr>
          <p:cNvPr id="4" name="Picture 3">
            <a:extLst>
              <a:ext uri="{FF2B5EF4-FFF2-40B4-BE49-F238E27FC236}">
                <a16:creationId xmlns:a16="http://schemas.microsoft.com/office/drawing/2014/main" id="{1D42F337-8178-4407-A321-E33418A86BCC}"/>
              </a:ext>
            </a:extLst>
          </p:cNvPr>
          <p:cNvPicPr>
            <a:picLocks noChangeAspect="1"/>
          </p:cNvPicPr>
          <p:nvPr/>
        </p:nvPicPr>
        <p:blipFill>
          <a:blip r:embed="rId2"/>
          <a:stretch>
            <a:fillRect/>
          </a:stretch>
        </p:blipFill>
        <p:spPr>
          <a:xfrm>
            <a:off x="7043949" y="1536382"/>
            <a:ext cx="4917546" cy="2848711"/>
          </a:xfrm>
          <a:prstGeom prst="rect">
            <a:avLst/>
          </a:prstGeom>
        </p:spPr>
      </p:pic>
    </p:spTree>
    <p:extLst>
      <p:ext uri="{BB962C8B-B14F-4D97-AF65-F5344CB8AC3E}">
        <p14:creationId xmlns:p14="http://schemas.microsoft.com/office/powerpoint/2010/main" val="328532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Rail Fence Cipher</a:t>
            </a:r>
          </a:p>
        </p:txBody>
      </p:sp>
      <p:pic>
        <p:nvPicPr>
          <p:cNvPr id="7" name="Picture 6">
            <a:extLst>
              <a:ext uri="{FF2B5EF4-FFF2-40B4-BE49-F238E27FC236}">
                <a16:creationId xmlns:a16="http://schemas.microsoft.com/office/drawing/2014/main" id="{31DF28C9-F27C-4A48-86DB-7F1FC8B7DF6E}"/>
              </a:ext>
            </a:extLst>
          </p:cNvPr>
          <p:cNvPicPr>
            <a:picLocks noChangeAspect="1"/>
          </p:cNvPicPr>
          <p:nvPr/>
        </p:nvPicPr>
        <p:blipFill>
          <a:blip r:embed="rId2"/>
          <a:stretch>
            <a:fillRect/>
          </a:stretch>
        </p:blipFill>
        <p:spPr>
          <a:xfrm>
            <a:off x="721045" y="1278467"/>
            <a:ext cx="3560442" cy="5396971"/>
          </a:xfrm>
          <a:prstGeom prst="rect">
            <a:avLst/>
          </a:prstGeom>
        </p:spPr>
      </p:pic>
      <p:pic>
        <p:nvPicPr>
          <p:cNvPr id="8" name="Picture 7">
            <a:extLst>
              <a:ext uri="{FF2B5EF4-FFF2-40B4-BE49-F238E27FC236}">
                <a16:creationId xmlns:a16="http://schemas.microsoft.com/office/drawing/2014/main" id="{182AE9E3-A13D-4725-A0D1-9C4169460EC0}"/>
              </a:ext>
            </a:extLst>
          </p:cNvPr>
          <p:cNvPicPr>
            <a:picLocks noChangeAspect="1"/>
          </p:cNvPicPr>
          <p:nvPr/>
        </p:nvPicPr>
        <p:blipFill>
          <a:blip r:embed="rId3"/>
          <a:stretch>
            <a:fillRect/>
          </a:stretch>
        </p:blipFill>
        <p:spPr>
          <a:xfrm>
            <a:off x="4562532" y="1278467"/>
            <a:ext cx="3558671" cy="5396971"/>
          </a:xfrm>
          <a:prstGeom prst="rect">
            <a:avLst/>
          </a:prstGeom>
        </p:spPr>
      </p:pic>
      <p:pic>
        <p:nvPicPr>
          <p:cNvPr id="9" name="Picture 8">
            <a:extLst>
              <a:ext uri="{FF2B5EF4-FFF2-40B4-BE49-F238E27FC236}">
                <a16:creationId xmlns:a16="http://schemas.microsoft.com/office/drawing/2014/main" id="{8482B81D-2692-4CD0-93CF-6DF48B2C1F49}"/>
              </a:ext>
            </a:extLst>
          </p:cNvPr>
          <p:cNvPicPr>
            <a:picLocks noChangeAspect="1"/>
          </p:cNvPicPr>
          <p:nvPr/>
        </p:nvPicPr>
        <p:blipFill>
          <a:blip r:embed="rId4"/>
          <a:stretch>
            <a:fillRect/>
          </a:stretch>
        </p:blipFill>
        <p:spPr>
          <a:xfrm>
            <a:off x="8305799" y="2897863"/>
            <a:ext cx="3694381" cy="2158178"/>
          </a:xfrm>
          <a:prstGeom prst="rect">
            <a:avLst/>
          </a:prstGeom>
        </p:spPr>
      </p:pic>
    </p:spTree>
    <p:extLst>
      <p:ext uri="{BB962C8B-B14F-4D97-AF65-F5344CB8AC3E}">
        <p14:creationId xmlns:p14="http://schemas.microsoft.com/office/powerpoint/2010/main" val="206774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2783-D626-4FB1-B5E6-8F9AABD71582}"/>
              </a:ext>
            </a:extLst>
          </p:cNvPr>
          <p:cNvSpPr>
            <a:spLocks noGrp="1"/>
          </p:cNvSpPr>
          <p:nvPr>
            <p:ph type="title"/>
          </p:nvPr>
        </p:nvSpPr>
        <p:spPr>
          <a:xfrm>
            <a:off x="646111" y="452718"/>
            <a:ext cx="9404723" cy="1400530"/>
          </a:xfrm>
        </p:spPr>
        <p:txBody>
          <a:bodyPr/>
          <a:lstStyle/>
          <a:p>
            <a:r>
              <a:rPr lang="en-US" dirty="0"/>
              <a:t>UML Diagram</a:t>
            </a:r>
          </a:p>
        </p:txBody>
      </p:sp>
      <p:pic>
        <p:nvPicPr>
          <p:cNvPr id="9" name="Picture 8">
            <a:extLst>
              <a:ext uri="{FF2B5EF4-FFF2-40B4-BE49-F238E27FC236}">
                <a16:creationId xmlns:a16="http://schemas.microsoft.com/office/drawing/2014/main" id="{0814CB98-F69D-4B47-8386-0CB79595EAE7}"/>
              </a:ext>
            </a:extLst>
          </p:cNvPr>
          <p:cNvPicPr>
            <a:picLocks noChangeAspect="1"/>
          </p:cNvPicPr>
          <p:nvPr/>
        </p:nvPicPr>
        <p:blipFill>
          <a:blip r:embed="rId2"/>
          <a:stretch>
            <a:fillRect/>
          </a:stretch>
        </p:blipFill>
        <p:spPr>
          <a:xfrm>
            <a:off x="1393638" y="1556950"/>
            <a:ext cx="9404723" cy="4662906"/>
          </a:xfrm>
          <a:prstGeom prst="rect">
            <a:avLst/>
          </a:prstGeom>
        </p:spPr>
      </p:pic>
      <p:sp>
        <p:nvSpPr>
          <p:cNvPr id="10" name="Rectangle 9">
            <a:extLst>
              <a:ext uri="{FF2B5EF4-FFF2-40B4-BE49-F238E27FC236}">
                <a16:creationId xmlns:a16="http://schemas.microsoft.com/office/drawing/2014/main" id="{736857D2-7A58-40C1-BE07-6B0A48E3AD34}"/>
              </a:ext>
            </a:extLst>
          </p:cNvPr>
          <p:cNvSpPr/>
          <p:nvPr/>
        </p:nvSpPr>
        <p:spPr>
          <a:xfrm>
            <a:off x="4469130" y="2957480"/>
            <a:ext cx="4606290" cy="3066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0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Substitution Ciphers</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Substitution ciphers are ciphers in which the plain text characters are changed but their order stays the same. The following example shows how the letters are just each shifted forward by 1. Anyone a Stanley Kubrick fan?</a:t>
            </a:r>
          </a:p>
          <a:p>
            <a:pPr lvl="1"/>
            <a:r>
              <a:rPr lang="en-US" dirty="0"/>
              <a:t>Plain Text: HAL</a:t>
            </a:r>
          </a:p>
          <a:p>
            <a:pPr lvl="1"/>
            <a:r>
              <a:rPr lang="en-US" dirty="0"/>
              <a:t>Enciphered Text: IBM</a:t>
            </a:r>
          </a:p>
          <a:p>
            <a:r>
              <a:rPr lang="en-US" dirty="0"/>
              <a:t>These are relatively easy ciphers to break and aren't in use in situations that truly require security. There are many variations and some can be difficult to break with paper and pencil but are generally pretty easy with a computer.</a:t>
            </a:r>
          </a:p>
          <a:p>
            <a:r>
              <a:rPr lang="en-US" dirty="0"/>
              <a:t>This is an abstract class that inherits from the cipher base class. It is just an 'abstraction layer' to help organize the code hierarchy.</a:t>
            </a:r>
          </a:p>
        </p:txBody>
      </p:sp>
      <p:pic>
        <p:nvPicPr>
          <p:cNvPr id="5" name="Picture 4">
            <a:extLst>
              <a:ext uri="{FF2B5EF4-FFF2-40B4-BE49-F238E27FC236}">
                <a16:creationId xmlns:a16="http://schemas.microsoft.com/office/drawing/2014/main" id="{0BC7F093-42C8-4040-A767-9FD2A14DE6D9}"/>
              </a:ext>
            </a:extLst>
          </p:cNvPr>
          <p:cNvPicPr>
            <a:picLocks noChangeAspect="1"/>
          </p:cNvPicPr>
          <p:nvPr/>
        </p:nvPicPr>
        <p:blipFill>
          <a:blip r:embed="rId2"/>
          <a:stretch>
            <a:fillRect/>
          </a:stretch>
        </p:blipFill>
        <p:spPr>
          <a:xfrm>
            <a:off x="7324513" y="1536382"/>
            <a:ext cx="4433941" cy="4793146"/>
          </a:xfrm>
          <a:prstGeom prst="rect">
            <a:avLst/>
          </a:prstGeom>
        </p:spPr>
      </p:pic>
    </p:spTree>
    <p:extLst>
      <p:ext uri="{BB962C8B-B14F-4D97-AF65-F5344CB8AC3E}">
        <p14:creationId xmlns:p14="http://schemas.microsoft.com/office/powerpoint/2010/main" val="154634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Caesar ciphers simply shift the letters by an integer key value. For instance:</a:t>
            </a:r>
          </a:p>
          <a:p>
            <a:pPr lvl="1"/>
            <a:r>
              <a:rPr lang="en-US" dirty="0"/>
              <a:t>Key = 1</a:t>
            </a:r>
          </a:p>
          <a:p>
            <a:pPr lvl="1"/>
            <a:r>
              <a:rPr lang="en-US" dirty="0"/>
              <a:t>Plain Text: OOP</a:t>
            </a:r>
          </a:p>
          <a:p>
            <a:pPr lvl="1"/>
            <a:r>
              <a:rPr lang="en-US" dirty="0"/>
              <a:t>Enciphered Text: PPQ</a:t>
            </a:r>
          </a:p>
          <a:p>
            <a:r>
              <a:rPr lang="en-US" dirty="0"/>
              <a:t>These are really easy to encode, decode, and break. For this reason, they aren’t in use for anything that requires true security. They are fun to work on and are the building blocks for many other types of substitution ciphers.</a:t>
            </a:r>
          </a:p>
        </p:txBody>
      </p:sp>
      <p:pic>
        <p:nvPicPr>
          <p:cNvPr id="6146" name="Picture 2" descr="Image result for secret decoder ring">
            <a:extLst>
              <a:ext uri="{FF2B5EF4-FFF2-40B4-BE49-F238E27FC236}">
                <a16:creationId xmlns:a16="http://schemas.microsoft.com/office/drawing/2014/main" id="{06AFD3A2-BFC9-44D7-917B-C02AE12EB7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51" t="15257" r="24373" b="17993"/>
          <a:stretch/>
        </p:blipFill>
        <p:spPr bwMode="auto">
          <a:xfrm>
            <a:off x="8118796" y="1735260"/>
            <a:ext cx="3060482" cy="2705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680511-6631-4617-ABD4-2BACB97B970B}"/>
              </a:ext>
            </a:extLst>
          </p:cNvPr>
          <p:cNvSpPr txBox="1"/>
          <p:nvPr/>
        </p:nvSpPr>
        <p:spPr>
          <a:xfrm>
            <a:off x="8254264" y="4440905"/>
            <a:ext cx="2789546" cy="400110"/>
          </a:xfrm>
          <a:prstGeom prst="rect">
            <a:avLst/>
          </a:prstGeom>
          <a:noFill/>
        </p:spPr>
        <p:txBody>
          <a:bodyPr wrap="none" rtlCol="0">
            <a:spAutoFit/>
          </a:bodyPr>
          <a:lstStyle/>
          <a:p>
            <a:r>
              <a:rPr lang="en-US" sz="2000" dirty="0"/>
              <a:t>Secret…Agent Man!</a:t>
            </a:r>
          </a:p>
        </p:txBody>
      </p:sp>
    </p:spTree>
    <p:extLst>
      <p:ext uri="{BB962C8B-B14F-4D97-AF65-F5344CB8AC3E}">
        <p14:creationId xmlns:p14="http://schemas.microsoft.com/office/powerpoint/2010/main" val="222460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lnSpcReduction="10000"/>
          </a:bodyPr>
          <a:lstStyle/>
          <a:p>
            <a:r>
              <a:rPr lang="en-US" dirty="0"/>
              <a:t>Source code is in two slides</a:t>
            </a:r>
          </a:p>
          <a:p>
            <a:pPr lvl="1"/>
            <a:r>
              <a:rPr lang="en-US" dirty="0"/>
              <a:t>You can also download from GitHub</a:t>
            </a:r>
          </a:p>
          <a:p>
            <a:r>
              <a:rPr lang="en-US" dirty="0"/>
              <a:t>I demonstrated an OOP concept, overriding the </a:t>
            </a:r>
            <a:r>
              <a:rPr lang="en-US" dirty="0" err="1"/>
              <a:t>cleanText</a:t>
            </a:r>
            <a:r>
              <a:rPr lang="en-US" dirty="0"/>
              <a:t> method from the cipher class</a:t>
            </a:r>
          </a:p>
          <a:p>
            <a:pPr lvl="1"/>
            <a:r>
              <a:rPr lang="en-US" dirty="0"/>
              <a:t>Caesar Ciphers don’t handle numbers well in code because ASCII doesn’t have them adjacent to the letters so I just removed them from the regular expression</a:t>
            </a:r>
          </a:p>
          <a:p>
            <a:pPr lvl="1"/>
            <a:r>
              <a:rPr lang="en-US" dirty="0"/>
              <a:t>This implementation only handles uppercase</a:t>
            </a:r>
          </a:p>
          <a:p>
            <a:r>
              <a:rPr lang="en-US" dirty="0" err="1"/>
              <a:t>IBruteForce</a:t>
            </a:r>
            <a:r>
              <a:rPr lang="en-US" dirty="0"/>
              <a:t> Interface is somewhat contrived</a:t>
            </a:r>
          </a:p>
          <a:p>
            <a:pPr lvl="1"/>
            <a:r>
              <a:rPr lang="en-US" dirty="0"/>
              <a:t>It breaks the cipher without being given the key</a:t>
            </a:r>
          </a:p>
          <a:p>
            <a:pPr lvl="1"/>
            <a:r>
              <a:rPr lang="en-US" dirty="0"/>
              <a:t>This works by looping through all 26 possible shifts</a:t>
            </a:r>
          </a:p>
          <a:p>
            <a:pPr lvl="1"/>
            <a:r>
              <a:rPr lang="en-US" dirty="0"/>
              <a:t>You have to visually choose the right one</a:t>
            </a:r>
          </a:p>
          <a:p>
            <a:pPr lvl="2"/>
            <a:r>
              <a:rPr lang="en-US" dirty="0"/>
              <a:t>However, it is a trivial task with only 26 options</a:t>
            </a:r>
          </a:p>
          <a:p>
            <a:endParaRPr lang="en-US" dirty="0"/>
          </a:p>
        </p:txBody>
      </p:sp>
      <p:pic>
        <p:nvPicPr>
          <p:cNvPr id="6" name="Picture 5">
            <a:extLst>
              <a:ext uri="{FF2B5EF4-FFF2-40B4-BE49-F238E27FC236}">
                <a16:creationId xmlns:a16="http://schemas.microsoft.com/office/drawing/2014/main" id="{BE281117-DB65-4EAD-A451-4F2EA083076D}"/>
              </a:ext>
            </a:extLst>
          </p:cNvPr>
          <p:cNvPicPr>
            <a:picLocks noChangeAspect="1"/>
          </p:cNvPicPr>
          <p:nvPr/>
        </p:nvPicPr>
        <p:blipFill>
          <a:blip r:embed="rId2"/>
          <a:stretch>
            <a:fillRect/>
          </a:stretch>
        </p:blipFill>
        <p:spPr>
          <a:xfrm>
            <a:off x="7167960" y="2103914"/>
            <a:ext cx="4716224" cy="2650172"/>
          </a:xfrm>
          <a:prstGeom prst="rect">
            <a:avLst/>
          </a:prstGeom>
        </p:spPr>
      </p:pic>
    </p:spTree>
    <p:extLst>
      <p:ext uri="{BB962C8B-B14F-4D97-AF65-F5344CB8AC3E}">
        <p14:creationId xmlns:p14="http://schemas.microsoft.com/office/powerpoint/2010/main" val="84620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Caesar Cipher</a:t>
            </a:r>
          </a:p>
        </p:txBody>
      </p:sp>
      <p:pic>
        <p:nvPicPr>
          <p:cNvPr id="7" name="Picture 6">
            <a:extLst>
              <a:ext uri="{FF2B5EF4-FFF2-40B4-BE49-F238E27FC236}">
                <a16:creationId xmlns:a16="http://schemas.microsoft.com/office/drawing/2014/main" id="{2250573E-4E47-4D76-9A50-BF61B73DDF60}"/>
              </a:ext>
            </a:extLst>
          </p:cNvPr>
          <p:cNvPicPr>
            <a:picLocks noChangeAspect="1"/>
          </p:cNvPicPr>
          <p:nvPr/>
        </p:nvPicPr>
        <p:blipFill>
          <a:blip r:embed="rId2"/>
          <a:stretch>
            <a:fillRect/>
          </a:stretch>
        </p:blipFill>
        <p:spPr>
          <a:xfrm>
            <a:off x="359093" y="1744514"/>
            <a:ext cx="4792981" cy="1017688"/>
          </a:xfrm>
          <a:prstGeom prst="rect">
            <a:avLst/>
          </a:prstGeom>
        </p:spPr>
      </p:pic>
      <p:sp>
        <p:nvSpPr>
          <p:cNvPr id="10" name="Arrow: Right 9">
            <a:extLst>
              <a:ext uri="{FF2B5EF4-FFF2-40B4-BE49-F238E27FC236}">
                <a16:creationId xmlns:a16="http://schemas.microsoft.com/office/drawing/2014/main" id="{9471D818-15C2-446F-A7F4-FA4C39BB7C7D}"/>
              </a:ext>
            </a:extLst>
          </p:cNvPr>
          <p:cNvSpPr/>
          <p:nvPr/>
        </p:nvSpPr>
        <p:spPr>
          <a:xfrm>
            <a:off x="4073759" y="3635114"/>
            <a:ext cx="1404099" cy="314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A4B2B31-0584-4086-8048-322F8FF99379}"/>
              </a:ext>
            </a:extLst>
          </p:cNvPr>
          <p:cNvSpPr txBox="1"/>
          <p:nvPr/>
        </p:nvSpPr>
        <p:spPr>
          <a:xfrm>
            <a:off x="514042" y="3284422"/>
            <a:ext cx="4075747" cy="1015663"/>
          </a:xfrm>
          <a:prstGeom prst="rect">
            <a:avLst/>
          </a:prstGeom>
          <a:noFill/>
        </p:spPr>
        <p:txBody>
          <a:bodyPr wrap="square" rtlCol="0">
            <a:spAutoFit/>
          </a:bodyPr>
          <a:lstStyle/>
          <a:p>
            <a:r>
              <a:rPr lang="en-US" sz="2000" dirty="0"/>
              <a:t>Here’s another one…</a:t>
            </a:r>
          </a:p>
          <a:p>
            <a:r>
              <a:rPr lang="en-US" sz="2000" dirty="0"/>
              <a:t>Can you spot the correctly</a:t>
            </a:r>
          </a:p>
          <a:p>
            <a:r>
              <a:rPr lang="en-US" sz="2000" dirty="0"/>
              <a:t>deciphered message?</a:t>
            </a:r>
          </a:p>
        </p:txBody>
      </p:sp>
      <p:pic>
        <p:nvPicPr>
          <p:cNvPr id="13" name="Picture 12">
            <a:extLst>
              <a:ext uri="{FF2B5EF4-FFF2-40B4-BE49-F238E27FC236}">
                <a16:creationId xmlns:a16="http://schemas.microsoft.com/office/drawing/2014/main" id="{B44DA0D6-B49E-49E9-9F2D-05D3C413ED80}"/>
              </a:ext>
            </a:extLst>
          </p:cNvPr>
          <p:cNvPicPr>
            <a:picLocks noChangeAspect="1"/>
          </p:cNvPicPr>
          <p:nvPr/>
        </p:nvPicPr>
        <p:blipFill>
          <a:blip r:embed="rId3"/>
          <a:stretch>
            <a:fillRect/>
          </a:stretch>
        </p:blipFill>
        <p:spPr>
          <a:xfrm>
            <a:off x="6402819" y="1427392"/>
            <a:ext cx="5068192" cy="4977890"/>
          </a:xfrm>
          <a:prstGeom prst="rect">
            <a:avLst/>
          </a:prstGeom>
        </p:spPr>
      </p:pic>
      <p:pic>
        <p:nvPicPr>
          <p:cNvPr id="8194" name="Picture 2" descr="Image result for spy-vs-spy">
            <a:extLst>
              <a:ext uri="{FF2B5EF4-FFF2-40B4-BE49-F238E27FC236}">
                <a16:creationId xmlns:a16="http://schemas.microsoft.com/office/drawing/2014/main" id="{5F2564A0-ADA9-4F61-9480-B631C4E195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801" y="4544068"/>
            <a:ext cx="2019975" cy="205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1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Caesar Cipher</a:t>
            </a:r>
          </a:p>
        </p:txBody>
      </p:sp>
      <p:pic>
        <p:nvPicPr>
          <p:cNvPr id="3" name="Picture 2">
            <a:extLst>
              <a:ext uri="{FF2B5EF4-FFF2-40B4-BE49-F238E27FC236}">
                <a16:creationId xmlns:a16="http://schemas.microsoft.com/office/drawing/2014/main" id="{285977B4-00A1-4BDB-A084-D4A00B76B609}"/>
              </a:ext>
            </a:extLst>
          </p:cNvPr>
          <p:cNvPicPr>
            <a:picLocks noChangeAspect="1"/>
          </p:cNvPicPr>
          <p:nvPr/>
        </p:nvPicPr>
        <p:blipFill>
          <a:blip r:embed="rId2"/>
          <a:stretch>
            <a:fillRect/>
          </a:stretch>
        </p:blipFill>
        <p:spPr>
          <a:xfrm>
            <a:off x="646111" y="1667404"/>
            <a:ext cx="5467350" cy="4200525"/>
          </a:xfrm>
          <a:prstGeom prst="rect">
            <a:avLst/>
          </a:prstGeom>
        </p:spPr>
      </p:pic>
      <p:pic>
        <p:nvPicPr>
          <p:cNvPr id="4" name="Picture 3">
            <a:extLst>
              <a:ext uri="{FF2B5EF4-FFF2-40B4-BE49-F238E27FC236}">
                <a16:creationId xmlns:a16="http://schemas.microsoft.com/office/drawing/2014/main" id="{36E85C7E-868B-4D96-95EB-30081771447F}"/>
              </a:ext>
            </a:extLst>
          </p:cNvPr>
          <p:cNvPicPr>
            <a:picLocks noChangeAspect="1"/>
          </p:cNvPicPr>
          <p:nvPr/>
        </p:nvPicPr>
        <p:blipFill>
          <a:blip r:embed="rId3"/>
          <a:stretch>
            <a:fillRect/>
          </a:stretch>
        </p:blipFill>
        <p:spPr>
          <a:xfrm>
            <a:off x="6837891" y="2357437"/>
            <a:ext cx="4324350" cy="2143125"/>
          </a:xfrm>
          <a:prstGeom prst="rect">
            <a:avLst/>
          </a:prstGeom>
        </p:spPr>
      </p:pic>
    </p:spTree>
    <p:extLst>
      <p:ext uri="{BB962C8B-B14F-4D97-AF65-F5344CB8AC3E}">
        <p14:creationId xmlns:p14="http://schemas.microsoft.com/office/powerpoint/2010/main" val="95952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err="1"/>
              <a:t>Vigenere</a:t>
            </a:r>
            <a:r>
              <a:rPr lang="en-US" dirty="0"/>
              <a:t>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I didn’t implement the </a:t>
            </a:r>
            <a:r>
              <a:rPr lang="en-US" dirty="0" err="1"/>
              <a:t>Vigenere</a:t>
            </a:r>
            <a:r>
              <a:rPr lang="en-US" dirty="0"/>
              <a:t> cipher for this project</a:t>
            </a:r>
          </a:p>
          <a:p>
            <a:r>
              <a:rPr lang="en-US" dirty="0"/>
              <a:t>It is really just a slightly more complicated Caesar Cipher</a:t>
            </a:r>
          </a:p>
          <a:p>
            <a:r>
              <a:rPr lang="en-US" dirty="0"/>
              <a:t>It is planned for a future effort</a:t>
            </a:r>
          </a:p>
          <a:p>
            <a:r>
              <a:rPr lang="en-US" dirty="0"/>
              <a:t>I plan to include:</a:t>
            </a:r>
          </a:p>
          <a:p>
            <a:pPr lvl="1"/>
            <a:r>
              <a:rPr lang="en-US" dirty="0"/>
              <a:t>Encipher</a:t>
            </a:r>
          </a:p>
          <a:p>
            <a:pPr lvl="1"/>
            <a:r>
              <a:rPr lang="en-US" dirty="0"/>
              <a:t>Decipher</a:t>
            </a:r>
          </a:p>
          <a:p>
            <a:pPr lvl="1"/>
            <a:r>
              <a:rPr lang="en-US" dirty="0"/>
              <a:t>Break</a:t>
            </a:r>
          </a:p>
          <a:p>
            <a:r>
              <a:rPr lang="en-US" dirty="0"/>
              <a:t>It should be fun to learn to break it without the key</a:t>
            </a:r>
          </a:p>
          <a:p>
            <a:endParaRPr lang="en-US" dirty="0"/>
          </a:p>
        </p:txBody>
      </p:sp>
      <p:pic>
        <p:nvPicPr>
          <p:cNvPr id="1026" name="Picture 2" descr="Image result for vigenere cipher">
            <a:extLst>
              <a:ext uri="{FF2B5EF4-FFF2-40B4-BE49-F238E27FC236}">
                <a16:creationId xmlns:a16="http://schemas.microsoft.com/office/drawing/2014/main" id="{A7DBC3C6-E131-42AD-AD18-9E327BF57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6934" y="3713533"/>
            <a:ext cx="2961587" cy="29615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E4FB9A2-E104-414F-BB4F-0EE14A2B8DBE}"/>
              </a:ext>
            </a:extLst>
          </p:cNvPr>
          <p:cNvPicPr>
            <a:picLocks noChangeAspect="1"/>
          </p:cNvPicPr>
          <p:nvPr/>
        </p:nvPicPr>
        <p:blipFill>
          <a:blip r:embed="rId3"/>
          <a:stretch>
            <a:fillRect/>
          </a:stretch>
        </p:blipFill>
        <p:spPr>
          <a:xfrm>
            <a:off x="7900301" y="1104900"/>
            <a:ext cx="1752600" cy="2324100"/>
          </a:xfrm>
          <a:prstGeom prst="rect">
            <a:avLst/>
          </a:prstGeom>
        </p:spPr>
      </p:pic>
    </p:spTree>
    <p:extLst>
      <p:ext uri="{BB962C8B-B14F-4D97-AF65-F5344CB8AC3E}">
        <p14:creationId xmlns:p14="http://schemas.microsoft.com/office/powerpoint/2010/main" val="396722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5D2F-C228-4BBC-898A-F4805C06871E}"/>
              </a:ext>
            </a:extLst>
          </p:cNvPr>
          <p:cNvSpPr>
            <a:spLocks noGrp="1"/>
          </p:cNvSpPr>
          <p:nvPr>
            <p:ph type="title"/>
          </p:nvPr>
        </p:nvSpPr>
        <p:spPr/>
        <p:txBody>
          <a:bodyPr/>
          <a:lstStyle/>
          <a:p>
            <a:r>
              <a:rPr lang="en-US" dirty="0"/>
              <a:t>Version Control – GitHub Repo</a:t>
            </a:r>
          </a:p>
        </p:txBody>
      </p:sp>
      <p:sp>
        <p:nvSpPr>
          <p:cNvPr id="3" name="Content Placeholder 2">
            <a:extLst>
              <a:ext uri="{FF2B5EF4-FFF2-40B4-BE49-F238E27FC236}">
                <a16:creationId xmlns:a16="http://schemas.microsoft.com/office/drawing/2014/main" id="{9F2A857A-E314-4A78-81F8-E4D4740EB3AA}"/>
              </a:ext>
            </a:extLst>
          </p:cNvPr>
          <p:cNvSpPr>
            <a:spLocks noGrp="1"/>
          </p:cNvSpPr>
          <p:nvPr>
            <p:ph idx="1"/>
          </p:nvPr>
        </p:nvSpPr>
        <p:spPr/>
        <p:txBody>
          <a:bodyPr>
            <a:normAutofit/>
          </a:bodyPr>
          <a:lstStyle/>
          <a:p>
            <a:r>
              <a:rPr lang="en-US" dirty="0"/>
              <a:t>My project repo can be found at:</a:t>
            </a:r>
          </a:p>
          <a:p>
            <a:pPr lvl="1"/>
            <a:r>
              <a:rPr lang="en-US" dirty="0">
                <a:hlinkClick r:id="rId2"/>
              </a:rPr>
              <a:t>https://github.com/cartersa79/simpleCiphers</a:t>
            </a:r>
            <a:endParaRPr lang="en-US" dirty="0"/>
          </a:p>
          <a:p>
            <a:r>
              <a:rPr lang="en-US" dirty="0"/>
              <a:t>I used GitHub as the version control software</a:t>
            </a:r>
          </a:p>
          <a:p>
            <a:pPr lvl="1"/>
            <a:r>
              <a:rPr lang="en-US" dirty="0"/>
              <a:t>You can get a GitHub </a:t>
            </a:r>
            <a:r>
              <a:rPr lang="en-US" u="sng" dirty="0"/>
              <a:t>Pro</a:t>
            </a:r>
            <a:r>
              <a:rPr lang="en-US" dirty="0"/>
              <a:t> account (and a bunch more) for free!!!</a:t>
            </a:r>
          </a:p>
          <a:p>
            <a:pPr lvl="2"/>
            <a:r>
              <a:rPr lang="en-US" dirty="0">
                <a:hlinkClick r:id="rId3"/>
              </a:rPr>
              <a:t>https://education.github.com/pack</a:t>
            </a:r>
            <a:endParaRPr lang="en-US" dirty="0"/>
          </a:p>
          <a:p>
            <a:pPr lvl="1"/>
            <a:r>
              <a:rPr lang="en-US" dirty="0"/>
              <a:t>I used the Visual Studio 2019 extension</a:t>
            </a:r>
          </a:p>
          <a:p>
            <a:pPr lvl="2"/>
            <a:r>
              <a:rPr lang="en-US" dirty="0"/>
              <a:t>It made life easy…just a few button clicks to commit an update</a:t>
            </a:r>
          </a:p>
          <a:p>
            <a:pPr lvl="3"/>
            <a:r>
              <a:rPr lang="en-US" dirty="0">
                <a:hlinkClick r:id="rId4"/>
              </a:rPr>
              <a:t>https://visualstudio.github.com/</a:t>
            </a:r>
            <a:endParaRPr lang="en-US" dirty="0"/>
          </a:p>
          <a:p>
            <a:pPr lvl="1"/>
            <a:r>
              <a:rPr lang="en-US" dirty="0"/>
              <a:t>I also discovered GitHub Desktop too</a:t>
            </a:r>
          </a:p>
          <a:p>
            <a:pPr lvl="2"/>
            <a:r>
              <a:rPr lang="en-US" dirty="0">
                <a:hlinkClick r:id="rId5"/>
              </a:rPr>
              <a:t>https://desktop.github.com/</a:t>
            </a:r>
            <a:endParaRPr lang="en-US" dirty="0"/>
          </a:p>
        </p:txBody>
      </p:sp>
    </p:spTree>
    <p:extLst>
      <p:ext uri="{BB962C8B-B14F-4D97-AF65-F5344CB8AC3E}">
        <p14:creationId xmlns:p14="http://schemas.microsoft.com/office/powerpoint/2010/main" val="3575180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2783-D626-4FB1-B5E6-8F9AABD71582}"/>
              </a:ext>
            </a:extLst>
          </p:cNvPr>
          <p:cNvSpPr>
            <a:spLocks noGrp="1"/>
          </p:cNvSpPr>
          <p:nvPr>
            <p:ph type="title"/>
          </p:nvPr>
        </p:nvSpPr>
        <p:spPr>
          <a:xfrm>
            <a:off x="646111" y="452718"/>
            <a:ext cx="9404723" cy="1400530"/>
          </a:xfrm>
        </p:spPr>
        <p:txBody>
          <a:bodyPr/>
          <a:lstStyle/>
          <a:p>
            <a:r>
              <a:rPr lang="en-US" dirty="0"/>
              <a:t>UML Diagram</a:t>
            </a:r>
          </a:p>
        </p:txBody>
      </p:sp>
      <p:pic>
        <p:nvPicPr>
          <p:cNvPr id="9" name="Picture 8">
            <a:extLst>
              <a:ext uri="{FF2B5EF4-FFF2-40B4-BE49-F238E27FC236}">
                <a16:creationId xmlns:a16="http://schemas.microsoft.com/office/drawing/2014/main" id="{0814CB98-F69D-4B47-8386-0CB79595EAE7}"/>
              </a:ext>
            </a:extLst>
          </p:cNvPr>
          <p:cNvPicPr>
            <a:picLocks noChangeAspect="1"/>
          </p:cNvPicPr>
          <p:nvPr/>
        </p:nvPicPr>
        <p:blipFill>
          <a:blip r:embed="rId2"/>
          <a:stretch>
            <a:fillRect/>
          </a:stretch>
        </p:blipFill>
        <p:spPr>
          <a:xfrm>
            <a:off x="1393638" y="1556950"/>
            <a:ext cx="9404723" cy="4662906"/>
          </a:xfrm>
          <a:prstGeom prst="rect">
            <a:avLst/>
          </a:prstGeom>
        </p:spPr>
      </p:pic>
      <p:sp>
        <p:nvSpPr>
          <p:cNvPr id="10" name="Rectangle 9">
            <a:extLst>
              <a:ext uri="{FF2B5EF4-FFF2-40B4-BE49-F238E27FC236}">
                <a16:creationId xmlns:a16="http://schemas.microsoft.com/office/drawing/2014/main" id="{736857D2-7A58-40C1-BE07-6B0A48E3AD34}"/>
              </a:ext>
            </a:extLst>
          </p:cNvPr>
          <p:cNvSpPr/>
          <p:nvPr/>
        </p:nvSpPr>
        <p:spPr>
          <a:xfrm>
            <a:off x="9262533" y="2957480"/>
            <a:ext cx="1430019" cy="3066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279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Simple Machine Ciphers</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Machine ciphers use some sort of device to encipher and decipher text</a:t>
            </a:r>
          </a:p>
          <a:p>
            <a:pPr lvl="1"/>
            <a:r>
              <a:rPr lang="en-US" dirty="0"/>
              <a:t>Perhaps the most famous is the Enigma device used by the Nazis during WWII</a:t>
            </a:r>
          </a:p>
          <a:p>
            <a:r>
              <a:rPr lang="en-US" dirty="0"/>
              <a:t>These devices can have codes that are simple to break or codes that are incredibly difficult to crack</a:t>
            </a:r>
          </a:p>
          <a:p>
            <a:r>
              <a:rPr lang="en-US" dirty="0"/>
              <a:t>This is an abstract class that inherits from the cipher base class. It is just an 'abstraction layer' to help organize the code hierarchy. It doesn't implement anything.</a:t>
            </a:r>
          </a:p>
        </p:txBody>
      </p:sp>
      <p:pic>
        <p:nvPicPr>
          <p:cNvPr id="2050" name="Picture 2" descr="Image result for enigma">
            <a:extLst>
              <a:ext uri="{FF2B5EF4-FFF2-40B4-BE49-F238E27FC236}">
                <a16:creationId xmlns:a16="http://schemas.microsoft.com/office/drawing/2014/main" id="{7064C799-C7D1-44C7-A4BD-925D6CEBD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400910"/>
            <a:ext cx="4047967" cy="44159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3D23E2-2B7D-4B9A-BB2F-42A917E3426B}"/>
              </a:ext>
            </a:extLst>
          </p:cNvPr>
          <p:cNvSpPr txBox="1"/>
          <p:nvPr/>
        </p:nvSpPr>
        <p:spPr>
          <a:xfrm>
            <a:off x="9491225" y="5886634"/>
            <a:ext cx="1119217" cy="400110"/>
          </a:xfrm>
          <a:prstGeom prst="rect">
            <a:avLst/>
          </a:prstGeom>
          <a:noFill/>
        </p:spPr>
        <p:txBody>
          <a:bodyPr wrap="none" rtlCol="0">
            <a:spAutoFit/>
          </a:bodyPr>
          <a:lstStyle/>
          <a:p>
            <a:r>
              <a:rPr lang="en-US" sz="2000" dirty="0"/>
              <a:t>Enigma</a:t>
            </a:r>
          </a:p>
        </p:txBody>
      </p:sp>
    </p:spTree>
    <p:extLst>
      <p:ext uri="{BB962C8B-B14F-4D97-AF65-F5344CB8AC3E}">
        <p14:creationId xmlns:p14="http://schemas.microsoft.com/office/powerpoint/2010/main" val="294456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Jefferson Wheel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fontScale="77500" lnSpcReduction="20000"/>
          </a:bodyPr>
          <a:lstStyle/>
          <a:p>
            <a:r>
              <a:rPr lang="en-US" dirty="0"/>
              <a:t>Technically, the Jefferson Wheel Cipher is a polyalphabetic substitution cipher. I put it in the simple machine category because I've only ever seen it actually used as a physical device. I was able to play with one at Thomas Jefferson’s home a few weeks back.</a:t>
            </a:r>
          </a:p>
          <a:p>
            <a:r>
              <a:rPr lang="en-US" dirty="0"/>
              <a:t>The original used 36 disks, each with the 26 letters of the alphabet randomly printed on the outside of the disk. The key is the order in which the disks are stacked. The sender and receiver must have them in the same order to successfully pass messages.</a:t>
            </a:r>
          </a:p>
          <a:p>
            <a:r>
              <a:rPr lang="en-US" dirty="0"/>
              <a:t>To encipher, the sender spins the wheels until the desired message is shown. The sender then picks any of the other 25 rows to use as the enciphered message. To decipher, the receiver reverses the process by spinning the wheels until the enciphered message is shown. The receiver then looks at the other 25 lines for a message that is readable.</a:t>
            </a:r>
          </a:p>
          <a:p>
            <a:r>
              <a:rPr lang="en-US" dirty="0"/>
              <a:t>My software implementation only uses one ordering of the disks. It can be expanded in the future to add the ability to change the ordering. It also only uses 10 wheels rather than TJ's original 36. It'd be easy enough to expand to 36.</a:t>
            </a:r>
          </a:p>
        </p:txBody>
      </p:sp>
      <p:pic>
        <p:nvPicPr>
          <p:cNvPr id="3074" name="Picture 2" descr="Related image">
            <a:extLst>
              <a:ext uri="{FF2B5EF4-FFF2-40B4-BE49-F238E27FC236}">
                <a16:creationId xmlns:a16="http://schemas.microsoft.com/office/drawing/2014/main" id="{65EFCF91-680D-476A-AA78-D7A746F85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524" y="3011520"/>
            <a:ext cx="3614811" cy="36148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thomas jefferson">
            <a:extLst>
              <a:ext uri="{FF2B5EF4-FFF2-40B4-BE49-F238E27FC236}">
                <a16:creationId xmlns:a16="http://schemas.microsoft.com/office/drawing/2014/main" id="{A124FE36-1691-452D-B898-29DAAA6CF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904" y="606582"/>
            <a:ext cx="1716930" cy="210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8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Jefferson Wheel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Source code is on this and the next slide</a:t>
            </a:r>
          </a:p>
          <a:p>
            <a:pPr lvl="1"/>
            <a:r>
              <a:rPr lang="en-US" dirty="0"/>
              <a:t>You can also download from GitHub</a:t>
            </a:r>
          </a:p>
          <a:p>
            <a:r>
              <a:rPr lang="en-US" dirty="0"/>
              <a:t>I demonstrated an OOP concept, overriding the </a:t>
            </a:r>
            <a:r>
              <a:rPr lang="en-US" dirty="0" err="1"/>
              <a:t>cleanText</a:t>
            </a:r>
            <a:r>
              <a:rPr lang="en-US" dirty="0"/>
              <a:t> method from the cipher class</a:t>
            </a:r>
          </a:p>
          <a:p>
            <a:pPr lvl="1"/>
            <a:r>
              <a:rPr lang="en-US" dirty="0"/>
              <a:t>I removed numbers as well as limited the length of the message to the number of wheels</a:t>
            </a:r>
          </a:p>
          <a:p>
            <a:endParaRPr lang="en-US" dirty="0"/>
          </a:p>
        </p:txBody>
      </p:sp>
      <p:pic>
        <p:nvPicPr>
          <p:cNvPr id="4" name="Picture 3">
            <a:extLst>
              <a:ext uri="{FF2B5EF4-FFF2-40B4-BE49-F238E27FC236}">
                <a16:creationId xmlns:a16="http://schemas.microsoft.com/office/drawing/2014/main" id="{3A883F78-6D88-433B-A44C-F8630DE65D12}"/>
              </a:ext>
            </a:extLst>
          </p:cNvPr>
          <p:cNvPicPr>
            <a:picLocks noChangeAspect="1"/>
          </p:cNvPicPr>
          <p:nvPr/>
        </p:nvPicPr>
        <p:blipFill>
          <a:blip r:embed="rId2"/>
          <a:stretch>
            <a:fillRect/>
          </a:stretch>
        </p:blipFill>
        <p:spPr>
          <a:xfrm>
            <a:off x="7557030" y="2166514"/>
            <a:ext cx="4048125" cy="619125"/>
          </a:xfrm>
          <a:prstGeom prst="rect">
            <a:avLst/>
          </a:prstGeom>
        </p:spPr>
      </p:pic>
      <p:pic>
        <p:nvPicPr>
          <p:cNvPr id="7" name="Picture 6">
            <a:extLst>
              <a:ext uri="{FF2B5EF4-FFF2-40B4-BE49-F238E27FC236}">
                <a16:creationId xmlns:a16="http://schemas.microsoft.com/office/drawing/2014/main" id="{BA087464-D7AC-493F-8545-9E0C25D0B643}"/>
              </a:ext>
            </a:extLst>
          </p:cNvPr>
          <p:cNvPicPr>
            <a:picLocks noChangeAspect="1"/>
          </p:cNvPicPr>
          <p:nvPr/>
        </p:nvPicPr>
        <p:blipFill>
          <a:blip r:embed="rId3"/>
          <a:stretch>
            <a:fillRect/>
          </a:stretch>
        </p:blipFill>
        <p:spPr>
          <a:xfrm>
            <a:off x="1752600" y="4408170"/>
            <a:ext cx="8686800" cy="2266950"/>
          </a:xfrm>
          <a:prstGeom prst="rect">
            <a:avLst/>
          </a:prstGeom>
        </p:spPr>
      </p:pic>
    </p:spTree>
    <p:extLst>
      <p:ext uri="{BB962C8B-B14F-4D97-AF65-F5344CB8AC3E}">
        <p14:creationId xmlns:p14="http://schemas.microsoft.com/office/powerpoint/2010/main" val="292764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Jefferson Wheel Cipher</a:t>
            </a:r>
          </a:p>
        </p:txBody>
      </p:sp>
      <p:pic>
        <p:nvPicPr>
          <p:cNvPr id="5" name="Picture 4">
            <a:extLst>
              <a:ext uri="{FF2B5EF4-FFF2-40B4-BE49-F238E27FC236}">
                <a16:creationId xmlns:a16="http://schemas.microsoft.com/office/drawing/2014/main" id="{407A49B4-1EFD-4998-AE14-A53E237429B7}"/>
              </a:ext>
            </a:extLst>
          </p:cNvPr>
          <p:cNvPicPr>
            <a:picLocks noChangeAspect="1"/>
          </p:cNvPicPr>
          <p:nvPr/>
        </p:nvPicPr>
        <p:blipFill>
          <a:blip r:embed="rId2"/>
          <a:stretch>
            <a:fillRect/>
          </a:stretch>
        </p:blipFill>
        <p:spPr>
          <a:xfrm>
            <a:off x="941917" y="2524124"/>
            <a:ext cx="4229100" cy="1809750"/>
          </a:xfrm>
          <a:prstGeom prst="rect">
            <a:avLst/>
          </a:prstGeom>
        </p:spPr>
      </p:pic>
      <p:pic>
        <p:nvPicPr>
          <p:cNvPr id="8" name="Picture 7">
            <a:extLst>
              <a:ext uri="{FF2B5EF4-FFF2-40B4-BE49-F238E27FC236}">
                <a16:creationId xmlns:a16="http://schemas.microsoft.com/office/drawing/2014/main" id="{1F4A8DDC-7175-4678-B1DF-9C09AB281814}"/>
              </a:ext>
            </a:extLst>
          </p:cNvPr>
          <p:cNvPicPr>
            <a:picLocks noChangeAspect="1"/>
          </p:cNvPicPr>
          <p:nvPr/>
        </p:nvPicPr>
        <p:blipFill>
          <a:blip r:embed="rId3"/>
          <a:stretch>
            <a:fillRect/>
          </a:stretch>
        </p:blipFill>
        <p:spPr>
          <a:xfrm>
            <a:off x="5459784" y="1814511"/>
            <a:ext cx="4591050" cy="3228975"/>
          </a:xfrm>
          <a:prstGeom prst="rect">
            <a:avLst/>
          </a:prstGeom>
        </p:spPr>
      </p:pic>
    </p:spTree>
    <p:extLst>
      <p:ext uri="{BB962C8B-B14F-4D97-AF65-F5344CB8AC3E}">
        <p14:creationId xmlns:p14="http://schemas.microsoft.com/office/powerpoint/2010/main" val="3359475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Testing &amp; Results</a:t>
            </a:r>
          </a:p>
        </p:txBody>
      </p:sp>
      <p:pic>
        <p:nvPicPr>
          <p:cNvPr id="4" name="Picture 3">
            <a:extLst>
              <a:ext uri="{FF2B5EF4-FFF2-40B4-BE49-F238E27FC236}">
                <a16:creationId xmlns:a16="http://schemas.microsoft.com/office/drawing/2014/main" id="{7F89C732-5217-4554-A99B-0E126A1371F8}"/>
              </a:ext>
            </a:extLst>
          </p:cNvPr>
          <p:cNvPicPr>
            <a:picLocks noChangeAspect="1"/>
          </p:cNvPicPr>
          <p:nvPr/>
        </p:nvPicPr>
        <p:blipFill>
          <a:blip r:embed="rId2"/>
          <a:stretch>
            <a:fillRect/>
          </a:stretch>
        </p:blipFill>
        <p:spPr>
          <a:xfrm>
            <a:off x="4416799" y="1362431"/>
            <a:ext cx="3358402" cy="5143499"/>
          </a:xfrm>
          <a:prstGeom prst="rect">
            <a:avLst/>
          </a:prstGeom>
        </p:spPr>
      </p:pic>
      <p:cxnSp>
        <p:nvCxnSpPr>
          <p:cNvPr id="7" name="Straight Arrow Connector 6">
            <a:extLst>
              <a:ext uri="{FF2B5EF4-FFF2-40B4-BE49-F238E27FC236}">
                <a16:creationId xmlns:a16="http://schemas.microsoft.com/office/drawing/2014/main" id="{D3F5F8F0-74A6-4436-9AAA-EC2EC865F446}"/>
              </a:ext>
            </a:extLst>
          </p:cNvPr>
          <p:cNvCxnSpPr/>
          <p:nvPr/>
        </p:nvCxnSpPr>
        <p:spPr>
          <a:xfrm>
            <a:off x="3053666" y="5613401"/>
            <a:ext cx="13631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125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TODO:</a:t>
            </a:r>
          </a:p>
        </p:txBody>
      </p:sp>
      <p:sp>
        <p:nvSpPr>
          <p:cNvPr id="5" name="Content Placeholder 2">
            <a:extLst>
              <a:ext uri="{FF2B5EF4-FFF2-40B4-BE49-F238E27FC236}">
                <a16:creationId xmlns:a16="http://schemas.microsoft.com/office/drawing/2014/main" id="{0F07F289-F009-4AB4-B2C9-2B5C1DC1483E}"/>
              </a:ext>
            </a:extLst>
          </p:cNvPr>
          <p:cNvSpPr>
            <a:spLocks noGrp="1"/>
          </p:cNvSpPr>
          <p:nvPr>
            <p:ph idx="1"/>
          </p:nvPr>
        </p:nvSpPr>
        <p:spPr>
          <a:xfrm>
            <a:off x="433546" y="1536382"/>
            <a:ext cx="6397838" cy="5138738"/>
          </a:xfrm>
        </p:spPr>
        <p:txBody>
          <a:bodyPr>
            <a:normAutofit/>
          </a:bodyPr>
          <a:lstStyle/>
          <a:p>
            <a:r>
              <a:rPr lang="en-US" dirty="0"/>
              <a:t>Future work includes the following:</a:t>
            </a:r>
          </a:p>
          <a:p>
            <a:pPr lvl="1"/>
            <a:r>
              <a:rPr lang="en-US" dirty="0"/>
              <a:t>Implement Twisted Path and </a:t>
            </a:r>
            <a:r>
              <a:rPr lang="en-US" dirty="0" err="1"/>
              <a:t>Vigenere</a:t>
            </a:r>
            <a:r>
              <a:rPr lang="en-US" dirty="0"/>
              <a:t> Ciphers</a:t>
            </a:r>
          </a:p>
          <a:p>
            <a:pPr lvl="1"/>
            <a:r>
              <a:rPr lang="en-US" dirty="0"/>
              <a:t>Fix </a:t>
            </a:r>
            <a:r>
              <a:rPr lang="en-US" dirty="0" err="1"/>
              <a:t>bruteForceDecipher</a:t>
            </a:r>
            <a:r>
              <a:rPr lang="en-US" dirty="0"/>
              <a:t> bug in Rail Fence Cipher</a:t>
            </a:r>
          </a:p>
          <a:p>
            <a:pPr lvl="1"/>
            <a:r>
              <a:rPr lang="en-US" dirty="0"/>
              <a:t>Expand Jefferson Wheel to accept different wheel arrangements</a:t>
            </a:r>
          </a:p>
          <a:p>
            <a:pPr lvl="1"/>
            <a:endParaRPr lang="en-US" dirty="0"/>
          </a:p>
        </p:txBody>
      </p:sp>
    </p:spTree>
    <p:extLst>
      <p:ext uri="{BB962C8B-B14F-4D97-AF65-F5344CB8AC3E}">
        <p14:creationId xmlns:p14="http://schemas.microsoft.com/office/powerpoint/2010/main" val="213319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7569-AA48-4074-99A2-35705BEDE578}"/>
              </a:ext>
            </a:extLst>
          </p:cNvPr>
          <p:cNvSpPr>
            <a:spLocks noGrp="1"/>
          </p:cNvSpPr>
          <p:nvPr>
            <p:ph type="ctrTitle"/>
          </p:nvPr>
        </p:nvSpPr>
        <p:spPr>
          <a:xfrm>
            <a:off x="1683171" y="2774262"/>
            <a:ext cx="8825658" cy="1309476"/>
          </a:xfrm>
        </p:spPr>
        <p:txBody>
          <a:bodyPr/>
          <a:lstStyle/>
          <a:p>
            <a:pPr algn="ctr"/>
            <a:r>
              <a:rPr lang="en-US" dirty="0"/>
              <a:t>Questions?</a:t>
            </a:r>
          </a:p>
        </p:txBody>
      </p:sp>
    </p:spTree>
    <p:extLst>
      <p:ext uri="{BB962C8B-B14F-4D97-AF65-F5344CB8AC3E}">
        <p14:creationId xmlns:p14="http://schemas.microsoft.com/office/powerpoint/2010/main" val="189585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5D2F-C228-4BBC-898A-F4805C06871E}"/>
              </a:ext>
            </a:extLst>
          </p:cNvPr>
          <p:cNvSpPr>
            <a:spLocks noGrp="1"/>
          </p:cNvSpPr>
          <p:nvPr>
            <p:ph type="title"/>
          </p:nvPr>
        </p:nvSpPr>
        <p:spPr/>
        <p:txBody>
          <a:bodyPr/>
          <a:lstStyle/>
          <a:p>
            <a:r>
              <a:rPr lang="en-US" dirty="0"/>
              <a:t>“OOPs”</a:t>
            </a:r>
          </a:p>
        </p:txBody>
      </p:sp>
      <p:sp>
        <p:nvSpPr>
          <p:cNvPr id="3" name="Content Placeholder 2">
            <a:extLst>
              <a:ext uri="{FF2B5EF4-FFF2-40B4-BE49-F238E27FC236}">
                <a16:creationId xmlns:a16="http://schemas.microsoft.com/office/drawing/2014/main" id="{9F2A857A-E314-4A78-81F8-E4D4740EB3AA}"/>
              </a:ext>
            </a:extLst>
          </p:cNvPr>
          <p:cNvSpPr>
            <a:spLocks noGrp="1"/>
          </p:cNvSpPr>
          <p:nvPr>
            <p:ph idx="1"/>
          </p:nvPr>
        </p:nvSpPr>
        <p:spPr/>
        <p:txBody>
          <a:bodyPr>
            <a:normAutofit/>
          </a:bodyPr>
          <a:lstStyle/>
          <a:p>
            <a:r>
              <a:rPr lang="en-US" dirty="0"/>
              <a:t>This was not the best topic for an OOP project</a:t>
            </a:r>
          </a:p>
          <a:p>
            <a:r>
              <a:rPr lang="en-US" dirty="0"/>
              <a:t>I had to “shoe horn” a few OOP concepts in</a:t>
            </a:r>
          </a:p>
          <a:p>
            <a:r>
              <a:rPr lang="en-US" dirty="0"/>
              <a:t>Please bear with me </a:t>
            </a:r>
            <a:r>
              <a:rPr lang="en-US" dirty="0">
                <a:sym typeface="Wingdings" panose="05000000000000000000" pitchFamily="2" charset="2"/>
              </a:rPr>
              <a:t></a:t>
            </a:r>
            <a:endParaRPr lang="en-US" dirty="0"/>
          </a:p>
        </p:txBody>
      </p:sp>
      <p:pic>
        <p:nvPicPr>
          <p:cNvPr id="2050" name="Picture 2" descr="https://i.imgflip.com/3721wu.jpg">
            <a:extLst>
              <a:ext uri="{FF2B5EF4-FFF2-40B4-BE49-F238E27FC236}">
                <a16:creationId xmlns:a16="http://schemas.microsoft.com/office/drawing/2014/main" id="{E4FC4538-0B37-4AE6-9047-5D2D77275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240" y="1367117"/>
            <a:ext cx="4147857" cy="525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4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CECD-AE84-4A05-839D-0B16B4C7120B}"/>
              </a:ext>
            </a:extLst>
          </p:cNvPr>
          <p:cNvSpPr>
            <a:spLocks noGrp="1"/>
          </p:cNvSpPr>
          <p:nvPr>
            <p:ph type="title"/>
          </p:nvPr>
        </p:nvSpPr>
        <p:spPr/>
        <p:txBody>
          <a:bodyPr/>
          <a:lstStyle/>
          <a:p>
            <a:r>
              <a:rPr lang="en-US" dirty="0"/>
              <a:t>Simple Ciphers…Why Choose This?</a:t>
            </a:r>
          </a:p>
        </p:txBody>
      </p:sp>
      <p:sp>
        <p:nvSpPr>
          <p:cNvPr id="3" name="Content Placeholder 2">
            <a:extLst>
              <a:ext uri="{FF2B5EF4-FFF2-40B4-BE49-F238E27FC236}">
                <a16:creationId xmlns:a16="http://schemas.microsoft.com/office/drawing/2014/main" id="{B61BACED-CE0C-4636-A2FD-5B69EB8E7D60}"/>
              </a:ext>
            </a:extLst>
          </p:cNvPr>
          <p:cNvSpPr>
            <a:spLocks noGrp="1"/>
          </p:cNvSpPr>
          <p:nvPr>
            <p:ph idx="1"/>
          </p:nvPr>
        </p:nvSpPr>
        <p:spPr/>
        <p:txBody>
          <a:bodyPr/>
          <a:lstStyle/>
          <a:p>
            <a:r>
              <a:rPr lang="en-US" dirty="0"/>
              <a:t>Coding, like a 2nd language, is perishable. You must practice!</a:t>
            </a:r>
          </a:p>
          <a:p>
            <a:pPr lvl="1"/>
            <a:r>
              <a:rPr lang="en-US" dirty="0"/>
              <a:t>My upcoming CSC classes don’t require much programming</a:t>
            </a:r>
          </a:p>
          <a:p>
            <a:pPr lvl="1"/>
            <a:r>
              <a:rPr lang="en-US" dirty="0"/>
              <a:t>This project can grow as time permits to keep my skills honed</a:t>
            </a:r>
          </a:p>
          <a:p>
            <a:r>
              <a:rPr lang="en-US" dirty="0"/>
              <a:t>I tried (and failed) to get my young daughter interested in coding</a:t>
            </a:r>
          </a:p>
          <a:p>
            <a:pPr lvl="1"/>
            <a:r>
              <a:rPr lang="en-US" dirty="0"/>
              <a:t>She likes codes and I hoped this would be a fun for her</a:t>
            </a:r>
          </a:p>
          <a:p>
            <a:pPr lvl="1"/>
            <a:r>
              <a:rPr lang="en-US" dirty="0"/>
              <a:t>The codes were fun for her…not the coding </a:t>
            </a:r>
            <a:r>
              <a:rPr lang="en-US" dirty="0">
                <a:sym typeface="Wingdings" panose="05000000000000000000" pitchFamily="2" charset="2"/>
              </a:rPr>
              <a:t></a:t>
            </a:r>
            <a:endParaRPr lang="en-US" dirty="0"/>
          </a:p>
          <a:p>
            <a:r>
              <a:rPr lang="en-US" dirty="0"/>
              <a:t>I intend to take future coursework involving encryption</a:t>
            </a:r>
          </a:p>
          <a:p>
            <a:pPr lvl="1"/>
            <a:r>
              <a:rPr lang="en-US" dirty="0"/>
              <a:t>This will hopefully give me a head start on those courses</a:t>
            </a:r>
          </a:p>
          <a:p>
            <a:endParaRPr lang="en-US" dirty="0"/>
          </a:p>
          <a:p>
            <a:endParaRPr lang="en-US" dirty="0"/>
          </a:p>
        </p:txBody>
      </p:sp>
    </p:spTree>
    <p:extLst>
      <p:ext uri="{BB962C8B-B14F-4D97-AF65-F5344CB8AC3E}">
        <p14:creationId xmlns:p14="http://schemas.microsoft.com/office/powerpoint/2010/main" val="271802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311026-4EF3-4FC8-B689-70A5151DD78B}"/>
              </a:ext>
            </a:extLst>
          </p:cNvPr>
          <p:cNvPicPr>
            <a:picLocks noChangeAspect="1"/>
          </p:cNvPicPr>
          <p:nvPr/>
        </p:nvPicPr>
        <p:blipFill>
          <a:blip r:embed="rId2"/>
          <a:stretch>
            <a:fillRect/>
          </a:stretch>
        </p:blipFill>
        <p:spPr>
          <a:xfrm>
            <a:off x="1393638" y="1556950"/>
            <a:ext cx="9404723" cy="4662906"/>
          </a:xfrm>
          <a:prstGeom prst="rect">
            <a:avLst/>
          </a:prstGeom>
        </p:spPr>
      </p:pic>
      <p:sp>
        <p:nvSpPr>
          <p:cNvPr id="2" name="Title 1">
            <a:extLst>
              <a:ext uri="{FF2B5EF4-FFF2-40B4-BE49-F238E27FC236}">
                <a16:creationId xmlns:a16="http://schemas.microsoft.com/office/drawing/2014/main" id="{CDC22783-D626-4FB1-B5E6-8F9AABD71582}"/>
              </a:ext>
            </a:extLst>
          </p:cNvPr>
          <p:cNvSpPr>
            <a:spLocks noGrp="1"/>
          </p:cNvSpPr>
          <p:nvPr>
            <p:ph type="title"/>
          </p:nvPr>
        </p:nvSpPr>
        <p:spPr/>
        <p:txBody>
          <a:bodyPr/>
          <a:lstStyle/>
          <a:p>
            <a:r>
              <a:rPr lang="en-US" dirty="0"/>
              <a:t>UML Diagram</a:t>
            </a:r>
          </a:p>
        </p:txBody>
      </p:sp>
      <p:sp>
        <p:nvSpPr>
          <p:cNvPr id="7" name="Rectangle 6">
            <a:extLst>
              <a:ext uri="{FF2B5EF4-FFF2-40B4-BE49-F238E27FC236}">
                <a16:creationId xmlns:a16="http://schemas.microsoft.com/office/drawing/2014/main" id="{B97C769E-AB91-47CF-BE33-A229BFFC2672}"/>
              </a:ext>
            </a:extLst>
          </p:cNvPr>
          <p:cNvSpPr/>
          <p:nvPr/>
        </p:nvSpPr>
        <p:spPr>
          <a:xfrm>
            <a:off x="5749290" y="1556950"/>
            <a:ext cx="1531620" cy="1151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24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Ciphers</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lstStyle/>
          <a:p>
            <a:r>
              <a:rPr lang="en-US" dirty="0"/>
              <a:t>This is the base class from which the various cipher schemes inherit. It is common in the world of ciphers to eliminate characters such as spaces, punctuation, etc. from the plain text message. Keeping these in can make it much easier to break the cipher. For instance, if you know that every sentence ends in a punctuation mark followed by a space, you've given yourself a big head start on cracking the code.</a:t>
            </a:r>
          </a:p>
          <a:p>
            <a:r>
              <a:rPr lang="en-US" dirty="0"/>
              <a:t>The </a:t>
            </a:r>
            <a:r>
              <a:rPr lang="en-US" dirty="0" err="1"/>
              <a:t>cleanText</a:t>
            </a:r>
            <a:r>
              <a:rPr lang="en-US" dirty="0"/>
              <a:t> method makes everything uppercase and then uses regular expressions to remove anything that isn’t an “A-Z” or “0-9”</a:t>
            </a:r>
          </a:p>
          <a:p>
            <a:r>
              <a:rPr lang="en-US" dirty="0"/>
              <a:t>Notice that is a virtual function so that it can be overridden in subclasses</a:t>
            </a:r>
          </a:p>
        </p:txBody>
      </p:sp>
      <p:pic>
        <p:nvPicPr>
          <p:cNvPr id="4" name="Picture 3">
            <a:extLst>
              <a:ext uri="{FF2B5EF4-FFF2-40B4-BE49-F238E27FC236}">
                <a16:creationId xmlns:a16="http://schemas.microsoft.com/office/drawing/2014/main" id="{00DBDF40-854F-4772-8D64-1A8EDB6BA5FA}"/>
              </a:ext>
            </a:extLst>
          </p:cNvPr>
          <p:cNvPicPr>
            <a:picLocks noChangeAspect="1"/>
          </p:cNvPicPr>
          <p:nvPr/>
        </p:nvPicPr>
        <p:blipFill>
          <a:blip r:embed="rId2"/>
          <a:stretch>
            <a:fillRect/>
          </a:stretch>
        </p:blipFill>
        <p:spPr>
          <a:xfrm>
            <a:off x="8664734" y="2236647"/>
            <a:ext cx="1924050" cy="1590675"/>
          </a:xfrm>
          <a:prstGeom prst="rect">
            <a:avLst/>
          </a:prstGeom>
        </p:spPr>
      </p:pic>
      <p:pic>
        <p:nvPicPr>
          <p:cNvPr id="5" name="Picture 4">
            <a:extLst>
              <a:ext uri="{FF2B5EF4-FFF2-40B4-BE49-F238E27FC236}">
                <a16:creationId xmlns:a16="http://schemas.microsoft.com/office/drawing/2014/main" id="{01C8CBF9-7E1F-4FDA-8CD6-F3B63485BB9F}"/>
              </a:ext>
            </a:extLst>
          </p:cNvPr>
          <p:cNvPicPr>
            <a:picLocks noChangeAspect="1"/>
          </p:cNvPicPr>
          <p:nvPr/>
        </p:nvPicPr>
        <p:blipFill>
          <a:blip r:embed="rId3"/>
          <a:stretch>
            <a:fillRect/>
          </a:stretch>
        </p:blipFill>
        <p:spPr>
          <a:xfrm>
            <a:off x="7369334" y="4210721"/>
            <a:ext cx="4514850" cy="1447800"/>
          </a:xfrm>
          <a:prstGeom prst="rect">
            <a:avLst/>
          </a:prstGeom>
        </p:spPr>
      </p:pic>
    </p:spTree>
    <p:extLst>
      <p:ext uri="{BB962C8B-B14F-4D97-AF65-F5344CB8AC3E}">
        <p14:creationId xmlns:p14="http://schemas.microsoft.com/office/powerpoint/2010/main" val="87243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2783-D626-4FB1-B5E6-8F9AABD71582}"/>
              </a:ext>
            </a:extLst>
          </p:cNvPr>
          <p:cNvSpPr>
            <a:spLocks noGrp="1"/>
          </p:cNvSpPr>
          <p:nvPr>
            <p:ph type="title"/>
          </p:nvPr>
        </p:nvSpPr>
        <p:spPr/>
        <p:txBody>
          <a:bodyPr/>
          <a:lstStyle/>
          <a:p>
            <a:r>
              <a:rPr lang="en-US" dirty="0"/>
              <a:t>UML Diagram</a:t>
            </a:r>
          </a:p>
        </p:txBody>
      </p:sp>
      <p:pic>
        <p:nvPicPr>
          <p:cNvPr id="5" name="Picture 4">
            <a:extLst>
              <a:ext uri="{FF2B5EF4-FFF2-40B4-BE49-F238E27FC236}">
                <a16:creationId xmlns:a16="http://schemas.microsoft.com/office/drawing/2014/main" id="{2B1F8335-1A64-46FD-AEBB-A6F15320ABBE}"/>
              </a:ext>
            </a:extLst>
          </p:cNvPr>
          <p:cNvPicPr>
            <a:picLocks noChangeAspect="1"/>
          </p:cNvPicPr>
          <p:nvPr/>
        </p:nvPicPr>
        <p:blipFill>
          <a:blip r:embed="rId2"/>
          <a:stretch>
            <a:fillRect/>
          </a:stretch>
        </p:blipFill>
        <p:spPr>
          <a:xfrm>
            <a:off x="1393638" y="1556950"/>
            <a:ext cx="9404723" cy="4662906"/>
          </a:xfrm>
          <a:prstGeom prst="rect">
            <a:avLst/>
          </a:prstGeom>
        </p:spPr>
      </p:pic>
      <p:sp>
        <p:nvSpPr>
          <p:cNvPr id="8" name="Rectangle 7">
            <a:extLst>
              <a:ext uri="{FF2B5EF4-FFF2-40B4-BE49-F238E27FC236}">
                <a16:creationId xmlns:a16="http://schemas.microsoft.com/office/drawing/2014/main" id="{396BDD90-1A96-4946-984E-D2874346D547}"/>
              </a:ext>
            </a:extLst>
          </p:cNvPr>
          <p:cNvSpPr/>
          <p:nvPr/>
        </p:nvSpPr>
        <p:spPr>
          <a:xfrm>
            <a:off x="1451610" y="2957480"/>
            <a:ext cx="4644390" cy="3053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266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Transposition Ciphers</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a:bodyPr>
          <a:lstStyle/>
          <a:p>
            <a:r>
              <a:rPr lang="en-US" dirty="0"/>
              <a:t>Transposition ciphers are ciphers in which none of the plaintext characters are changed, they are just re-ordered in such a way as to "jumble the message". The following is an example: </a:t>
            </a:r>
          </a:p>
          <a:p>
            <a:pPr lvl="1"/>
            <a:r>
              <a:rPr lang="en-US" dirty="0"/>
              <a:t>Plain Text: CSC260WASAGREATCLASS</a:t>
            </a:r>
          </a:p>
          <a:p>
            <a:pPr lvl="1"/>
            <a:r>
              <a:rPr lang="en-US" dirty="0"/>
              <a:t>Enciphered Text: SSALCTAERGASAW062CSC</a:t>
            </a:r>
          </a:p>
          <a:p>
            <a:r>
              <a:rPr lang="en-US" dirty="0"/>
              <a:t>This is a super easy cipher that nobody (except little kids trying to dupe their parents) would ever use. It is just the plain text string reversed. All you have to do is read from right to left. </a:t>
            </a:r>
          </a:p>
          <a:p>
            <a:r>
              <a:rPr lang="en-US" dirty="0"/>
              <a:t>This is an abstract class that inherits from the cipher base class. It is just an 'abstraction layer' to help organize the code hierarchy. It doesn't implement anything.</a:t>
            </a:r>
          </a:p>
        </p:txBody>
      </p:sp>
      <p:pic>
        <p:nvPicPr>
          <p:cNvPr id="6" name="Picture 5">
            <a:extLst>
              <a:ext uri="{FF2B5EF4-FFF2-40B4-BE49-F238E27FC236}">
                <a16:creationId xmlns:a16="http://schemas.microsoft.com/office/drawing/2014/main" id="{DE9266A8-F1F0-4CD6-88E9-5A08EF709CCD}"/>
              </a:ext>
            </a:extLst>
          </p:cNvPr>
          <p:cNvPicPr>
            <a:picLocks noChangeAspect="1"/>
          </p:cNvPicPr>
          <p:nvPr/>
        </p:nvPicPr>
        <p:blipFill>
          <a:blip r:embed="rId2"/>
          <a:stretch>
            <a:fillRect/>
          </a:stretch>
        </p:blipFill>
        <p:spPr>
          <a:xfrm>
            <a:off x="7507289" y="1853248"/>
            <a:ext cx="4038600" cy="4010025"/>
          </a:xfrm>
          <a:prstGeom prst="rect">
            <a:avLst/>
          </a:prstGeom>
        </p:spPr>
      </p:pic>
    </p:spTree>
    <p:extLst>
      <p:ext uri="{BB962C8B-B14F-4D97-AF65-F5344CB8AC3E}">
        <p14:creationId xmlns:p14="http://schemas.microsoft.com/office/powerpoint/2010/main" val="358784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6F5EBFF-E1C3-4958-9DF2-FEE8F9CAC6B1}"/>
              </a:ext>
            </a:extLst>
          </p:cNvPr>
          <p:cNvGraphicFramePr>
            <a:graphicFrameLocks noGrp="1"/>
          </p:cNvGraphicFramePr>
          <p:nvPr>
            <p:extLst>
              <p:ext uri="{D42A27DB-BD31-4B8C-83A1-F6EECF244321}">
                <p14:modId xmlns:p14="http://schemas.microsoft.com/office/powerpoint/2010/main" val="3078907453"/>
              </p:ext>
            </p:extLst>
          </p:nvPr>
        </p:nvGraphicFramePr>
        <p:xfrm>
          <a:off x="8113552" y="2681128"/>
          <a:ext cx="2779238" cy="1845150"/>
        </p:xfrm>
        <a:graphic>
          <a:graphicData uri="http://schemas.openxmlformats.org/drawingml/2006/table">
            <a:tbl>
              <a:tblPr firstRow="1" bandRow="1">
                <a:tableStyleId>{2D5ABB26-0587-4C30-8999-92F81FD0307C}</a:tableStyleId>
              </a:tblPr>
              <a:tblGrid>
                <a:gridCol w="397034">
                  <a:extLst>
                    <a:ext uri="{9D8B030D-6E8A-4147-A177-3AD203B41FA5}">
                      <a16:colId xmlns:a16="http://schemas.microsoft.com/office/drawing/2014/main" val="3788566109"/>
                    </a:ext>
                  </a:extLst>
                </a:gridCol>
                <a:gridCol w="397034">
                  <a:extLst>
                    <a:ext uri="{9D8B030D-6E8A-4147-A177-3AD203B41FA5}">
                      <a16:colId xmlns:a16="http://schemas.microsoft.com/office/drawing/2014/main" val="2005769852"/>
                    </a:ext>
                  </a:extLst>
                </a:gridCol>
                <a:gridCol w="397034">
                  <a:extLst>
                    <a:ext uri="{9D8B030D-6E8A-4147-A177-3AD203B41FA5}">
                      <a16:colId xmlns:a16="http://schemas.microsoft.com/office/drawing/2014/main" val="4070631975"/>
                    </a:ext>
                  </a:extLst>
                </a:gridCol>
                <a:gridCol w="397034">
                  <a:extLst>
                    <a:ext uri="{9D8B030D-6E8A-4147-A177-3AD203B41FA5}">
                      <a16:colId xmlns:a16="http://schemas.microsoft.com/office/drawing/2014/main" val="573445902"/>
                    </a:ext>
                  </a:extLst>
                </a:gridCol>
                <a:gridCol w="397034">
                  <a:extLst>
                    <a:ext uri="{9D8B030D-6E8A-4147-A177-3AD203B41FA5}">
                      <a16:colId xmlns:a16="http://schemas.microsoft.com/office/drawing/2014/main" val="2541731886"/>
                    </a:ext>
                  </a:extLst>
                </a:gridCol>
                <a:gridCol w="397034">
                  <a:extLst>
                    <a:ext uri="{9D8B030D-6E8A-4147-A177-3AD203B41FA5}">
                      <a16:colId xmlns:a16="http://schemas.microsoft.com/office/drawing/2014/main" val="3330896966"/>
                    </a:ext>
                  </a:extLst>
                </a:gridCol>
                <a:gridCol w="397034">
                  <a:extLst>
                    <a:ext uri="{9D8B030D-6E8A-4147-A177-3AD203B41FA5}">
                      <a16:colId xmlns:a16="http://schemas.microsoft.com/office/drawing/2014/main" val="3572089196"/>
                    </a:ext>
                  </a:extLst>
                </a:gridCol>
              </a:tblGrid>
              <a:tr h="615050">
                <a:tc>
                  <a:txBody>
                    <a:bodyPr/>
                    <a:lstStyle/>
                    <a:p>
                      <a:pPr algn="ctr"/>
                      <a:r>
                        <a:rPr lang="en-US" dirty="0"/>
                        <a:t>C</a:t>
                      </a:r>
                    </a:p>
                  </a:txBody>
                  <a:tcPr/>
                </a:tc>
                <a:tc>
                  <a:txBody>
                    <a:bodyPr/>
                    <a:lstStyle/>
                    <a:p>
                      <a:pPr algn="ctr"/>
                      <a:r>
                        <a:rPr lang="en-US" dirty="0"/>
                        <a:t>S</a:t>
                      </a:r>
                    </a:p>
                  </a:txBody>
                  <a:tcPr/>
                </a:tc>
                <a:tc>
                  <a:txBody>
                    <a:bodyPr/>
                    <a:lstStyle/>
                    <a:p>
                      <a:pPr algn="ctr"/>
                      <a:r>
                        <a:rPr lang="en-US" dirty="0"/>
                        <a:t>C</a:t>
                      </a:r>
                    </a:p>
                  </a:txBody>
                  <a:tcPr/>
                </a:tc>
                <a:tc>
                  <a:txBody>
                    <a:bodyPr/>
                    <a:lstStyle/>
                    <a:p>
                      <a:pPr algn="ctr"/>
                      <a:r>
                        <a:rPr lang="en-US" dirty="0"/>
                        <a:t>2</a:t>
                      </a:r>
                    </a:p>
                  </a:txBody>
                  <a:tcPr/>
                </a:tc>
                <a:tc>
                  <a:txBody>
                    <a:bodyPr/>
                    <a:lstStyle/>
                    <a:p>
                      <a:pPr algn="ctr"/>
                      <a:r>
                        <a:rPr lang="en-US" dirty="0"/>
                        <a:t>6</a:t>
                      </a:r>
                    </a:p>
                  </a:txBody>
                  <a:tcPr/>
                </a:tc>
                <a:tc>
                  <a:txBody>
                    <a:bodyPr/>
                    <a:lstStyle/>
                    <a:p>
                      <a:pPr algn="ctr"/>
                      <a:r>
                        <a:rPr lang="en-US" dirty="0"/>
                        <a:t>0</a:t>
                      </a:r>
                    </a:p>
                  </a:txBody>
                  <a:tcPr/>
                </a:tc>
                <a:tc>
                  <a:txBody>
                    <a:bodyPr/>
                    <a:lstStyle/>
                    <a:p>
                      <a:pPr algn="ctr"/>
                      <a:r>
                        <a:rPr lang="en-US" dirty="0"/>
                        <a:t>W</a:t>
                      </a:r>
                    </a:p>
                  </a:txBody>
                  <a:tcPr/>
                </a:tc>
                <a:extLst>
                  <a:ext uri="{0D108BD9-81ED-4DB2-BD59-A6C34878D82A}">
                    <a16:rowId xmlns:a16="http://schemas.microsoft.com/office/drawing/2014/main" val="2505159718"/>
                  </a:ext>
                </a:extLst>
              </a:tr>
              <a:tr h="615050">
                <a:tc>
                  <a:txBody>
                    <a:bodyPr/>
                    <a:lstStyle/>
                    <a:p>
                      <a:pPr algn="ctr"/>
                      <a:r>
                        <a:rPr lang="en-US" dirty="0"/>
                        <a:t>A</a:t>
                      </a:r>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G</a:t>
                      </a:r>
                    </a:p>
                  </a:txBody>
                  <a:tcPr/>
                </a:tc>
                <a:tc>
                  <a:txBody>
                    <a:bodyPr/>
                    <a:lstStyle/>
                    <a:p>
                      <a:pPr algn="ctr"/>
                      <a:r>
                        <a:rPr lang="en-US" dirty="0"/>
                        <a:t>R</a:t>
                      </a:r>
                    </a:p>
                  </a:txBody>
                  <a:tcPr/>
                </a:tc>
                <a:tc>
                  <a:txBody>
                    <a:bodyPr/>
                    <a:lstStyle/>
                    <a:p>
                      <a:pPr algn="ctr"/>
                      <a:r>
                        <a:rPr lang="en-US" dirty="0"/>
                        <a:t>E</a:t>
                      </a:r>
                    </a:p>
                  </a:txBody>
                  <a:tcPr/>
                </a:tc>
                <a:tc>
                  <a:txBody>
                    <a:bodyPr/>
                    <a:lstStyle/>
                    <a:p>
                      <a:pPr algn="ctr"/>
                      <a:r>
                        <a:rPr lang="en-US" dirty="0"/>
                        <a:t>A</a:t>
                      </a:r>
                    </a:p>
                  </a:txBody>
                  <a:tcPr/>
                </a:tc>
                <a:extLst>
                  <a:ext uri="{0D108BD9-81ED-4DB2-BD59-A6C34878D82A}">
                    <a16:rowId xmlns:a16="http://schemas.microsoft.com/office/drawing/2014/main" val="1793660380"/>
                  </a:ext>
                </a:extLst>
              </a:tr>
              <a:tr h="615050">
                <a:tc>
                  <a:txBody>
                    <a:bodyPr/>
                    <a:lstStyle/>
                    <a:p>
                      <a:pPr algn="ctr"/>
                      <a:r>
                        <a:rPr lang="en-US" dirty="0"/>
                        <a:t>T</a:t>
                      </a:r>
                    </a:p>
                  </a:txBody>
                  <a:tcPr/>
                </a:tc>
                <a:tc>
                  <a:txBody>
                    <a:bodyPr/>
                    <a:lstStyle/>
                    <a:p>
                      <a:pPr algn="ctr"/>
                      <a:r>
                        <a:rPr lang="en-US" dirty="0"/>
                        <a:t>C</a:t>
                      </a:r>
                    </a:p>
                  </a:txBody>
                  <a:tcPr/>
                </a:tc>
                <a:tc>
                  <a:txBody>
                    <a:bodyPr/>
                    <a:lstStyle/>
                    <a:p>
                      <a:pPr algn="ctr"/>
                      <a:r>
                        <a:rPr lang="en-US" dirty="0"/>
                        <a:t>L</a:t>
                      </a:r>
                    </a:p>
                  </a:txBody>
                  <a:tcPr/>
                </a:tc>
                <a:tc>
                  <a:txBody>
                    <a:bodyPr/>
                    <a:lstStyle/>
                    <a:p>
                      <a:pPr algn="ctr"/>
                      <a:r>
                        <a:rPr lang="en-US" dirty="0"/>
                        <a:t>A</a:t>
                      </a:r>
                    </a:p>
                  </a:txBody>
                  <a:tcPr/>
                </a:tc>
                <a:tc>
                  <a:txBody>
                    <a:bodyPr/>
                    <a:lstStyle/>
                    <a:p>
                      <a:pPr algn="ctr"/>
                      <a:r>
                        <a:rPr lang="en-US" dirty="0"/>
                        <a:t>S</a:t>
                      </a:r>
                    </a:p>
                  </a:txBody>
                  <a:tcPr/>
                </a:tc>
                <a:tc>
                  <a:txBody>
                    <a:bodyPr/>
                    <a:lstStyle/>
                    <a:p>
                      <a:pPr algn="ctr"/>
                      <a:r>
                        <a:rPr lang="en-US" dirty="0"/>
                        <a:t>S</a:t>
                      </a:r>
                    </a:p>
                  </a:txBody>
                  <a:tcPr/>
                </a:tc>
                <a:tc>
                  <a:txBody>
                    <a:bodyPr/>
                    <a:lstStyle/>
                    <a:p>
                      <a:pPr algn="ctr"/>
                      <a:r>
                        <a:rPr lang="en-US" dirty="0"/>
                        <a:t>X</a:t>
                      </a:r>
                    </a:p>
                  </a:txBody>
                  <a:tcPr/>
                </a:tc>
                <a:extLst>
                  <a:ext uri="{0D108BD9-81ED-4DB2-BD59-A6C34878D82A}">
                    <a16:rowId xmlns:a16="http://schemas.microsoft.com/office/drawing/2014/main" val="2152907286"/>
                  </a:ext>
                </a:extLst>
              </a:tr>
            </a:tbl>
          </a:graphicData>
        </a:graphic>
      </p:graphicFrame>
      <p:sp>
        <p:nvSpPr>
          <p:cNvPr id="2" name="Title 1">
            <a:extLst>
              <a:ext uri="{FF2B5EF4-FFF2-40B4-BE49-F238E27FC236}">
                <a16:creationId xmlns:a16="http://schemas.microsoft.com/office/drawing/2014/main" id="{D791AF2D-7162-4FB3-AA50-06C674F68B95}"/>
              </a:ext>
            </a:extLst>
          </p:cNvPr>
          <p:cNvSpPr>
            <a:spLocks noGrp="1"/>
          </p:cNvSpPr>
          <p:nvPr>
            <p:ph type="title"/>
          </p:nvPr>
        </p:nvSpPr>
        <p:spPr/>
        <p:txBody>
          <a:bodyPr/>
          <a:lstStyle/>
          <a:p>
            <a:r>
              <a:rPr lang="en-US" dirty="0"/>
              <a:t>Twisted Path (or Route) Cipher</a:t>
            </a:r>
          </a:p>
        </p:txBody>
      </p:sp>
      <p:sp>
        <p:nvSpPr>
          <p:cNvPr id="3" name="Content Placeholder 2">
            <a:extLst>
              <a:ext uri="{FF2B5EF4-FFF2-40B4-BE49-F238E27FC236}">
                <a16:creationId xmlns:a16="http://schemas.microsoft.com/office/drawing/2014/main" id="{B8206654-F5D5-4BD0-BAD8-03A8F95D9476}"/>
              </a:ext>
            </a:extLst>
          </p:cNvPr>
          <p:cNvSpPr>
            <a:spLocks noGrp="1"/>
          </p:cNvSpPr>
          <p:nvPr>
            <p:ph idx="1"/>
          </p:nvPr>
        </p:nvSpPr>
        <p:spPr>
          <a:xfrm>
            <a:off x="433546" y="1536382"/>
            <a:ext cx="6397838" cy="5138738"/>
          </a:xfrm>
        </p:spPr>
        <p:txBody>
          <a:bodyPr>
            <a:normAutofit lnSpcReduction="10000"/>
          </a:bodyPr>
          <a:lstStyle/>
          <a:p>
            <a:r>
              <a:rPr lang="en-US" dirty="0"/>
              <a:t>A twisted path cipher is a type of transposition cipher. The general idea is to fill a 2-D array with the plain text message and then follow the diagonals, right-to-left, bottom-right to top-left, etc. to re-write the message into an enciphered text. The following is an example of bottom-right up to top-left enciphering scheme:</a:t>
            </a:r>
          </a:p>
          <a:p>
            <a:pPr lvl="1"/>
            <a:r>
              <a:rPr lang="en-US" dirty="0"/>
              <a:t>Plain text: CSC260WASAGREATCLASS</a:t>
            </a:r>
          </a:p>
          <a:p>
            <a:pPr lvl="1"/>
            <a:r>
              <a:rPr lang="en-US" dirty="0"/>
              <a:t>Enciphered text: XAWSE0SR6AG2LACCSSTAC</a:t>
            </a:r>
          </a:p>
          <a:p>
            <a:r>
              <a:rPr lang="en-US" dirty="0"/>
              <a:t>There are a huge number of variations on this method. I didn’t implement this for the project. I want to implement it graphically. I think it would be best served with a GUI to select the path order. That is more work than I can handle for this project...it has been a busy semester.</a:t>
            </a:r>
          </a:p>
        </p:txBody>
      </p:sp>
      <p:cxnSp>
        <p:nvCxnSpPr>
          <p:cNvPr id="5" name="Straight Arrow Connector 4">
            <a:extLst>
              <a:ext uri="{FF2B5EF4-FFF2-40B4-BE49-F238E27FC236}">
                <a16:creationId xmlns:a16="http://schemas.microsoft.com/office/drawing/2014/main" id="{C99F493F-01AE-4ECB-A09F-A64577361907}"/>
              </a:ext>
            </a:extLst>
          </p:cNvPr>
          <p:cNvCxnSpPr>
            <a:cxnSpLocks/>
          </p:cNvCxnSpPr>
          <p:nvPr/>
        </p:nvCxnSpPr>
        <p:spPr>
          <a:xfrm flipV="1">
            <a:off x="9083094" y="2986482"/>
            <a:ext cx="0" cy="123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5A69240-0D37-43F8-8689-380901514867}"/>
              </a:ext>
            </a:extLst>
          </p:cNvPr>
          <p:cNvCxnSpPr>
            <a:cxnSpLocks/>
          </p:cNvCxnSpPr>
          <p:nvPr/>
        </p:nvCxnSpPr>
        <p:spPr>
          <a:xfrm flipV="1">
            <a:off x="9457505" y="2986482"/>
            <a:ext cx="0" cy="123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9860F7-0671-4E62-914C-2E311D68B3AB}"/>
              </a:ext>
            </a:extLst>
          </p:cNvPr>
          <p:cNvCxnSpPr>
            <a:cxnSpLocks/>
          </p:cNvCxnSpPr>
          <p:nvPr/>
        </p:nvCxnSpPr>
        <p:spPr>
          <a:xfrm flipV="1">
            <a:off x="10690914" y="2986482"/>
            <a:ext cx="0" cy="123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53F66B-A662-4787-BF9A-3F2D5DD54745}"/>
              </a:ext>
            </a:extLst>
          </p:cNvPr>
          <p:cNvCxnSpPr>
            <a:cxnSpLocks/>
          </p:cNvCxnSpPr>
          <p:nvPr/>
        </p:nvCxnSpPr>
        <p:spPr>
          <a:xfrm flipV="1">
            <a:off x="9848904" y="2986482"/>
            <a:ext cx="0" cy="123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FA7B254-862E-4A7E-8DB4-8895C459ADC5}"/>
              </a:ext>
            </a:extLst>
          </p:cNvPr>
          <p:cNvCxnSpPr>
            <a:cxnSpLocks/>
          </p:cNvCxnSpPr>
          <p:nvPr/>
        </p:nvCxnSpPr>
        <p:spPr>
          <a:xfrm flipV="1">
            <a:off x="10252764" y="2986482"/>
            <a:ext cx="0" cy="123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EF67F55-3A48-425F-896A-2D2478C49D64}"/>
              </a:ext>
            </a:extLst>
          </p:cNvPr>
          <p:cNvCxnSpPr>
            <a:cxnSpLocks/>
          </p:cNvCxnSpPr>
          <p:nvPr/>
        </p:nvCxnSpPr>
        <p:spPr>
          <a:xfrm flipV="1">
            <a:off x="8321094" y="2986482"/>
            <a:ext cx="0" cy="123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4E3E84-8C60-438F-B412-EF1A419C4F82}"/>
              </a:ext>
            </a:extLst>
          </p:cNvPr>
          <p:cNvCxnSpPr>
            <a:cxnSpLocks/>
          </p:cNvCxnSpPr>
          <p:nvPr/>
        </p:nvCxnSpPr>
        <p:spPr>
          <a:xfrm flipV="1">
            <a:off x="8702094" y="2986482"/>
            <a:ext cx="0" cy="123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701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452</TotalTime>
  <Words>1624</Words>
  <Application>Microsoft Office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Simple Ciphers  Steve Carter CSC 260 Final Project</vt:lpstr>
      <vt:lpstr>Version Control – GitHub Repo</vt:lpstr>
      <vt:lpstr>“OOPs”</vt:lpstr>
      <vt:lpstr>Simple Ciphers…Why Choose This?</vt:lpstr>
      <vt:lpstr>UML Diagram</vt:lpstr>
      <vt:lpstr>Ciphers</vt:lpstr>
      <vt:lpstr>UML Diagram</vt:lpstr>
      <vt:lpstr>Transposition Ciphers</vt:lpstr>
      <vt:lpstr>Twisted Path (or Route) Cipher</vt:lpstr>
      <vt:lpstr>Rail Fence Cipher</vt:lpstr>
      <vt:lpstr>Rail Fence Cipher</vt:lpstr>
      <vt:lpstr>Rail Fence Cipher</vt:lpstr>
      <vt:lpstr>UML Diagram</vt:lpstr>
      <vt:lpstr>Substitution Ciphers</vt:lpstr>
      <vt:lpstr>Caesar Cipher</vt:lpstr>
      <vt:lpstr>Caesar Cipher</vt:lpstr>
      <vt:lpstr>Caesar Cipher</vt:lpstr>
      <vt:lpstr>Caesar Cipher</vt:lpstr>
      <vt:lpstr>Vigenere Cipher</vt:lpstr>
      <vt:lpstr>UML Diagram</vt:lpstr>
      <vt:lpstr>Simple Machine Ciphers</vt:lpstr>
      <vt:lpstr>Jefferson Wheel Cipher</vt:lpstr>
      <vt:lpstr>Jefferson Wheel Cipher</vt:lpstr>
      <vt:lpstr>Jefferson Wheel Cipher</vt:lpstr>
      <vt:lpstr>Testing &amp; Results</vt:lpstr>
      <vt:lpstr>TODO: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Ciphers  Steve Carter CSC 260 Final Project</dc:title>
  <dc:creator>Steven Carter</dc:creator>
  <cp:lastModifiedBy>Steven Carter</cp:lastModifiedBy>
  <cp:revision>29</cp:revision>
  <dcterms:created xsi:type="dcterms:W3CDTF">2019-08-01T21:01:24Z</dcterms:created>
  <dcterms:modified xsi:type="dcterms:W3CDTF">2019-08-02T21:22:16Z</dcterms:modified>
</cp:coreProperties>
</file>