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7" r:id="rId4"/>
    <p:sldId id="261" r:id="rId5"/>
    <p:sldId id="262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665"/>
    <p:restoredTop sz="94665"/>
  </p:normalViewPr>
  <p:slideViewPr>
    <p:cSldViewPr snapToGrid="0" snapToObjects="1">
      <p:cViewPr varScale="1">
        <p:scale>
          <a:sx n="69" d="100"/>
          <a:sy n="69" d="100"/>
        </p:scale>
        <p:origin x="208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E061C6-CB82-46DF-BC8B-AF702D67474D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1792FD2-71D9-49E2-99CA-960D30D0E0B9}">
      <dgm:prSet/>
      <dgm:spPr/>
      <dgm:t>
        <a:bodyPr/>
        <a:lstStyle/>
        <a:p>
          <a:r>
            <a:rPr lang="en-US"/>
            <a:t>Find groups of NBA teams that play similarly</a:t>
          </a:r>
        </a:p>
      </dgm:t>
    </dgm:pt>
    <dgm:pt modelId="{A939B2AE-A5C7-4D92-9C3E-E161EBE67468}" type="parTrans" cxnId="{9E8872AD-F09D-457D-9932-A99409DA477E}">
      <dgm:prSet/>
      <dgm:spPr/>
      <dgm:t>
        <a:bodyPr/>
        <a:lstStyle/>
        <a:p>
          <a:endParaRPr lang="en-US"/>
        </a:p>
      </dgm:t>
    </dgm:pt>
    <dgm:pt modelId="{1819CBE3-811A-4D92-8664-CECC5E30F8B7}" type="sibTrans" cxnId="{9E8872AD-F09D-457D-9932-A99409DA477E}">
      <dgm:prSet/>
      <dgm:spPr/>
      <dgm:t>
        <a:bodyPr/>
        <a:lstStyle/>
        <a:p>
          <a:endParaRPr lang="en-US"/>
        </a:p>
      </dgm:t>
    </dgm:pt>
    <dgm:pt modelId="{F2D594D5-83CC-4EB6-AC8F-833A8450B7D3}">
      <dgm:prSet/>
      <dgm:spPr/>
      <dgm:t>
        <a:bodyPr/>
        <a:lstStyle/>
        <a:p>
          <a:r>
            <a:rPr lang="en-US"/>
            <a:t>Avoid simply separating good teams from bad teams</a:t>
          </a:r>
        </a:p>
      </dgm:t>
    </dgm:pt>
    <dgm:pt modelId="{D59F25B7-8785-4199-93FE-FA9CDD8D7034}" type="parTrans" cxnId="{CB6DDC64-00B1-460A-940E-E75ED7E11A7D}">
      <dgm:prSet/>
      <dgm:spPr/>
      <dgm:t>
        <a:bodyPr/>
        <a:lstStyle/>
        <a:p>
          <a:endParaRPr lang="en-US"/>
        </a:p>
      </dgm:t>
    </dgm:pt>
    <dgm:pt modelId="{457C607B-509A-47FD-B04B-7B884FA1CAC3}" type="sibTrans" cxnId="{CB6DDC64-00B1-460A-940E-E75ED7E11A7D}">
      <dgm:prSet/>
      <dgm:spPr/>
      <dgm:t>
        <a:bodyPr/>
        <a:lstStyle/>
        <a:p>
          <a:endParaRPr lang="en-US"/>
        </a:p>
      </dgm:t>
    </dgm:pt>
    <dgm:pt modelId="{695C4AA7-DFD0-42AE-B774-5A72E3814781}">
      <dgm:prSet/>
      <dgm:spPr/>
      <dgm:t>
        <a:bodyPr/>
        <a:lstStyle/>
        <a:p>
          <a:r>
            <a:rPr lang="en-US"/>
            <a:t>Discover differences in groupings between offense and defense</a:t>
          </a:r>
        </a:p>
      </dgm:t>
    </dgm:pt>
    <dgm:pt modelId="{53741696-4097-4D5E-813A-DB0CB3C66570}" type="parTrans" cxnId="{AD16DEFD-CE06-4A1C-A9DE-F4BE7654D170}">
      <dgm:prSet/>
      <dgm:spPr/>
      <dgm:t>
        <a:bodyPr/>
        <a:lstStyle/>
        <a:p>
          <a:endParaRPr lang="en-US"/>
        </a:p>
      </dgm:t>
    </dgm:pt>
    <dgm:pt modelId="{395E5AF5-4B78-4504-96FB-14DB92C1B805}" type="sibTrans" cxnId="{AD16DEFD-CE06-4A1C-A9DE-F4BE7654D170}">
      <dgm:prSet/>
      <dgm:spPr/>
      <dgm:t>
        <a:bodyPr/>
        <a:lstStyle/>
        <a:p>
          <a:endParaRPr lang="en-US"/>
        </a:p>
      </dgm:t>
    </dgm:pt>
    <dgm:pt modelId="{09341195-6BC8-4F98-A388-4B7CD644EA5C}">
      <dgm:prSet/>
      <dgm:spPr/>
      <dgm:t>
        <a:bodyPr/>
        <a:lstStyle/>
        <a:p>
          <a:r>
            <a:rPr lang="en-US"/>
            <a:t>Commentators and reporters offer descriptive terms for teams, but no real metric exists to define style of play</a:t>
          </a:r>
        </a:p>
      </dgm:t>
    </dgm:pt>
    <dgm:pt modelId="{2A70DD1A-6DE3-4589-86EB-7944829FED09}" type="parTrans" cxnId="{7986B8BD-8523-42DD-B109-0E93F42FFA2E}">
      <dgm:prSet/>
      <dgm:spPr/>
      <dgm:t>
        <a:bodyPr/>
        <a:lstStyle/>
        <a:p>
          <a:endParaRPr lang="en-US"/>
        </a:p>
      </dgm:t>
    </dgm:pt>
    <dgm:pt modelId="{AC23709C-6106-4552-AB2E-5FA296EE1224}" type="sibTrans" cxnId="{7986B8BD-8523-42DD-B109-0E93F42FFA2E}">
      <dgm:prSet/>
      <dgm:spPr/>
      <dgm:t>
        <a:bodyPr/>
        <a:lstStyle/>
        <a:p>
          <a:endParaRPr lang="en-US"/>
        </a:p>
      </dgm:t>
    </dgm:pt>
    <dgm:pt modelId="{D11F055E-AE56-A14E-87E9-399865ABC776}" type="pres">
      <dgm:prSet presAssocID="{0AE061C6-CB82-46DF-BC8B-AF702D67474D}" presName="linear" presStyleCnt="0">
        <dgm:presLayoutVars>
          <dgm:animLvl val="lvl"/>
          <dgm:resizeHandles val="exact"/>
        </dgm:presLayoutVars>
      </dgm:prSet>
      <dgm:spPr/>
    </dgm:pt>
    <dgm:pt modelId="{0A266F15-DDCE-6E4A-BEB6-C922172122FC}" type="pres">
      <dgm:prSet presAssocID="{71792FD2-71D9-49E2-99CA-960D30D0E0B9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3240CB85-2045-5546-AC4E-560D95C065D5}" type="pres">
      <dgm:prSet presAssocID="{1819CBE3-811A-4D92-8664-CECC5E30F8B7}" presName="spacer" presStyleCnt="0"/>
      <dgm:spPr/>
    </dgm:pt>
    <dgm:pt modelId="{ED7FD90B-97BA-184F-8A99-FF5F38BF067E}" type="pres">
      <dgm:prSet presAssocID="{F2D594D5-83CC-4EB6-AC8F-833A8450B7D3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64C78444-9E8F-B24C-845E-A7CDDD8D72C1}" type="pres">
      <dgm:prSet presAssocID="{457C607B-509A-47FD-B04B-7B884FA1CAC3}" presName="spacer" presStyleCnt="0"/>
      <dgm:spPr/>
    </dgm:pt>
    <dgm:pt modelId="{0A5D89BB-5450-1A4A-9304-2D0A0886BE4D}" type="pres">
      <dgm:prSet presAssocID="{695C4AA7-DFD0-42AE-B774-5A72E3814781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28A3924C-1F85-734F-9750-4BC11EF5D837}" type="pres">
      <dgm:prSet presAssocID="{395E5AF5-4B78-4504-96FB-14DB92C1B805}" presName="spacer" presStyleCnt="0"/>
      <dgm:spPr/>
    </dgm:pt>
    <dgm:pt modelId="{14175031-9625-4F4D-A170-4A461DC2E267}" type="pres">
      <dgm:prSet presAssocID="{09341195-6BC8-4F98-A388-4B7CD644EA5C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A3D11931-34D4-CE41-880D-8B5397CB6F1B}" type="presOf" srcId="{09341195-6BC8-4F98-A388-4B7CD644EA5C}" destId="{14175031-9625-4F4D-A170-4A461DC2E267}" srcOrd="0" destOrd="0" presId="urn:microsoft.com/office/officeart/2005/8/layout/vList2"/>
    <dgm:cxn modelId="{23DD255A-7D73-2546-94AE-C812E8C3085B}" type="presOf" srcId="{F2D594D5-83CC-4EB6-AC8F-833A8450B7D3}" destId="{ED7FD90B-97BA-184F-8A99-FF5F38BF067E}" srcOrd="0" destOrd="0" presId="urn:microsoft.com/office/officeart/2005/8/layout/vList2"/>
    <dgm:cxn modelId="{CB6DDC64-00B1-460A-940E-E75ED7E11A7D}" srcId="{0AE061C6-CB82-46DF-BC8B-AF702D67474D}" destId="{F2D594D5-83CC-4EB6-AC8F-833A8450B7D3}" srcOrd="1" destOrd="0" parTransId="{D59F25B7-8785-4199-93FE-FA9CDD8D7034}" sibTransId="{457C607B-509A-47FD-B04B-7B884FA1CAC3}"/>
    <dgm:cxn modelId="{EC8B6F94-E3E0-B24D-94DB-DF05E6DACBEA}" type="presOf" srcId="{0AE061C6-CB82-46DF-BC8B-AF702D67474D}" destId="{D11F055E-AE56-A14E-87E9-399865ABC776}" srcOrd="0" destOrd="0" presId="urn:microsoft.com/office/officeart/2005/8/layout/vList2"/>
    <dgm:cxn modelId="{9E8872AD-F09D-457D-9932-A99409DA477E}" srcId="{0AE061C6-CB82-46DF-BC8B-AF702D67474D}" destId="{71792FD2-71D9-49E2-99CA-960D30D0E0B9}" srcOrd="0" destOrd="0" parTransId="{A939B2AE-A5C7-4D92-9C3E-E161EBE67468}" sibTransId="{1819CBE3-811A-4D92-8664-CECC5E30F8B7}"/>
    <dgm:cxn modelId="{7986B8BD-8523-42DD-B109-0E93F42FFA2E}" srcId="{0AE061C6-CB82-46DF-BC8B-AF702D67474D}" destId="{09341195-6BC8-4F98-A388-4B7CD644EA5C}" srcOrd="3" destOrd="0" parTransId="{2A70DD1A-6DE3-4589-86EB-7944829FED09}" sibTransId="{AC23709C-6106-4552-AB2E-5FA296EE1224}"/>
    <dgm:cxn modelId="{88B5C5C9-CBBD-0D4E-B27D-29CE028CB59C}" type="presOf" srcId="{695C4AA7-DFD0-42AE-B774-5A72E3814781}" destId="{0A5D89BB-5450-1A4A-9304-2D0A0886BE4D}" srcOrd="0" destOrd="0" presId="urn:microsoft.com/office/officeart/2005/8/layout/vList2"/>
    <dgm:cxn modelId="{611C0ADD-F519-DD44-9665-4F79CC5B9DE9}" type="presOf" srcId="{71792FD2-71D9-49E2-99CA-960D30D0E0B9}" destId="{0A266F15-DDCE-6E4A-BEB6-C922172122FC}" srcOrd="0" destOrd="0" presId="urn:microsoft.com/office/officeart/2005/8/layout/vList2"/>
    <dgm:cxn modelId="{AD16DEFD-CE06-4A1C-A9DE-F4BE7654D170}" srcId="{0AE061C6-CB82-46DF-BC8B-AF702D67474D}" destId="{695C4AA7-DFD0-42AE-B774-5A72E3814781}" srcOrd="2" destOrd="0" parTransId="{53741696-4097-4D5E-813A-DB0CB3C66570}" sibTransId="{395E5AF5-4B78-4504-96FB-14DB92C1B805}"/>
    <dgm:cxn modelId="{D5851A4B-1768-AA48-A982-1125D27868AB}" type="presParOf" srcId="{D11F055E-AE56-A14E-87E9-399865ABC776}" destId="{0A266F15-DDCE-6E4A-BEB6-C922172122FC}" srcOrd="0" destOrd="0" presId="urn:microsoft.com/office/officeart/2005/8/layout/vList2"/>
    <dgm:cxn modelId="{727A2F16-F5AC-6C47-877F-0443E6C3D65B}" type="presParOf" srcId="{D11F055E-AE56-A14E-87E9-399865ABC776}" destId="{3240CB85-2045-5546-AC4E-560D95C065D5}" srcOrd="1" destOrd="0" presId="urn:microsoft.com/office/officeart/2005/8/layout/vList2"/>
    <dgm:cxn modelId="{E53A6060-6F3D-8849-9001-1A6D25AE0B90}" type="presParOf" srcId="{D11F055E-AE56-A14E-87E9-399865ABC776}" destId="{ED7FD90B-97BA-184F-8A99-FF5F38BF067E}" srcOrd="2" destOrd="0" presId="urn:microsoft.com/office/officeart/2005/8/layout/vList2"/>
    <dgm:cxn modelId="{EA1AEF09-74BF-AC48-8EEA-3E14D720C55A}" type="presParOf" srcId="{D11F055E-AE56-A14E-87E9-399865ABC776}" destId="{64C78444-9E8F-B24C-845E-A7CDDD8D72C1}" srcOrd="3" destOrd="0" presId="urn:microsoft.com/office/officeart/2005/8/layout/vList2"/>
    <dgm:cxn modelId="{81CBC8C9-4A7D-4849-A855-8AA95CB2CEE3}" type="presParOf" srcId="{D11F055E-AE56-A14E-87E9-399865ABC776}" destId="{0A5D89BB-5450-1A4A-9304-2D0A0886BE4D}" srcOrd="4" destOrd="0" presId="urn:microsoft.com/office/officeart/2005/8/layout/vList2"/>
    <dgm:cxn modelId="{8B33BA86-5E32-F246-B63D-B8CA1EBD1CCF}" type="presParOf" srcId="{D11F055E-AE56-A14E-87E9-399865ABC776}" destId="{28A3924C-1F85-734F-9750-4BC11EF5D837}" srcOrd="5" destOrd="0" presId="urn:microsoft.com/office/officeart/2005/8/layout/vList2"/>
    <dgm:cxn modelId="{2EBBE9F4-8ED5-F94D-B053-B4976CAFBA0C}" type="presParOf" srcId="{D11F055E-AE56-A14E-87E9-399865ABC776}" destId="{14175031-9625-4F4D-A170-4A461DC2E267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CA23B61-2218-44A5-B00B-AC1FE6D13FC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017B9285-AB86-49AB-A32B-1441C4301C5C}">
      <dgm:prSet/>
      <dgm:spPr/>
      <dgm:t>
        <a:bodyPr/>
        <a:lstStyle/>
        <a:p>
          <a:r>
            <a:rPr lang="en-US"/>
            <a:t>Three sets of data</a:t>
          </a:r>
        </a:p>
      </dgm:t>
    </dgm:pt>
    <dgm:pt modelId="{49766763-B4E8-48B1-A675-07959245C2C0}" type="parTrans" cxnId="{82D7473E-C410-4E6F-AC9C-103ADC6A10E5}">
      <dgm:prSet/>
      <dgm:spPr/>
      <dgm:t>
        <a:bodyPr/>
        <a:lstStyle/>
        <a:p>
          <a:endParaRPr lang="en-US"/>
        </a:p>
      </dgm:t>
    </dgm:pt>
    <dgm:pt modelId="{07BFF5EA-C964-48C9-B3AF-A7D283A628C5}" type="sibTrans" cxnId="{82D7473E-C410-4E6F-AC9C-103ADC6A10E5}">
      <dgm:prSet/>
      <dgm:spPr/>
      <dgm:t>
        <a:bodyPr/>
        <a:lstStyle/>
        <a:p>
          <a:endParaRPr lang="en-US"/>
        </a:p>
      </dgm:t>
    </dgm:pt>
    <dgm:pt modelId="{F868FE53-6146-4038-9208-C6ACC238F59E}">
      <dgm:prSet/>
      <dgm:spPr/>
      <dgm:t>
        <a:bodyPr/>
        <a:lstStyle/>
        <a:p>
          <a:r>
            <a:rPr lang="en-US"/>
            <a:t>Offense/Defense mix (Basketball Reference)</a:t>
          </a:r>
        </a:p>
      </dgm:t>
    </dgm:pt>
    <dgm:pt modelId="{AFA8787D-C5AC-4EEF-91DA-C5C4586E79B8}" type="parTrans" cxnId="{707BBA23-5A0B-488E-8E09-EADA29FC738A}">
      <dgm:prSet/>
      <dgm:spPr/>
      <dgm:t>
        <a:bodyPr/>
        <a:lstStyle/>
        <a:p>
          <a:endParaRPr lang="en-US"/>
        </a:p>
      </dgm:t>
    </dgm:pt>
    <dgm:pt modelId="{0D3F4166-1633-4002-9553-2F56CA29A61C}" type="sibTrans" cxnId="{707BBA23-5A0B-488E-8E09-EADA29FC738A}">
      <dgm:prSet/>
      <dgm:spPr/>
      <dgm:t>
        <a:bodyPr/>
        <a:lstStyle/>
        <a:p>
          <a:endParaRPr lang="en-US"/>
        </a:p>
      </dgm:t>
    </dgm:pt>
    <dgm:pt modelId="{EE765A8C-D86C-44AA-ADC3-8C1DDC2B9969}">
      <dgm:prSet/>
      <dgm:spPr/>
      <dgm:t>
        <a:bodyPr/>
        <a:lstStyle/>
        <a:p>
          <a:r>
            <a:rPr lang="en-US"/>
            <a:t>Offensive play-by-play (pbpstats.com)</a:t>
          </a:r>
        </a:p>
      </dgm:t>
    </dgm:pt>
    <dgm:pt modelId="{5BFC2BF7-D989-4317-82AA-94F58B6DC867}" type="parTrans" cxnId="{9DDD489D-E9C0-4774-A67C-6DAA1B9A8EA0}">
      <dgm:prSet/>
      <dgm:spPr/>
      <dgm:t>
        <a:bodyPr/>
        <a:lstStyle/>
        <a:p>
          <a:endParaRPr lang="en-US"/>
        </a:p>
      </dgm:t>
    </dgm:pt>
    <dgm:pt modelId="{EBEF3EB9-15B0-413B-8614-1347A0B95BCD}" type="sibTrans" cxnId="{9DDD489D-E9C0-4774-A67C-6DAA1B9A8EA0}">
      <dgm:prSet/>
      <dgm:spPr/>
      <dgm:t>
        <a:bodyPr/>
        <a:lstStyle/>
        <a:p>
          <a:endParaRPr lang="en-US"/>
        </a:p>
      </dgm:t>
    </dgm:pt>
    <dgm:pt modelId="{2ADBF47C-7546-4C80-B938-FF6EA436A55E}">
      <dgm:prSet/>
      <dgm:spPr/>
      <dgm:t>
        <a:bodyPr/>
        <a:lstStyle/>
        <a:p>
          <a:r>
            <a:rPr lang="en-US"/>
            <a:t>Defensive play-by-play (pbpstats.com)</a:t>
          </a:r>
        </a:p>
      </dgm:t>
    </dgm:pt>
    <dgm:pt modelId="{2635B13B-14ED-4B4D-979D-AAB9BE7FC41A}" type="parTrans" cxnId="{7FCB090D-5F28-4180-A1CB-66FB17825D38}">
      <dgm:prSet/>
      <dgm:spPr/>
      <dgm:t>
        <a:bodyPr/>
        <a:lstStyle/>
        <a:p>
          <a:endParaRPr lang="en-US"/>
        </a:p>
      </dgm:t>
    </dgm:pt>
    <dgm:pt modelId="{5CF738E4-DA91-41EA-B8D0-7F1AD7CE33A6}" type="sibTrans" cxnId="{7FCB090D-5F28-4180-A1CB-66FB17825D38}">
      <dgm:prSet/>
      <dgm:spPr/>
      <dgm:t>
        <a:bodyPr/>
        <a:lstStyle/>
        <a:p>
          <a:endParaRPr lang="en-US"/>
        </a:p>
      </dgm:t>
    </dgm:pt>
    <dgm:pt modelId="{876874C4-4BBA-4916-8261-62426981A104}">
      <dgm:prSet/>
      <dgm:spPr/>
      <dgm:t>
        <a:bodyPr/>
        <a:lstStyle/>
        <a:p>
          <a:r>
            <a:rPr lang="en-US"/>
            <a:t>Data from last 5 seasons to keep style of play relatively accurate among franchises</a:t>
          </a:r>
        </a:p>
      </dgm:t>
    </dgm:pt>
    <dgm:pt modelId="{4304B901-E5AC-43FB-B9A3-437ED6507255}" type="parTrans" cxnId="{2BC8CE63-6E25-46EA-81D6-4DAC00B51F6D}">
      <dgm:prSet/>
      <dgm:spPr/>
      <dgm:t>
        <a:bodyPr/>
        <a:lstStyle/>
        <a:p>
          <a:endParaRPr lang="en-US"/>
        </a:p>
      </dgm:t>
    </dgm:pt>
    <dgm:pt modelId="{16173890-A5F7-4A33-91AB-A99685A31ADF}" type="sibTrans" cxnId="{2BC8CE63-6E25-46EA-81D6-4DAC00B51F6D}">
      <dgm:prSet/>
      <dgm:spPr/>
      <dgm:t>
        <a:bodyPr/>
        <a:lstStyle/>
        <a:p>
          <a:endParaRPr lang="en-US"/>
        </a:p>
      </dgm:t>
    </dgm:pt>
    <dgm:pt modelId="{1523A376-8555-4B1B-B55F-B6FF343221A3}" type="pres">
      <dgm:prSet presAssocID="{3CA23B61-2218-44A5-B00B-AC1FE6D13FCF}" presName="root" presStyleCnt="0">
        <dgm:presLayoutVars>
          <dgm:dir/>
          <dgm:resizeHandles val="exact"/>
        </dgm:presLayoutVars>
      </dgm:prSet>
      <dgm:spPr/>
    </dgm:pt>
    <dgm:pt modelId="{E571F09C-1BA4-4C58-A05C-1FEE77B153BE}" type="pres">
      <dgm:prSet presAssocID="{017B9285-AB86-49AB-A32B-1441C4301C5C}" presName="compNode" presStyleCnt="0"/>
      <dgm:spPr/>
    </dgm:pt>
    <dgm:pt modelId="{C32C13FB-AD5C-4EFB-B137-FAF756B25E02}" type="pres">
      <dgm:prSet presAssocID="{017B9285-AB86-49AB-A32B-1441C4301C5C}" presName="bgRect" presStyleLbl="bgShp" presStyleIdx="0" presStyleCnt="2"/>
      <dgm:spPr/>
    </dgm:pt>
    <dgm:pt modelId="{7A16EC2C-6326-4707-BABB-BC2C6F0D0AEA}" type="pres">
      <dgm:prSet presAssocID="{017B9285-AB86-49AB-A32B-1441C4301C5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sketball"/>
        </a:ext>
      </dgm:extLst>
    </dgm:pt>
    <dgm:pt modelId="{4A76887E-AA95-49C9-8194-6745BD63E52E}" type="pres">
      <dgm:prSet presAssocID="{017B9285-AB86-49AB-A32B-1441C4301C5C}" presName="spaceRect" presStyleCnt="0"/>
      <dgm:spPr/>
    </dgm:pt>
    <dgm:pt modelId="{9A0C3222-62BA-4A75-A658-A54B9D0541C7}" type="pres">
      <dgm:prSet presAssocID="{017B9285-AB86-49AB-A32B-1441C4301C5C}" presName="parTx" presStyleLbl="revTx" presStyleIdx="0" presStyleCnt="3">
        <dgm:presLayoutVars>
          <dgm:chMax val="0"/>
          <dgm:chPref val="0"/>
        </dgm:presLayoutVars>
      </dgm:prSet>
      <dgm:spPr/>
    </dgm:pt>
    <dgm:pt modelId="{E6ED17E7-C974-40C3-83CB-5EACA92C72F4}" type="pres">
      <dgm:prSet presAssocID="{017B9285-AB86-49AB-A32B-1441C4301C5C}" presName="desTx" presStyleLbl="revTx" presStyleIdx="1" presStyleCnt="3">
        <dgm:presLayoutVars/>
      </dgm:prSet>
      <dgm:spPr/>
    </dgm:pt>
    <dgm:pt modelId="{2A78F627-DC78-4FA8-8AB0-3E946205E3C5}" type="pres">
      <dgm:prSet presAssocID="{07BFF5EA-C964-48C9-B3AF-A7D283A628C5}" presName="sibTrans" presStyleCnt="0"/>
      <dgm:spPr/>
    </dgm:pt>
    <dgm:pt modelId="{B637776D-11B2-4722-8DA9-C0D21BB84B18}" type="pres">
      <dgm:prSet presAssocID="{876874C4-4BBA-4916-8261-62426981A104}" presName="compNode" presStyleCnt="0"/>
      <dgm:spPr/>
    </dgm:pt>
    <dgm:pt modelId="{AD6502CF-ADC9-4A7F-9943-E972B7F049ED}" type="pres">
      <dgm:prSet presAssocID="{876874C4-4BBA-4916-8261-62426981A104}" presName="bgRect" presStyleLbl="bgShp" presStyleIdx="1" presStyleCnt="2"/>
      <dgm:spPr/>
    </dgm:pt>
    <dgm:pt modelId="{E6E3A9CC-605A-4AA0-BE90-803AF521EAC1}" type="pres">
      <dgm:prSet presAssocID="{876874C4-4BBA-4916-8261-62426981A10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D5053C0E-0AB6-4942-816B-03FE397A96DF}" type="pres">
      <dgm:prSet presAssocID="{876874C4-4BBA-4916-8261-62426981A104}" presName="spaceRect" presStyleCnt="0"/>
      <dgm:spPr/>
    </dgm:pt>
    <dgm:pt modelId="{B25BC888-CD2C-46B0-9BE3-9B7D9BDF70C0}" type="pres">
      <dgm:prSet presAssocID="{876874C4-4BBA-4916-8261-62426981A104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7FCB090D-5F28-4180-A1CB-66FB17825D38}" srcId="{017B9285-AB86-49AB-A32B-1441C4301C5C}" destId="{2ADBF47C-7546-4C80-B938-FF6EA436A55E}" srcOrd="2" destOrd="0" parTransId="{2635B13B-14ED-4B4D-979D-AAB9BE7FC41A}" sibTransId="{5CF738E4-DA91-41EA-B8D0-7F1AD7CE33A6}"/>
    <dgm:cxn modelId="{0A7F6D1A-BD26-4E29-89FA-9347617AC5CB}" type="presOf" srcId="{F868FE53-6146-4038-9208-C6ACC238F59E}" destId="{E6ED17E7-C974-40C3-83CB-5EACA92C72F4}" srcOrd="0" destOrd="0" presId="urn:microsoft.com/office/officeart/2018/2/layout/IconVerticalSolidList"/>
    <dgm:cxn modelId="{707BBA23-5A0B-488E-8E09-EADA29FC738A}" srcId="{017B9285-AB86-49AB-A32B-1441C4301C5C}" destId="{F868FE53-6146-4038-9208-C6ACC238F59E}" srcOrd="0" destOrd="0" parTransId="{AFA8787D-C5AC-4EEF-91DA-C5C4586E79B8}" sibTransId="{0D3F4166-1633-4002-9553-2F56CA29A61C}"/>
    <dgm:cxn modelId="{822E5225-0B99-4DE4-BD1D-134E800875F7}" type="presOf" srcId="{017B9285-AB86-49AB-A32B-1441C4301C5C}" destId="{9A0C3222-62BA-4A75-A658-A54B9D0541C7}" srcOrd="0" destOrd="0" presId="urn:microsoft.com/office/officeart/2018/2/layout/IconVerticalSolidList"/>
    <dgm:cxn modelId="{EB03843D-12F2-4B79-ABF3-59DFABE1CA01}" type="presOf" srcId="{876874C4-4BBA-4916-8261-62426981A104}" destId="{B25BC888-CD2C-46B0-9BE3-9B7D9BDF70C0}" srcOrd="0" destOrd="0" presId="urn:microsoft.com/office/officeart/2018/2/layout/IconVerticalSolidList"/>
    <dgm:cxn modelId="{82D7473E-C410-4E6F-AC9C-103ADC6A10E5}" srcId="{3CA23B61-2218-44A5-B00B-AC1FE6D13FCF}" destId="{017B9285-AB86-49AB-A32B-1441C4301C5C}" srcOrd="0" destOrd="0" parTransId="{49766763-B4E8-48B1-A675-07959245C2C0}" sibTransId="{07BFF5EA-C964-48C9-B3AF-A7D283A628C5}"/>
    <dgm:cxn modelId="{2BC8CE63-6E25-46EA-81D6-4DAC00B51F6D}" srcId="{3CA23B61-2218-44A5-B00B-AC1FE6D13FCF}" destId="{876874C4-4BBA-4916-8261-62426981A104}" srcOrd="1" destOrd="0" parTransId="{4304B901-E5AC-43FB-B9A3-437ED6507255}" sibTransId="{16173890-A5F7-4A33-91AB-A99685A31ADF}"/>
    <dgm:cxn modelId="{91BF0D86-9853-4F84-9948-C566BAE63E33}" type="presOf" srcId="{EE765A8C-D86C-44AA-ADC3-8C1DDC2B9969}" destId="{E6ED17E7-C974-40C3-83CB-5EACA92C72F4}" srcOrd="0" destOrd="1" presId="urn:microsoft.com/office/officeart/2018/2/layout/IconVerticalSolidList"/>
    <dgm:cxn modelId="{9DDD489D-E9C0-4774-A67C-6DAA1B9A8EA0}" srcId="{017B9285-AB86-49AB-A32B-1441C4301C5C}" destId="{EE765A8C-D86C-44AA-ADC3-8C1DDC2B9969}" srcOrd="1" destOrd="0" parTransId="{5BFC2BF7-D989-4317-82AA-94F58B6DC867}" sibTransId="{EBEF3EB9-15B0-413B-8614-1347A0B95BCD}"/>
    <dgm:cxn modelId="{B39A15AD-024D-444F-906A-53A7C9FA601F}" type="presOf" srcId="{3CA23B61-2218-44A5-B00B-AC1FE6D13FCF}" destId="{1523A376-8555-4B1B-B55F-B6FF343221A3}" srcOrd="0" destOrd="0" presId="urn:microsoft.com/office/officeart/2018/2/layout/IconVerticalSolidList"/>
    <dgm:cxn modelId="{49E0F8C1-36E5-43BE-B973-0D7634E0E2DA}" type="presOf" srcId="{2ADBF47C-7546-4C80-B938-FF6EA436A55E}" destId="{E6ED17E7-C974-40C3-83CB-5EACA92C72F4}" srcOrd="0" destOrd="2" presId="urn:microsoft.com/office/officeart/2018/2/layout/IconVerticalSolidList"/>
    <dgm:cxn modelId="{78C9FD7D-96F7-41E9-8B89-081C28DB36DD}" type="presParOf" srcId="{1523A376-8555-4B1B-B55F-B6FF343221A3}" destId="{E571F09C-1BA4-4C58-A05C-1FEE77B153BE}" srcOrd="0" destOrd="0" presId="urn:microsoft.com/office/officeart/2018/2/layout/IconVerticalSolidList"/>
    <dgm:cxn modelId="{5B302430-98C8-4A3B-8FA9-49F854ED1134}" type="presParOf" srcId="{E571F09C-1BA4-4C58-A05C-1FEE77B153BE}" destId="{C32C13FB-AD5C-4EFB-B137-FAF756B25E02}" srcOrd="0" destOrd="0" presId="urn:microsoft.com/office/officeart/2018/2/layout/IconVerticalSolidList"/>
    <dgm:cxn modelId="{EE45D97E-CDCC-4B6B-9BF8-7B09E04FE69E}" type="presParOf" srcId="{E571F09C-1BA4-4C58-A05C-1FEE77B153BE}" destId="{7A16EC2C-6326-4707-BABB-BC2C6F0D0AEA}" srcOrd="1" destOrd="0" presId="urn:microsoft.com/office/officeart/2018/2/layout/IconVerticalSolidList"/>
    <dgm:cxn modelId="{1F401436-CDD6-4F79-A955-5411B08DA5AD}" type="presParOf" srcId="{E571F09C-1BA4-4C58-A05C-1FEE77B153BE}" destId="{4A76887E-AA95-49C9-8194-6745BD63E52E}" srcOrd="2" destOrd="0" presId="urn:microsoft.com/office/officeart/2018/2/layout/IconVerticalSolidList"/>
    <dgm:cxn modelId="{A605383C-7A9D-4778-88A2-C331B49C96DB}" type="presParOf" srcId="{E571F09C-1BA4-4C58-A05C-1FEE77B153BE}" destId="{9A0C3222-62BA-4A75-A658-A54B9D0541C7}" srcOrd="3" destOrd="0" presId="urn:microsoft.com/office/officeart/2018/2/layout/IconVerticalSolidList"/>
    <dgm:cxn modelId="{6B196970-0A4B-4A5A-9DD9-5F5A642B04F2}" type="presParOf" srcId="{E571F09C-1BA4-4C58-A05C-1FEE77B153BE}" destId="{E6ED17E7-C974-40C3-83CB-5EACA92C72F4}" srcOrd="4" destOrd="0" presId="urn:microsoft.com/office/officeart/2018/2/layout/IconVerticalSolidList"/>
    <dgm:cxn modelId="{99E6BA30-7DE0-43E4-8A4C-CBC7270396C3}" type="presParOf" srcId="{1523A376-8555-4B1B-B55F-B6FF343221A3}" destId="{2A78F627-DC78-4FA8-8AB0-3E946205E3C5}" srcOrd="1" destOrd="0" presId="urn:microsoft.com/office/officeart/2018/2/layout/IconVerticalSolidList"/>
    <dgm:cxn modelId="{9B5954C3-6AD7-43B9-8B56-921D304FEFA6}" type="presParOf" srcId="{1523A376-8555-4B1B-B55F-B6FF343221A3}" destId="{B637776D-11B2-4722-8DA9-C0D21BB84B18}" srcOrd="2" destOrd="0" presId="urn:microsoft.com/office/officeart/2018/2/layout/IconVerticalSolidList"/>
    <dgm:cxn modelId="{6AB68233-0AA4-461C-8770-B7BB8B4A2D18}" type="presParOf" srcId="{B637776D-11B2-4722-8DA9-C0D21BB84B18}" destId="{AD6502CF-ADC9-4A7F-9943-E972B7F049ED}" srcOrd="0" destOrd="0" presId="urn:microsoft.com/office/officeart/2018/2/layout/IconVerticalSolidList"/>
    <dgm:cxn modelId="{00094465-CB69-43A3-A00C-C853D396083C}" type="presParOf" srcId="{B637776D-11B2-4722-8DA9-C0D21BB84B18}" destId="{E6E3A9CC-605A-4AA0-BE90-803AF521EAC1}" srcOrd="1" destOrd="0" presId="urn:microsoft.com/office/officeart/2018/2/layout/IconVerticalSolidList"/>
    <dgm:cxn modelId="{DC6D40E6-746B-4F80-8AF9-27EEBC0A0BD4}" type="presParOf" srcId="{B637776D-11B2-4722-8DA9-C0D21BB84B18}" destId="{D5053C0E-0AB6-4942-816B-03FE397A96DF}" srcOrd="2" destOrd="0" presId="urn:microsoft.com/office/officeart/2018/2/layout/IconVerticalSolidList"/>
    <dgm:cxn modelId="{1E7C967E-6EBF-465E-848A-C023E942122F}" type="presParOf" srcId="{B637776D-11B2-4722-8DA9-C0D21BB84B18}" destId="{B25BC888-CD2C-46B0-9BE3-9B7D9BDF70C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266F15-DDCE-6E4A-BEB6-C922172122FC}">
      <dsp:nvSpPr>
        <dsp:cNvPr id="0" name=""/>
        <dsp:cNvSpPr/>
      </dsp:nvSpPr>
      <dsp:spPr>
        <a:xfrm>
          <a:off x="0" y="733"/>
          <a:ext cx="10515600" cy="103285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Find groups of NBA teams that play similarly</a:t>
          </a:r>
        </a:p>
      </dsp:txBody>
      <dsp:txXfrm>
        <a:off x="50420" y="51153"/>
        <a:ext cx="10414760" cy="932014"/>
      </dsp:txXfrm>
    </dsp:sp>
    <dsp:sp modelId="{ED7FD90B-97BA-184F-8A99-FF5F38BF067E}">
      <dsp:nvSpPr>
        <dsp:cNvPr id="0" name=""/>
        <dsp:cNvSpPr/>
      </dsp:nvSpPr>
      <dsp:spPr>
        <a:xfrm>
          <a:off x="0" y="1108467"/>
          <a:ext cx="10515600" cy="1032854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Avoid simply separating good teams from bad teams</a:t>
          </a:r>
        </a:p>
      </dsp:txBody>
      <dsp:txXfrm>
        <a:off x="50420" y="1158887"/>
        <a:ext cx="10414760" cy="932014"/>
      </dsp:txXfrm>
    </dsp:sp>
    <dsp:sp modelId="{0A5D89BB-5450-1A4A-9304-2D0A0886BE4D}">
      <dsp:nvSpPr>
        <dsp:cNvPr id="0" name=""/>
        <dsp:cNvSpPr/>
      </dsp:nvSpPr>
      <dsp:spPr>
        <a:xfrm>
          <a:off x="0" y="2216202"/>
          <a:ext cx="10515600" cy="1032854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Discover differences in groupings between offense and defense</a:t>
          </a:r>
        </a:p>
      </dsp:txBody>
      <dsp:txXfrm>
        <a:off x="50420" y="2266622"/>
        <a:ext cx="10414760" cy="932014"/>
      </dsp:txXfrm>
    </dsp:sp>
    <dsp:sp modelId="{14175031-9625-4F4D-A170-4A461DC2E267}">
      <dsp:nvSpPr>
        <dsp:cNvPr id="0" name=""/>
        <dsp:cNvSpPr/>
      </dsp:nvSpPr>
      <dsp:spPr>
        <a:xfrm>
          <a:off x="0" y="3323936"/>
          <a:ext cx="10515600" cy="1032854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Commentators and reporters offer descriptive terms for teams, but no real metric exists to define style of play</a:t>
          </a:r>
        </a:p>
      </dsp:txBody>
      <dsp:txXfrm>
        <a:off x="50420" y="3374356"/>
        <a:ext cx="10414760" cy="93201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2C13FB-AD5C-4EFB-B137-FAF756B25E02}">
      <dsp:nvSpPr>
        <dsp:cNvPr id="0" name=""/>
        <dsp:cNvSpPr/>
      </dsp:nvSpPr>
      <dsp:spPr>
        <a:xfrm>
          <a:off x="0" y="708097"/>
          <a:ext cx="10515600" cy="130725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16EC2C-6326-4707-BABB-BC2C6F0D0AEA}">
      <dsp:nvSpPr>
        <dsp:cNvPr id="0" name=""/>
        <dsp:cNvSpPr/>
      </dsp:nvSpPr>
      <dsp:spPr>
        <a:xfrm>
          <a:off x="395445" y="1002230"/>
          <a:ext cx="718991" cy="71899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0C3222-62BA-4A75-A658-A54B9D0541C7}">
      <dsp:nvSpPr>
        <dsp:cNvPr id="0" name=""/>
        <dsp:cNvSpPr/>
      </dsp:nvSpPr>
      <dsp:spPr>
        <a:xfrm>
          <a:off x="1509882" y="708097"/>
          <a:ext cx="4732020" cy="1307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351" tIns="138351" rIns="138351" bIns="13835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Three sets of data</a:t>
          </a:r>
        </a:p>
      </dsp:txBody>
      <dsp:txXfrm>
        <a:off x="1509882" y="708097"/>
        <a:ext cx="4732020" cy="1307257"/>
      </dsp:txXfrm>
    </dsp:sp>
    <dsp:sp modelId="{E6ED17E7-C974-40C3-83CB-5EACA92C72F4}">
      <dsp:nvSpPr>
        <dsp:cNvPr id="0" name=""/>
        <dsp:cNvSpPr/>
      </dsp:nvSpPr>
      <dsp:spPr>
        <a:xfrm>
          <a:off x="6241902" y="708097"/>
          <a:ext cx="4273697" cy="1307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351" tIns="138351" rIns="138351" bIns="138351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Offense/Defense mix (Basketball Reference)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Offensive play-by-play (pbpstats.com)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Defensive play-by-play (pbpstats.com)</a:t>
          </a:r>
        </a:p>
      </dsp:txBody>
      <dsp:txXfrm>
        <a:off x="6241902" y="708097"/>
        <a:ext cx="4273697" cy="1307257"/>
      </dsp:txXfrm>
    </dsp:sp>
    <dsp:sp modelId="{AD6502CF-ADC9-4A7F-9943-E972B7F049ED}">
      <dsp:nvSpPr>
        <dsp:cNvPr id="0" name=""/>
        <dsp:cNvSpPr/>
      </dsp:nvSpPr>
      <dsp:spPr>
        <a:xfrm>
          <a:off x="0" y="2342169"/>
          <a:ext cx="10515600" cy="130725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E3A9CC-605A-4AA0-BE90-803AF521EAC1}">
      <dsp:nvSpPr>
        <dsp:cNvPr id="0" name=""/>
        <dsp:cNvSpPr/>
      </dsp:nvSpPr>
      <dsp:spPr>
        <a:xfrm>
          <a:off x="395445" y="2636302"/>
          <a:ext cx="718991" cy="71899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5BC888-CD2C-46B0-9BE3-9B7D9BDF70C0}">
      <dsp:nvSpPr>
        <dsp:cNvPr id="0" name=""/>
        <dsp:cNvSpPr/>
      </dsp:nvSpPr>
      <dsp:spPr>
        <a:xfrm>
          <a:off x="1509882" y="2342169"/>
          <a:ext cx="9005717" cy="1307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351" tIns="138351" rIns="138351" bIns="13835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Data from last 5 seasons to keep style of play relatively accurate among franchises</a:t>
          </a:r>
        </a:p>
      </dsp:txBody>
      <dsp:txXfrm>
        <a:off x="1509882" y="2342169"/>
        <a:ext cx="9005717" cy="13072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82E40-3579-D349-9265-09BDFBED53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3A720F-157A-3040-AAB8-82AF57B123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25B21F-1473-444F-9703-3D55406B6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1209D-4D55-AD42-ABF5-8768692CF81E}" type="datetimeFigureOut">
              <a:rPr lang="en-US" smtClean="0"/>
              <a:t>12/7/21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2A273A-0ED6-314C-BF64-6D2C34A32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D09458-0B73-DB43-B628-7C1302D83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A91C9-2021-4843-87F0-FF82C642D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426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4B51D-935C-8A45-8E62-9F10E26D8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F6D206-4901-924D-9EDB-35BCF91FEC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B243-66B0-004F-90BC-5B21DE3E6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1209D-4D55-AD42-ABF5-8768692CF81E}" type="datetimeFigureOut">
              <a:rPr lang="en-US" smtClean="0"/>
              <a:t>12/7/21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AF0521-2246-4641-9660-DD8A14294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29E15B-6E83-4D46-B98F-86E94B456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A91C9-2021-4843-87F0-FF82C642D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767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397DBB-D8AF-3346-838C-5CA61E7D76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950A39-A055-1B45-8E1F-1E6671AC31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089740-4F75-A84E-8FF2-833DCE376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1209D-4D55-AD42-ABF5-8768692CF81E}" type="datetimeFigureOut">
              <a:rPr lang="en-US" smtClean="0"/>
              <a:t>12/7/21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7A6136-7AAF-3645-8692-9979EEAA0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90E26-CB37-F441-8E83-5D7DAC038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A91C9-2021-4843-87F0-FF82C642D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128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7C607-F5FB-FA41-8938-F892E6D70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D03F7-F3E6-0E4E-8DFE-895988B36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A096E1-7368-BD48-904C-A5D6FCC5B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1209D-4D55-AD42-ABF5-8768692CF81E}" type="datetimeFigureOut">
              <a:rPr lang="en-US" smtClean="0"/>
              <a:t>12/7/21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9125B9-7F2D-9A41-B674-C357A90BD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1CD130-3247-8D4F-83CC-814DF75D8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A91C9-2021-4843-87F0-FF82C642D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898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F99C1-D4F1-4A49-B06A-DD175F067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F21D53-F54A-4546-B7DE-280366E10E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FB1C7C-72E0-674F-BE7B-83B06D8FB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1209D-4D55-AD42-ABF5-8768692CF81E}" type="datetimeFigureOut">
              <a:rPr lang="en-US" smtClean="0"/>
              <a:t>12/7/21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80A03E-E074-E447-BCA6-B3F17C7E9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567B25-88AF-724C-803B-89FAB45D5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A91C9-2021-4843-87F0-FF82C642D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302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F1C92-8BD8-3440-B490-DDC292B2F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AE553-44E9-9B44-B8A4-163425ED1F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41B690-D9D1-E84D-9A63-BDB0070ACE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FFC8C9-E2F9-AF40-8386-A8DA15296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1209D-4D55-AD42-ABF5-8768692CF81E}" type="datetimeFigureOut">
              <a:rPr lang="en-US" smtClean="0"/>
              <a:t>12/7/21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29ADA4-7545-3649-AB50-DB8ABD11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E8C9F-DA79-8A4B-A306-C520D64A3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A91C9-2021-4843-87F0-FF82C642D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479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0DD49-7E9C-8E4F-BCB7-CEB0EF08E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E0E507-0FC6-B148-826C-E623411E2F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49D8E1-8734-9F44-8F81-884D340F30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DDD4D5-7DDF-AA43-9D96-683B5BDE98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9F8DA2-B487-DE48-A788-F3FB7DC220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10559B-7D90-F546-A7F6-2E9CC589E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1209D-4D55-AD42-ABF5-8768692CF81E}" type="datetimeFigureOut">
              <a:rPr lang="en-US" smtClean="0"/>
              <a:t>12/7/21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726494-1483-B543-879F-3DDA1E0B6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9801F5-C883-D644-8223-1D994E7AE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A91C9-2021-4843-87F0-FF82C642D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594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32F4C-F7E8-1644-BE4A-3D92CEDBA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A17497-80DA-A04A-97E2-555C64F53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1209D-4D55-AD42-ABF5-8768692CF81E}" type="datetimeFigureOut">
              <a:rPr lang="en-US" smtClean="0"/>
              <a:t>12/7/21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836AB4-A97D-9941-8996-7170B42E3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9647C0-023D-324A-972A-4804C1450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A91C9-2021-4843-87F0-FF82C642D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534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BE22D2-6915-6548-B62F-8C4B5F413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1209D-4D55-AD42-ABF5-8768692CF81E}" type="datetimeFigureOut">
              <a:rPr lang="en-US" smtClean="0"/>
              <a:t>12/7/21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530A4E-4809-5D48-AD71-115799B80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25B3B0-ECD0-D04C-AD01-34983E3A0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A91C9-2021-4843-87F0-FF82C642D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590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B0813-E8FB-534A-9163-58EC71F93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641AC-94CE-264F-B19B-62B200986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61059A-A40D-5041-B408-DA496AC48A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E480F0-F493-7740-86EF-58CD2D949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1209D-4D55-AD42-ABF5-8768692CF81E}" type="datetimeFigureOut">
              <a:rPr lang="en-US" smtClean="0"/>
              <a:t>12/7/21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E2242C-A9AD-3B44-AD9B-B67589766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EAEA0-B659-1744-9AA8-2D391644F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A91C9-2021-4843-87F0-FF82C642D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116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A08E8-CD14-AD4B-8A5A-503086EF1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1B4F29-0E2A-4D4F-AFFC-0899FFDF25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45ECAA-0F80-4D40-B891-C3D4C24C97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4F6B7B-FA23-F449-9F00-209B69381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1209D-4D55-AD42-ABF5-8768692CF81E}" type="datetimeFigureOut">
              <a:rPr lang="en-US" smtClean="0"/>
              <a:t>12/7/21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5E5721-8C44-0544-967F-CF8237305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D36339-2465-1649-B78F-1CF9F8044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A91C9-2021-4843-87F0-FF82C642D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565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76F5F6-2957-A44E-8651-B5E23E24F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A4052E-7CEC-FA46-8FD3-C44A11DE22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2DA765-6748-8641-B7AD-EDA6642AC4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F1209D-4D55-AD42-ABF5-8768692CF81E}" type="datetimeFigureOut">
              <a:rPr lang="en-US" smtClean="0"/>
              <a:t>12/7/21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BEA51F-EB2F-7A4B-902E-3B6BFBD45D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26012F-C973-1F40-B03B-8FACD92557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A91C9-2021-4843-87F0-FF82C642D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154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35D3C1D-A6AE-4FCA-BB76-A4748CE5DE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51F81C-F008-CB4E-AE1F-081FEE0398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8210" y="1365472"/>
            <a:ext cx="10978470" cy="3564636"/>
          </a:xfrm>
        </p:spPr>
        <p:txBody>
          <a:bodyPr anchor="ctr">
            <a:normAutofit/>
          </a:bodyPr>
          <a:lstStyle/>
          <a:p>
            <a:pPr algn="l"/>
            <a:r>
              <a:rPr lang="en-US" sz="8800"/>
              <a:t>NBA Teams’ Style of Play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94C0E6-5AAA-9A4D-AE6C-F11B0C5C1E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0945" y="5859463"/>
            <a:ext cx="10927080" cy="487235"/>
          </a:xfrm>
        </p:spPr>
        <p:txBody>
          <a:bodyPr anchor="ctr">
            <a:normAutofit/>
          </a:bodyPr>
          <a:lstStyle/>
          <a:p>
            <a:pPr algn="r"/>
            <a:r>
              <a:rPr lang="en-US" sz="2000"/>
              <a:t>Carter Erickson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D5BF818-2283-4CC9-A120-9225CEDFA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913350"/>
            <a:ext cx="128016" cy="24688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3A42EF-20CC-4BCC-9D0B-222CF3AAE8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945" y="5831269"/>
            <a:ext cx="109270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870009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9E0DC8-60CC-3348-A07A-FBAF8E8C4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dirty="0"/>
              <a:t>Main Goals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999F864-89ED-4A3A-AEF5-A6FEBB1694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1737677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48843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C7D3A4-D46F-9640-A337-31559524A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dirty="0"/>
              <a:t>Data Collected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11F03AB-86D9-4C1D-8721-E2B654CB1E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5254638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73070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1D9980-1C9A-E549-A7D2-E2D3378E4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4600"/>
              <a:t>EDA/Variable Selection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4D6D7-5257-7142-B802-20EE44DC1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1900"/>
              <a:t>Look for unexpected relationships</a:t>
            </a:r>
          </a:p>
          <a:p>
            <a:pPr lvl="1"/>
            <a:r>
              <a:rPr lang="en-US" sz="1900"/>
              <a:t>Age &amp; DeFG% (-)</a:t>
            </a:r>
          </a:p>
          <a:p>
            <a:pPr lvl="1"/>
            <a:r>
              <a:rPr lang="en-US" sz="1900"/>
              <a:t>Age &amp; Pace (+)</a:t>
            </a:r>
          </a:p>
          <a:p>
            <a:pPr lvl="1"/>
            <a:r>
              <a:rPr lang="en-US" sz="1900"/>
              <a:t>Defensive Rebounds &amp; Opponent TOV% (-)</a:t>
            </a:r>
          </a:p>
          <a:p>
            <a:r>
              <a:rPr lang="en-US" sz="1900"/>
              <a:t>Remove unnecessary variables</a:t>
            </a:r>
          </a:p>
          <a:p>
            <a:pPr lvl="1"/>
            <a:r>
              <a:rPr lang="en-US" sz="1900"/>
              <a:t>LASSO</a:t>
            </a:r>
          </a:p>
          <a:p>
            <a:pPr lvl="2"/>
            <a:r>
              <a:rPr lang="en-US" sz="1900"/>
              <a:t>Pace, NetRtg, and DRtg were all used as response</a:t>
            </a:r>
          </a:p>
          <a:p>
            <a:pPr lvl="1"/>
            <a:endParaRPr lang="en-US" sz="1900"/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840F4CA9-45CA-2E4E-AAB9-8B64ABD05C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380" r="9765"/>
          <a:stretch/>
        </p:blipFill>
        <p:spPr>
          <a:xfrm>
            <a:off x="4991340" y="640080"/>
            <a:ext cx="6229631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124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2A68A3-A7CE-7E43-894A-E91DE4316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K-Means Cluster Analysis 1 (Offense/Defense Mix)</a:t>
            </a:r>
          </a:p>
        </p:txBody>
      </p:sp>
      <p:sp>
        <p:nvSpPr>
          <p:cNvPr id="36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71ED0FEA-4B67-9F40-A03B-394D4CB4A6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24" r="4707"/>
          <a:stretch/>
        </p:blipFill>
        <p:spPr>
          <a:xfrm>
            <a:off x="4688031" y="640080"/>
            <a:ext cx="7147145" cy="555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768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0D1338-6952-7241-8F39-9F1308F3F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K-Means Cluster Analysis 2 (Offense PBP)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E7F7467B-A5E0-6346-88B3-3D761A180D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836060"/>
            <a:ext cx="7214616" cy="5158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370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B97593-A989-0442-9104-B2B399F6A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K-Means Cluster Analysis 3 (PBP Defense)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iagram, bubble chart&#10;&#10;Description automatically generated">
            <a:extLst>
              <a:ext uri="{FF2B5EF4-FFF2-40B4-BE49-F238E27FC236}">
                <a16:creationId xmlns:a16="http://schemas.microsoft.com/office/drawing/2014/main" id="{D450AD09-092E-C74A-8160-63FF44876F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836060"/>
            <a:ext cx="7214616" cy="5158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476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DC57CD-5836-CB42-8E5A-9D0152525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639" y="1175781"/>
            <a:ext cx="4179750" cy="72445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Interpretation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E021684-018B-7740-9069-78494C8F90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78926" y="905799"/>
            <a:ext cx="6846363" cy="489514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4279CC2-457C-684F-9B55-62A3BCD9E687}"/>
              </a:ext>
            </a:extLst>
          </p:cNvPr>
          <p:cNvSpPr txBox="1"/>
          <p:nvPr/>
        </p:nvSpPr>
        <p:spPr>
          <a:xfrm>
            <a:off x="514347" y="1957386"/>
            <a:ext cx="378618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/>
              <a:t>Create Shiny app that allows for entry of variables on either axis, as well as changing cluster analysis that was used</a:t>
            </a:r>
          </a:p>
        </p:txBody>
      </p:sp>
    </p:spTree>
    <p:extLst>
      <p:ext uri="{BB962C8B-B14F-4D97-AF65-F5344CB8AC3E}">
        <p14:creationId xmlns:p14="http://schemas.microsoft.com/office/powerpoint/2010/main" val="407081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27C1B3-23A6-5146-A032-DF798EF71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60252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Interpretation (cont.)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C9A635-DD31-4B45-9B41-C4BCA4EF218A}"/>
              </a:ext>
            </a:extLst>
          </p:cNvPr>
          <p:cNvSpPr txBox="1"/>
          <p:nvPr/>
        </p:nvSpPr>
        <p:spPr>
          <a:xfrm>
            <a:off x="5351164" y="586822"/>
            <a:ext cx="6002636" cy="1645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file:///Users/</a:t>
            </a:r>
            <a:r>
              <a:rPr lang="en-US" dirty="0" err="1"/>
              <a:t>cartererickson</a:t>
            </a:r>
            <a:r>
              <a:rPr lang="en-US" dirty="0"/>
              <a:t>/Desktop/School/STAT/STAT%20495R/NBA-Style-of-Play-</a:t>
            </a:r>
            <a:r>
              <a:rPr lang="en-US" dirty="0" err="1"/>
              <a:t>Project.html</a:t>
            </a:r>
            <a:endParaRPr lang="en-US" dirty="0"/>
          </a:p>
        </p:txBody>
      </p: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62C3B092-C3D3-6C4B-99A4-1A543059EA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2255"/>
          <a:stretch/>
        </p:blipFill>
        <p:spPr>
          <a:xfrm>
            <a:off x="557784" y="3116332"/>
            <a:ext cx="11164824" cy="2719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022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208</Words>
  <Application>Microsoft Macintosh PowerPoint</Application>
  <PresentationFormat>Widescreen</PresentationFormat>
  <Paragraphs>28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NBA Teams’ Style of Play</vt:lpstr>
      <vt:lpstr>Main Goals</vt:lpstr>
      <vt:lpstr>Data Collected</vt:lpstr>
      <vt:lpstr>EDA/Variable Selection</vt:lpstr>
      <vt:lpstr>K-Means Cluster Analysis 1 (Offense/Defense Mix)</vt:lpstr>
      <vt:lpstr>K-Means Cluster Analysis 2 (Offense PBP)</vt:lpstr>
      <vt:lpstr>K-Means Cluster Analysis 3 (PBP Defense)</vt:lpstr>
      <vt:lpstr>Data Interpretation</vt:lpstr>
      <vt:lpstr>Data Interpretation (cont.)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NBA Teams’ Style of Play</dc:title>
  <dc:creator>Carter Erickson</dc:creator>
  <cp:lastModifiedBy>Carter Erickson</cp:lastModifiedBy>
  <cp:revision>5</cp:revision>
  <dcterms:created xsi:type="dcterms:W3CDTF">2021-12-07T15:18:17Z</dcterms:created>
  <dcterms:modified xsi:type="dcterms:W3CDTF">2021-12-07T19:51:33Z</dcterms:modified>
</cp:coreProperties>
</file>