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7"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Carter" initials="ZC" lastIdx="1" clrIdx="0">
    <p:extLst>
      <p:ext uri="{19B8F6BF-5375-455C-9EA6-DF929625EA0E}">
        <p15:presenceInfo xmlns:p15="http://schemas.microsoft.com/office/powerpoint/2012/main" userId="S-1-5-21-614565923-1027956908-3001582966-7621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03" autoAdjust="0"/>
    <p:restoredTop sz="96837" autoAdjust="0"/>
  </p:normalViewPr>
  <p:slideViewPr>
    <p:cSldViewPr snapToGrid="0">
      <p:cViewPr>
        <p:scale>
          <a:sx n="110" d="100"/>
          <a:sy n="110" d="100"/>
        </p:scale>
        <p:origin x="1020"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0-24T15:11:07.178" idx="1">
    <p:pos x="10" y="10"/>
    <p:text>Ensure that steps 4 and 5 can correctly be used in this way to select the best model</p:text>
    <p:extLst>
      <p:ext uri="{C676402C-5697-4E1C-873F-D02D1690AC5C}">
        <p15:threadingInfo xmlns:p15="http://schemas.microsoft.com/office/powerpoint/2012/main" timeZoneBias="-780"/>
      </p:ext>
    </p:extLst>
  </p:cm>
</p:cmLst>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34A382F5-5B6F-47E1-BBDF-0437F5B53DA5}" type="datetimeFigureOut">
              <a:rPr lang="en-NZ" smtClean="0"/>
              <a:t>24/10/2017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5CE21CC-31F8-44F4-AE6B-3DEB38CD3020}" type="slidenum">
              <a:rPr lang="en-NZ" smtClean="0"/>
              <a:t>‹#›</a:t>
            </a:fld>
            <a:endParaRPr lang="en-NZ"/>
          </a:p>
        </p:txBody>
      </p:sp>
    </p:spTree>
    <p:extLst>
      <p:ext uri="{BB962C8B-B14F-4D97-AF65-F5344CB8AC3E}">
        <p14:creationId xmlns:p14="http://schemas.microsoft.com/office/powerpoint/2010/main" val="4289110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34A382F5-5B6F-47E1-BBDF-0437F5B53DA5}" type="datetimeFigureOut">
              <a:rPr lang="en-NZ" smtClean="0"/>
              <a:t>24/10/2017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5CE21CC-31F8-44F4-AE6B-3DEB38CD3020}" type="slidenum">
              <a:rPr lang="en-NZ" smtClean="0"/>
              <a:t>‹#›</a:t>
            </a:fld>
            <a:endParaRPr lang="en-NZ"/>
          </a:p>
        </p:txBody>
      </p:sp>
    </p:spTree>
    <p:extLst>
      <p:ext uri="{BB962C8B-B14F-4D97-AF65-F5344CB8AC3E}">
        <p14:creationId xmlns:p14="http://schemas.microsoft.com/office/powerpoint/2010/main" val="134457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34A382F5-5B6F-47E1-BBDF-0437F5B53DA5}" type="datetimeFigureOut">
              <a:rPr lang="en-NZ" smtClean="0"/>
              <a:t>24/10/2017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5CE21CC-31F8-44F4-AE6B-3DEB38CD3020}" type="slidenum">
              <a:rPr lang="en-NZ" smtClean="0"/>
              <a:t>‹#›</a:t>
            </a:fld>
            <a:endParaRPr lang="en-NZ"/>
          </a:p>
        </p:txBody>
      </p:sp>
    </p:spTree>
    <p:extLst>
      <p:ext uri="{BB962C8B-B14F-4D97-AF65-F5344CB8AC3E}">
        <p14:creationId xmlns:p14="http://schemas.microsoft.com/office/powerpoint/2010/main" val="2353906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34A382F5-5B6F-47E1-BBDF-0437F5B53DA5}" type="datetimeFigureOut">
              <a:rPr lang="en-NZ" smtClean="0"/>
              <a:t>24/10/2017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5CE21CC-31F8-44F4-AE6B-3DEB38CD3020}" type="slidenum">
              <a:rPr lang="en-NZ" smtClean="0"/>
              <a:t>‹#›</a:t>
            </a:fld>
            <a:endParaRPr lang="en-NZ"/>
          </a:p>
        </p:txBody>
      </p:sp>
    </p:spTree>
    <p:extLst>
      <p:ext uri="{BB962C8B-B14F-4D97-AF65-F5344CB8AC3E}">
        <p14:creationId xmlns:p14="http://schemas.microsoft.com/office/powerpoint/2010/main" val="97353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A382F5-5B6F-47E1-BBDF-0437F5B53DA5}" type="datetimeFigureOut">
              <a:rPr lang="en-NZ" smtClean="0"/>
              <a:t>24/10/2017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5CE21CC-31F8-44F4-AE6B-3DEB38CD3020}" type="slidenum">
              <a:rPr lang="en-NZ" smtClean="0"/>
              <a:t>‹#›</a:t>
            </a:fld>
            <a:endParaRPr lang="en-NZ"/>
          </a:p>
        </p:txBody>
      </p:sp>
    </p:spTree>
    <p:extLst>
      <p:ext uri="{BB962C8B-B14F-4D97-AF65-F5344CB8AC3E}">
        <p14:creationId xmlns:p14="http://schemas.microsoft.com/office/powerpoint/2010/main" val="3533482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34A382F5-5B6F-47E1-BBDF-0437F5B53DA5}" type="datetimeFigureOut">
              <a:rPr lang="en-NZ" smtClean="0"/>
              <a:t>24/10/2017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5CE21CC-31F8-44F4-AE6B-3DEB38CD3020}" type="slidenum">
              <a:rPr lang="en-NZ" smtClean="0"/>
              <a:t>‹#›</a:t>
            </a:fld>
            <a:endParaRPr lang="en-NZ"/>
          </a:p>
        </p:txBody>
      </p:sp>
    </p:spTree>
    <p:extLst>
      <p:ext uri="{BB962C8B-B14F-4D97-AF65-F5344CB8AC3E}">
        <p14:creationId xmlns:p14="http://schemas.microsoft.com/office/powerpoint/2010/main" val="373470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34A382F5-5B6F-47E1-BBDF-0437F5B53DA5}" type="datetimeFigureOut">
              <a:rPr lang="en-NZ" smtClean="0"/>
              <a:t>24/10/2017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15CE21CC-31F8-44F4-AE6B-3DEB38CD3020}" type="slidenum">
              <a:rPr lang="en-NZ" smtClean="0"/>
              <a:t>‹#›</a:t>
            </a:fld>
            <a:endParaRPr lang="en-NZ"/>
          </a:p>
        </p:txBody>
      </p:sp>
    </p:spTree>
    <p:extLst>
      <p:ext uri="{BB962C8B-B14F-4D97-AF65-F5344CB8AC3E}">
        <p14:creationId xmlns:p14="http://schemas.microsoft.com/office/powerpoint/2010/main" val="319176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34A382F5-5B6F-47E1-BBDF-0437F5B53DA5}" type="datetimeFigureOut">
              <a:rPr lang="en-NZ" smtClean="0"/>
              <a:t>24/10/2017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15CE21CC-31F8-44F4-AE6B-3DEB38CD3020}" type="slidenum">
              <a:rPr lang="en-NZ" smtClean="0"/>
              <a:t>‹#›</a:t>
            </a:fld>
            <a:endParaRPr lang="en-NZ"/>
          </a:p>
        </p:txBody>
      </p:sp>
    </p:spTree>
    <p:extLst>
      <p:ext uri="{BB962C8B-B14F-4D97-AF65-F5344CB8AC3E}">
        <p14:creationId xmlns:p14="http://schemas.microsoft.com/office/powerpoint/2010/main" val="19630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A382F5-5B6F-47E1-BBDF-0437F5B53DA5}" type="datetimeFigureOut">
              <a:rPr lang="en-NZ" smtClean="0"/>
              <a:t>24/10/2017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15CE21CC-31F8-44F4-AE6B-3DEB38CD3020}" type="slidenum">
              <a:rPr lang="en-NZ" smtClean="0"/>
              <a:t>‹#›</a:t>
            </a:fld>
            <a:endParaRPr lang="en-NZ"/>
          </a:p>
        </p:txBody>
      </p:sp>
    </p:spTree>
    <p:extLst>
      <p:ext uri="{BB962C8B-B14F-4D97-AF65-F5344CB8AC3E}">
        <p14:creationId xmlns:p14="http://schemas.microsoft.com/office/powerpoint/2010/main" val="3446630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A382F5-5B6F-47E1-BBDF-0437F5B53DA5}" type="datetimeFigureOut">
              <a:rPr lang="en-NZ" smtClean="0"/>
              <a:t>24/10/2017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5CE21CC-31F8-44F4-AE6B-3DEB38CD3020}" type="slidenum">
              <a:rPr lang="en-NZ" smtClean="0"/>
              <a:t>‹#›</a:t>
            </a:fld>
            <a:endParaRPr lang="en-NZ"/>
          </a:p>
        </p:txBody>
      </p:sp>
    </p:spTree>
    <p:extLst>
      <p:ext uri="{BB962C8B-B14F-4D97-AF65-F5344CB8AC3E}">
        <p14:creationId xmlns:p14="http://schemas.microsoft.com/office/powerpoint/2010/main" val="2140357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A382F5-5B6F-47E1-BBDF-0437F5B53DA5}" type="datetimeFigureOut">
              <a:rPr lang="en-NZ" smtClean="0"/>
              <a:t>24/10/2017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5CE21CC-31F8-44F4-AE6B-3DEB38CD3020}" type="slidenum">
              <a:rPr lang="en-NZ" smtClean="0"/>
              <a:t>‹#›</a:t>
            </a:fld>
            <a:endParaRPr lang="en-NZ"/>
          </a:p>
        </p:txBody>
      </p:sp>
    </p:spTree>
    <p:extLst>
      <p:ext uri="{BB962C8B-B14F-4D97-AF65-F5344CB8AC3E}">
        <p14:creationId xmlns:p14="http://schemas.microsoft.com/office/powerpoint/2010/main" val="2587287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382F5-5B6F-47E1-BBDF-0437F5B53DA5}" type="datetimeFigureOut">
              <a:rPr lang="en-NZ" smtClean="0"/>
              <a:t>24/10/2017</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E21CC-31F8-44F4-AE6B-3DEB38CD3020}" type="slidenum">
              <a:rPr lang="en-NZ" smtClean="0"/>
              <a:t>‹#›</a:t>
            </a:fld>
            <a:endParaRPr lang="en-NZ"/>
          </a:p>
        </p:txBody>
      </p:sp>
    </p:spTree>
    <p:extLst>
      <p:ext uri="{BB962C8B-B14F-4D97-AF65-F5344CB8AC3E}">
        <p14:creationId xmlns:p14="http://schemas.microsoft.com/office/powerpoint/2010/main" val="1265500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4.png"/><Relationship Id="rId7" Type="http://schemas.openxmlformats.org/officeDocument/2006/relationships/image" Target="../media/image12.wmf"/><Relationship Id="rId12" Type="http://schemas.microsoft.com/office/2007/relationships/hdphoto" Target="../media/hdphoto1.wdp"/><Relationship Id="rId17" Type="http://schemas.openxmlformats.org/officeDocument/2006/relationships/image" Target="../media/image21.png"/><Relationship Id="rId2" Type="http://schemas.openxmlformats.org/officeDocument/2006/relationships/slideLayout" Target="../slideLayouts/slideLayout2.xml"/><Relationship Id="rId16" Type="http://schemas.openxmlformats.org/officeDocument/2006/relationships/image" Target="../media/image20.png"/><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6.png"/><Relationship Id="rId5" Type="http://schemas.openxmlformats.org/officeDocument/2006/relationships/image" Target="../media/image11.wmf"/><Relationship Id="rId15" Type="http://schemas.openxmlformats.org/officeDocument/2006/relationships/image" Target="../media/image19.png"/><Relationship Id="rId10" Type="http://schemas.openxmlformats.org/officeDocument/2006/relationships/image" Target="../media/image15.png"/><Relationship Id="rId19" Type="http://schemas.openxmlformats.org/officeDocument/2006/relationships/image" Target="../media/image23.png"/><Relationship Id="rId4" Type="http://schemas.openxmlformats.org/officeDocument/2006/relationships/oleObject" Target="../embeddings/oleObject3.bin"/><Relationship Id="rId9" Type="http://schemas.openxmlformats.org/officeDocument/2006/relationships/image" Target="../media/image13.wmf"/><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3017"/>
          </a:xfrm>
        </p:spPr>
        <p:txBody>
          <a:bodyPr>
            <a:normAutofit/>
          </a:bodyPr>
          <a:lstStyle/>
          <a:p>
            <a:r>
              <a:rPr lang="en-NZ" sz="3200" dirty="0" smtClean="0">
                <a:latin typeface="Times New Roman" panose="02020603050405020304" pitchFamily="18" charset="0"/>
                <a:cs typeface="Times New Roman" panose="02020603050405020304" pitchFamily="18" charset="0"/>
              </a:rPr>
              <a:t>Interim Overview and goals of analysis- Option I:</a:t>
            </a:r>
            <a:endParaRPr lang="en-NZ"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76632"/>
            <a:ext cx="10515600" cy="5560142"/>
          </a:xfrm>
        </p:spPr>
        <p:txBody>
          <a:bodyPr>
            <a:normAutofit fontScale="85000" lnSpcReduction="10000"/>
          </a:bodyPr>
          <a:lstStyle/>
          <a:p>
            <a:pPr marL="514350" indent="-514350">
              <a:buFont typeface="+mj-lt"/>
              <a:buAutoNum type="arabicPeriod"/>
            </a:pPr>
            <a:r>
              <a:rPr lang="en-NZ" sz="2000" b="1" u="sng" dirty="0" smtClean="0">
                <a:latin typeface="Times New Roman" panose="02020603050405020304" pitchFamily="18" charset="0"/>
                <a:cs typeface="Times New Roman" panose="02020603050405020304" pitchFamily="18" charset="0"/>
              </a:rPr>
              <a:t>Compile database of all invaded islands </a:t>
            </a:r>
            <a:r>
              <a:rPr lang="en-NZ" sz="2000" dirty="0" smtClean="0">
                <a:latin typeface="Times New Roman" panose="02020603050405020304" pitchFamily="18" charset="0"/>
                <a:cs typeface="Times New Roman" panose="02020603050405020304" pitchFamily="18" charset="0"/>
              </a:rPr>
              <a:t>(&gt;= 1ha in size) throughout the NZ archipelago that contain invasive mammals. Then, </a:t>
            </a:r>
            <a:r>
              <a:rPr lang="en-NZ" sz="2000" b="1" u="sng" dirty="0" smtClean="0">
                <a:latin typeface="Times New Roman" panose="02020603050405020304" pitchFamily="18" charset="0"/>
                <a:cs typeface="Times New Roman" panose="02020603050405020304" pitchFamily="18" charset="0"/>
              </a:rPr>
              <a:t>determine island eradication status/censorship</a:t>
            </a:r>
            <a:r>
              <a:rPr lang="en-NZ" sz="2000" dirty="0" smtClean="0">
                <a:latin typeface="Times New Roman" panose="02020603050405020304" pitchFamily="18" charset="0"/>
                <a:cs typeface="Times New Roman" panose="02020603050405020304" pitchFamily="18" charset="0"/>
              </a:rPr>
              <a:t>, where: 1 = eradicated (invasive mammal pest-free), and 0 = currently inhabited by invasive mammals.</a:t>
            </a:r>
          </a:p>
          <a:p>
            <a:pPr marL="514350" indent="-514350">
              <a:buFont typeface="+mj-lt"/>
              <a:buAutoNum type="arabicPeriod"/>
            </a:pPr>
            <a:r>
              <a:rPr lang="en-NZ" sz="2000" b="1" u="sng" dirty="0" smtClean="0">
                <a:latin typeface="Times New Roman" panose="02020603050405020304" pitchFamily="18" charset="0"/>
                <a:cs typeface="Times New Roman" panose="02020603050405020304" pitchFamily="18" charset="0"/>
              </a:rPr>
              <a:t>Gather covariates hypothesized to affect eradication time </a:t>
            </a:r>
            <a:r>
              <a:rPr lang="en-NZ" sz="2000" dirty="0" smtClean="0">
                <a:latin typeface="Times New Roman" panose="02020603050405020304" pitchFamily="18" charset="0"/>
                <a:cs typeface="Times New Roman" panose="02020603050405020304" pitchFamily="18" charset="0"/>
              </a:rPr>
              <a:t>(e.g. island area, eradication method, island ownership, etc.)</a:t>
            </a:r>
          </a:p>
          <a:p>
            <a:pPr marL="514350" indent="-514350">
              <a:buFont typeface="+mj-lt"/>
              <a:buAutoNum type="arabicPeriod"/>
            </a:pPr>
            <a:r>
              <a:rPr lang="en-NZ" sz="2000" b="1" u="sng" dirty="0" smtClean="0">
                <a:latin typeface="Times New Roman" panose="02020603050405020304" pitchFamily="18" charset="0"/>
                <a:cs typeface="Times New Roman" panose="02020603050405020304" pitchFamily="18" charset="0"/>
              </a:rPr>
              <a:t>Gather distribution types hypothesized to explain the probability of successfully eradicating island invasive pests </a:t>
            </a:r>
            <a:r>
              <a:rPr lang="en-NZ" sz="2000" dirty="0" smtClean="0">
                <a:latin typeface="Times New Roman" panose="02020603050405020304" pitchFamily="18" charset="0"/>
                <a:cs typeface="Times New Roman" panose="02020603050405020304" pitchFamily="18" charset="0"/>
              </a:rPr>
              <a:t>(e.g. distribution that takes on two phases, where the 1</a:t>
            </a:r>
            <a:r>
              <a:rPr lang="en-NZ" sz="2000" baseline="30000" dirty="0" smtClean="0">
                <a:latin typeface="Times New Roman" panose="02020603050405020304" pitchFamily="18" charset="0"/>
                <a:cs typeface="Times New Roman" panose="02020603050405020304" pitchFamily="18" charset="0"/>
              </a:rPr>
              <a:t>st</a:t>
            </a:r>
            <a:r>
              <a:rPr lang="en-NZ" sz="2000" dirty="0" smtClean="0">
                <a:latin typeface="Times New Roman" panose="02020603050405020304" pitchFamily="18" charset="0"/>
                <a:cs typeface="Times New Roman" panose="02020603050405020304" pitchFamily="18" charset="0"/>
              </a:rPr>
              <a:t> phase has the form of a slow decline followed by a 2</a:t>
            </a:r>
            <a:r>
              <a:rPr lang="en-NZ" sz="2000" baseline="30000" dirty="0" smtClean="0">
                <a:latin typeface="Times New Roman" panose="02020603050405020304" pitchFamily="18" charset="0"/>
                <a:cs typeface="Times New Roman" panose="02020603050405020304" pitchFamily="18" charset="0"/>
              </a:rPr>
              <a:t>nd</a:t>
            </a:r>
            <a:r>
              <a:rPr lang="en-NZ" sz="2000" dirty="0" smtClean="0">
                <a:latin typeface="Times New Roman" panose="02020603050405020304" pitchFamily="18" charset="0"/>
                <a:cs typeface="Times New Roman" panose="02020603050405020304" pitchFamily="18" charset="0"/>
              </a:rPr>
              <a:t> phase exhibiting a very steep decline).</a:t>
            </a:r>
          </a:p>
          <a:p>
            <a:pPr marL="514350" indent="-514350">
              <a:buFont typeface="+mj-lt"/>
              <a:buAutoNum type="arabicPeriod"/>
            </a:pPr>
            <a:r>
              <a:rPr lang="en-NZ" sz="2000" b="1" u="sng" dirty="0" smtClean="0">
                <a:latin typeface="Times New Roman" panose="02020603050405020304" pitchFamily="18" charset="0"/>
                <a:cs typeface="Times New Roman" panose="02020603050405020304" pitchFamily="18" charset="0"/>
              </a:rPr>
              <a:t>Plot the Kaplan-Meier </a:t>
            </a:r>
            <a:r>
              <a:rPr lang="en-NZ" sz="2000" dirty="0" smtClean="0">
                <a:latin typeface="Times New Roman" panose="02020603050405020304" pitchFamily="18" charset="0"/>
                <a:cs typeface="Times New Roman" panose="02020603050405020304" pitchFamily="18" charset="0"/>
              </a:rPr>
              <a:t>non-parametric survival function with the island eradication status data.</a:t>
            </a:r>
          </a:p>
          <a:p>
            <a:pPr marL="514350" indent="-514350">
              <a:buFont typeface="+mj-lt"/>
              <a:buAutoNum type="arabicPeriod"/>
            </a:pPr>
            <a:r>
              <a:rPr lang="en-NZ" sz="2000" dirty="0" smtClean="0">
                <a:latin typeface="Times New Roman" panose="02020603050405020304" pitchFamily="18" charset="0"/>
                <a:cs typeface="Times New Roman" panose="02020603050405020304" pitchFamily="18" charset="0"/>
              </a:rPr>
              <a:t>Graph the parametric survival </a:t>
            </a:r>
            <a:r>
              <a:rPr lang="en-NZ" sz="2000" dirty="0" smtClean="0">
                <a:latin typeface="Times New Roman" panose="02020603050405020304" pitchFamily="18" charset="0"/>
                <a:cs typeface="Times New Roman" panose="02020603050405020304" pitchFamily="18" charset="0"/>
              </a:rPr>
              <a:t>functions </a:t>
            </a:r>
            <a:r>
              <a:rPr lang="en-NZ" sz="2000" dirty="0" smtClean="0">
                <a:latin typeface="Times New Roman" panose="02020603050405020304" pitchFamily="18" charset="0"/>
                <a:cs typeface="Times New Roman" panose="02020603050405020304" pitchFamily="18" charset="0"/>
              </a:rPr>
              <a:t>of the chosen distributions and compare them with the non-parametric Kaplan-Meier curve, </a:t>
            </a:r>
            <a:r>
              <a:rPr lang="en-NZ" sz="2000" b="1" u="sng" dirty="0" smtClean="0">
                <a:latin typeface="Times New Roman" panose="02020603050405020304" pitchFamily="18" charset="0"/>
                <a:cs typeface="Times New Roman" panose="02020603050405020304" pitchFamily="18" charset="0"/>
              </a:rPr>
              <a:t>via </a:t>
            </a:r>
            <a:r>
              <a:rPr lang="en-NZ" sz="2000" b="1" u="sng" dirty="0" smtClean="0">
                <a:latin typeface="Times New Roman" panose="02020603050405020304" pitchFamily="18" charset="0"/>
                <a:cs typeface="Times New Roman" panose="02020603050405020304" pitchFamily="18" charset="0"/>
              </a:rPr>
              <a:t>maximum (log)likelihood estimation, </a:t>
            </a:r>
            <a:r>
              <a:rPr lang="en-NZ" sz="2000" b="1" u="sng" dirty="0" smtClean="0">
                <a:latin typeface="Times New Roman" panose="02020603050405020304" pitchFamily="18" charset="0"/>
                <a:cs typeface="Times New Roman" panose="02020603050405020304" pitchFamily="18" charset="0"/>
              </a:rPr>
              <a:t>to determine the best distribution type</a:t>
            </a:r>
            <a:r>
              <a:rPr lang="en-NZ" sz="2000" b="1" u="sng" dirty="0" smtClean="0">
                <a:latin typeface="Times New Roman" panose="02020603050405020304" pitchFamily="18" charset="0"/>
                <a:cs typeface="Times New Roman" panose="02020603050405020304" pitchFamily="18" charset="0"/>
              </a:rPr>
              <a:t>. </a:t>
            </a:r>
            <a:endParaRPr lang="en-NZ" sz="1600" dirty="0">
              <a:latin typeface="Times New Roman" panose="02020603050405020304" pitchFamily="18" charset="0"/>
              <a:cs typeface="Times New Roman" panose="02020603050405020304" pitchFamily="18" charset="0"/>
            </a:endParaRPr>
          </a:p>
          <a:p>
            <a:pPr lvl="1"/>
            <a:r>
              <a:rPr lang="en-NZ" sz="1600" dirty="0" smtClean="0">
                <a:latin typeface="Times New Roman" panose="02020603050405020304" pitchFamily="18" charset="0"/>
                <a:cs typeface="Times New Roman" panose="02020603050405020304" pitchFamily="18" charset="0"/>
              </a:rPr>
              <a:t>Alternatively we can assess the distribution fit using the complimentary log-log transformation of survival probability versus log survival time- if the survival data fit a linear version of the distribution (y=</a:t>
            </a:r>
            <a:r>
              <a:rPr lang="en-NZ" sz="1600" dirty="0" err="1" smtClean="0">
                <a:latin typeface="Times New Roman" panose="02020603050405020304" pitchFamily="18" charset="0"/>
                <a:cs typeface="Times New Roman" panose="02020603050405020304" pitchFamily="18" charset="0"/>
              </a:rPr>
              <a:t>b+mlog</a:t>
            </a:r>
            <a:r>
              <a:rPr lang="en-NZ" sz="1600" dirty="0" smtClean="0">
                <a:latin typeface="Times New Roman" panose="02020603050405020304" pitchFamily="18" charset="0"/>
                <a:cs typeface="Times New Roman" panose="02020603050405020304" pitchFamily="18" charset="0"/>
              </a:rPr>
              <a:t>(t), where b= (-log(alpha)/(1/sigma)), m=1/sigma), then the distribution is a good fit.</a:t>
            </a:r>
            <a:endParaRPr lang="en-NZ" sz="16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NZ" sz="2000" dirty="0" smtClean="0">
                <a:latin typeface="Times New Roman" panose="02020603050405020304" pitchFamily="18" charset="0"/>
                <a:cs typeface="Times New Roman" panose="02020603050405020304" pitchFamily="18" charset="0"/>
              </a:rPr>
              <a:t>With the chosen distribution, use parametric regression techniques to determine the group of explanatory variables (step #2) that best explain eradication time, via AIC.</a:t>
            </a:r>
          </a:p>
          <a:p>
            <a:pPr marL="514350" indent="-514350">
              <a:buFont typeface="+mj-lt"/>
              <a:buAutoNum type="arabicPeriod"/>
            </a:pPr>
            <a:r>
              <a:rPr lang="en-NZ" sz="2000" b="1" dirty="0" smtClean="0">
                <a:latin typeface="Times New Roman" panose="02020603050405020304" pitchFamily="18" charset="0"/>
                <a:cs typeface="Times New Roman" panose="02020603050405020304" pitchFamily="18" charset="0"/>
              </a:rPr>
              <a:t>Compare the effects of differing technologies </a:t>
            </a:r>
            <a:r>
              <a:rPr lang="en-NZ" sz="2000" dirty="0" smtClean="0">
                <a:latin typeface="Times New Roman" panose="02020603050405020304" pitchFamily="18" charset="0"/>
                <a:cs typeface="Times New Roman" panose="02020603050405020304" pitchFamily="18" charset="0"/>
              </a:rPr>
              <a:t>on eradication time and survival probability by looking at how they influence the model </a:t>
            </a:r>
            <a:r>
              <a:rPr lang="en-NZ" sz="2000" dirty="0" smtClean="0">
                <a:latin typeface="Times New Roman" panose="02020603050405020304" pitchFamily="18" charset="0"/>
                <a:cs typeface="Times New Roman" panose="02020603050405020304" pitchFamily="18" charset="0"/>
              </a:rPr>
              <a:t>behaviour. </a:t>
            </a:r>
          </a:p>
          <a:p>
            <a:pPr lvl="1"/>
            <a:r>
              <a:rPr lang="en-NZ" sz="1600" dirty="0">
                <a:latin typeface="Times New Roman" panose="02020603050405020304" pitchFamily="18" charset="0"/>
                <a:cs typeface="Times New Roman" panose="02020603050405020304" pitchFamily="18" charset="0"/>
              </a:rPr>
              <a:t>P</a:t>
            </a:r>
            <a:r>
              <a:rPr lang="en-NZ" sz="1600" dirty="0" smtClean="0">
                <a:latin typeface="Times New Roman" panose="02020603050405020304" pitchFamily="18" charset="0"/>
                <a:cs typeface="Times New Roman" panose="02020603050405020304" pitchFamily="18" charset="0"/>
              </a:rPr>
              <a:t>ossibly use the PDF instead of hazard here because it looks at failure probability over the entire analysis lifespan as opposed to instantaneous failure probability</a:t>
            </a:r>
          </a:p>
          <a:p>
            <a:pPr lvl="1"/>
            <a:r>
              <a:rPr lang="en-NZ" sz="1600" dirty="0" smtClean="0">
                <a:latin typeface="Times New Roman" panose="02020603050405020304" pitchFamily="18" charset="0"/>
                <a:cs typeface="Times New Roman" panose="02020603050405020304" pitchFamily="18" charset="0"/>
              </a:rPr>
              <a:t>Use of the accelerated failure time (ATF) for parametric models can allow for easy interpretation- the direct relationship between predictors and survival time is useful. The largest positive hazard ratio of the parametric regression will also provide clues as to what the best tech may be. </a:t>
            </a:r>
          </a:p>
          <a:p>
            <a:pPr marL="0" indent="0">
              <a:buNone/>
            </a:pPr>
            <a:endParaRPr lang="en-NZ" sz="20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NZ" sz="20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NZ"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412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3017"/>
          </a:xfrm>
        </p:spPr>
        <p:txBody>
          <a:bodyPr>
            <a:normAutofit/>
          </a:bodyPr>
          <a:lstStyle/>
          <a:p>
            <a:r>
              <a:rPr lang="en-NZ" sz="3200" dirty="0" smtClean="0">
                <a:latin typeface="Times New Roman" panose="02020603050405020304" pitchFamily="18" charset="0"/>
                <a:cs typeface="Times New Roman" panose="02020603050405020304" pitchFamily="18" charset="0"/>
              </a:rPr>
              <a:t>Interim Overview and goals of analysis- Option II:</a:t>
            </a:r>
            <a:endParaRPr lang="en-NZ"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76632"/>
            <a:ext cx="10515600" cy="5560142"/>
          </a:xfrm>
        </p:spPr>
        <p:txBody>
          <a:bodyPr>
            <a:normAutofit/>
          </a:bodyPr>
          <a:lstStyle/>
          <a:p>
            <a:pPr marL="514350" indent="-514350">
              <a:buFont typeface="+mj-lt"/>
              <a:buAutoNum type="arabicPeriod"/>
            </a:pPr>
            <a:r>
              <a:rPr lang="en-NZ" sz="2000" b="1" u="sng" dirty="0" smtClean="0">
                <a:latin typeface="Times New Roman" panose="02020603050405020304" pitchFamily="18" charset="0"/>
                <a:cs typeface="Times New Roman" panose="02020603050405020304" pitchFamily="18" charset="0"/>
              </a:rPr>
              <a:t>Compile database of all invaded islands </a:t>
            </a:r>
            <a:r>
              <a:rPr lang="en-NZ" sz="2000" dirty="0" smtClean="0">
                <a:latin typeface="Times New Roman" panose="02020603050405020304" pitchFamily="18" charset="0"/>
                <a:cs typeface="Times New Roman" panose="02020603050405020304" pitchFamily="18" charset="0"/>
              </a:rPr>
              <a:t>(&gt;= 1ha in size) throughout the NZ archipelago that contain invasive mammals. Then, </a:t>
            </a:r>
            <a:r>
              <a:rPr lang="en-NZ" sz="2000" b="1" u="sng" dirty="0" smtClean="0">
                <a:latin typeface="Times New Roman" panose="02020603050405020304" pitchFamily="18" charset="0"/>
                <a:cs typeface="Times New Roman" panose="02020603050405020304" pitchFamily="18" charset="0"/>
              </a:rPr>
              <a:t>determine island eradication status/censorship</a:t>
            </a:r>
            <a:r>
              <a:rPr lang="en-NZ" sz="2000" dirty="0" smtClean="0">
                <a:latin typeface="Times New Roman" panose="02020603050405020304" pitchFamily="18" charset="0"/>
                <a:cs typeface="Times New Roman" panose="02020603050405020304" pitchFamily="18" charset="0"/>
              </a:rPr>
              <a:t>, where: 1 = eradicated (invasive mammal pest-free), and 0 = currently inhabited by invasive mammals.</a:t>
            </a:r>
          </a:p>
          <a:p>
            <a:pPr marL="514350" indent="-514350">
              <a:buFont typeface="+mj-lt"/>
              <a:buAutoNum type="arabicPeriod"/>
            </a:pPr>
            <a:r>
              <a:rPr lang="en-NZ" sz="2000" b="1" u="sng" dirty="0" smtClean="0">
                <a:latin typeface="Times New Roman" panose="02020603050405020304" pitchFamily="18" charset="0"/>
                <a:cs typeface="Times New Roman" panose="02020603050405020304" pitchFamily="18" charset="0"/>
              </a:rPr>
              <a:t>Gather covariates hypothesized to affect eradication time </a:t>
            </a:r>
            <a:r>
              <a:rPr lang="en-NZ" sz="2000" dirty="0" smtClean="0">
                <a:latin typeface="Times New Roman" panose="02020603050405020304" pitchFamily="18" charset="0"/>
                <a:cs typeface="Times New Roman" panose="02020603050405020304" pitchFamily="18" charset="0"/>
              </a:rPr>
              <a:t>(e.g. island area, eradication method, island ownership, etc.)</a:t>
            </a:r>
          </a:p>
          <a:p>
            <a:pPr marL="514350" indent="-514350">
              <a:buFont typeface="+mj-lt"/>
              <a:buAutoNum type="arabicPeriod"/>
            </a:pPr>
            <a:r>
              <a:rPr lang="en-NZ" sz="2000" b="1" u="sng" dirty="0" smtClean="0">
                <a:latin typeface="Times New Roman" panose="02020603050405020304" pitchFamily="18" charset="0"/>
                <a:cs typeface="Times New Roman" panose="02020603050405020304" pitchFamily="18" charset="0"/>
              </a:rPr>
              <a:t>Plot the Kaplan-Meier </a:t>
            </a:r>
            <a:r>
              <a:rPr lang="en-NZ" sz="2000" dirty="0" smtClean="0">
                <a:latin typeface="Times New Roman" panose="02020603050405020304" pitchFamily="18" charset="0"/>
                <a:cs typeface="Times New Roman" panose="02020603050405020304" pitchFamily="18" charset="0"/>
              </a:rPr>
              <a:t>non-parametric survival function with the island eradication status data.</a:t>
            </a:r>
          </a:p>
          <a:p>
            <a:pPr marL="514350" indent="-514350">
              <a:buFont typeface="+mj-lt"/>
              <a:buAutoNum type="arabicPeriod"/>
            </a:pPr>
            <a:r>
              <a:rPr lang="en-NZ" sz="2000" dirty="0" smtClean="0">
                <a:latin typeface="Times New Roman" panose="02020603050405020304" pitchFamily="18" charset="0"/>
                <a:cs typeface="Times New Roman" panose="02020603050405020304" pitchFamily="18" charset="0"/>
              </a:rPr>
              <a:t>Use semi-parametric regression techniques – </a:t>
            </a:r>
            <a:r>
              <a:rPr lang="en-NZ" sz="2000" b="1" u="sng" dirty="0" smtClean="0">
                <a:latin typeface="Times New Roman" panose="02020603050405020304" pitchFamily="18" charset="0"/>
                <a:cs typeface="Times New Roman" panose="02020603050405020304" pitchFamily="18" charset="0"/>
              </a:rPr>
              <a:t>the Cox Proportional Hazards Model</a:t>
            </a:r>
            <a:r>
              <a:rPr lang="en-NZ" sz="2000" dirty="0" smtClean="0">
                <a:latin typeface="Times New Roman" panose="02020603050405020304" pitchFamily="18" charset="0"/>
                <a:cs typeface="Times New Roman" panose="02020603050405020304" pitchFamily="18" charset="0"/>
              </a:rPr>
              <a:t>- to fit the given explanatory variables with the survival curve; select the model that best explains eradication time, via maximum likelihood</a:t>
            </a:r>
            <a:r>
              <a:rPr lang="en-NZ" sz="2000" dirty="0" smtClean="0">
                <a:latin typeface="Times New Roman" panose="02020603050405020304" pitchFamily="18" charset="0"/>
                <a:cs typeface="Times New Roman" panose="02020603050405020304" pitchFamily="18" charset="0"/>
                <a:sym typeface="Wingdings" panose="05000000000000000000" pitchFamily="2" charset="2"/>
              </a:rPr>
              <a:t></a:t>
            </a:r>
            <a:r>
              <a:rPr lang="en-NZ" sz="2000" dirty="0" smtClean="0">
                <a:latin typeface="Times New Roman" panose="02020603050405020304" pitchFamily="18" charset="0"/>
                <a:cs typeface="Times New Roman" panose="02020603050405020304" pitchFamily="18" charset="0"/>
              </a:rPr>
              <a:t> AIC.</a:t>
            </a:r>
          </a:p>
          <a:p>
            <a:pPr marL="514350" indent="-514350">
              <a:buFont typeface="+mj-lt"/>
              <a:buAutoNum type="arabicPeriod"/>
            </a:pPr>
            <a:r>
              <a:rPr lang="en-NZ" sz="2000" dirty="0" smtClean="0">
                <a:latin typeface="Times New Roman" panose="02020603050405020304" pitchFamily="18" charset="0"/>
                <a:cs typeface="Times New Roman" panose="02020603050405020304" pitchFamily="18" charset="0"/>
              </a:rPr>
              <a:t>From the best model options, </a:t>
            </a:r>
            <a:r>
              <a:rPr lang="en-NZ" sz="2000" b="1" dirty="0" smtClean="0">
                <a:latin typeface="Times New Roman" panose="02020603050405020304" pitchFamily="18" charset="0"/>
                <a:cs typeface="Times New Roman" panose="02020603050405020304" pitchFamily="18" charset="0"/>
              </a:rPr>
              <a:t>fit the Kaplan-Meier curve to the proportional hazards survival distribution via maximum log-likelihood</a:t>
            </a:r>
            <a:r>
              <a:rPr lang="en-NZ" sz="2000" dirty="0" smtClean="0">
                <a:latin typeface="Times New Roman" panose="02020603050405020304" pitchFamily="18" charset="0"/>
                <a:cs typeface="Times New Roman" panose="02020603050405020304" pitchFamily="18" charset="0"/>
              </a:rPr>
              <a:t>. Select the one model that best fits the KM curve.  </a:t>
            </a:r>
          </a:p>
          <a:p>
            <a:pPr marL="514350" indent="-514350">
              <a:buFont typeface="+mj-lt"/>
              <a:buAutoNum type="arabicPeriod"/>
            </a:pPr>
            <a:r>
              <a:rPr lang="en-NZ" sz="2000" b="1" dirty="0" smtClean="0">
                <a:latin typeface="Times New Roman" panose="02020603050405020304" pitchFamily="18" charset="0"/>
                <a:cs typeface="Times New Roman" panose="02020603050405020304" pitchFamily="18" charset="0"/>
              </a:rPr>
              <a:t>Compare the effects of differing technologies </a:t>
            </a:r>
            <a:r>
              <a:rPr lang="en-NZ" sz="2000" dirty="0" smtClean="0">
                <a:latin typeface="Times New Roman" panose="02020603050405020304" pitchFamily="18" charset="0"/>
                <a:cs typeface="Times New Roman" panose="02020603050405020304" pitchFamily="18" charset="0"/>
              </a:rPr>
              <a:t>on eradication time by looking at how they influence the model behaviour</a:t>
            </a:r>
            <a:r>
              <a:rPr lang="en-NZ" sz="2000" dirty="0" smtClean="0">
                <a:latin typeface="Times New Roman" panose="02020603050405020304" pitchFamily="18" charset="0"/>
                <a:cs typeface="Times New Roman" panose="02020603050405020304" pitchFamily="18" charset="0"/>
              </a:rPr>
              <a:t>.</a:t>
            </a:r>
          </a:p>
          <a:p>
            <a:pPr lvl="1"/>
            <a:r>
              <a:rPr lang="en-NZ" sz="1400" dirty="0">
                <a:latin typeface="Times New Roman" panose="02020603050405020304" pitchFamily="18" charset="0"/>
                <a:cs typeface="Times New Roman" panose="02020603050405020304" pitchFamily="18" charset="0"/>
              </a:rPr>
              <a:t>Possibly use the PDF instead of hazard here because it looks at failure probability over the entire analysis lifespan as opposed to instantaneous failure probability</a:t>
            </a:r>
          </a:p>
          <a:p>
            <a:pPr lvl="1"/>
            <a:r>
              <a:rPr lang="en-NZ" sz="1400" dirty="0">
                <a:latin typeface="Times New Roman" panose="02020603050405020304" pitchFamily="18" charset="0"/>
                <a:cs typeface="Times New Roman" panose="02020603050405020304" pitchFamily="18" charset="0"/>
              </a:rPr>
              <a:t>The largest positive hazard ratio of the parametric regression will also provide clues as to what the best tech may be</a:t>
            </a:r>
            <a:r>
              <a:rPr lang="en-NZ" sz="1400" dirty="0" smtClean="0">
                <a:latin typeface="Times New Roman" panose="02020603050405020304" pitchFamily="18" charset="0"/>
                <a:cs typeface="Times New Roman" panose="02020603050405020304" pitchFamily="18" charset="0"/>
              </a:rPr>
              <a:t>.</a:t>
            </a:r>
          </a:p>
          <a:p>
            <a:pPr lvl="1"/>
            <a:r>
              <a:rPr lang="en-NZ" sz="1400" dirty="0" smtClean="0">
                <a:latin typeface="Times New Roman" panose="02020603050405020304" pitchFamily="18" charset="0"/>
                <a:cs typeface="Times New Roman" panose="02020603050405020304" pitchFamily="18" charset="0"/>
              </a:rPr>
              <a:t>The cox model will allow for estimation of the baseline hazard at some time point- comparisons can be made </a:t>
            </a:r>
            <a:endParaRPr lang="en-NZ" sz="1400" dirty="0">
              <a:latin typeface="Times New Roman" panose="02020603050405020304" pitchFamily="18" charset="0"/>
              <a:cs typeface="Times New Roman" panose="02020603050405020304" pitchFamily="18" charset="0"/>
            </a:endParaRPr>
          </a:p>
          <a:p>
            <a:pPr marL="0" indent="0">
              <a:buNone/>
            </a:pPr>
            <a:endParaRPr lang="en-NZ" sz="20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NZ" sz="20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NZ" sz="20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NZ"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738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6414866" y="498218"/>
            <a:ext cx="5758410" cy="48112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9" name="TextBox 28"/>
          <p:cNvSpPr txBox="1"/>
          <p:nvPr/>
        </p:nvSpPr>
        <p:spPr>
          <a:xfrm>
            <a:off x="6476411" y="727118"/>
            <a:ext cx="1017639" cy="307777"/>
          </a:xfrm>
          <a:prstGeom prst="rect">
            <a:avLst/>
          </a:prstGeom>
          <a:noFill/>
          <a:ln>
            <a:noFill/>
          </a:ln>
        </p:spPr>
        <p:txBody>
          <a:bodyPr wrap="square" rtlCol="0">
            <a:spAutoFit/>
          </a:bodyPr>
          <a:lstStyle/>
          <a:p>
            <a:r>
              <a:rPr lang="en-NZ" sz="1400" b="1" u="sng" dirty="0" smtClean="0"/>
              <a:t>Step A1:</a:t>
            </a:r>
            <a:endParaRPr lang="en-NZ" sz="1400" b="1" u="sng" dirty="0"/>
          </a:p>
        </p:txBody>
      </p:sp>
      <p:sp>
        <p:nvSpPr>
          <p:cNvPr id="30" name="TextBox 29"/>
          <p:cNvSpPr txBox="1"/>
          <p:nvPr/>
        </p:nvSpPr>
        <p:spPr>
          <a:xfrm>
            <a:off x="6436814" y="1027521"/>
            <a:ext cx="4066385" cy="1785104"/>
          </a:xfrm>
          <a:prstGeom prst="rect">
            <a:avLst/>
          </a:prstGeom>
          <a:noFill/>
          <a:ln>
            <a:solidFill>
              <a:schemeClr val="tx1"/>
            </a:solidFill>
          </a:ln>
        </p:spPr>
        <p:txBody>
          <a:bodyPr wrap="square" rtlCol="0">
            <a:spAutoFit/>
          </a:bodyPr>
          <a:lstStyle/>
          <a:p>
            <a:r>
              <a:rPr lang="en-NZ" sz="1100" b="1" u="sng" dirty="0" smtClean="0"/>
              <a:t>Kaplan-Meier Survival Curve Estimation:</a:t>
            </a:r>
            <a:endParaRPr lang="en-NZ" sz="1100" dirty="0" smtClean="0"/>
          </a:p>
          <a:p>
            <a:pPr marL="171450" indent="-171450">
              <a:buFont typeface="Arial" panose="020B0604020202020204" pitchFamily="34" charset="0"/>
              <a:buChar char="•"/>
            </a:pPr>
            <a:r>
              <a:rPr lang="en-NZ" sz="1100" dirty="0" smtClean="0"/>
              <a:t>Non-parametric estimate of the survival function- no assumptions used to generate the model.</a:t>
            </a:r>
          </a:p>
          <a:p>
            <a:pPr marL="171450" indent="-171450">
              <a:buFont typeface="Arial" panose="020B0604020202020204" pitchFamily="34" charset="0"/>
              <a:buChar char="•"/>
            </a:pPr>
            <a:r>
              <a:rPr lang="en-NZ" sz="1100" dirty="0" smtClean="0"/>
              <a:t>Is simply the empirical probability of surviving past certain times in the sample while taking in to account censoring.</a:t>
            </a:r>
          </a:p>
          <a:p>
            <a:pPr marL="171450" indent="-171450">
              <a:buFont typeface="Arial" panose="020B0604020202020204" pitchFamily="34" charset="0"/>
              <a:buChar char="•"/>
            </a:pPr>
            <a:r>
              <a:rPr lang="en-NZ" sz="1100" dirty="0" smtClean="0"/>
              <a:t>Can be used to generate a non-parametric version of the hazard function.</a:t>
            </a:r>
          </a:p>
          <a:p>
            <a:pPr marL="171450" indent="-171450">
              <a:buFont typeface="Arial" panose="020B0604020202020204" pitchFamily="34" charset="0"/>
              <a:buChar char="•"/>
            </a:pPr>
            <a:endParaRPr lang="en-NZ" sz="1100" dirty="0"/>
          </a:p>
          <a:p>
            <a:pPr marL="171450" indent="-171450">
              <a:buFont typeface="Arial" panose="020B0604020202020204" pitchFamily="34" charset="0"/>
              <a:buChar char="•"/>
            </a:pPr>
            <a:endParaRPr lang="en-NZ" sz="1100" dirty="0" smtClean="0"/>
          </a:p>
          <a:p>
            <a:endParaRPr lang="en-NZ" sz="1100" dirty="0"/>
          </a:p>
        </p:txBody>
      </p:sp>
      <p:pic>
        <p:nvPicPr>
          <p:cNvPr id="32" name="Picture 5" descr="Kristin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26633" y="799944"/>
            <a:ext cx="1646643" cy="1193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13" descr="Kristin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25147" y="1904781"/>
            <a:ext cx="1648129" cy="113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56"/>
          <p:cNvSpPr txBox="1"/>
          <p:nvPr/>
        </p:nvSpPr>
        <p:spPr>
          <a:xfrm>
            <a:off x="6447688" y="3158159"/>
            <a:ext cx="4066385" cy="769441"/>
          </a:xfrm>
          <a:prstGeom prst="rect">
            <a:avLst/>
          </a:prstGeom>
          <a:noFill/>
          <a:ln>
            <a:solidFill>
              <a:schemeClr val="tx1"/>
            </a:solidFill>
          </a:ln>
        </p:spPr>
        <p:txBody>
          <a:bodyPr wrap="square" rtlCol="0">
            <a:spAutoFit/>
          </a:bodyPr>
          <a:lstStyle/>
          <a:p>
            <a:r>
              <a:rPr lang="en-NZ" sz="1100" b="1" u="sng" dirty="0" smtClean="0"/>
              <a:t>Product-limit Estimation:</a:t>
            </a:r>
            <a:endParaRPr lang="en-NZ" sz="1100" dirty="0" smtClean="0"/>
          </a:p>
          <a:p>
            <a:pPr marL="171450" indent="-171450">
              <a:buFont typeface="Arial" panose="020B0604020202020204" pitchFamily="34" charset="0"/>
              <a:buChar char="•"/>
            </a:pPr>
            <a:endParaRPr lang="en-NZ" sz="1100" dirty="0"/>
          </a:p>
          <a:p>
            <a:pPr marL="171450" indent="-171450">
              <a:buFont typeface="Arial" panose="020B0604020202020204" pitchFamily="34" charset="0"/>
              <a:buChar char="•"/>
            </a:pPr>
            <a:endParaRPr lang="en-NZ" sz="1100" dirty="0" smtClean="0"/>
          </a:p>
          <a:p>
            <a:endParaRPr lang="en-NZ" sz="1100" dirty="0"/>
          </a:p>
        </p:txBody>
      </p:sp>
      <p:sp>
        <p:nvSpPr>
          <p:cNvPr id="58" name="TextBox 57"/>
          <p:cNvSpPr txBox="1"/>
          <p:nvPr/>
        </p:nvSpPr>
        <p:spPr>
          <a:xfrm>
            <a:off x="6484558" y="2899866"/>
            <a:ext cx="1017639" cy="307777"/>
          </a:xfrm>
          <a:prstGeom prst="rect">
            <a:avLst/>
          </a:prstGeom>
          <a:noFill/>
          <a:ln>
            <a:noFill/>
          </a:ln>
        </p:spPr>
        <p:txBody>
          <a:bodyPr wrap="square" rtlCol="0">
            <a:spAutoFit/>
          </a:bodyPr>
          <a:lstStyle/>
          <a:p>
            <a:r>
              <a:rPr lang="en-NZ" sz="1400" b="1" u="sng" dirty="0" smtClean="0"/>
              <a:t>Step A2:</a:t>
            </a:r>
            <a:endParaRPr lang="en-NZ" sz="1400" b="1" u="sng" dirty="0"/>
          </a:p>
        </p:txBody>
      </p:sp>
      <p:sp>
        <p:nvSpPr>
          <p:cNvPr id="67" name="TextBox 66"/>
          <p:cNvSpPr txBox="1"/>
          <p:nvPr/>
        </p:nvSpPr>
        <p:spPr>
          <a:xfrm>
            <a:off x="6716908" y="498219"/>
            <a:ext cx="5634866" cy="307777"/>
          </a:xfrm>
          <a:prstGeom prst="rect">
            <a:avLst/>
          </a:prstGeom>
          <a:noFill/>
          <a:ln>
            <a:noFill/>
          </a:ln>
        </p:spPr>
        <p:txBody>
          <a:bodyPr wrap="square" rtlCol="0">
            <a:spAutoFit/>
          </a:bodyPr>
          <a:lstStyle/>
          <a:p>
            <a:r>
              <a:rPr lang="en-NZ" sz="1400" b="1" u="sng" dirty="0" smtClean="0"/>
              <a:t>Survival Analysis Track A: Non-parametric survival curve comparisons</a:t>
            </a:r>
            <a:endParaRPr lang="en-NZ" sz="1400" b="1" u="sng" dirty="0"/>
          </a:p>
        </p:txBody>
      </p:sp>
      <p:sp>
        <p:nvSpPr>
          <p:cNvPr id="72" name="TextBox 71"/>
          <p:cNvSpPr txBox="1"/>
          <p:nvPr/>
        </p:nvSpPr>
        <p:spPr>
          <a:xfrm>
            <a:off x="6436814" y="4319627"/>
            <a:ext cx="4066385" cy="769441"/>
          </a:xfrm>
          <a:prstGeom prst="rect">
            <a:avLst/>
          </a:prstGeom>
          <a:noFill/>
          <a:ln>
            <a:solidFill>
              <a:schemeClr val="tx1"/>
            </a:solidFill>
          </a:ln>
        </p:spPr>
        <p:txBody>
          <a:bodyPr wrap="square" rtlCol="0">
            <a:spAutoFit/>
          </a:bodyPr>
          <a:lstStyle/>
          <a:p>
            <a:r>
              <a:rPr lang="en-NZ" sz="1100" b="1" u="sng" dirty="0" smtClean="0"/>
              <a:t>Log-Rank Test survival function comparison:</a:t>
            </a:r>
            <a:endParaRPr lang="en-NZ" sz="1100" dirty="0" smtClean="0"/>
          </a:p>
          <a:p>
            <a:pPr marL="171450" indent="-171450">
              <a:buFont typeface="Arial" panose="020B0604020202020204" pitchFamily="34" charset="0"/>
              <a:buChar char="•"/>
            </a:pPr>
            <a:endParaRPr lang="en-NZ" sz="1100" dirty="0"/>
          </a:p>
          <a:p>
            <a:pPr marL="171450" indent="-171450">
              <a:buFont typeface="Arial" panose="020B0604020202020204" pitchFamily="34" charset="0"/>
              <a:buChar char="•"/>
            </a:pPr>
            <a:endParaRPr lang="en-NZ" sz="1100" dirty="0" smtClean="0"/>
          </a:p>
          <a:p>
            <a:endParaRPr lang="en-NZ" sz="1100" dirty="0"/>
          </a:p>
        </p:txBody>
      </p:sp>
      <p:sp>
        <p:nvSpPr>
          <p:cNvPr id="73" name="TextBox 72"/>
          <p:cNvSpPr txBox="1"/>
          <p:nvPr/>
        </p:nvSpPr>
        <p:spPr>
          <a:xfrm>
            <a:off x="6473684" y="4061334"/>
            <a:ext cx="1017639" cy="307777"/>
          </a:xfrm>
          <a:prstGeom prst="rect">
            <a:avLst/>
          </a:prstGeom>
          <a:noFill/>
          <a:ln>
            <a:noFill/>
          </a:ln>
        </p:spPr>
        <p:txBody>
          <a:bodyPr wrap="square" rtlCol="0">
            <a:spAutoFit/>
          </a:bodyPr>
          <a:lstStyle/>
          <a:p>
            <a:r>
              <a:rPr lang="en-NZ" sz="1400" b="1" u="sng" dirty="0" smtClean="0"/>
              <a:t>Step A3:</a:t>
            </a:r>
            <a:endParaRPr lang="en-NZ" sz="1400" b="1" u="sng" dirty="0"/>
          </a:p>
        </p:txBody>
      </p:sp>
      <p:sp>
        <p:nvSpPr>
          <p:cNvPr id="74" name="Rectangle 73"/>
          <p:cNvSpPr/>
          <p:nvPr/>
        </p:nvSpPr>
        <p:spPr>
          <a:xfrm>
            <a:off x="36015" y="498220"/>
            <a:ext cx="6385990" cy="62270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7" name="Picture 6"/>
          <p:cNvPicPr>
            <a:picLocks noChangeAspect="1"/>
          </p:cNvPicPr>
          <p:nvPr/>
        </p:nvPicPr>
        <p:blipFill>
          <a:blip r:embed="rId4"/>
          <a:stretch>
            <a:fillRect/>
          </a:stretch>
        </p:blipFill>
        <p:spPr>
          <a:xfrm>
            <a:off x="527632" y="1420064"/>
            <a:ext cx="2274912" cy="502253"/>
          </a:xfrm>
          <a:prstGeom prst="rect">
            <a:avLst/>
          </a:prstGeom>
        </p:spPr>
      </p:pic>
      <p:grpSp>
        <p:nvGrpSpPr>
          <p:cNvPr id="20" name="Group 19"/>
          <p:cNvGrpSpPr/>
          <p:nvPr/>
        </p:nvGrpSpPr>
        <p:grpSpPr>
          <a:xfrm>
            <a:off x="36015" y="751698"/>
            <a:ext cx="6341806" cy="2063173"/>
            <a:chOff x="5213556" y="1288796"/>
            <a:chExt cx="6341806" cy="2063173"/>
          </a:xfrm>
        </p:grpSpPr>
        <p:grpSp>
          <p:nvGrpSpPr>
            <p:cNvPr id="19" name="Group 18"/>
            <p:cNvGrpSpPr/>
            <p:nvPr/>
          </p:nvGrpSpPr>
          <p:grpSpPr>
            <a:xfrm>
              <a:off x="9392338" y="1566865"/>
              <a:ext cx="2163024" cy="1785104"/>
              <a:chOff x="8985610" y="856219"/>
              <a:chExt cx="2105215" cy="1519210"/>
            </a:xfrm>
          </p:grpSpPr>
          <p:pic>
            <p:nvPicPr>
              <p:cNvPr id="5" name="Picture 4"/>
              <p:cNvPicPr>
                <a:picLocks noChangeAspect="1"/>
              </p:cNvPicPr>
              <p:nvPr/>
            </p:nvPicPr>
            <p:blipFill>
              <a:blip r:embed="rId5"/>
              <a:stretch>
                <a:fillRect/>
              </a:stretch>
            </p:blipFill>
            <p:spPr>
              <a:xfrm>
                <a:off x="8985610" y="856219"/>
                <a:ext cx="2105215" cy="1519210"/>
              </a:xfrm>
              <a:prstGeom prst="rect">
                <a:avLst/>
              </a:prstGeom>
              <a:ln>
                <a:solidFill>
                  <a:schemeClr val="tx1"/>
                </a:solidFill>
              </a:ln>
            </p:spPr>
          </p:pic>
          <p:sp>
            <p:nvSpPr>
              <p:cNvPr id="10" name="Rectangle 9"/>
              <p:cNvSpPr/>
              <p:nvPr/>
            </p:nvSpPr>
            <p:spPr>
              <a:xfrm>
                <a:off x="9495311" y="1566863"/>
                <a:ext cx="117681" cy="349718"/>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10"/>
              <p:cNvSpPr/>
              <p:nvPr/>
            </p:nvSpPr>
            <p:spPr>
              <a:xfrm>
                <a:off x="9751173" y="1258214"/>
                <a:ext cx="126215" cy="658368"/>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p:cNvSpPr/>
              <p:nvPr/>
            </p:nvSpPr>
            <p:spPr>
              <a:xfrm>
                <a:off x="10012718" y="1347788"/>
                <a:ext cx="115600" cy="56879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Rectangle 12"/>
              <p:cNvSpPr/>
              <p:nvPr/>
            </p:nvSpPr>
            <p:spPr>
              <a:xfrm>
                <a:off x="10263648" y="1619250"/>
                <a:ext cx="117681" cy="29733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Rectangle 13"/>
              <p:cNvSpPr/>
              <p:nvPr/>
            </p:nvSpPr>
            <p:spPr>
              <a:xfrm>
                <a:off x="10516659" y="1776412"/>
                <a:ext cx="117681" cy="140169"/>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ectangle 14"/>
              <p:cNvSpPr/>
              <p:nvPr/>
            </p:nvSpPr>
            <p:spPr>
              <a:xfrm>
                <a:off x="10744901" y="1857375"/>
                <a:ext cx="117681" cy="5071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
          <p:nvSpPr>
            <p:cNvPr id="16" name="TextBox 15"/>
            <p:cNvSpPr txBox="1"/>
            <p:nvPr/>
          </p:nvSpPr>
          <p:spPr>
            <a:xfrm>
              <a:off x="5266960" y="1566863"/>
              <a:ext cx="4066385" cy="1785104"/>
            </a:xfrm>
            <a:prstGeom prst="rect">
              <a:avLst/>
            </a:prstGeom>
            <a:noFill/>
            <a:ln>
              <a:solidFill>
                <a:schemeClr val="tx1"/>
              </a:solidFill>
            </a:ln>
          </p:spPr>
          <p:txBody>
            <a:bodyPr wrap="square" rtlCol="0">
              <a:spAutoFit/>
            </a:bodyPr>
            <a:lstStyle/>
            <a:p>
              <a:r>
                <a:rPr lang="en-NZ" sz="1100" dirty="0" smtClean="0"/>
                <a:t>From the event data:</a:t>
              </a:r>
            </a:p>
            <a:p>
              <a:r>
                <a:rPr lang="en-NZ" sz="1100" dirty="0" smtClean="0"/>
                <a:t>Attain the </a:t>
              </a:r>
              <a:r>
                <a:rPr lang="en-NZ" sz="1100" b="1" u="sng" dirty="0" smtClean="0"/>
                <a:t>probability density function (pdf):</a:t>
              </a:r>
              <a:r>
                <a:rPr lang="en-NZ" sz="1100" dirty="0" smtClean="0"/>
                <a:t> ƒ(t)</a:t>
              </a:r>
            </a:p>
            <a:p>
              <a:pPr marL="171450" indent="-171450">
                <a:buFont typeface="Arial" panose="020B0604020202020204" pitchFamily="34" charset="0"/>
                <a:buChar char="•"/>
              </a:pPr>
              <a:endParaRPr lang="en-NZ" sz="1100" dirty="0" smtClean="0"/>
            </a:p>
            <a:p>
              <a:endParaRPr lang="en-NZ" sz="1100" dirty="0" smtClean="0"/>
            </a:p>
            <a:p>
              <a:endParaRPr lang="en-NZ" sz="1100" dirty="0" smtClean="0"/>
            </a:p>
            <a:p>
              <a:pPr marL="171450" indent="-171450">
                <a:buFont typeface="Arial" panose="020B0604020202020204" pitchFamily="34" charset="0"/>
                <a:buChar char="•"/>
              </a:pPr>
              <a:r>
                <a:rPr lang="en-NZ" sz="1100" dirty="0" smtClean="0"/>
                <a:t>The probability of the failure time occurring (1’s) at exactly time t (out of the whole range of possible t’s).</a:t>
              </a:r>
            </a:p>
            <a:p>
              <a:pPr marL="171450" indent="-171450">
                <a:buFont typeface="Arial" panose="020B0604020202020204" pitchFamily="34" charset="0"/>
                <a:buChar char="•"/>
              </a:pPr>
              <a:r>
                <a:rPr lang="en-NZ" sz="1100" dirty="0"/>
                <a:t>C</a:t>
              </a:r>
              <a:r>
                <a:rPr lang="en-NZ" sz="1100" dirty="0" smtClean="0"/>
                <a:t>an determine the probability of failure throughout the entire range of possible failures given in the dataset.  </a:t>
              </a:r>
            </a:p>
            <a:p>
              <a:pPr marL="628650" lvl="1" indent="-171450">
                <a:buFont typeface="Arial" panose="020B0604020202020204" pitchFamily="34" charset="0"/>
                <a:buChar char="•"/>
              </a:pPr>
              <a:r>
                <a:rPr lang="en-NZ" sz="1100" b="1" u="sng" dirty="0" smtClean="0"/>
                <a:t>Ex: </a:t>
              </a:r>
              <a:r>
                <a:rPr lang="en-NZ" sz="1100" dirty="0" smtClean="0"/>
                <a:t>highest prob. of failure (~80%) at time (t) = 0.5</a:t>
              </a:r>
              <a:endParaRPr lang="en-NZ" sz="1100" dirty="0"/>
            </a:p>
          </p:txBody>
        </p:sp>
        <p:sp>
          <p:nvSpPr>
            <p:cNvPr id="17" name="TextBox 16"/>
            <p:cNvSpPr txBox="1"/>
            <p:nvPr/>
          </p:nvSpPr>
          <p:spPr>
            <a:xfrm>
              <a:off x="5213556" y="1288796"/>
              <a:ext cx="1017639" cy="307777"/>
            </a:xfrm>
            <a:prstGeom prst="rect">
              <a:avLst/>
            </a:prstGeom>
            <a:noFill/>
            <a:ln>
              <a:noFill/>
            </a:ln>
          </p:spPr>
          <p:txBody>
            <a:bodyPr wrap="square" rtlCol="0">
              <a:spAutoFit/>
            </a:bodyPr>
            <a:lstStyle/>
            <a:p>
              <a:r>
                <a:rPr lang="en-NZ" sz="1400" b="1" u="sng" dirty="0" smtClean="0"/>
                <a:t>Step 1:</a:t>
              </a:r>
              <a:endParaRPr lang="en-NZ" sz="1400" b="1" u="sng" dirty="0"/>
            </a:p>
          </p:txBody>
        </p:sp>
      </p:grpSp>
      <p:grpSp>
        <p:nvGrpSpPr>
          <p:cNvPr id="26" name="Group 25"/>
          <p:cNvGrpSpPr/>
          <p:nvPr/>
        </p:nvGrpSpPr>
        <p:grpSpPr>
          <a:xfrm>
            <a:off x="89419" y="2826587"/>
            <a:ext cx="6280902" cy="2077492"/>
            <a:chOff x="5584051" y="2246779"/>
            <a:chExt cx="6280902" cy="2077492"/>
          </a:xfrm>
        </p:grpSpPr>
        <mc:AlternateContent xmlns:mc="http://schemas.openxmlformats.org/markup-compatibility/2006" xmlns:a14="http://schemas.microsoft.com/office/drawing/2010/main">
          <mc:Choice Requires="a14">
            <p:sp>
              <p:nvSpPr>
                <p:cNvPr id="22" name="TextBox 21"/>
                <p:cNvSpPr txBox="1"/>
                <p:nvPr/>
              </p:nvSpPr>
              <p:spPr>
                <a:xfrm>
                  <a:off x="5598500" y="2554556"/>
                  <a:ext cx="4066385" cy="1769715"/>
                </a:xfrm>
                <a:prstGeom prst="rect">
                  <a:avLst/>
                </a:prstGeom>
                <a:noFill/>
                <a:ln>
                  <a:solidFill>
                    <a:schemeClr val="tx1"/>
                  </a:solidFill>
                </a:ln>
              </p:spPr>
              <p:txBody>
                <a:bodyPr wrap="square" rtlCol="0">
                  <a:spAutoFit/>
                </a:bodyPr>
                <a:lstStyle/>
                <a:p>
                  <a:pPr>
                    <a:spcAft>
                      <a:spcPts val="600"/>
                    </a:spcAft>
                  </a:pPr>
                  <a:r>
                    <a:rPr lang="en-NZ" sz="1100" b="1" u="sng" dirty="0" smtClean="0"/>
                    <a:t>Calculate the cumulative Survival Function</a:t>
                  </a:r>
                  <a:r>
                    <a:rPr lang="en-NZ" sz="1100" dirty="0" smtClean="0"/>
                    <a:t>: S(t) </a:t>
                  </a:r>
                  <a:endParaRPr lang="en-NZ" sz="1100" dirty="0"/>
                </a:p>
                <a:p>
                  <a:pPr>
                    <a:spcBef>
                      <a:spcPts val="600"/>
                    </a:spcBef>
                  </a:pPr>
                  <a14:m>
                    <m:oMathPara xmlns:m="http://schemas.openxmlformats.org/officeDocument/2006/math">
                      <m:oMathParaPr>
                        <m:jc m:val="centerGroup"/>
                      </m:oMathParaPr>
                      <m:oMath xmlns:m="http://schemas.openxmlformats.org/officeDocument/2006/math">
                        <m:r>
                          <a:rPr lang="en-NZ" sz="1100" b="0" i="1" smtClean="0">
                            <a:latin typeface="Cambria Math" panose="02040503050406030204" pitchFamily="18" charset="0"/>
                          </a:rPr>
                          <m:t>𝑆</m:t>
                        </m:r>
                        <m:d>
                          <m:dPr>
                            <m:ctrlPr>
                              <a:rPr lang="en-NZ" sz="1100" b="0" i="1" smtClean="0">
                                <a:latin typeface="Cambria Math" panose="02040503050406030204" pitchFamily="18" charset="0"/>
                              </a:rPr>
                            </m:ctrlPr>
                          </m:dPr>
                          <m:e>
                            <m:r>
                              <a:rPr lang="en-NZ" sz="1100" b="0" i="1" smtClean="0">
                                <a:latin typeface="Cambria Math" panose="02040503050406030204" pitchFamily="18" charset="0"/>
                              </a:rPr>
                              <m:t>𝑡</m:t>
                            </m:r>
                          </m:e>
                        </m:d>
                        <m:r>
                          <a:rPr lang="en-NZ" sz="1100" b="0" i="1" smtClean="0">
                            <a:latin typeface="Cambria Math" panose="02040503050406030204" pitchFamily="18" charset="0"/>
                          </a:rPr>
                          <m:t>=1−</m:t>
                        </m:r>
                        <m:r>
                          <a:rPr lang="en-NZ" sz="1100" b="0" i="1" smtClean="0">
                            <a:latin typeface="Cambria Math" panose="02040503050406030204" pitchFamily="18" charset="0"/>
                          </a:rPr>
                          <m:t>𝑃</m:t>
                        </m:r>
                        <m:d>
                          <m:dPr>
                            <m:ctrlPr>
                              <a:rPr lang="en-NZ" sz="1100" b="0" i="1" smtClean="0">
                                <a:latin typeface="Cambria Math" panose="02040503050406030204" pitchFamily="18" charset="0"/>
                              </a:rPr>
                            </m:ctrlPr>
                          </m:dPr>
                          <m:e>
                            <m:r>
                              <a:rPr lang="en-NZ" sz="1100" b="0" i="1" smtClean="0">
                                <a:latin typeface="Cambria Math" panose="02040503050406030204" pitchFamily="18" charset="0"/>
                              </a:rPr>
                              <m:t>𝑇</m:t>
                            </m:r>
                            <m:r>
                              <a:rPr lang="en-NZ" sz="1100" b="0" i="1" smtClean="0">
                                <a:latin typeface="Cambria Math" panose="02040503050406030204" pitchFamily="18" charset="0"/>
                                <a:ea typeface="Cambria Math" panose="02040503050406030204" pitchFamily="18" charset="0"/>
                              </a:rPr>
                              <m:t>≤</m:t>
                            </m:r>
                            <m:r>
                              <a:rPr lang="en-NZ" sz="1100" b="0" i="1" smtClean="0">
                                <a:latin typeface="Cambria Math" panose="02040503050406030204" pitchFamily="18" charset="0"/>
                                <a:ea typeface="Cambria Math" panose="02040503050406030204" pitchFamily="18" charset="0"/>
                              </a:rPr>
                              <m:t>𝑡</m:t>
                            </m:r>
                          </m:e>
                        </m:d>
                        <m:r>
                          <a:rPr lang="en-NZ" sz="1100" b="0" i="1" smtClean="0">
                            <a:latin typeface="Cambria Math" panose="02040503050406030204" pitchFamily="18" charset="0"/>
                            <a:ea typeface="Cambria Math" panose="02040503050406030204" pitchFamily="18" charset="0"/>
                          </a:rPr>
                          <m:t>=1−</m:t>
                        </m:r>
                        <m:r>
                          <a:rPr lang="en-NZ" sz="1100" b="0" i="1" smtClean="0">
                            <a:latin typeface="Cambria Math" panose="02040503050406030204" pitchFamily="18" charset="0"/>
                            <a:ea typeface="Cambria Math" panose="02040503050406030204" pitchFamily="18" charset="0"/>
                          </a:rPr>
                          <m:t>𝐹</m:t>
                        </m:r>
                        <m:r>
                          <a:rPr lang="en-NZ" sz="1100" b="0" i="1" smtClean="0">
                            <a:latin typeface="Cambria Math" panose="02040503050406030204" pitchFamily="18" charset="0"/>
                            <a:ea typeface="Cambria Math" panose="02040503050406030204" pitchFamily="18" charset="0"/>
                          </a:rPr>
                          <m:t>(</m:t>
                        </m:r>
                        <m:r>
                          <a:rPr lang="en-NZ" sz="1100" b="0" i="1" smtClean="0">
                            <a:latin typeface="Cambria Math" panose="02040503050406030204" pitchFamily="18" charset="0"/>
                            <a:ea typeface="Cambria Math" panose="02040503050406030204" pitchFamily="18" charset="0"/>
                          </a:rPr>
                          <m:t>𝑡</m:t>
                        </m:r>
                        <m:r>
                          <a:rPr lang="en-NZ" sz="1100" b="0" i="1" smtClean="0">
                            <a:latin typeface="Cambria Math" panose="02040503050406030204" pitchFamily="18" charset="0"/>
                            <a:ea typeface="Cambria Math" panose="02040503050406030204" pitchFamily="18" charset="0"/>
                          </a:rPr>
                          <m:t>)</m:t>
                        </m:r>
                      </m:oMath>
                    </m:oMathPara>
                  </a14:m>
                  <a:endParaRPr lang="en-NZ" sz="1100" dirty="0" smtClean="0"/>
                </a:p>
                <a:p>
                  <a:r>
                    <a:rPr lang="en-NZ" sz="1100" dirty="0" smtClean="0"/>
                    <a:t>Where: F(t) is the cumulative distribution function (CDF, a compliment to the survival function).</a:t>
                  </a:r>
                </a:p>
                <a:p>
                  <a:pPr marL="171450" indent="-171450">
                    <a:spcBef>
                      <a:spcPts val="600"/>
                    </a:spcBef>
                    <a:buFont typeface="Arial" panose="020B0604020202020204" pitchFamily="34" charset="0"/>
                    <a:buChar char="•"/>
                  </a:pPr>
                  <a:r>
                    <a:rPr lang="en-NZ" sz="1100" dirty="0" smtClean="0"/>
                    <a:t>Allows us to estimate and compare survival experiences of different groups, or understand survival of a single group.</a:t>
                  </a:r>
                </a:p>
                <a:p>
                  <a:pPr marL="171450" indent="-171450">
                    <a:buFont typeface="Arial" panose="020B0604020202020204" pitchFamily="34" charset="0"/>
                    <a:buChar char="•"/>
                  </a:pPr>
                  <a:r>
                    <a:rPr lang="en-NZ" sz="1100" dirty="0" smtClean="0"/>
                    <a:t>The survival function plots the same data as the PDF, but is plotted as a cumulative distribution rather than a density.</a:t>
                  </a:r>
                </a:p>
                <a:p>
                  <a:pPr marL="628650" lvl="1" indent="-171450">
                    <a:buFont typeface="Arial" panose="020B0604020202020204" pitchFamily="34" charset="0"/>
                    <a:buChar char="•"/>
                  </a:pPr>
                  <a:r>
                    <a:rPr lang="en-NZ" sz="1100" u="sng" dirty="0" smtClean="0"/>
                    <a:t>Ex: </a:t>
                  </a:r>
                  <a:r>
                    <a:rPr lang="en-NZ" sz="1100" dirty="0" smtClean="0"/>
                    <a:t>survival prob. at time (t) = 0.5 is ~75%</a:t>
                  </a:r>
                </a:p>
              </p:txBody>
            </p:sp>
          </mc:Choice>
          <mc:Fallback xmlns="">
            <p:sp>
              <p:nvSpPr>
                <p:cNvPr id="22" name="TextBox 21"/>
                <p:cNvSpPr txBox="1">
                  <a:spLocks noRot="1" noChangeAspect="1" noMove="1" noResize="1" noEditPoints="1" noAdjustHandles="1" noChangeArrowheads="1" noChangeShapeType="1" noTextEdit="1"/>
                </p:cNvSpPr>
                <p:nvPr/>
              </p:nvSpPr>
              <p:spPr>
                <a:xfrm>
                  <a:off x="5598500" y="2554556"/>
                  <a:ext cx="4066385" cy="1769715"/>
                </a:xfrm>
                <a:prstGeom prst="rect">
                  <a:avLst/>
                </a:prstGeom>
                <a:blipFill>
                  <a:blip r:embed="rId6"/>
                  <a:stretch>
                    <a:fillRect b="-1027"/>
                  </a:stretch>
                </a:blipFill>
                <a:ln>
                  <a:solidFill>
                    <a:schemeClr val="tx1"/>
                  </a:solidFill>
                </a:ln>
              </p:spPr>
              <p:txBody>
                <a:bodyPr/>
                <a:lstStyle/>
                <a:p>
                  <a:r>
                    <a:rPr lang="en-NZ">
                      <a:noFill/>
                    </a:rPr>
                    <a:t> </a:t>
                  </a:r>
                </a:p>
              </p:txBody>
            </p:sp>
          </mc:Fallback>
        </mc:AlternateContent>
        <p:pic>
          <p:nvPicPr>
            <p:cNvPr id="23" name="Picture 22"/>
            <p:cNvPicPr>
              <a:picLocks noChangeAspect="1"/>
            </p:cNvPicPr>
            <p:nvPr/>
          </p:nvPicPr>
          <p:blipFill>
            <a:blip r:embed="rId7"/>
            <a:stretch>
              <a:fillRect/>
            </a:stretch>
          </p:blipFill>
          <p:spPr>
            <a:xfrm>
              <a:off x="9716929" y="2559663"/>
              <a:ext cx="2148024" cy="1764608"/>
            </a:xfrm>
            <a:prstGeom prst="rect">
              <a:avLst/>
            </a:prstGeom>
            <a:ln>
              <a:solidFill>
                <a:schemeClr val="tx1"/>
              </a:solidFill>
            </a:ln>
          </p:spPr>
        </p:pic>
        <p:sp>
          <p:nvSpPr>
            <p:cNvPr id="24" name="TextBox 23"/>
            <p:cNvSpPr txBox="1"/>
            <p:nvPr/>
          </p:nvSpPr>
          <p:spPr>
            <a:xfrm>
              <a:off x="5584051" y="2246779"/>
              <a:ext cx="1017639" cy="307777"/>
            </a:xfrm>
            <a:prstGeom prst="rect">
              <a:avLst/>
            </a:prstGeom>
            <a:noFill/>
            <a:ln>
              <a:noFill/>
            </a:ln>
          </p:spPr>
          <p:txBody>
            <a:bodyPr wrap="square" rtlCol="0">
              <a:spAutoFit/>
            </a:bodyPr>
            <a:lstStyle/>
            <a:p>
              <a:r>
                <a:rPr lang="en-NZ" sz="1400" b="1" u="sng" dirty="0" smtClean="0"/>
                <a:t>Step 2:</a:t>
              </a:r>
              <a:endParaRPr lang="en-NZ" sz="1400" b="1" u="sng" dirty="0"/>
            </a:p>
          </p:txBody>
        </p:sp>
      </p:grpSp>
      <p:cxnSp>
        <p:nvCxnSpPr>
          <p:cNvPr id="28" name="Straight Arrow Connector 27"/>
          <p:cNvCxnSpPr/>
          <p:nvPr/>
        </p:nvCxnSpPr>
        <p:spPr>
          <a:xfrm flipH="1">
            <a:off x="227671" y="2514603"/>
            <a:ext cx="8300" cy="370976"/>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27318" y="3002612"/>
            <a:ext cx="5694687" cy="0"/>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p:cNvSpPr txBox="1"/>
              <p:nvPr/>
            </p:nvSpPr>
            <p:spPr>
              <a:xfrm>
                <a:off x="118916" y="5216459"/>
                <a:ext cx="4066385" cy="1337354"/>
              </a:xfrm>
              <a:prstGeom prst="rect">
                <a:avLst/>
              </a:prstGeom>
              <a:noFill/>
              <a:ln>
                <a:solidFill>
                  <a:schemeClr val="tx1"/>
                </a:solidFill>
              </a:ln>
            </p:spPr>
            <p:txBody>
              <a:bodyPr wrap="square" rtlCol="0">
                <a:spAutoFit/>
              </a:bodyPr>
              <a:lstStyle/>
              <a:p>
                <a:pPr>
                  <a:spcAft>
                    <a:spcPts val="600"/>
                  </a:spcAft>
                </a:pPr>
                <a:r>
                  <a:rPr lang="en-NZ" sz="1100" b="1" u="sng" dirty="0" smtClean="0"/>
                  <a:t>Calculate the hazard function: </a:t>
                </a:r>
                <a:r>
                  <a:rPr lang="en-NZ" sz="1100" dirty="0"/>
                  <a:t>h</a:t>
                </a:r>
                <a:r>
                  <a:rPr lang="en-NZ" sz="1100" dirty="0" smtClean="0"/>
                  <a:t>(t)</a:t>
                </a:r>
              </a:p>
              <a:p>
                <a:pPr algn="ctr">
                  <a:spcAft>
                    <a:spcPts val="600"/>
                  </a:spcAft>
                </a:pPr>
                <a14:m>
                  <m:oMathPara xmlns:m="http://schemas.openxmlformats.org/officeDocument/2006/math">
                    <m:oMathParaPr>
                      <m:jc m:val="centerGroup"/>
                    </m:oMathParaPr>
                    <m:oMath xmlns:m="http://schemas.openxmlformats.org/officeDocument/2006/math">
                      <m:r>
                        <a:rPr lang="en-NZ" sz="1100" b="0" i="1" smtClean="0">
                          <a:latin typeface="Cambria Math" panose="02040503050406030204" pitchFamily="18" charset="0"/>
                        </a:rPr>
                        <m:t>h</m:t>
                      </m:r>
                      <m:d>
                        <m:dPr>
                          <m:ctrlPr>
                            <a:rPr lang="en-NZ" sz="1100" b="0" i="1" smtClean="0">
                              <a:latin typeface="Cambria Math" panose="02040503050406030204" pitchFamily="18" charset="0"/>
                            </a:rPr>
                          </m:ctrlPr>
                        </m:dPr>
                        <m:e>
                          <m:r>
                            <a:rPr lang="en-NZ" sz="1100" b="0" i="1" smtClean="0">
                              <a:latin typeface="Cambria Math" panose="02040503050406030204" pitchFamily="18" charset="0"/>
                            </a:rPr>
                            <m:t>𝑡</m:t>
                          </m:r>
                        </m:e>
                      </m:d>
                      <m:r>
                        <a:rPr lang="en-NZ" sz="1100" b="0" i="1" smtClean="0">
                          <a:latin typeface="Cambria Math" panose="02040503050406030204" pitchFamily="18" charset="0"/>
                        </a:rPr>
                        <m:t>= </m:t>
                      </m:r>
                      <m:f>
                        <m:fPr>
                          <m:ctrlPr>
                            <a:rPr lang="en-NZ" sz="1100" b="0" i="1" smtClean="0">
                              <a:latin typeface="Cambria Math" panose="02040503050406030204" pitchFamily="18" charset="0"/>
                            </a:rPr>
                          </m:ctrlPr>
                        </m:fPr>
                        <m:num>
                          <m:r>
                            <a:rPr lang="en-NZ" sz="1100" b="0" i="1" smtClean="0">
                              <a:latin typeface="Cambria Math" panose="02040503050406030204" pitchFamily="18" charset="0"/>
                            </a:rPr>
                            <m:t>𝑓</m:t>
                          </m:r>
                          <m:r>
                            <a:rPr lang="en-NZ" sz="1100" b="0" i="1" smtClean="0">
                              <a:latin typeface="Cambria Math" panose="02040503050406030204" pitchFamily="18" charset="0"/>
                            </a:rPr>
                            <m:t>(</m:t>
                          </m:r>
                          <m:r>
                            <a:rPr lang="en-NZ" sz="1100" b="0" i="1" smtClean="0">
                              <a:latin typeface="Cambria Math" panose="02040503050406030204" pitchFamily="18" charset="0"/>
                            </a:rPr>
                            <m:t>𝑡</m:t>
                          </m:r>
                          <m:r>
                            <a:rPr lang="en-NZ" sz="1100" b="0" i="1" smtClean="0">
                              <a:latin typeface="Cambria Math" panose="02040503050406030204" pitchFamily="18" charset="0"/>
                            </a:rPr>
                            <m:t>)</m:t>
                          </m:r>
                        </m:num>
                        <m:den>
                          <m:r>
                            <a:rPr lang="en-NZ" sz="1100" b="0" i="1" smtClean="0">
                              <a:latin typeface="Cambria Math" panose="02040503050406030204" pitchFamily="18" charset="0"/>
                            </a:rPr>
                            <m:t>𝑆</m:t>
                          </m:r>
                          <m:r>
                            <a:rPr lang="en-NZ" sz="1100" b="0" i="1" smtClean="0">
                              <a:latin typeface="Cambria Math" panose="02040503050406030204" pitchFamily="18" charset="0"/>
                            </a:rPr>
                            <m:t>(</m:t>
                          </m:r>
                          <m:r>
                            <a:rPr lang="en-NZ" sz="1100" b="0" i="1" smtClean="0">
                              <a:latin typeface="Cambria Math" panose="02040503050406030204" pitchFamily="18" charset="0"/>
                            </a:rPr>
                            <m:t>𝑡</m:t>
                          </m:r>
                          <m:r>
                            <a:rPr lang="en-NZ" sz="1100" b="0" i="1" smtClean="0">
                              <a:latin typeface="Cambria Math" panose="02040503050406030204" pitchFamily="18" charset="0"/>
                            </a:rPr>
                            <m:t>)</m:t>
                          </m:r>
                        </m:den>
                      </m:f>
                    </m:oMath>
                  </m:oMathPara>
                </a14:m>
                <a:endParaRPr lang="en-NZ" sz="1100" dirty="0" smtClean="0"/>
              </a:p>
              <a:p>
                <a:pPr marL="171450" indent="-171450">
                  <a:spcAft>
                    <a:spcPts val="600"/>
                  </a:spcAft>
                  <a:buFont typeface="Arial" panose="020B0604020202020204" pitchFamily="34" charset="0"/>
                  <a:buChar char="•"/>
                </a:pPr>
                <a:r>
                  <a:rPr lang="en-NZ" sz="1000" dirty="0" smtClean="0"/>
                  <a:t>Gives the probability that, if you survive to time t, you will succumb to the event in the next instant.</a:t>
                </a:r>
                <a:r>
                  <a:rPr lang="en-NZ" sz="1100" dirty="0" smtClean="0"/>
                  <a:t> </a:t>
                </a:r>
              </a:p>
              <a:p>
                <a:pPr>
                  <a:spcAft>
                    <a:spcPts val="600"/>
                  </a:spcAft>
                </a:pPr>
                <a:endParaRPr lang="en-NZ" sz="1100" dirty="0" smtClean="0"/>
              </a:p>
            </p:txBody>
          </p:sp>
        </mc:Choice>
        <mc:Fallback xmlns="">
          <p:sp>
            <p:nvSpPr>
              <p:cNvPr id="50" name="TextBox 49"/>
              <p:cNvSpPr txBox="1">
                <a:spLocks noRot="1" noChangeAspect="1" noMove="1" noResize="1" noEditPoints="1" noAdjustHandles="1" noChangeArrowheads="1" noChangeShapeType="1" noTextEdit="1"/>
              </p:cNvSpPr>
              <p:nvPr/>
            </p:nvSpPr>
            <p:spPr>
              <a:xfrm>
                <a:off x="118916" y="5216459"/>
                <a:ext cx="4066385" cy="1337354"/>
              </a:xfrm>
              <a:prstGeom prst="rect">
                <a:avLst/>
              </a:prstGeom>
              <a:blipFill>
                <a:blip r:embed="rId8"/>
                <a:stretch>
                  <a:fillRect/>
                </a:stretch>
              </a:blipFill>
              <a:ln>
                <a:solidFill>
                  <a:schemeClr val="tx1"/>
                </a:solidFill>
              </a:ln>
            </p:spPr>
            <p:txBody>
              <a:bodyPr/>
              <a:lstStyle/>
              <a:p>
                <a:r>
                  <a:rPr lang="en-NZ">
                    <a:noFill/>
                  </a:rPr>
                  <a:t> </a:t>
                </a:r>
              </a:p>
            </p:txBody>
          </p:sp>
        </mc:Fallback>
      </mc:AlternateContent>
      <p:pic>
        <p:nvPicPr>
          <p:cNvPr id="51" name="Picture 50"/>
          <p:cNvPicPr>
            <a:picLocks noChangeAspect="1"/>
          </p:cNvPicPr>
          <p:nvPr/>
        </p:nvPicPr>
        <p:blipFill>
          <a:blip r:embed="rId9"/>
          <a:stretch>
            <a:fillRect/>
          </a:stretch>
        </p:blipFill>
        <p:spPr>
          <a:xfrm>
            <a:off x="4229846" y="5216460"/>
            <a:ext cx="2140476" cy="1337354"/>
          </a:xfrm>
          <a:prstGeom prst="rect">
            <a:avLst/>
          </a:prstGeom>
          <a:ln>
            <a:solidFill>
              <a:schemeClr val="tx1"/>
            </a:solidFill>
          </a:ln>
        </p:spPr>
      </p:pic>
      <p:sp>
        <p:nvSpPr>
          <p:cNvPr id="53" name="TextBox 52"/>
          <p:cNvSpPr txBox="1"/>
          <p:nvPr/>
        </p:nvSpPr>
        <p:spPr>
          <a:xfrm>
            <a:off x="89418" y="4917630"/>
            <a:ext cx="1017639" cy="307777"/>
          </a:xfrm>
          <a:prstGeom prst="rect">
            <a:avLst/>
          </a:prstGeom>
          <a:noFill/>
          <a:ln>
            <a:noFill/>
          </a:ln>
        </p:spPr>
        <p:txBody>
          <a:bodyPr wrap="square" rtlCol="0">
            <a:spAutoFit/>
          </a:bodyPr>
          <a:lstStyle/>
          <a:p>
            <a:r>
              <a:rPr lang="en-NZ" sz="1400" b="1" u="sng" dirty="0" smtClean="0"/>
              <a:t>Step 3:</a:t>
            </a:r>
            <a:endParaRPr lang="en-NZ" sz="1400" b="1" u="sng" dirty="0"/>
          </a:p>
        </p:txBody>
      </p:sp>
      <p:cxnSp>
        <p:nvCxnSpPr>
          <p:cNvPr id="61" name="Straight Arrow Connector 60"/>
          <p:cNvCxnSpPr/>
          <p:nvPr/>
        </p:nvCxnSpPr>
        <p:spPr>
          <a:xfrm>
            <a:off x="6620190" y="3768176"/>
            <a:ext cx="0" cy="38065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727317" y="5080293"/>
            <a:ext cx="5687549" cy="8775"/>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219351" y="4616823"/>
            <a:ext cx="8300" cy="370976"/>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0532" y="25919"/>
            <a:ext cx="2786517" cy="633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Event data</a:t>
            </a:r>
            <a:br>
              <a:rPr lang="en-NZ" dirty="0" smtClean="0"/>
            </a:br>
            <a:r>
              <a:rPr lang="en-NZ" sz="1000" dirty="0" smtClean="0"/>
              <a:t>0 = non-event | 1= event</a:t>
            </a:r>
            <a:br>
              <a:rPr lang="en-NZ" sz="1000" dirty="0" smtClean="0"/>
            </a:br>
            <a:r>
              <a:rPr lang="en-NZ" sz="1000" dirty="0" smtClean="0"/>
              <a:t>Analysis takes place over some chosen timeframe</a:t>
            </a:r>
            <a:endParaRPr lang="en-NZ" dirty="0"/>
          </a:p>
        </p:txBody>
      </p:sp>
      <p:cxnSp>
        <p:nvCxnSpPr>
          <p:cNvPr id="9" name="Straight Arrow Connector 8"/>
          <p:cNvCxnSpPr/>
          <p:nvPr/>
        </p:nvCxnSpPr>
        <p:spPr>
          <a:xfrm>
            <a:off x="219350" y="432628"/>
            <a:ext cx="1" cy="354228"/>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929338" y="11520"/>
            <a:ext cx="9075849" cy="461665"/>
          </a:xfrm>
          <a:prstGeom prst="rect">
            <a:avLst/>
          </a:prstGeom>
          <a:noFill/>
        </p:spPr>
        <p:txBody>
          <a:bodyPr wrap="square" rtlCol="0">
            <a:spAutoFit/>
          </a:bodyPr>
          <a:lstStyle/>
          <a:p>
            <a:r>
              <a:rPr lang="en-NZ" sz="1200" b="1" u="sng" dirty="0" smtClean="0"/>
              <a:t>Survival Analysis: </a:t>
            </a:r>
            <a:r>
              <a:rPr lang="en-NZ" sz="1200" dirty="0" smtClean="0"/>
              <a:t>Statistical method for analysing longitudinal data (where the same sample is tracked at different points in time) on the occurrence of events. In this case, </a:t>
            </a:r>
            <a:r>
              <a:rPr lang="en-NZ" sz="1200" b="1" u="sng" dirty="0" smtClean="0"/>
              <a:t>we are interested in the time to island eradication concerning invasive mammalian pests</a:t>
            </a:r>
            <a:r>
              <a:rPr lang="en-NZ" sz="1200" dirty="0" smtClean="0"/>
              <a:t>.</a:t>
            </a:r>
            <a:endParaRPr lang="en-NZ" sz="1200" dirty="0"/>
          </a:p>
        </p:txBody>
      </p:sp>
      <p:cxnSp>
        <p:nvCxnSpPr>
          <p:cNvPr id="80" name="Elbow Connector 79"/>
          <p:cNvCxnSpPr/>
          <p:nvPr/>
        </p:nvCxnSpPr>
        <p:spPr>
          <a:xfrm rot="5400000">
            <a:off x="-2954729" y="3690782"/>
            <a:ext cx="6205894" cy="128546"/>
          </a:xfrm>
          <a:prstGeom prst="bentConnector3">
            <a:avLst>
              <a:gd name="adj1" fmla="val -1095"/>
            </a:avLst>
          </a:prstGeom>
          <a:ln w="317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6409004" y="652108"/>
            <a:ext cx="0" cy="4428188"/>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392569" y="652108"/>
            <a:ext cx="339087"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6602776" y="2621962"/>
            <a:ext cx="0" cy="38065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334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06080" y="486697"/>
            <a:ext cx="5808406" cy="632050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TextBox 18"/>
          <p:cNvSpPr txBox="1"/>
          <p:nvPr/>
        </p:nvSpPr>
        <p:spPr>
          <a:xfrm>
            <a:off x="135113" y="625250"/>
            <a:ext cx="5619136" cy="523220"/>
          </a:xfrm>
          <a:prstGeom prst="rect">
            <a:avLst/>
          </a:prstGeom>
          <a:noFill/>
          <a:ln>
            <a:noFill/>
          </a:ln>
        </p:spPr>
        <p:txBody>
          <a:bodyPr wrap="square" rtlCol="0">
            <a:spAutoFit/>
          </a:bodyPr>
          <a:lstStyle/>
          <a:p>
            <a:r>
              <a:rPr lang="en-NZ" sz="1400" b="1" u="sng" dirty="0" smtClean="0"/>
              <a:t>Survival Analysis Track C: Semi-parametric regression techniques with the Cox proportional hazards model</a:t>
            </a:r>
            <a:endParaRPr lang="en-NZ" sz="1400" b="1" u="sng" dirty="0"/>
          </a:p>
        </p:txBody>
      </p:sp>
      <p:sp>
        <p:nvSpPr>
          <p:cNvPr id="25" name="TextBox 24"/>
          <p:cNvSpPr txBox="1"/>
          <p:nvPr/>
        </p:nvSpPr>
        <p:spPr>
          <a:xfrm>
            <a:off x="266320" y="1147756"/>
            <a:ext cx="5487930" cy="2462213"/>
          </a:xfrm>
          <a:prstGeom prst="rect">
            <a:avLst/>
          </a:prstGeom>
          <a:noFill/>
          <a:ln>
            <a:solidFill>
              <a:schemeClr val="tx1"/>
            </a:solidFill>
          </a:ln>
        </p:spPr>
        <p:txBody>
          <a:bodyPr wrap="square" rtlCol="0">
            <a:spAutoFit/>
          </a:bodyPr>
          <a:lstStyle/>
          <a:p>
            <a:r>
              <a:rPr lang="en-NZ" sz="1100" u="sng" dirty="0" smtClean="0"/>
              <a:t>Models the effect of predictors and covariates on the hazard rate but leaves the baseline hazard rate </a:t>
            </a:r>
            <a:r>
              <a:rPr lang="en-NZ" sz="1100" b="1" u="sng" dirty="0" smtClean="0"/>
              <a:t>unspecified</a:t>
            </a:r>
            <a:r>
              <a:rPr lang="en-NZ" sz="1100" u="sng" dirty="0" smtClean="0"/>
              <a:t>.</a:t>
            </a:r>
          </a:p>
          <a:p>
            <a:pPr marL="171450" indent="-171450">
              <a:buFont typeface="Arial" panose="020B0604020202020204" pitchFamily="34" charset="0"/>
              <a:buChar char="•"/>
            </a:pPr>
            <a:r>
              <a:rPr lang="en-NZ" sz="1100" dirty="0" smtClean="0"/>
              <a:t>Does not assume knowledge of absolute risk.</a:t>
            </a:r>
          </a:p>
          <a:p>
            <a:pPr marL="171450" indent="-171450">
              <a:buFont typeface="Arial" panose="020B0604020202020204" pitchFamily="34" charset="0"/>
              <a:buChar char="•"/>
            </a:pPr>
            <a:r>
              <a:rPr lang="en-NZ" sz="1100" dirty="0" smtClean="0"/>
              <a:t>Allows for a baseline hazard function that is left unspecified but must be positive- </a:t>
            </a:r>
            <a:r>
              <a:rPr lang="en-NZ" sz="1100" b="1" u="sng" dirty="0" smtClean="0"/>
              <a:t>is therefore more robust than parametric methods</a:t>
            </a:r>
            <a:r>
              <a:rPr lang="en-NZ" sz="1100" dirty="0" smtClean="0"/>
              <a:t>.</a:t>
            </a:r>
          </a:p>
          <a:p>
            <a:pPr marL="171450" indent="-171450">
              <a:buFont typeface="Arial" panose="020B0604020202020204" pitchFamily="34" charset="0"/>
              <a:buChar char="•"/>
            </a:pPr>
            <a:r>
              <a:rPr lang="en-NZ" sz="1100" b="1" u="sng" dirty="0" smtClean="0"/>
              <a:t>The point is to compare the hazard rates, given in hazard ratios (HR), </a:t>
            </a:r>
            <a:r>
              <a:rPr lang="en-NZ" sz="1100" dirty="0" smtClean="0"/>
              <a:t>of  individuals who have different covariates:</a:t>
            </a:r>
          </a:p>
          <a:p>
            <a:pPr marL="171450" indent="-171450">
              <a:buFont typeface="Arial" panose="020B0604020202020204" pitchFamily="34" charset="0"/>
              <a:buChar char="•"/>
            </a:pPr>
            <a:endParaRPr lang="en-NZ" sz="1100" dirty="0"/>
          </a:p>
          <a:p>
            <a:pPr marL="171450" indent="-171450">
              <a:buFont typeface="Arial" panose="020B0604020202020204" pitchFamily="34" charset="0"/>
              <a:buChar char="•"/>
            </a:pPr>
            <a:endParaRPr lang="en-NZ" sz="1100" dirty="0" smtClean="0"/>
          </a:p>
          <a:p>
            <a:pPr marL="171450" indent="-171450">
              <a:buFont typeface="Arial" panose="020B0604020202020204" pitchFamily="34" charset="0"/>
              <a:buChar char="•"/>
            </a:pPr>
            <a:endParaRPr lang="en-NZ" sz="1100" dirty="0"/>
          </a:p>
          <a:p>
            <a:pPr marL="171450" indent="-171450">
              <a:buFont typeface="Arial" panose="020B0604020202020204" pitchFamily="34" charset="0"/>
              <a:buChar char="•"/>
            </a:pPr>
            <a:endParaRPr lang="en-NZ" sz="1100" dirty="0" smtClean="0"/>
          </a:p>
          <a:p>
            <a:pPr marL="171450" indent="-171450">
              <a:buFont typeface="Arial" panose="020B0604020202020204" pitchFamily="34" charset="0"/>
              <a:buChar char="•"/>
            </a:pPr>
            <a:r>
              <a:rPr lang="en-NZ" sz="1100" dirty="0" smtClean="0"/>
              <a:t>Because of this, the hazard functions need to be parallel.</a:t>
            </a:r>
          </a:p>
          <a:p>
            <a:pPr marL="171450" indent="-171450">
              <a:buFont typeface="Arial" panose="020B0604020202020204" pitchFamily="34" charset="0"/>
              <a:buChar char="•"/>
            </a:pPr>
            <a:r>
              <a:rPr lang="en-NZ" sz="1100" u="sng" dirty="0" smtClean="0"/>
              <a:t>Interpretation through HR</a:t>
            </a:r>
            <a:r>
              <a:rPr lang="en-NZ" sz="1100" dirty="0" smtClean="0"/>
              <a:t>: HR&gt;1 means the event is more likely to occur, HR&lt;1 means event is less likely to occur. HR=1.0 means predictor has no effect on the hazard.</a:t>
            </a:r>
          </a:p>
        </p:txBody>
      </p:sp>
      <p:graphicFrame>
        <p:nvGraphicFramePr>
          <p:cNvPr id="26" name="Object 5"/>
          <p:cNvGraphicFramePr>
            <a:graphicFrameLocks noChangeAspect="1"/>
          </p:cNvGraphicFramePr>
          <p:nvPr>
            <p:extLst>
              <p:ext uri="{D42A27DB-BD31-4B8C-83A1-F6EECF244321}">
                <p14:modId xmlns:p14="http://schemas.microsoft.com/office/powerpoint/2010/main" val="255796619"/>
              </p:ext>
            </p:extLst>
          </p:nvPr>
        </p:nvGraphicFramePr>
        <p:xfrm>
          <a:off x="3549922" y="2523847"/>
          <a:ext cx="2050026" cy="195731"/>
        </p:xfrm>
        <a:graphic>
          <a:graphicData uri="http://schemas.openxmlformats.org/presentationml/2006/ole">
            <mc:AlternateContent xmlns:mc="http://schemas.openxmlformats.org/markup-compatibility/2006">
              <mc:Choice xmlns:v="urn:schemas-microsoft-com:vml" Requires="v">
                <p:oleObj spid="_x0000_s1079" name="Equation" r:id="rId3" imgW="2133600" imgH="203200" progId="Equation.3">
                  <p:embed/>
                </p:oleObj>
              </mc:Choice>
              <mc:Fallback>
                <p:oleObj name="Equation" r:id="rId3" imgW="2133600" imgH="203200" progId="Equation.3">
                  <p:embed/>
                  <p:pic>
                    <p:nvPicPr>
                      <p:cNvPr id="20070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922" y="2523847"/>
                        <a:ext cx="2050026" cy="195731"/>
                      </a:xfrm>
                      <a:prstGeom prst="rect">
                        <a:avLst/>
                      </a:prstGeom>
                      <a:noFill/>
                      <a:ln>
                        <a:noFill/>
                      </a:ln>
                      <a:effectLst/>
                    </p:spPr>
                  </p:pic>
                </p:oleObj>
              </mc:Fallback>
            </mc:AlternateContent>
          </a:graphicData>
        </a:graphic>
      </p:graphicFrame>
      <p:grpSp>
        <p:nvGrpSpPr>
          <p:cNvPr id="31" name="Group 30"/>
          <p:cNvGrpSpPr/>
          <p:nvPr/>
        </p:nvGrpSpPr>
        <p:grpSpPr>
          <a:xfrm>
            <a:off x="566175" y="2420143"/>
            <a:ext cx="2444108" cy="581771"/>
            <a:chOff x="6879526" y="2397474"/>
            <a:chExt cx="2444108" cy="581771"/>
          </a:xfrm>
        </p:grpSpPr>
        <p:graphicFrame>
          <p:nvGraphicFramePr>
            <p:cNvPr id="27" name="Object 3"/>
            <p:cNvGraphicFramePr>
              <a:graphicFrameLocks noChangeAspect="1"/>
            </p:cNvGraphicFramePr>
            <p:nvPr>
              <p:extLst>
                <p:ext uri="{D42A27DB-BD31-4B8C-83A1-F6EECF244321}">
                  <p14:modId xmlns:p14="http://schemas.microsoft.com/office/powerpoint/2010/main" val="3203126"/>
                </p:ext>
              </p:extLst>
            </p:nvPr>
          </p:nvGraphicFramePr>
          <p:xfrm>
            <a:off x="6879526" y="2397474"/>
            <a:ext cx="2444108" cy="557728"/>
          </p:xfrm>
          <a:graphic>
            <a:graphicData uri="http://schemas.openxmlformats.org/presentationml/2006/ole">
              <mc:AlternateContent xmlns:mc="http://schemas.openxmlformats.org/markup-compatibility/2006">
                <mc:Choice xmlns:v="urn:schemas-microsoft-com:vml" Requires="v">
                  <p:oleObj spid="_x0000_s1080" name="Equation" r:id="rId5" imgW="1892300" imgH="431800" progId="Equation.3">
                    <p:embed/>
                  </p:oleObj>
                </mc:Choice>
                <mc:Fallback>
                  <p:oleObj name="Equation" r:id="rId5" imgW="1892300" imgH="431800" progId="Equation.3">
                    <p:embed/>
                    <p:pic>
                      <p:nvPicPr>
                        <p:cNvPr id="20173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9526" y="2397474"/>
                          <a:ext cx="2444108" cy="557728"/>
                        </a:xfrm>
                        <a:prstGeom prst="rect">
                          <a:avLst/>
                        </a:prstGeom>
                        <a:noFill/>
                        <a:ln>
                          <a:noFill/>
                        </a:ln>
                        <a:effectLst/>
                      </p:spPr>
                    </p:pic>
                  </p:oleObj>
                </mc:Fallback>
              </mc:AlternateContent>
            </a:graphicData>
          </a:graphic>
        </p:graphicFrame>
        <p:sp>
          <p:nvSpPr>
            <p:cNvPr id="28" name="Line 4"/>
            <p:cNvSpPr>
              <a:spLocks noChangeShapeType="1"/>
            </p:cNvSpPr>
            <p:nvPr/>
          </p:nvSpPr>
          <p:spPr bwMode="auto">
            <a:xfrm flipH="1">
              <a:off x="7858232" y="2501178"/>
              <a:ext cx="243348" cy="23105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NZ"/>
            </a:p>
          </p:txBody>
        </p:sp>
        <p:sp>
          <p:nvSpPr>
            <p:cNvPr id="29" name="Line 4"/>
            <p:cNvSpPr>
              <a:spLocks noChangeShapeType="1"/>
            </p:cNvSpPr>
            <p:nvPr/>
          </p:nvSpPr>
          <p:spPr bwMode="auto">
            <a:xfrm flipH="1">
              <a:off x="7858232" y="2748187"/>
              <a:ext cx="243348" cy="23105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NZ"/>
            </a:p>
          </p:txBody>
        </p:sp>
      </p:grpSp>
      <p:sp>
        <p:nvSpPr>
          <p:cNvPr id="30" name="TextBox 29"/>
          <p:cNvSpPr txBox="1"/>
          <p:nvPr/>
        </p:nvSpPr>
        <p:spPr>
          <a:xfrm>
            <a:off x="266782" y="3626816"/>
            <a:ext cx="5487929" cy="769441"/>
          </a:xfrm>
          <a:prstGeom prst="rect">
            <a:avLst/>
          </a:prstGeom>
          <a:noFill/>
          <a:ln>
            <a:solidFill>
              <a:schemeClr val="tx1"/>
            </a:solidFill>
          </a:ln>
        </p:spPr>
        <p:txBody>
          <a:bodyPr wrap="square" rtlCol="0">
            <a:spAutoFit/>
          </a:bodyPr>
          <a:lstStyle/>
          <a:p>
            <a:r>
              <a:rPr lang="en-NZ" sz="1100" u="sng" dirty="0" smtClean="0"/>
              <a:t>Difference between cox regression and logistic regression:</a:t>
            </a:r>
          </a:p>
          <a:p>
            <a:pPr marL="171450" indent="-171450">
              <a:buFont typeface="Arial" panose="020B0604020202020204" pitchFamily="34" charset="0"/>
              <a:buChar char="•"/>
            </a:pPr>
            <a:r>
              <a:rPr lang="en-NZ" sz="1100" dirty="0" smtClean="0"/>
              <a:t>If the outcome observed is “either-or”, such as if death occurred or did not occur, logistic regression can be used. However, if the time to death is the observed outcome, survival analysis should be used. </a:t>
            </a:r>
            <a:endParaRPr lang="en-NZ" sz="1100" dirty="0"/>
          </a:p>
        </p:txBody>
      </p:sp>
      <p:sp>
        <p:nvSpPr>
          <p:cNvPr id="32" name="TextBox 31"/>
          <p:cNvSpPr txBox="1"/>
          <p:nvPr/>
        </p:nvSpPr>
        <p:spPr>
          <a:xfrm>
            <a:off x="266320" y="4416475"/>
            <a:ext cx="5487929" cy="1785104"/>
          </a:xfrm>
          <a:prstGeom prst="rect">
            <a:avLst/>
          </a:prstGeom>
          <a:noFill/>
          <a:ln>
            <a:solidFill>
              <a:schemeClr val="tx1"/>
            </a:solidFill>
          </a:ln>
        </p:spPr>
        <p:txBody>
          <a:bodyPr wrap="square" rtlCol="0">
            <a:spAutoFit/>
          </a:bodyPr>
          <a:lstStyle/>
          <a:p>
            <a:r>
              <a:rPr lang="en-NZ" sz="1100" u="sng" dirty="0" smtClean="0"/>
              <a:t>Cox Regression Analysis Assumptions-</a:t>
            </a:r>
            <a:r>
              <a:rPr lang="en-NZ" sz="1100" dirty="0" smtClean="0"/>
              <a:t> Assumes proportional hazards (and multiplicative risk):</a:t>
            </a:r>
          </a:p>
          <a:p>
            <a:pPr marL="171450" indent="-171450">
              <a:buFont typeface="Arial" panose="020B0604020202020204" pitchFamily="34" charset="0"/>
              <a:buChar char="•"/>
            </a:pPr>
            <a:r>
              <a:rPr lang="en-NZ" sz="1100" b="1" u="sng" dirty="0" smtClean="0"/>
              <a:t>Testing PH assumption f</a:t>
            </a:r>
            <a:r>
              <a:rPr lang="en-NZ" sz="1100" b="1" u="sng" dirty="0" smtClean="0"/>
              <a:t>or </a:t>
            </a:r>
            <a:r>
              <a:rPr lang="en-NZ" sz="1100" b="1" u="sng" dirty="0" smtClean="0"/>
              <a:t>continuous covariates:</a:t>
            </a:r>
          </a:p>
          <a:p>
            <a:pPr lvl="1"/>
            <a:r>
              <a:rPr lang="en-NZ" sz="1100" dirty="0" smtClean="0"/>
              <a:t>-</a:t>
            </a:r>
            <a:r>
              <a:rPr lang="en-NZ" sz="1100" b="1" u="sng" dirty="0" smtClean="0"/>
              <a:t>plot the </a:t>
            </a:r>
            <a:r>
              <a:rPr lang="en-NZ" sz="1100" b="1" u="sng" dirty="0" err="1" smtClean="0"/>
              <a:t>Schoenfeld</a:t>
            </a:r>
            <a:r>
              <a:rPr lang="en-NZ" sz="1100" b="1" u="sng" dirty="0" smtClean="0"/>
              <a:t> Residuals </a:t>
            </a:r>
            <a:r>
              <a:rPr lang="en-NZ" sz="1100" dirty="0" smtClean="0"/>
              <a:t>–PH assumption supported by a random pattern centred around 0, and refuted by a non-random pattern.</a:t>
            </a:r>
          </a:p>
          <a:p>
            <a:pPr lvl="1"/>
            <a:r>
              <a:rPr lang="en-NZ" sz="1100" dirty="0" smtClean="0"/>
              <a:t>-Regress the </a:t>
            </a:r>
            <a:r>
              <a:rPr lang="en-NZ" sz="1100" dirty="0" err="1" smtClean="0"/>
              <a:t>Schoenfeld</a:t>
            </a:r>
            <a:r>
              <a:rPr lang="en-NZ" sz="1100" dirty="0" smtClean="0"/>
              <a:t> residuals against time to test for independence between residuals and time- PH assumption supported by a non-significant (p&gt;0.05) residual and time, and is refuted by a significant relationship.</a:t>
            </a:r>
          </a:p>
          <a:p>
            <a:pPr marL="171450" indent="-171450">
              <a:buFont typeface="Arial" panose="020B0604020202020204" pitchFamily="34" charset="0"/>
              <a:buChar char="•"/>
            </a:pPr>
            <a:r>
              <a:rPr lang="en-NZ" sz="1100" b="1" u="sng" dirty="0" smtClean="0"/>
              <a:t>Testing PH assumption f</a:t>
            </a:r>
            <a:r>
              <a:rPr lang="en-NZ" sz="1100" b="1" u="sng" dirty="0" smtClean="0"/>
              <a:t>or </a:t>
            </a:r>
            <a:r>
              <a:rPr lang="en-NZ" sz="1100" b="1" u="sng" dirty="0" smtClean="0"/>
              <a:t>categorical covariates:</a:t>
            </a:r>
          </a:p>
          <a:p>
            <a:pPr lvl="1"/>
            <a:r>
              <a:rPr lang="en-NZ" sz="1100" dirty="0" smtClean="0"/>
              <a:t>-</a:t>
            </a:r>
            <a:r>
              <a:rPr lang="en-NZ" sz="1100" b="1" dirty="0" smtClean="0"/>
              <a:t>examine the log(-log S(t)) plot </a:t>
            </a:r>
            <a:r>
              <a:rPr lang="en-NZ" sz="1100" dirty="0" smtClean="0">
                <a:sym typeface="Wingdings" panose="05000000000000000000" pitchFamily="2" charset="2"/>
              </a:rPr>
              <a:t> assessment of the parallel cumulative hazard plot – PH assumption supported by parallel lines and refuted by lines that cross</a:t>
            </a:r>
            <a:r>
              <a:rPr lang="en-NZ" sz="1100" dirty="0" smtClean="0">
                <a:sym typeface="Wingdings" panose="05000000000000000000" pitchFamily="2" charset="2"/>
              </a:rPr>
              <a:t>.</a:t>
            </a:r>
            <a:endParaRPr lang="en-NZ" sz="1100" dirty="0" smtClean="0">
              <a:sym typeface="Wingdings" panose="05000000000000000000" pitchFamily="2" charset="2"/>
            </a:endParaRPr>
          </a:p>
        </p:txBody>
      </p:sp>
      <p:sp>
        <p:nvSpPr>
          <p:cNvPr id="33" name="Rectangle 32"/>
          <p:cNvSpPr/>
          <p:nvPr/>
        </p:nvSpPr>
        <p:spPr>
          <a:xfrm>
            <a:off x="5990402" y="522648"/>
            <a:ext cx="5808406" cy="632050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4" name="TextBox 33"/>
          <p:cNvSpPr txBox="1"/>
          <p:nvPr/>
        </p:nvSpPr>
        <p:spPr>
          <a:xfrm>
            <a:off x="6074726" y="638486"/>
            <a:ext cx="5619136" cy="523220"/>
          </a:xfrm>
          <a:prstGeom prst="rect">
            <a:avLst/>
          </a:prstGeom>
          <a:noFill/>
          <a:ln>
            <a:noFill/>
          </a:ln>
        </p:spPr>
        <p:txBody>
          <a:bodyPr wrap="square" rtlCol="0">
            <a:spAutoFit/>
          </a:bodyPr>
          <a:lstStyle/>
          <a:p>
            <a:r>
              <a:rPr lang="en-NZ" sz="1400" b="1" u="sng" dirty="0" smtClean="0"/>
              <a:t>Survival Analysis Track C (CONTINUED): Semi-parametric regression techniques with the Cox proportional hazards model</a:t>
            </a:r>
            <a:endParaRPr lang="en-NZ" sz="1400" b="1" u="sng" dirty="0"/>
          </a:p>
        </p:txBody>
      </p:sp>
      <p:sp>
        <p:nvSpPr>
          <p:cNvPr id="20" name="Rectangle 19"/>
          <p:cNvSpPr/>
          <p:nvPr/>
        </p:nvSpPr>
        <p:spPr>
          <a:xfrm>
            <a:off x="120783" y="165839"/>
            <a:ext cx="2340864" cy="50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600" dirty="0" smtClean="0"/>
              <a:t>Chosen covariates</a:t>
            </a:r>
            <a:r>
              <a:rPr lang="en-NZ" dirty="0" smtClean="0"/>
              <a:t/>
            </a:r>
            <a:br>
              <a:rPr lang="en-NZ" dirty="0" smtClean="0"/>
            </a:br>
            <a:r>
              <a:rPr lang="en-NZ" sz="1000" dirty="0" smtClean="0"/>
              <a:t>Predicted to influence the event (eradication)  over time (time to </a:t>
            </a:r>
            <a:r>
              <a:rPr lang="en-NZ" sz="1000" dirty="0" err="1" smtClean="0"/>
              <a:t>erad</a:t>
            </a:r>
            <a:r>
              <a:rPr lang="en-NZ" sz="1000" dirty="0" smtClean="0"/>
              <a:t>.)</a:t>
            </a:r>
            <a:endParaRPr lang="en-NZ" dirty="0"/>
          </a:p>
        </p:txBody>
      </p:sp>
      <p:sp>
        <p:nvSpPr>
          <p:cNvPr id="35" name="TextBox 34"/>
          <p:cNvSpPr txBox="1"/>
          <p:nvPr/>
        </p:nvSpPr>
        <p:spPr>
          <a:xfrm>
            <a:off x="6140329" y="1164480"/>
            <a:ext cx="5595514" cy="1446550"/>
          </a:xfrm>
          <a:prstGeom prst="rect">
            <a:avLst/>
          </a:prstGeom>
          <a:noFill/>
          <a:ln>
            <a:solidFill>
              <a:schemeClr val="tx1"/>
            </a:solidFill>
          </a:ln>
        </p:spPr>
        <p:txBody>
          <a:bodyPr wrap="square" rtlCol="0">
            <a:spAutoFit/>
          </a:bodyPr>
          <a:lstStyle/>
          <a:p>
            <a:r>
              <a:rPr lang="en-NZ" sz="1100" u="sng" dirty="0" smtClean="0"/>
              <a:t>Cox Regression Analysis Assumptions (Continued):</a:t>
            </a:r>
          </a:p>
          <a:p>
            <a:pPr marL="171450" indent="-171450">
              <a:buFont typeface="Arial" panose="020B0604020202020204" pitchFamily="34" charset="0"/>
              <a:buChar char="•"/>
            </a:pPr>
            <a:r>
              <a:rPr lang="en-NZ" sz="1100" b="1" u="sng" dirty="0" smtClean="0"/>
              <a:t>For categorical covariates </a:t>
            </a:r>
            <a:r>
              <a:rPr lang="en-NZ" sz="1100" b="1" u="sng" dirty="0" smtClean="0"/>
              <a:t>that refute the PH assumption</a:t>
            </a:r>
            <a:r>
              <a:rPr lang="en-NZ" sz="1100" dirty="0" smtClean="0"/>
              <a:t>:</a:t>
            </a:r>
          </a:p>
          <a:p>
            <a:pPr lvl="1"/>
            <a:r>
              <a:rPr lang="en-NZ" sz="1100" dirty="0">
                <a:sym typeface="Wingdings" panose="05000000000000000000" pitchFamily="2" charset="2"/>
              </a:rPr>
              <a:t>-</a:t>
            </a:r>
            <a:r>
              <a:rPr lang="en-NZ" sz="1100" b="1" u="sng" dirty="0">
                <a:sym typeface="Wingdings" panose="05000000000000000000" pitchFamily="2" charset="2"/>
              </a:rPr>
              <a:t>Include the interaction of the covariate with time in the model : </a:t>
            </a:r>
            <a:r>
              <a:rPr lang="en-NZ" sz="1100" b="1" i="1" u="sng" dirty="0">
                <a:sym typeface="Wingdings" panose="05000000000000000000" pitchFamily="2" charset="2"/>
              </a:rPr>
              <a:t>time * covariate </a:t>
            </a:r>
            <a:r>
              <a:rPr lang="en-NZ" sz="1100" dirty="0">
                <a:sym typeface="Wingdings" panose="05000000000000000000" pitchFamily="2" charset="2"/>
              </a:rPr>
              <a:t>– PH assumption supported by non-significant interaction coefficient and refuted by a significant interaction coefficient. </a:t>
            </a:r>
            <a:r>
              <a:rPr lang="en-NZ" sz="1100" b="1" u="sng" dirty="0">
                <a:sym typeface="Wingdings" panose="05000000000000000000" pitchFamily="2" charset="2"/>
              </a:rPr>
              <a:t>Retaining the interaction term in the model corrects for violation of PH</a:t>
            </a:r>
            <a:r>
              <a:rPr lang="en-NZ" sz="1100" b="1" u="sng" dirty="0" smtClean="0">
                <a:sym typeface="Wingdings" panose="05000000000000000000" pitchFamily="2" charset="2"/>
              </a:rPr>
              <a:t>.</a:t>
            </a:r>
            <a:endParaRPr lang="en-NZ" sz="1100" dirty="0" smtClean="0"/>
          </a:p>
          <a:p>
            <a:pPr lvl="1"/>
            <a:r>
              <a:rPr lang="en-NZ" sz="1100" b="1" u="sng" dirty="0" smtClean="0"/>
              <a:t>-Stratification</a:t>
            </a:r>
            <a:r>
              <a:rPr lang="en-NZ" sz="1100" dirty="0" smtClean="0"/>
              <a:t> </a:t>
            </a:r>
            <a:r>
              <a:rPr lang="en-NZ" sz="1100" dirty="0" smtClean="0"/>
              <a:t>–  Different stratum are allowed to have different baseline hazard functions. Hazard functions do not need to be parallel between different stratum</a:t>
            </a:r>
            <a:r>
              <a:rPr lang="en-NZ" sz="1100" dirty="0" smtClean="0"/>
              <a:t>.</a:t>
            </a:r>
            <a:endParaRPr lang="en-NZ" sz="1100" dirty="0"/>
          </a:p>
        </p:txBody>
      </p:sp>
      <p:sp>
        <p:nvSpPr>
          <p:cNvPr id="36" name="TextBox 35"/>
          <p:cNvSpPr txBox="1"/>
          <p:nvPr/>
        </p:nvSpPr>
        <p:spPr>
          <a:xfrm>
            <a:off x="6140329" y="3379780"/>
            <a:ext cx="5595514" cy="2800767"/>
          </a:xfrm>
          <a:prstGeom prst="rect">
            <a:avLst/>
          </a:prstGeom>
          <a:noFill/>
          <a:ln>
            <a:solidFill>
              <a:schemeClr val="tx1"/>
            </a:solidFill>
          </a:ln>
        </p:spPr>
        <p:txBody>
          <a:bodyPr wrap="square" rtlCol="0">
            <a:spAutoFit/>
          </a:bodyPr>
          <a:lstStyle/>
          <a:p>
            <a:r>
              <a:rPr lang="en-NZ" sz="1100" b="1" u="sng" dirty="0" smtClean="0"/>
              <a:t>Model </a:t>
            </a:r>
            <a:r>
              <a:rPr lang="en-NZ" sz="1100" b="1" u="sng" dirty="0" smtClean="0"/>
              <a:t>Fit for Coefficients: </a:t>
            </a:r>
            <a:r>
              <a:rPr lang="en-NZ" sz="1100" b="1" u="sng" dirty="0" smtClean="0"/>
              <a:t>Residuals- </a:t>
            </a:r>
            <a:r>
              <a:rPr lang="en-NZ" sz="1100" dirty="0" smtClean="0"/>
              <a:t>used to investigate the lack of fit of a model to a given subject.</a:t>
            </a:r>
          </a:p>
          <a:p>
            <a:pPr marL="171450" indent="-171450">
              <a:buFont typeface="Arial" panose="020B0604020202020204" pitchFamily="34" charset="0"/>
              <a:buChar char="•"/>
            </a:pPr>
            <a:r>
              <a:rPr lang="en-NZ" sz="1100" dirty="0" smtClean="0"/>
              <a:t>There is no easy analogue to the residuals used in linear regression (e.g. observed minus predicted) for survival analysis. </a:t>
            </a:r>
            <a:endParaRPr lang="en-NZ" sz="1100" dirty="0" smtClean="0"/>
          </a:p>
          <a:p>
            <a:pPr marL="171450" indent="-171450">
              <a:buFont typeface="Arial" panose="020B0604020202020204" pitchFamily="34" charset="0"/>
              <a:buChar char="•"/>
            </a:pPr>
            <a:r>
              <a:rPr lang="en-NZ" sz="1100" b="1" u="sng" dirty="0" smtClean="0"/>
              <a:t>Martingale Residuals</a:t>
            </a:r>
            <a:r>
              <a:rPr lang="en-NZ" sz="1100" b="1" dirty="0" smtClean="0"/>
              <a:t> – </a:t>
            </a:r>
            <a:r>
              <a:rPr lang="en-NZ" sz="1100" dirty="0" smtClean="0"/>
              <a:t>gives excess failures but is difficult to interpret because they are not symmetrically distributed (even when the model is fitted correctly), although have the benefit of showing us the functional form of the covariate if it is non-linear (produced curve will deviate from zero and often not </a:t>
            </a:r>
            <a:r>
              <a:rPr lang="en-NZ" sz="1100" smtClean="0"/>
              <a:t>be very linear.</a:t>
            </a:r>
            <a:endParaRPr lang="en-NZ" sz="1100" dirty="0" smtClean="0"/>
          </a:p>
          <a:p>
            <a:pPr marL="171450" indent="-171450">
              <a:buFont typeface="Arial" panose="020B0604020202020204" pitchFamily="34" charset="0"/>
              <a:buChar char="•"/>
            </a:pPr>
            <a:r>
              <a:rPr lang="en-NZ" sz="1100" dirty="0" smtClean="0"/>
              <a:t> </a:t>
            </a:r>
            <a:r>
              <a:rPr lang="en-NZ" sz="1100" dirty="0"/>
              <a:t>W</a:t>
            </a:r>
            <a:r>
              <a:rPr lang="en-NZ" sz="1100" dirty="0" smtClean="0"/>
              <a:t>e often transform</a:t>
            </a:r>
            <a:r>
              <a:rPr lang="en-NZ" sz="1100" dirty="0"/>
              <a:t> </a:t>
            </a:r>
            <a:r>
              <a:rPr lang="en-NZ" sz="1100" dirty="0" smtClean="0"/>
              <a:t>martingale residuals</a:t>
            </a:r>
            <a:r>
              <a:rPr lang="en-NZ" sz="1100" dirty="0" smtClean="0"/>
              <a:t> to </a:t>
            </a:r>
            <a:r>
              <a:rPr lang="en-NZ" sz="1100" b="1" u="sng" dirty="0" smtClean="0"/>
              <a:t>deviance residuals</a:t>
            </a:r>
            <a:r>
              <a:rPr lang="en-NZ" sz="1100" dirty="0" smtClean="0"/>
              <a:t> to easily asses the fit of covariate to the model:</a:t>
            </a:r>
            <a:endParaRPr lang="en-NZ" sz="1100" b="1" u="sng" dirty="0" smtClean="0"/>
          </a:p>
          <a:p>
            <a:pPr marL="628650" lvl="1" indent="-171450">
              <a:buFont typeface="Arial" panose="020B0604020202020204" pitchFamily="34" charset="0"/>
              <a:buChar char="•"/>
            </a:pPr>
            <a:r>
              <a:rPr lang="en-NZ" sz="1100" dirty="0" smtClean="0"/>
              <a:t>Deviance residuals are a normalized transform of the martingale residual, symmetrically distributed around zero.</a:t>
            </a:r>
          </a:p>
          <a:p>
            <a:pPr marL="628650" lvl="1" indent="-171450">
              <a:buFont typeface="Arial" panose="020B0604020202020204" pitchFamily="34" charset="0"/>
              <a:buChar char="•"/>
            </a:pPr>
            <a:r>
              <a:rPr lang="en-NZ" sz="1100" dirty="0" smtClean="0"/>
              <a:t>Observations</a:t>
            </a:r>
            <a:r>
              <a:rPr lang="en-NZ" sz="1100" dirty="0" smtClean="0"/>
              <a:t> with large deviance residuals are poorly predicted by the model- should be symmetrically distributed around 0 and have a standard dev of 1.0. Negative for observations with longer than expected observed survival times.</a:t>
            </a:r>
          </a:p>
          <a:p>
            <a:pPr marL="628650" lvl="1" indent="-171450">
              <a:buFont typeface="Arial" panose="020B0604020202020204" pitchFamily="34" charset="0"/>
              <a:buChar char="•"/>
            </a:pPr>
            <a:r>
              <a:rPr lang="en-NZ" sz="1100" dirty="0" smtClean="0"/>
              <a:t>Plot deviance residuals against covariates to look for unusual patterns.</a:t>
            </a:r>
            <a:endParaRPr lang="en-NZ" sz="1100" dirty="0"/>
          </a:p>
        </p:txBody>
      </p:sp>
      <p:cxnSp>
        <p:nvCxnSpPr>
          <p:cNvPr id="21" name="Elbow Connector 20"/>
          <p:cNvCxnSpPr/>
          <p:nvPr/>
        </p:nvCxnSpPr>
        <p:spPr>
          <a:xfrm rot="5400000" flipH="1" flipV="1">
            <a:off x="4072244" y="3166931"/>
            <a:ext cx="4060255" cy="223939"/>
          </a:xfrm>
          <a:prstGeom prst="bentConnector3">
            <a:avLst>
              <a:gd name="adj1" fmla="val 10008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0028" y="-51205"/>
            <a:ext cx="2971800" cy="261610"/>
          </a:xfrm>
          <a:prstGeom prst="rect">
            <a:avLst/>
          </a:prstGeom>
          <a:noFill/>
        </p:spPr>
        <p:txBody>
          <a:bodyPr wrap="square" rtlCol="0">
            <a:spAutoFit/>
          </a:bodyPr>
          <a:lstStyle/>
          <a:p>
            <a:r>
              <a:rPr lang="en-NZ" sz="1100" u="sng" dirty="0" smtClean="0"/>
              <a:t>From previous (with the given event data): </a:t>
            </a:r>
            <a:endParaRPr lang="en-NZ" sz="1100" u="sng" dirty="0"/>
          </a:p>
        </p:txBody>
      </p:sp>
      <p:cxnSp>
        <p:nvCxnSpPr>
          <p:cNvPr id="11" name="Elbow Connector 10"/>
          <p:cNvCxnSpPr/>
          <p:nvPr/>
        </p:nvCxnSpPr>
        <p:spPr>
          <a:xfrm rot="16200000" flipH="1">
            <a:off x="161940" y="1003"/>
            <a:ext cx="387703" cy="283286"/>
          </a:xfrm>
          <a:prstGeom prst="bentConnector3">
            <a:avLst>
              <a:gd name="adj1" fmla="val 98044"/>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5400000">
            <a:off x="156791" y="471101"/>
            <a:ext cx="309392" cy="194678"/>
          </a:xfrm>
          <a:prstGeom prst="bentConnector3">
            <a:avLst>
              <a:gd name="adj1" fmla="val 3284"/>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760790" y="5309027"/>
            <a:ext cx="21692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124627" y="2695323"/>
            <a:ext cx="5626917" cy="600164"/>
          </a:xfrm>
          <a:prstGeom prst="rect">
            <a:avLst/>
          </a:prstGeom>
          <a:noFill/>
          <a:ln>
            <a:solidFill>
              <a:schemeClr val="tx1"/>
            </a:solidFill>
          </a:ln>
        </p:spPr>
        <p:txBody>
          <a:bodyPr wrap="square" rtlCol="0">
            <a:spAutoFit/>
          </a:bodyPr>
          <a:lstStyle/>
          <a:p>
            <a:r>
              <a:rPr lang="en-NZ" sz="1100" b="1" dirty="0" smtClean="0"/>
              <a:t>Model Selection:</a:t>
            </a:r>
            <a:r>
              <a:rPr lang="en-NZ" sz="1100" dirty="0" smtClean="0"/>
              <a:t> We may fit a model with all covariates as predictors, and then use backwards stepwise regression, using the AIC as a measure of goodness of fit, to select the best model.</a:t>
            </a:r>
            <a:endParaRPr lang="en-NZ" sz="1100" b="1" dirty="0" smtClean="0"/>
          </a:p>
          <a:p>
            <a:endParaRPr lang="en-NZ" sz="1100" b="1" dirty="0"/>
          </a:p>
        </p:txBody>
      </p:sp>
    </p:spTree>
    <p:extLst>
      <p:ext uri="{BB962C8B-B14F-4D97-AF65-F5344CB8AC3E}">
        <p14:creationId xmlns:p14="http://schemas.microsoft.com/office/powerpoint/2010/main" val="3807208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1619" y="435955"/>
            <a:ext cx="5840362" cy="638687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extBox 7"/>
          <p:cNvSpPr txBox="1"/>
          <p:nvPr/>
        </p:nvSpPr>
        <p:spPr>
          <a:xfrm>
            <a:off x="51619" y="492161"/>
            <a:ext cx="5619136" cy="307777"/>
          </a:xfrm>
          <a:prstGeom prst="rect">
            <a:avLst/>
          </a:prstGeom>
          <a:noFill/>
          <a:ln>
            <a:noFill/>
          </a:ln>
        </p:spPr>
        <p:txBody>
          <a:bodyPr wrap="square" rtlCol="0">
            <a:spAutoFit/>
          </a:bodyPr>
          <a:lstStyle/>
          <a:p>
            <a:r>
              <a:rPr lang="en-NZ" sz="1400" b="1" u="sng" dirty="0" smtClean="0"/>
              <a:t>Survival Analysis Track B: Parametric Multivariate Regression Techniques</a:t>
            </a:r>
            <a:endParaRPr lang="en-NZ" sz="1400" b="1" u="sng" dirty="0"/>
          </a:p>
        </p:txBody>
      </p:sp>
      <p:sp>
        <p:nvSpPr>
          <p:cNvPr id="9" name="TextBox 8"/>
          <p:cNvSpPr txBox="1"/>
          <p:nvPr/>
        </p:nvSpPr>
        <p:spPr>
          <a:xfrm>
            <a:off x="89420" y="897024"/>
            <a:ext cx="3885070" cy="1277273"/>
          </a:xfrm>
          <a:prstGeom prst="rect">
            <a:avLst/>
          </a:prstGeom>
          <a:noFill/>
          <a:ln>
            <a:solidFill>
              <a:schemeClr val="tx1"/>
            </a:solidFill>
          </a:ln>
        </p:spPr>
        <p:txBody>
          <a:bodyPr wrap="square" rtlCol="0">
            <a:spAutoFit/>
          </a:bodyPr>
          <a:lstStyle/>
          <a:p>
            <a:r>
              <a:rPr lang="en-NZ" sz="1100" u="sng" dirty="0" smtClean="0"/>
              <a:t>Goal of parametric regression in survival analysis:</a:t>
            </a:r>
          </a:p>
          <a:p>
            <a:pPr marL="171450" indent="-171450">
              <a:buFont typeface="Arial" panose="020B0604020202020204" pitchFamily="34" charset="0"/>
              <a:buChar char="•"/>
            </a:pPr>
            <a:r>
              <a:rPr lang="en-NZ" sz="1100" dirty="0" smtClean="0"/>
              <a:t>Model  the underlying hazard function </a:t>
            </a:r>
            <a:r>
              <a:rPr lang="en-NZ" sz="1100" b="1" u="sng" dirty="0" smtClean="0"/>
              <a:t>under the assumption that the dependent variable (time-to-event) takes on some known distribution (e.g. Weibull, exponential, etc.).</a:t>
            </a:r>
          </a:p>
          <a:p>
            <a:pPr marL="171450" indent="-171450">
              <a:buFont typeface="Arial" panose="020B0604020202020204" pitchFamily="34" charset="0"/>
              <a:buChar char="•"/>
            </a:pPr>
            <a:r>
              <a:rPr lang="en-NZ" sz="1100" dirty="0" smtClean="0"/>
              <a:t>These techniques will estimate parameters of the chosen distribution (e.g. the baseline hazard).</a:t>
            </a:r>
          </a:p>
          <a:p>
            <a:pPr marL="171450" indent="-171450">
              <a:buFont typeface="Arial" panose="020B0604020202020204" pitchFamily="34" charset="0"/>
              <a:buChar char="•"/>
            </a:pPr>
            <a:r>
              <a:rPr lang="en-NZ" sz="1100" dirty="0" smtClean="0"/>
              <a:t>Estimates covariate adjusted hazard ratios.</a:t>
            </a:r>
            <a:endParaRPr lang="en-NZ" sz="1100" dirty="0"/>
          </a:p>
        </p:txBody>
      </p:sp>
      <p:sp>
        <p:nvSpPr>
          <p:cNvPr id="10" name="TextBox 9"/>
          <p:cNvSpPr txBox="1"/>
          <p:nvPr/>
        </p:nvSpPr>
        <p:spPr>
          <a:xfrm>
            <a:off x="3891908" y="737450"/>
            <a:ext cx="1817940" cy="369332"/>
          </a:xfrm>
          <a:prstGeom prst="rect">
            <a:avLst/>
          </a:prstGeom>
          <a:noFill/>
        </p:spPr>
        <p:txBody>
          <a:bodyPr wrap="square" rtlCol="0">
            <a:spAutoFit/>
          </a:bodyPr>
          <a:lstStyle/>
          <a:p>
            <a:pPr algn="ctr"/>
            <a:r>
              <a:rPr lang="en-NZ" sz="900" u="sng" dirty="0" smtClean="0"/>
              <a:t>Weibull distribution (with mu shape and alpha scale)</a:t>
            </a:r>
            <a:endParaRPr lang="en-NZ" sz="900" u="sng" dirty="0"/>
          </a:p>
        </p:txBody>
      </p:sp>
      <p:pic>
        <p:nvPicPr>
          <p:cNvPr id="11" name="Picture 10"/>
          <p:cNvPicPr>
            <a:picLocks noChangeAspect="1"/>
          </p:cNvPicPr>
          <p:nvPr/>
        </p:nvPicPr>
        <p:blipFill>
          <a:blip r:embed="rId3"/>
          <a:stretch>
            <a:fillRect/>
          </a:stretch>
        </p:blipFill>
        <p:spPr>
          <a:xfrm>
            <a:off x="4007673" y="1195872"/>
            <a:ext cx="1586411" cy="978426"/>
          </a:xfrm>
          <a:prstGeom prst="rect">
            <a:avLst/>
          </a:prstGeom>
        </p:spPr>
      </p:pic>
      <p:graphicFrame>
        <p:nvGraphicFramePr>
          <p:cNvPr id="12" name="Object 11"/>
          <p:cNvGraphicFramePr>
            <a:graphicFrameLocks noChangeAspect="1"/>
          </p:cNvGraphicFramePr>
          <p:nvPr>
            <p:extLst>
              <p:ext uri="{D42A27DB-BD31-4B8C-83A1-F6EECF244321}">
                <p14:modId xmlns:p14="http://schemas.microsoft.com/office/powerpoint/2010/main" val="4068296363"/>
              </p:ext>
            </p:extLst>
          </p:nvPr>
        </p:nvGraphicFramePr>
        <p:xfrm>
          <a:off x="4007673" y="1035439"/>
          <a:ext cx="1563530" cy="159652"/>
        </p:xfrm>
        <a:graphic>
          <a:graphicData uri="http://schemas.openxmlformats.org/presentationml/2006/ole">
            <mc:AlternateContent xmlns:mc="http://schemas.openxmlformats.org/markup-compatibility/2006">
              <mc:Choice xmlns:v="urn:schemas-microsoft-com:vml" Requires="v">
                <p:oleObj spid="_x0000_s2100" name="Equation" r:id="rId4" imgW="2387520" imgH="228600" progId="Equation.3">
                  <p:embed/>
                </p:oleObj>
              </mc:Choice>
              <mc:Fallback>
                <p:oleObj name="Equation" r:id="rId4" imgW="2387520" imgH="228600" progId="Equation.3">
                  <p:embed/>
                  <p:pic>
                    <p:nvPicPr>
                      <p:cNvPr id="12" name="Object 11"/>
                      <p:cNvPicPr/>
                      <p:nvPr/>
                    </p:nvPicPr>
                    <p:blipFill>
                      <a:blip r:embed="rId5"/>
                      <a:stretch>
                        <a:fillRect/>
                      </a:stretch>
                    </p:blipFill>
                    <p:spPr>
                      <a:xfrm>
                        <a:off x="4007673" y="1035439"/>
                        <a:ext cx="1563530" cy="159652"/>
                      </a:xfrm>
                      <a:prstGeom prst="rect">
                        <a:avLst/>
                      </a:prstGeom>
                    </p:spPr>
                  </p:pic>
                </p:oleObj>
              </mc:Fallback>
            </mc:AlternateContent>
          </a:graphicData>
        </a:graphic>
      </p:graphicFrame>
      <p:sp>
        <p:nvSpPr>
          <p:cNvPr id="13" name="TextBox 12"/>
          <p:cNvSpPr txBox="1"/>
          <p:nvPr/>
        </p:nvSpPr>
        <p:spPr>
          <a:xfrm>
            <a:off x="94340" y="2295661"/>
            <a:ext cx="5615508" cy="3139321"/>
          </a:xfrm>
          <a:prstGeom prst="rect">
            <a:avLst/>
          </a:prstGeom>
          <a:noFill/>
          <a:ln>
            <a:solidFill>
              <a:schemeClr val="tx1"/>
            </a:solidFill>
          </a:ln>
        </p:spPr>
        <p:txBody>
          <a:bodyPr wrap="square" rtlCol="0">
            <a:spAutoFit/>
          </a:bodyPr>
          <a:lstStyle/>
          <a:p>
            <a:r>
              <a:rPr lang="en-NZ" sz="1100" u="sng" dirty="0" smtClean="0"/>
              <a:t>Parametric regression components:</a:t>
            </a:r>
          </a:p>
          <a:p>
            <a:pPr marL="171450" indent="-171450">
              <a:buFont typeface="Arial" panose="020B0604020202020204" pitchFamily="34" charset="0"/>
              <a:buChar char="•"/>
            </a:pPr>
            <a:r>
              <a:rPr lang="en-NZ" sz="1100" dirty="0" smtClean="0"/>
              <a:t>A baseline hazard function (which may change over time)</a:t>
            </a:r>
          </a:p>
          <a:p>
            <a:pPr marL="171450" indent="-171450">
              <a:buFont typeface="Arial" panose="020B0604020202020204" pitchFamily="34" charset="0"/>
              <a:buChar char="•"/>
            </a:pPr>
            <a:r>
              <a:rPr lang="en-NZ" sz="1100" dirty="0" smtClean="0"/>
              <a:t>A linear function of a set of k fixed covariates that, when exponentiated, gives the relative risk.</a:t>
            </a:r>
          </a:p>
          <a:p>
            <a:pPr marL="171450" indent="-171450">
              <a:buFont typeface="Arial" panose="020B0604020202020204" pitchFamily="34" charset="0"/>
              <a:buChar char="•"/>
            </a:pPr>
            <a:endParaRPr lang="en-NZ" sz="1100" dirty="0"/>
          </a:p>
          <a:p>
            <a:pPr marL="171450" indent="-171450">
              <a:buFont typeface="Arial" panose="020B0604020202020204" pitchFamily="34" charset="0"/>
              <a:buChar char="•"/>
            </a:pPr>
            <a:r>
              <a:rPr lang="en-NZ" sz="1100" b="1" dirty="0" smtClean="0"/>
              <a:t>EX: </a:t>
            </a:r>
            <a:r>
              <a:rPr lang="en-NZ" sz="1100" dirty="0" smtClean="0"/>
              <a:t>The exponential model (hazard function):</a:t>
            </a:r>
          </a:p>
          <a:p>
            <a:pPr lvl="1"/>
            <a:endParaRPr lang="en-NZ" sz="1100" dirty="0" smtClean="0"/>
          </a:p>
          <a:p>
            <a:endParaRPr lang="en-NZ" sz="1100" dirty="0"/>
          </a:p>
          <a:p>
            <a:r>
              <a:rPr lang="en-NZ" sz="1100" dirty="0" smtClean="0"/>
              <a:t>Where mu is a fixed baseline hazard that we can estimate.</a:t>
            </a:r>
          </a:p>
          <a:p>
            <a:endParaRPr lang="en-NZ" sz="1100" dirty="0"/>
          </a:p>
          <a:p>
            <a:pPr marL="171450" indent="-171450">
              <a:buFont typeface="Arial" panose="020B0604020202020204" pitchFamily="34" charset="0"/>
              <a:buChar char="•"/>
            </a:pPr>
            <a:r>
              <a:rPr lang="en-NZ" sz="1100" b="1" dirty="0" smtClean="0"/>
              <a:t>EX: </a:t>
            </a:r>
            <a:r>
              <a:rPr lang="en-NZ" sz="1100" dirty="0" smtClean="0"/>
              <a:t>The Weibull model (hazard function):</a:t>
            </a:r>
          </a:p>
          <a:p>
            <a:pPr marL="171450" indent="-171450">
              <a:buFont typeface="Arial" panose="020B0604020202020204" pitchFamily="34" charset="0"/>
              <a:buChar char="•"/>
            </a:pPr>
            <a:endParaRPr lang="en-NZ" sz="1100" dirty="0"/>
          </a:p>
          <a:p>
            <a:pPr marL="171450" indent="-171450">
              <a:buFont typeface="Arial" panose="020B0604020202020204" pitchFamily="34" charset="0"/>
              <a:buChar char="•"/>
            </a:pPr>
            <a:endParaRPr lang="en-NZ" sz="1100" dirty="0" smtClean="0"/>
          </a:p>
          <a:p>
            <a:r>
              <a:rPr lang="en-NZ" sz="1100" dirty="0" smtClean="0"/>
              <a:t>Where shape and scale must be estimated to describe the underlying hazard function overtime.</a:t>
            </a:r>
            <a:endParaRPr lang="en-NZ" sz="1100" dirty="0" smtClean="0"/>
          </a:p>
          <a:p>
            <a:endParaRPr lang="en-NZ" sz="1100" dirty="0" smtClean="0"/>
          </a:p>
          <a:p>
            <a:r>
              <a:rPr lang="en-NZ" sz="1100" dirty="0" smtClean="0"/>
              <a:t>**When exponentiated, risk factor coefficients (the beta’s) from both models give hazard ratios (the </a:t>
            </a:r>
            <a:r>
              <a:rPr lang="en-NZ" sz="1100" u="sng" dirty="0" smtClean="0"/>
              <a:t>relative </a:t>
            </a:r>
            <a:r>
              <a:rPr lang="en-NZ" sz="1100" dirty="0" smtClean="0"/>
              <a:t>risk).</a:t>
            </a:r>
            <a:endParaRPr lang="en-NZ" sz="1100" dirty="0" smtClean="0"/>
          </a:p>
          <a:p>
            <a:pPr marL="171450" indent="-171450">
              <a:buFont typeface="Arial" panose="020B0604020202020204" pitchFamily="34" charset="0"/>
              <a:buChar char="•"/>
            </a:pPr>
            <a:endParaRPr lang="en-NZ" sz="1100" dirty="0"/>
          </a:p>
        </p:txBody>
      </p:sp>
      <p:graphicFrame>
        <p:nvGraphicFramePr>
          <p:cNvPr id="14" name="Object 5"/>
          <p:cNvGraphicFramePr>
            <a:graphicFrameLocks noChangeAspect="1"/>
          </p:cNvGraphicFramePr>
          <p:nvPr>
            <p:extLst>
              <p:ext uri="{D42A27DB-BD31-4B8C-83A1-F6EECF244321}">
                <p14:modId xmlns:p14="http://schemas.microsoft.com/office/powerpoint/2010/main" val="1761990534"/>
              </p:ext>
            </p:extLst>
          </p:nvPr>
        </p:nvGraphicFramePr>
        <p:xfrm>
          <a:off x="543233" y="3363176"/>
          <a:ext cx="2406444" cy="266215"/>
        </p:xfrm>
        <a:graphic>
          <a:graphicData uri="http://schemas.openxmlformats.org/presentationml/2006/ole">
            <mc:AlternateContent xmlns:mc="http://schemas.openxmlformats.org/markup-compatibility/2006">
              <mc:Choice xmlns:v="urn:schemas-microsoft-com:vml" Requires="v">
                <p:oleObj spid="_x0000_s2101" name="Equation" r:id="rId6" imgW="1841500" imgH="203200" progId="Equation.3">
                  <p:embed/>
                </p:oleObj>
              </mc:Choice>
              <mc:Fallback>
                <p:oleObj name="Equation" r:id="rId6" imgW="1841500" imgH="203200" progId="Equation.3">
                  <p:embed/>
                  <p:pic>
                    <p:nvPicPr>
                      <p:cNvPr id="5940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233" y="3363176"/>
                        <a:ext cx="2406444" cy="266215"/>
                      </a:xfrm>
                      <a:prstGeom prst="rect">
                        <a:avLst/>
                      </a:prstGeom>
                      <a:noFill/>
                      <a:ln>
                        <a:noFill/>
                      </a:ln>
                      <a:effectLst/>
                    </p:spPr>
                  </p:pic>
                </p:oleObj>
              </mc:Fallback>
            </mc:AlternateContent>
          </a:graphicData>
        </a:graphic>
      </p:graphicFrame>
      <p:graphicFrame>
        <p:nvGraphicFramePr>
          <p:cNvPr id="15" name="Object 15"/>
          <p:cNvGraphicFramePr>
            <a:graphicFrameLocks noChangeAspect="1"/>
          </p:cNvGraphicFramePr>
          <p:nvPr>
            <p:extLst>
              <p:ext uri="{D42A27DB-BD31-4B8C-83A1-F6EECF244321}">
                <p14:modId xmlns:p14="http://schemas.microsoft.com/office/powerpoint/2010/main" val="3008729718"/>
              </p:ext>
            </p:extLst>
          </p:nvPr>
        </p:nvGraphicFramePr>
        <p:xfrm>
          <a:off x="543233" y="4183620"/>
          <a:ext cx="3313471" cy="288855"/>
        </p:xfrm>
        <a:graphic>
          <a:graphicData uri="http://schemas.openxmlformats.org/presentationml/2006/ole">
            <mc:AlternateContent xmlns:mc="http://schemas.openxmlformats.org/markup-compatibility/2006">
              <mc:Choice xmlns:v="urn:schemas-microsoft-com:vml" Requires="v">
                <p:oleObj spid="_x0000_s2102" name="Equation" r:id="rId8" imgW="2336800" imgH="203200" progId="Equation.3">
                  <p:embed/>
                </p:oleObj>
              </mc:Choice>
              <mc:Fallback>
                <p:oleObj name="Equation" r:id="rId8" imgW="2336800" imgH="203200" progId="Equation.3">
                  <p:embed/>
                  <p:pic>
                    <p:nvPicPr>
                      <p:cNvPr id="59399"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233" y="4183620"/>
                        <a:ext cx="3313471" cy="288855"/>
                      </a:xfrm>
                      <a:prstGeom prst="rect">
                        <a:avLst/>
                      </a:prstGeom>
                      <a:noFill/>
                      <a:ln>
                        <a:noFill/>
                      </a:ln>
                      <a:effectLst/>
                    </p:spPr>
                  </p:pic>
                </p:oleObj>
              </mc:Fallback>
            </mc:AlternateContent>
          </a:graphicData>
        </a:graphic>
      </p:graphicFrame>
      <mc:AlternateContent xmlns:mc="http://schemas.openxmlformats.org/markup-compatibility/2006">
        <mc:Choice xmlns:a14="http://schemas.microsoft.com/office/drawing/2010/main" Requires="a14">
          <p:sp>
            <p:nvSpPr>
              <p:cNvPr id="16" name="TextBox 15"/>
              <p:cNvSpPr txBox="1"/>
              <p:nvPr/>
            </p:nvSpPr>
            <p:spPr>
              <a:xfrm>
                <a:off x="89420" y="5517350"/>
                <a:ext cx="5620428" cy="1277273"/>
              </a:xfrm>
              <a:prstGeom prst="rect">
                <a:avLst/>
              </a:prstGeom>
              <a:noFill/>
              <a:ln>
                <a:solidFill>
                  <a:schemeClr val="tx1"/>
                </a:solidFill>
              </a:ln>
            </p:spPr>
            <p:txBody>
              <a:bodyPr wrap="square" rtlCol="0">
                <a:spAutoFit/>
              </a:bodyPr>
              <a:lstStyle/>
              <a:p>
                <a:r>
                  <a:rPr lang="en-NZ" sz="1100" u="sng" dirty="0" smtClean="0"/>
                  <a:t>Diagnostic Tool: </a:t>
                </a:r>
                <a:r>
                  <a:rPr lang="en-NZ" sz="1100" dirty="0" smtClean="0"/>
                  <a:t>Assessing how well a set of survival data follow a certain distribution:</a:t>
                </a:r>
              </a:p>
              <a:p>
                <a:r>
                  <a:rPr lang="en-NZ" sz="1100" b="1" u="sng" dirty="0" smtClean="0"/>
                  <a:t>Example using the Weibull distribution:</a:t>
                </a:r>
              </a:p>
              <a:p>
                <a:pPr marL="171450" indent="-171450">
                  <a:buFont typeface="Arial" panose="020B0604020202020204" pitchFamily="34" charset="0"/>
                  <a:buChar char="•"/>
                </a:pPr>
                <a:r>
                  <a:rPr lang="en-NZ" sz="1100" b="1" u="sng" dirty="0" smtClean="0"/>
                  <a:t>Graphical method with a single sample of event data:</a:t>
                </a:r>
                <a:r>
                  <a:rPr lang="en-NZ" sz="1100" dirty="0" smtClean="0"/>
                  <a:t> Weibull scale parameter: </a:t>
                </a:r>
                <a14:m>
                  <m:oMath xmlns:m="http://schemas.openxmlformats.org/officeDocument/2006/math">
                    <m:r>
                      <a:rPr lang="en-NZ" sz="1100" i="1" smtClean="0">
                        <a:latin typeface="Cambria Math" panose="02040503050406030204" pitchFamily="18" charset="0"/>
                        <a:ea typeface="Cambria Math" panose="02040503050406030204" pitchFamily="18" charset="0"/>
                      </a:rPr>
                      <m:t>𝜎</m:t>
                    </m:r>
                    <m:r>
                      <a:rPr lang="en-NZ" sz="1100" b="0" i="1" smtClean="0">
                        <a:latin typeface="Cambria Math" panose="02040503050406030204" pitchFamily="18" charset="0"/>
                        <a:ea typeface="Cambria Math" panose="02040503050406030204" pitchFamily="18" charset="0"/>
                      </a:rPr>
                      <m:t>=1/</m:t>
                    </m:r>
                    <m:r>
                      <a:rPr lang="en-NZ" sz="1100" b="0" i="1" smtClean="0">
                        <a:latin typeface="Cambria Math" panose="02040503050406030204" pitchFamily="18" charset="0"/>
                        <a:ea typeface="Cambria Math" panose="02040503050406030204" pitchFamily="18" charset="0"/>
                      </a:rPr>
                      <m:t>𝛼</m:t>
                    </m:r>
                  </m:oMath>
                </a14:m>
                <a:r>
                  <a:rPr lang="en-NZ" sz="1100" dirty="0" smtClean="0"/>
                  <a:t>, Weibull parametrization: </a:t>
                </a:r>
                <a14:m>
                  <m:oMath xmlns:m="http://schemas.openxmlformats.org/officeDocument/2006/math">
                    <m:r>
                      <a:rPr lang="en-NZ" sz="1100" i="1" smtClean="0">
                        <a:latin typeface="Cambria Math" panose="02040503050406030204" pitchFamily="18" charset="0"/>
                        <a:ea typeface="Cambria Math" panose="02040503050406030204" pitchFamily="18" charset="0"/>
                      </a:rPr>
                      <m:t>𝜇</m:t>
                    </m:r>
                    <m:r>
                      <a:rPr lang="en-NZ" sz="1100" b="0" i="1" smtClean="0">
                        <a:latin typeface="Cambria Math" panose="02040503050406030204" pitchFamily="18" charset="0"/>
                        <a:ea typeface="Cambria Math" panose="02040503050406030204" pitchFamily="18" charset="0"/>
                      </a:rPr>
                      <m:t>=−</m:t>
                    </m:r>
                    <m:r>
                      <a:rPr lang="en-NZ" sz="1100" b="0" i="1" smtClean="0">
                        <a:latin typeface="Cambria Math" panose="02040503050406030204" pitchFamily="18" charset="0"/>
                        <a:ea typeface="Cambria Math" panose="02040503050406030204" pitchFamily="18" charset="0"/>
                      </a:rPr>
                      <m:t>𝑙𝑜𝑔</m:t>
                    </m:r>
                    <m:r>
                      <m:rPr>
                        <m:sty m:val="p"/>
                      </m:rPr>
                      <a:rPr lang="el-GR" sz="1100" b="0" i="1" smtClean="0">
                        <a:latin typeface="Cambria Math" panose="02040503050406030204" pitchFamily="18" charset="0"/>
                        <a:ea typeface="Cambria Math" panose="02040503050406030204" pitchFamily="18" charset="0"/>
                      </a:rPr>
                      <m:t>λ</m:t>
                    </m:r>
                  </m:oMath>
                </a14:m>
                <a:endParaRPr lang="en-NZ" sz="1100" b="1" dirty="0" smtClean="0"/>
              </a:p>
              <a:p>
                <a:endParaRPr lang="en-NZ" sz="1100" b="1" dirty="0" smtClean="0"/>
              </a:p>
              <a:p>
                <a:endParaRPr lang="en-NZ" sz="1100" b="1" u="sng" dirty="0"/>
              </a:p>
              <a:p>
                <a:endParaRPr lang="en-NZ" sz="1100" b="1" u="sng" dirty="0" smtClean="0"/>
              </a:p>
            </p:txBody>
          </p:sp>
        </mc:Choice>
        <mc:Fallback>
          <p:sp>
            <p:nvSpPr>
              <p:cNvPr id="16" name="TextBox 15"/>
              <p:cNvSpPr txBox="1">
                <a:spLocks noRot="1" noChangeAspect="1" noMove="1" noResize="1" noEditPoints="1" noAdjustHandles="1" noChangeArrowheads="1" noChangeShapeType="1" noTextEdit="1"/>
              </p:cNvSpPr>
              <p:nvPr/>
            </p:nvSpPr>
            <p:spPr>
              <a:xfrm>
                <a:off x="89420" y="5517350"/>
                <a:ext cx="5620428" cy="1277273"/>
              </a:xfrm>
              <a:prstGeom prst="rect">
                <a:avLst/>
              </a:prstGeom>
              <a:blipFill>
                <a:blip r:embed="rId10"/>
                <a:stretch>
                  <a:fillRect/>
                </a:stretch>
              </a:blipFill>
              <a:ln>
                <a:solidFill>
                  <a:schemeClr val="tx1"/>
                </a:solidFill>
              </a:ln>
            </p:spPr>
            <p:txBody>
              <a:bodyPr/>
              <a:lstStyle/>
              <a:p>
                <a:r>
                  <a:rPr lang="en-NZ">
                    <a:noFill/>
                  </a:rPr>
                  <a:t> </a:t>
                </a:r>
              </a:p>
            </p:txBody>
          </p:sp>
        </mc:Fallback>
      </mc:AlternateContent>
      <p:pic>
        <p:nvPicPr>
          <p:cNvPr id="2" name="Picture 1"/>
          <p:cNvPicPr>
            <a:picLocks noChangeAspect="1"/>
          </p:cNvPicPr>
          <p:nvPr/>
        </p:nvPicPr>
        <p:blipFill>
          <a:blip r:embed="rId11">
            <a:extLst>
              <a:ext uri="{BEBA8EAE-BF5A-486C-A8C5-ECC9F3942E4B}">
                <a14:imgProps xmlns:a14="http://schemas.microsoft.com/office/drawing/2010/main">
                  <a14:imgLayer r:embed="rId12">
                    <a14:imgEffect>
                      <a14:sharpenSoften amount="44000"/>
                    </a14:imgEffect>
                  </a14:imgLayer>
                </a14:imgProps>
              </a:ext>
            </a:extLst>
          </a:blip>
          <a:stretch>
            <a:fillRect/>
          </a:stretch>
        </p:blipFill>
        <p:spPr>
          <a:xfrm>
            <a:off x="403737" y="6329380"/>
            <a:ext cx="1211211" cy="420216"/>
          </a:xfrm>
          <a:prstGeom prst="rect">
            <a:avLst/>
          </a:prstGeom>
        </p:spPr>
      </p:pic>
      <p:cxnSp>
        <p:nvCxnSpPr>
          <p:cNvPr id="19" name="Straight Arrow Connector 18"/>
          <p:cNvCxnSpPr/>
          <p:nvPr/>
        </p:nvCxnSpPr>
        <p:spPr>
          <a:xfrm>
            <a:off x="1496961" y="6570406"/>
            <a:ext cx="60468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13"/>
          <a:stretch>
            <a:fillRect/>
          </a:stretch>
        </p:blipFill>
        <p:spPr>
          <a:xfrm>
            <a:off x="2217943" y="6329380"/>
            <a:ext cx="3277522" cy="425503"/>
          </a:xfrm>
          <a:prstGeom prst="rect">
            <a:avLst/>
          </a:prstGeom>
        </p:spPr>
      </p:pic>
      <p:sp>
        <p:nvSpPr>
          <p:cNvPr id="21" name="Rectangle 20"/>
          <p:cNvSpPr/>
          <p:nvPr/>
        </p:nvSpPr>
        <p:spPr>
          <a:xfrm>
            <a:off x="6187665" y="435955"/>
            <a:ext cx="5840362" cy="638687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2" name="TextBox 21"/>
          <p:cNvSpPr txBox="1"/>
          <p:nvPr/>
        </p:nvSpPr>
        <p:spPr>
          <a:xfrm>
            <a:off x="6316911" y="492161"/>
            <a:ext cx="5619136" cy="307777"/>
          </a:xfrm>
          <a:prstGeom prst="rect">
            <a:avLst/>
          </a:prstGeom>
          <a:noFill/>
          <a:ln>
            <a:noFill/>
          </a:ln>
        </p:spPr>
        <p:txBody>
          <a:bodyPr wrap="square" rtlCol="0">
            <a:spAutoFit/>
          </a:bodyPr>
          <a:lstStyle/>
          <a:p>
            <a:r>
              <a:rPr lang="en-NZ" sz="1400" b="1" u="sng" dirty="0" smtClean="0"/>
              <a:t>Survival Analysis Track </a:t>
            </a:r>
            <a:r>
              <a:rPr lang="en-NZ" sz="1400" b="1" u="sng" dirty="0" smtClean="0"/>
              <a:t>B (Continued): </a:t>
            </a:r>
            <a:r>
              <a:rPr lang="en-NZ" sz="1400" b="1" u="sng" dirty="0" smtClean="0"/>
              <a:t>Parametric </a:t>
            </a:r>
            <a:r>
              <a:rPr lang="en-NZ" sz="1400" b="1" u="sng" dirty="0" smtClean="0"/>
              <a:t>Regression </a:t>
            </a:r>
            <a:r>
              <a:rPr lang="en-NZ" sz="1400" b="1" u="sng" dirty="0" smtClean="0"/>
              <a:t>Techniques</a:t>
            </a:r>
            <a:endParaRPr lang="en-NZ" sz="1400" b="1" u="sng" dirty="0"/>
          </a:p>
        </p:txBody>
      </p:sp>
      <mc:AlternateContent xmlns:mc="http://schemas.openxmlformats.org/markup-compatibility/2006">
        <mc:Choice xmlns:a14="http://schemas.microsoft.com/office/drawing/2010/main" Requires="a14">
          <p:sp>
            <p:nvSpPr>
              <p:cNvPr id="23" name="TextBox 22"/>
              <p:cNvSpPr txBox="1"/>
              <p:nvPr/>
            </p:nvSpPr>
            <p:spPr>
              <a:xfrm>
                <a:off x="6316912" y="799938"/>
                <a:ext cx="3866850" cy="2631490"/>
              </a:xfrm>
              <a:prstGeom prst="rect">
                <a:avLst/>
              </a:prstGeom>
              <a:noFill/>
              <a:ln>
                <a:solidFill>
                  <a:schemeClr val="tx1"/>
                </a:solidFill>
              </a:ln>
            </p:spPr>
            <p:txBody>
              <a:bodyPr wrap="square" rtlCol="0">
                <a:spAutoFit/>
              </a:bodyPr>
              <a:lstStyle/>
              <a:p>
                <a:r>
                  <a:rPr lang="en-NZ" sz="1100" b="1" u="sng" dirty="0" smtClean="0"/>
                  <a:t>Diagnostic Tool Continued:</a:t>
                </a:r>
              </a:p>
              <a:p>
                <a:r>
                  <a:rPr lang="en-NZ" sz="1100" dirty="0" smtClean="0"/>
                  <a:t>The supplied equation suggests a diagnostic tool to assess how well a set of survival data will fit a Weibull distribution.</a:t>
                </a:r>
              </a:p>
              <a:p>
                <a:pPr marL="228600" indent="-228600">
                  <a:buFont typeface="+mj-lt"/>
                  <a:buAutoNum type="arabicPeriod"/>
                </a:pPr>
                <a:r>
                  <a:rPr lang="en-NZ" sz="1100" dirty="0" smtClean="0"/>
                  <a:t>Compute the Kaplan-Meier curve of the given survival data (S hat).</a:t>
                </a:r>
              </a:p>
              <a:p>
                <a:pPr marL="228600" indent="-228600">
                  <a:buFont typeface="+mj-lt"/>
                  <a:buAutoNum type="arabicPeriod"/>
                </a:pPr>
                <a:r>
                  <a:rPr lang="en-NZ" sz="1100" dirty="0" smtClean="0"/>
                  <a:t>Fit the  KM curve (S hat) to the below log-log function and plot </a:t>
                </a:r>
                <a:r>
                  <a:rPr lang="en-NZ" sz="1100" dirty="0" err="1" smtClean="0"/>
                  <a:t>y_i</a:t>
                </a:r>
                <a:r>
                  <a:rPr lang="en-NZ" sz="1100" dirty="0" smtClean="0"/>
                  <a:t> vs log(</a:t>
                </a:r>
                <a:r>
                  <a:rPr lang="en-NZ" sz="1100" dirty="0" err="1" smtClean="0"/>
                  <a:t>t_i</a:t>
                </a:r>
                <a:r>
                  <a:rPr lang="en-NZ" sz="1100" dirty="0" smtClean="0"/>
                  <a:t>):</a:t>
                </a:r>
              </a:p>
              <a:p>
                <a:pPr marL="228600" indent="-228600">
                  <a:buFont typeface="+mj-lt"/>
                  <a:buAutoNum type="arabicPeriod"/>
                </a:pPr>
                <a:endParaRPr lang="en-NZ" sz="1100" dirty="0"/>
              </a:p>
              <a:p>
                <a:pPr marL="228600" indent="-228600">
                  <a:buFont typeface="+mj-lt"/>
                  <a:buAutoNum type="arabicPeriod"/>
                </a:pPr>
                <a:endParaRPr lang="en-NZ" sz="1100" dirty="0" smtClean="0"/>
              </a:p>
              <a:p>
                <a:pPr marL="228600" indent="-228600">
                  <a:buFont typeface="+mj-lt"/>
                  <a:buAutoNum type="arabicPeriod"/>
                </a:pPr>
                <a:endParaRPr lang="en-NZ" sz="1100" dirty="0"/>
              </a:p>
              <a:p>
                <a:pPr marL="228600" indent="-228600">
                  <a:buFont typeface="+mj-lt"/>
                  <a:buAutoNum type="arabicPeriod"/>
                </a:pPr>
                <a:r>
                  <a:rPr lang="en-NZ" sz="1100" dirty="0" smtClean="0"/>
                  <a:t>Fit the generated points through a straight line </a:t>
                </a:r>
                <a:r>
                  <a:rPr lang="en-NZ" sz="1100" dirty="0">
                    <a:latin typeface="Times New Roman" panose="02020603050405020304" pitchFamily="18" charset="0"/>
                    <a:cs typeface="Times New Roman" panose="02020603050405020304" pitchFamily="18" charset="0"/>
                  </a:rPr>
                  <a:t>distribution (y=</a:t>
                </a:r>
                <a:r>
                  <a:rPr lang="en-NZ" sz="1100" dirty="0" err="1">
                    <a:latin typeface="Times New Roman" panose="02020603050405020304" pitchFamily="18" charset="0"/>
                    <a:cs typeface="Times New Roman" panose="02020603050405020304" pitchFamily="18" charset="0"/>
                  </a:rPr>
                  <a:t>b+mlog</a:t>
                </a:r>
                <a:r>
                  <a:rPr lang="en-NZ" sz="1100" dirty="0">
                    <a:latin typeface="Times New Roman" panose="02020603050405020304" pitchFamily="18" charset="0"/>
                    <a:cs typeface="Times New Roman" panose="02020603050405020304" pitchFamily="18" charset="0"/>
                  </a:rPr>
                  <a:t>(t), where b= (-log(</a:t>
                </a:r>
                <a14:m>
                  <m:oMath xmlns:m="http://schemas.openxmlformats.org/officeDocument/2006/math">
                    <m:r>
                      <a:rPr lang="en-NZ" sz="1100" i="1">
                        <a:latin typeface="Cambria Math" panose="02040503050406030204" pitchFamily="18" charset="0"/>
                        <a:ea typeface="Cambria Math" panose="02040503050406030204" pitchFamily="18" charset="0"/>
                      </a:rPr>
                      <m:t>𝛼</m:t>
                    </m:r>
                  </m:oMath>
                </a14:m>
                <a:r>
                  <a:rPr lang="en-NZ" sz="1100" dirty="0">
                    <a:latin typeface="Times New Roman" panose="02020603050405020304" pitchFamily="18" charset="0"/>
                    <a:cs typeface="Times New Roman" panose="02020603050405020304" pitchFamily="18" charset="0"/>
                  </a:rPr>
                  <a:t>)/(1/</a:t>
                </a:r>
                <a:r>
                  <a:rPr lang="en-NZ" sz="1100" dirty="0">
                    <a:ea typeface="Cambria Math" panose="02040503050406030204" pitchFamily="18" charset="0"/>
                  </a:rPr>
                  <a:t> </a:t>
                </a:r>
                <a14:m>
                  <m:oMath xmlns:m="http://schemas.openxmlformats.org/officeDocument/2006/math">
                    <m:r>
                      <a:rPr lang="en-NZ" sz="1100" i="1">
                        <a:latin typeface="Cambria Math" panose="02040503050406030204" pitchFamily="18" charset="0"/>
                        <a:ea typeface="Cambria Math" panose="02040503050406030204" pitchFamily="18" charset="0"/>
                      </a:rPr>
                      <m:t>𝜎</m:t>
                    </m:r>
                  </m:oMath>
                </a14:m>
                <a:r>
                  <a:rPr lang="en-NZ" sz="1100" dirty="0">
                    <a:latin typeface="Times New Roman" panose="02020603050405020304" pitchFamily="18" charset="0"/>
                    <a:cs typeface="Times New Roman" panose="02020603050405020304" pitchFamily="18" charset="0"/>
                  </a:rPr>
                  <a:t>)), m=1/</a:t>
                </a:r>
                <a:r>
                  <a:rPr lang="en-NZ" sz="1100" dirty="0">
                    <a:ea typeface="Cambria Math" panose="02040503050406030204" pitchFamily="18" charset="0"/>
                  </a:rPr>
                  <a:t> </a:t>
                </a:r>
                <a14:m>
                  <m:oMath xmlns:m="http://schemas.openxmlformats.org/officeDocument/2006/math">
                    <m:r>
                      <a:rPr lang="en-NZ" sz="1100" i="1">
                        <a:latin typeface="Cambria Math" panose="02040503050406030204" pitchFamily="18" charset="0"/>
                        <a:ea typeface="Cambria Math" panose="02040503050406030204" pitchFamily="18" charset="0"/>
                      </a:rPr>
                      <m:t>𝜎</m:t>
                    </m:r>
                  </m:oMath>
                </a14:m>
                <a:r>
                  <a:rPr lang="en-NZ" sz="1100" dirty="0" smtClean="0">
                    <a:latin typeface="Times New Roman" panose="02020603050405020304" pitchFamily="18" charset="0"/>
                    <a:cs typeface="Times New Roman" panose="02020603050405020304" pitchFamily="18" charset="0"/>
                  </a:rPr>
                  <a:t>). If the plotted points fall along the line, we can conclude that the survival data can be approximately modelled using a Weibull distribution. </a:t>
                </a:r>
                <a:endParaRPr lang="en-NZ" sz="1100" dirty="0">
                  <a:latin typeface="Times New Roman" panose="02020603050405020304" pitchFamily="18" charset="0"/>
                  <a:cs typeface="Times New Roman" panose="02020603050405020304" pitchFamily="18" charset="0"/>
                </a:endParaRPr>
              </a:p>
            </p:txBody>
          </p:sp>
        </mc:Choice>
        <mc:Fallback>
          <p:sp>
            <p:nvSpPr>
              <p:cNvPr id="23" name="TextBox 22"/>
              <p:cNvSpPr txBox="1">
                <a:spLocks noRot="1" noChangeAspect="1" noMove="1" noResize="1" noEditPoints="1" noAdjustHandles="1" noChangeArrowheads="1" noChangeShapeType="1" noTextEdit="1"/>
              </p:cNvSpPr>
              <p:nvPr/>
            </p:nvSpPr>
            <p:spPr>
              <a:xfrm>
                <a:off x="6316912" y="799938"/>
                <a:ext cx="3866850" cy="2631490"/>
              </a:xfrm>
              <a:prstGeom prst="rect">
                <a:avLst/>
              </a:prstGeom>
              <a:blipFill>
                <a:blip r:embed="rId14"/>
                <a:stretch>
                  <a:fillRect b="-461"/>
                </a:stretch>
              </a:blipFill>
              <a:ln>
                <a:solidFill>
                  <a:schemeClr val="tx1"/>
                </a:solidFill>
              </a:ln>
            </p:spPr>
            <p:txBody>
              <a:bodyPr/>
              <a:lstStyle/>
              <a:p>
                <a:r>
                  <a:rPr lang="en-NZ">
                    <a:noFill/>
                  </a:rPr>
                  <a:t> </a:t>
                </a:r>
              </a:p>
            </p:txBody>
          </p:sp>
        </mc:Fallback>
      </mc:AlternateContent>
      <p:pic>
        <p:nvPicPr>
          <p:cNvPr id="24" name="Picture 23"/>
          <p:cNvPicPr>
            <a:picLocks noChangeAspect="1"/>
          </p:cNvPicPr>
          <p:nvPr/>
        </p:nvPicPr>
        <p:blipFill>
          <a:blip r:embed="rId15"/>
          <a:stretch>
            <a:fillRect/>
          </a:stretch>
        </p:blipFill>
        <p:spPr>
          <a:xfrm>
            <a:off x="7070622" y="2081348"/>
            <a:ext cx="2209800" cy="428625"/>
          </a:xfrm>
          <a:prstGeom prst="rect">
            <a:avLst/>
          </a:prstGeom>
        </p:spPr>
      </p:pic>
      <p:pic>
        <p:nvPicPr>
          <p:cNvPr id="25" name="Picture 24"/>
          <p:cNvPicPr>
            <a:picLocks noChangeAspect="1"/>
          </p:cNvPicPr>
          <p:nvPr/>
        </p:nvPicPr>
        <p:blipFill>
          <a:blip r:embed="rId16"/>
          <a:stretch>
            <a:fillRect/>
          </a:stretch>
        </p:blipFill>
        <p:spPr>
          <a:xfrm>
            <a:off x="10202395" y="1685085"/>
            <a:ext cx="1825632" cy="1316153"/>
          </a:xfrm>
          <a:prstGeom prst="rect">
            <a:avLst/>
          </a:prstGeom>
        </p:spPr>
      </p:pic>
      <p:sp>
        <p:nvSpPr>
          <p:cNvPr id="26" name="TextBox 25"/>
          <p:cNvSpPr txBox="1"/>
          <p:nvPr/>
        </p:nvSpPr>
        <p:spPr>
          <a:xfrm>
            <a:off x="10183762" y="1240588"/>
            <a:ext cx="1844265" cy="400110"/>
          </a:xfrm>
          <a:prstGeom prst="rect">
            <a:avLst/>
          </a:prstGeom>
          <a:noFill/>
        </p:spPr>
        <p:txBody>
          <a:bodyPr wrap="square" rtlCol="0">
            <a:spAutoFit/>
          </a:bodyPr>
          <a:lstStyle/>
          <a:p>
            <a:pPr algn="ctr"/>
            <a:r>
              <a:rPr lang="en-NZ" sz="1000" dirty="0" smtClean="0"/>
              <a:t>The Weibull distribution may not be a good fit for this data.</a:t>
            </a:r>
            <a:endParaRPr lang="en-NZ" sz="1000" dirty="0"/>
          </a:p>
        </p:txBody>
      </p:sp>
      <mc:AlternateContent xmlns:mc="http://schemas.openxmlformats.org/markup-compatibility/2006">
        <mc:Choice xmlns:a14="http://schemas.microsoft.com/office/drawing/2010/main" Requires="a14">
          <p:sp>
            <p:nvSpPr>
              <p:cNvPr id="27" name="TextBox 26"/>
              <p:cNvSpPr txBox="1"/>
              <p:nvPr/>
            </p:nvSpPr>
            <p:spPr>
              <a:xfrm>
                <a:off x="6309129" y="3496785"/>
                <a:ext cx="5626917" cy="2123658"/>
              </a:xfrm>
              <a:prstGeom prst="rect">
                <a:avLst/>
              </a:prstGeom>
              <a:noFill/>
              <a:ln>
                <a:solidFill>
                  <a:schemeClr val="tx1"/>
                </a:solidFill>
              </a:ln>
            </p:spPr>
            <p:txBody>
              <a:bodyPr wrap="square" rtlCol="0">
                <a:spAutoFit/>
              </a:bodyPr>
              <a:lstStyle/>
              <a:p>
                <a:r>
                  <a:rPr lang="en-NZ" sz="1100" b="1" u="sng" dirty="0" smtClean="0"/>
                  <a:t>Diagnostic Tool #2- Maximum likelihood estimation:</a:t>
                </a:r>
              </a:p>
              <a:p>
                <a:r>
                  <a:rPr lang="en-NZ" sz="1100" dirty="0" smtClean="0"/>
                  <a:t>In order find the best model among a group of selected distributions, we need to find a distribution parameter </a:t>
                </a:r>
                <a14:m>
                  <m:oMath xmlns:m="http://schemas.openxmlformats.org/officeDocument/2006/math">
                    <m:r>
                      <m:rPr>
                        <m:sty m:val="p"/>
                      </m:rPr>
                      <a:rPr lang="el-GR" sz="1100" i="1">
                        <a:latin typeface="Cambria Math" panose="02040503050406030204" pitchFamily="18" charset="0"/>
                        <a:ea typeface="Cambria Math" panose="02040503050406030204" pitchFamily="18" charset="0"/>
                      </a:rPr>
                      <m:t>λ</m:t>
                    </m:r>
                  </m:oMath>
                </a14:m>
                <a:r>
                  <a:rPr lang="en-NZ" sz="1100" b="1" dirty="0" smtClean="0"/>
                  <a:t> </a:t>
                </a:r>
                <a:r>
                  <a:rPr lang="en-NZ" sz="1100" dirty="0" smtClean="0"/>
                  <a:t>and scale </a:t>
                </a:r>
                <a14:m>
                  <m:oMath xmlns:m="http://schemas.openxmlformats.org/officeDocument/2006/math">
                    <m:r>
                      <a:rPr lang="en-NZ" sz="1100" i="1">
                        <a:latin typeface="Cambria Math" panose="02040503050406030204" pitchFamily="18" charset="0"/>
                        <a:ea typeface="Cambria Math" panose="02040503050406030204" pitchFamily="18" charset="0"/>
                      </a:rPr>
                      <m:t>𝜎</m:t>
                    </m:r>
                  </m:oMath>
                </a14:m>
                <a:r>
                  <a:rPr lang="en-NZ" sz="1100" dirty="0" smtClean="0"/>
                  <a:t> (if distribution other than exponential) that maximises the likelihood for the given distribution.</a:t>
                </a:r>
              </a:p>
              <a:p>
                <a:pPr marL="171450" indent="-171450">
                  <a:buFont typeface="Arial" panose="020B0604020202020204" pitchFamily="34" charset="0"/>
                  <a:buChar char="•"/>
                </a:pPr>
                <a:r>
                  <a:rPr lang="en-NZ" sz="1100" dirty="0" smtClean="0"/>
                  <a:t>This is often difficult to work with so we can use a logarithmic transformation to convert it into a sum, </a:t>
                </a:r>
                <a:r>
                  <a:rPr lang="en-NZ" sz="1100" b="1" dirty="0" smtClean="0"/>
                  <a:t>known as the log-likelihood</a:t>
                </a:r>
                <a:r>
                  <a:rPr lang="en-NZ" sz="1100" dirty="0" smtClean="0"/>
                  <a:t>. For the Weibull distribution, this is given by: </a:t>
                </a:r>
              </a:p>
              <a:p>
                <a:pPr marL="171450" indent="-171450">
                  <a:buFont typeface="Arial" panose="020B0604020202020204" pitchFamily="34" charset="0"/>
                  <a:buChar char="•"/>
                </a:pPr>
                <a:endParaRPr lang="en-NZ" sz="1100" dirty="0"/>
              </a:p>
              <a:p>
                <a:pPr marL="171450" indent="-171450">
                  <a:buFont typeface="Arial" panose="020B0604020202020204" pitchFamily="34" charset="0"/>
                  <a:buChar char="•"/>
                </a:pPr>
                <a:endParaRPr lang="en-NZ" sz="1100" dirty="0" smtClean="0"/>
              </a:p>
              <a:p>
                <a:pPr marL="171450" indent="-171450">
                  <a:buFont typeface="Arial" panose="020B0604020202020204" pitchFamily="34" charset="0"/>
                  <a:buChar char="•"/>
                </a:pPr>
                <a:endParaRPr lang="en-NZ" sz="1100" dirty="0"/>
              </a:p>
              <a:p>
                <a:pPr marL="171450" indent="-171450">
                  <a:buFont typeface="Arial" panose="020B0604020202020204" pitchFamily="34" charset="0"/>
                  <a:buChar char="•"/>
                </a:pPr>
                <a:endParaRPr lang="en-NZ" sz="1100" dirty="0" smtClean="0"/>
              </a:p>
              <a:p>
                <a:pPr marL="171450" indent="-171450">
                  <a:buFont typeface="Arial" panose="020B0604020202020204" pitchFamily="34" charset="0"/>
                  <a:buChar char="•"/>
                </a:pPr>
                <a:r>
                  <a:rPr lang="en-NZ" sz="1100" dirty="0" smtClean="0"/>
                  <a:t>The largest log likelihood value will hint toward the best fitting distribution for the given survival data.</a:t>
                </a:r>
              </a:p>
            </p:txBody>
          </p:sp>
        </mc:Choice>
        <mc:Fallback>
          <p:sp>
            <p:nvSpPr>
              <p:cNvPr id="27" name="TextBox 26"/>
              <p:cNvSpPr txBox="1">
                <a:spLocks noRot="1" noChangeAspect="1" noMove="1" noResize="1" noEditPoints="1" noAdjustHandles="1" noChangeArrowheads="1" noChangeShapeType="1" noTextEdit="1"/>
              </p:cNvSpPr>
              <p:nvPr/>
            </p:nvSpPr>
            <p:spPr>
              <a:xfrm>
                <a:off x="6309129" y="3496785"/>
                <a:ext cx="5626917" cy="2123658"/>
              </a:xfrm>
              <a:prstGeom prst="rect">
                <a:avLst/>
              </a:prstGeom>
              <a:blipFill>
                <a:blip r:embed="rId17"/>
                <a:stretch>
                  <a:fillRect b="-857"/>
                </a:stretch>
              </a:blipFill>
              <a:ln>
                <a:solidFill>
                  <a:schemeClr val="tx1"/>
                </a:solidFill>
              </a:ln>
            </p:spPr>
            <p:txBody>
              <a:bodyPr/>
              <a:lstStyle/>
              <a:p>
                <a:r>
                  <a:rPr lang="en-NZ">
                    <a:noFill/>
                  </a:rPr>
                  <a:t> </a:t>
                </a:r>
              </a:p>
            </p:txBody>
          </p:sp>
        </mc:Fallback>
      </mc:AlternateContent>
      <p:pic>
        <p:nvPicPr>
          <p:cNvPr id="28" name="Picture 27"/>
          <p:cNvPicPr>
            <a:picLocks noChangeAspect="1"/>
          </p:cNvPicPr>
          <p:nvPr/>
        </p:nvPicPr>
        <p:blipFill>
          <a:blip r:embed="rId18"/>
          <a:stretch>
            <a:fillRect/>
          </a:stretch>
        </p:blipFill>
        <p:spPr>
          <a:xfrm>
            <a:off x="6512796" y="4712838"/>
            <a:ext cx="1858204" cy="423887"/>
          </a:xfrm>
          <a:prstGeom prst="rect">
            <a:avLst/>
          </a:prstGeom>
        </p:spPr>
      </p:pic>
      <p:cxnSp>
        <p:nvCxnSpPr>
          <p:cNvPr id="29" name="Straight Arrow Connector 28"/>
          <p:cNvCxnSpPr/>
          <p:nvPr/>
        </p:nvCxnSpPr>
        <p:spPr>
          <a:xfrm>
            <a:off x="8371000" y="4907574"/>
            <a:ext cx="60468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19"/>
          <a:stretch>
            <a:fillRect/>
          </a:stretch>
        </p:blipFill>
        <p:spPr>
          <a:xfrm>
            <a:off x="8986545" y="4712838"/>
            <a:ext cx="2860393" cy="374976"/>
          </a:xfrm>
          <a:prstGeom prst="rect">
            <a:avLst/>
          </a:prstGeom>
        </p:spPr>
      </p:pic>
      <p:sp>
        <p:nvSpPr>
          <p:cNvPr id="31" name="TextBox 30"/>
          <p:cNvSpPr txBox="1"/>
          <p:nvPr/>
        </p:nvSpPr>
        <p:spPr>
          <a:xfrm>
            <a:off x="6316911" y="5658915"/>
            <a:ext cx="5626917" cy="1107996"/>
          </a:xfrm>
          <a:prstGeom prst="rect">
            <a:avLst/>
          </a:prstGeom>
          <a:noFill/>
          <a:ln>
            <a:solidFill>
              <a:schemeClr val="tx1"/>
            </a:solidFill>
          </a:ln>
        </p:spPr>
        <p:txBody>
          <a:bodyPr wrap="square" rtlCol="0">
            <a:spAutoFit/>
          </a:bodyPr>
          <a:lstStyle/>
          <a:p>
            <a:r>
              <a:rPr lang="en-NZ" sz="1100" b="1" dirty="0" smtClean="0"/>
              <a:t>Comparing two models with the same distribution: </a:t>
            </a:r>
            <a:r>
              <a:rPr lang="en-NZ" sz="1100" b="1" u="sng" dirty="0" smtClean="0"/>
              <a:t>accelerated failure time (AFT) model </a:t>
            </a:r>
            <a:r>
              <a:rPr lang="en-NZ" sz="1100" b="1" dirty="0" smtClean="0"/>
              <a:t>and proportional hazards. The AFT model is most similar to conventional linear regression</a:t>
            </a:r>
          </a:p>
          <a:p>
            <a:endParaRPr lang="en-NZ" sz="1100" b="1" dirty="0"/>
          </a:p>
          <a:p>
            <a:endParaRPr lang="en-NZ" sz="1100" b="1" dirty="0" smtClean="0"/>
          </a:p>
          <a:p>
            <a:endParaRPr lang="en-NZ" sz="1100" b="1" dirty="0" smtClean="0"/>
          </a:p>
          <a:p>
            <a:endParaRPr lang="en-NZ" sz="1100" b="1" dirty="0"/>
          </a:p>
        </p:txBody>
      </p:sp>
    </p:spTree>
    <p:extLst>
      <p:ext uri="{BB962C8B-B14F-4D97-AF65-F5344CB8AC3E}">
        <p14:creationId xmlns:p14="http://schemas.microsoft.com/office/powerpoint/2010/main" val="1119423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334" y="105029"/>
            <a:ext cx="5840362" cy="659186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TextBox 4"/>
          <p:cNvSpPr txBox="1"/>
          <p:nvPr/>
        </p:nvSpPr>
        <p:spPr>
          <a:xfrm>
            <a:off x="290580" y="161235"/>
            <a:ext cx="5619136" cy="307777"/>
          </a:xfrm>
          <a:prstGeom prst="rect">
            <a:avLst/>
          </a:prstGeom>
          <a:noFill/>
          <a:ln>
            <a:noFill/>
          </a:ln>
        </p:spPr>
        <p:txBody>
          <a:bodyPr wrap="square" rtlCol="0">
            <a:spAutoFit/>
          </a:bodyPr>
          <a:lstStyle/>
          <a:p>
            <a:r>
              <a:rPr lang="en-NZ" sz="1400" b="1" u="sng" dirty="0" smtClean="0"/>
              <a:t>Survival Analysis Track </a:t>
            </a:r>
            <a:r>
              <a:rPr lang="en-NZ" sz="1400" b="1" u="sng" dirty="0" smtClean="0"/>
              <a:t>B (Continued): </a:t>
            </a:r>
            <a:r>
              <a:rPr lang="en-NZ" sz="1400" b="1" u="sng" dirty="0" smtClean="0"/>
              <a:t>Parametric </a:t>
            </a:r>
            <a:r>
              <a:rPr lang="en-NZ" sz="1400" b="1" u="sng" dirty="0" smtClean="0"/>
              <a:t>Regression </a:t>
            </a:r>
            <a:r>
              <a:rPr lang="en-NZ" sz="1400" b="1" u="sng" dirty="0" smtClean="0"/>
              <a:t>Techniques</a:t>
            </a:r>
            <a:endParaRPr lang="en-NZ" sz="1400" b="1" u="sng" dirty="0"/>
          </a:p>
        </p:txBody>
      </p:sp>
      <p:sp>
        <p:nvSpPr>
          <p:cNvPr id="6" name="TextBox 5"/>
          <p:cNvSpPr txBox="1"/>
          <p:nvPr/>
        </p:nvSpPr>
        <p:spPr>
          <a:xfrm>
            <a:off x="290580" y="525218"/>
            <a:ext cx="5500620" cy="3985706"/>
          </a:xfrm>
          <a:prstGeom prst="rect">
            <a:avLst/>
          </a:prstGeom>
          <a:noFill/>
          <a:ln>
            <a:solidFill>
              <a:schemeClr val="tx1"/>
            </a:solidFill>
          </a:ln>
        </p:spPr>
        <p:txBody>
          <a:bodyPr wrap="square" rtlCol="0">
            <a:spAutoFit/>
          </a:bodyPr>
          <a:lstStyle/>
          <a:p>
            <a:r>
              <a:rPr lang="en-NZ" sz="1100" b="1" u="sng" dirty="0" smtClean="0"/>
              <a:t>Model Selection</a:t>
            </a:r>
            <a:r>
              <a:rPr lang="en-NZ" sz="1100" u="sng" dirty="0" smtClean="0"/>
              <a:t>: </a:t>
            </a:r>
            <a:r>
              <a:rPr lang="en-NZ" sz="1100" dirty="0" smtClean="0"/>
              <a:t>We </a:t>
            </a:r>
            <a:r>
              <a:rPr lang="en-NZ" sz="1100" dirty="0"/>
              <a:t>may fit a model with all covariates as predictors, and then use backwards stepwise regression, using the AIC as a measure of goodness of fit, to select the best model</a:t>
            </a:r>
            <a:r>
              <a:rPr lang="en-NZ" sz="1100" dirty="0" smtClean="0"/>
              <a:t>.</a:t>
            </a:r>
          </a:p>
          <a:p>
            <a:endParaRPr lang="en-NZ" sz="1100" b="1" dirty="0"/>
          </a:p>
          <a:p>
            <a:r>
              <a:rPr lang="en-NZ" sz="1100" b="1" u="sng" dirty="0"/>
              <a:t>Model Fit for Coefficients: </a:t>
            </a:r>
            <a:r>
              <a:rPr lang="en-NZ" sz="1100" b="1" u="sng" dirty="0" smtClean="0"/>
              <a:t>Residuals:</a:t>
            </a:r>
            <a:r>
              <a:rPr lang="en-NZ" sz="1100" dirty="0" smtClean="0"/>
              <a:t> Is more straightforward than the cox model, we can directly use deviance residuals to analyse the fit of our covariates to the selected model.</a:t>
            </a:r>
          </a:p>
          <a:p>
            <a:pPr marL="171450" indent="-171450">
              <a:buFont typeface="Arial" panose="020B0604020202020204" pitchFamily="34" charset="0"/>
              <a:buChar char="•"/>
            </a:pPr>
            <a:r>
              <a:rPr lang="en-NZ" sz="1100" b="1" dirty="0" smtClean="0"/>
              <a:t>EX </a:t>
            </a:r>
            <a:r>
              <a:rPr lang="en-NZ" sz="1100" dirty="0" smtClean="0"/>
              <a:t>We can see below that covariate “grp” has a relatively good fit to the model (the residuals are centred around zero). “Age” fits relatively well to a linear model, if we consider the width of the confidence intervals.</a:t>
            </a:r>
          </a:p>
          <a:p>
            <a:pPr marL="171450" indent="-171450">
              <a:buFont typeface="Arial" panose="020B0604020202020204" pitchFamily="34" charset="0"/>
              <a:buChar char="•"/>
            </a:pPr>
            <a:endParaRPr lang="en-NZ" sz="1100" b="1" dirty="0"/>
          </a:p>
          <a:p>
            <a:pPr marL="171450" indent="-171450">
              <a:buFont typeface="Arial" panose="020B0604020202020204" pitchFamily="34" charset="0"/>
              <a:buChar char="•"/>
            </a:pPr>
            <a:endParaRPr lang="en-NZ" sz="1100" b="1" dirty="0" smtClean="0"/>
          </a:p>
          <a:p>
            <a:pPr marL="171450" indent="-171450">
              <a:buFont typeface="Arial" panose="020B0604020202020204" pitchFamily="34" charset="0"/>
              <a:buChar char="•"/>
            </a:pPr>
            <a:endParaRPr lang="en-NZ" sz="1100" b="1" dirty="0"/>
          </a:p>
          <a:p>
            <a:pPr marL="171450" indent="-171450">
              <a:buFont typeface="Arial" panose="020B0604020202020204" pitchFamily="34" charset="0"/>
              <a:buChar char="•"/>
            </a:pPr>
            <a:endParaRPr lang="en-NZ" sz="1100" b="1" dirty="0" smtClean="0"/>
          </a:p>
          <a:p>
            <a:pPr marL="171450" indent="-171450">
              <a:buFont typeface="Arial" panose="020B0604020202020204" pitchFamily="34" charset="0"/>
              <a:buChar char="•"/>
            </a:pPr>
            <a:endParaRPr lang="en-NZ" sz="1100" b="1" dirty="0"/>
          </a:p>
          <a:p>
            <a:pPr marL="171450" indent="-171450">
              <a:buFont typeface="Arial" panose="020B0604020202020204" pitchFamily="34" charset="0"/>
              <a:buChar char="•"/>
            </a:pPr>
            <a:endParaRPr lang="en-NZ" sz="1100" b="1" dirty="0" smtClean="0"/>
          </a:p>
          <a:p>
            <a:pPr marL="171450" indent="-171450">
              <a:buFont typeface="Arial" panose="020B0604020202020204" pitchFamily="34" charset="0"/>
              <a:buChar char="•"/>
            </a:pPr>
            <a:endParaRPr lang="en-NZ" sz="1100" b="1" dirty="0"/>
          </a:p>
          <a:p>
            <a:pPr marL="171450" indent="-171450">
              <a:buFont typeface="Arial" panose="020B0604020202020204" pitchFamily="34" charset="0"/>
              <a:buChar char="•"/>
            </a:pPr>
            <a:endParaRPr lang="en-NZ" sz="1100" b="1" dirty="0" smtClean="0"/>
          </a:p>
          <a:p>
            <a:pPr marL="171450" indent="-171450">
              <a:buFont typeface="Arial" panose="020B0604020202020204" pitchFamily="34" charset="0"/>
              <a:buChar char="•"/>
            </a:pPr>
            <a:endParaRPr lang="en-NZ" sz="1100" b="1" dirty="0"/>
          </a:p>
          <a:p>
            <a:pPr marL="171450" indent="-171450">
              <a:buFont typeface="Arial" panose="020B0604020202020204" pitchFamily="34" charset="0"/>
              <a:buChar char="•"/>
            </a:pPr>
            <a:endParaRPr lang="en-NZ" sz="1100" b="1" dirty="0" smtClean="0"/>
          </a:p>
          <a:p>
            <a:endParaRPr lang="en-NZ" sz="1100" b="1" dirty="0"/>
          </a:p>
          <a:p>
            <a:endParaRPr lang="en-NZ" sz="1100" b="1" dirty="0"/>
          </a:p>
          <a:p>
            <a:endParaRPr lang="en-NZ" sz="1100" b="1" dirty="0"/>
          </a:p>
          <a:p>
            <a:endParaRPr lang="en-NZ" sz="1100" dirty="0"/>
          </a:p>
        </p:txBody>
      </p:sp>
      <p:pic>
        <p:nvPicPr>
          <p:cNvPr id="7" name="Picture 6"/>
          <p:cNvPicPr>
            <a:picLocks noChangeAspect="1"/>
          </p:cNvPicPr>
          <p:nvPr/>
        </p:nvPicPr>
        <p:blipFill>
          <a:blip r:embed="rId2"/>
          <a:stretch>
            <a:fillRect/>
          </a:stretch>
        </p:blipFill>
        <p:spPr>
          <a:xfrm>
            <a:off x="1296338" y="2191570"/>
            <a:ext cx="3249807" cy="2200956"/>
          </a:xfrm>
          <a:prstGeom prst="rect">
            <a:avLst/>
          </a:prstGeom>
        </p:spPr>
      </p:pic>
    </p:spTree>
    <p:extLst>
      <p:ext uri="{BB962C8B-B14F-4D97-AF65-F5344CB8AC3E}">
        <p14:creationId xmlns:p14="http://schemas.microsoft.com/office/powerpoint/2010/main" val="36211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1374</TotalTime>
  <Words>2069</Words>
  <Application>Microsoft Office PowerPoint</Application>
  <PresentationFormat>Widescreen</PresentationFormat>
  <Paragraphs>156</Paragraphs>
  <Slides>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6</vt:i4>
      </vt:variant>
    </vt:vector>
  </HeadingPairs>
  <TitlesOfParts>
    <vt:vector size="15" baseType="lpstr">
      <vt:lpstr>Arial</vt:lpstr>
      <vt:lpstr>Calibri</vt:lpstr>
      <vt:lpstr>Calibri Light</vt:lpstr>
      <vt:lpstr>Cambria Math</vt:lpstr>
      <vt:lpstr>Times New Roman</vt:lpstr>
      <vt:lpstr>Wingdings</vt:lpstr>
      <vt:lpstr>Office Theme</vt:lpstr>
      <vt:lpstr>Equation</vt:lpstr>
      <vt:lpstr>Microsoft Equation 3.0</vt:lpstr>
      <vt:lpstr>Interim Overview and goals of analysis- Option I:</vt:lpstr>
      <vt:lpstr>Interim Overview and goals of analysis- Option II:</vt:lpstr>
      <vt:lpstr>PowerPoint Presentation</vt:lpstr>
      <vt:lpstr>PowerPoint Presentation</vt:lpstr>
      <vt:lpstr>PowerPoint Presentation</vt:lpstr>
      <vt:lpstr>PowerPoint Presentation</vt:lpstr>
    </vt:vector>
  </TitlesOfParts>
  <Company>The University of Auckland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Carter</dc:creator>
  <cp:lastModifiedBy>Zachary Carter</cp:lastModifiedBy>
  <cp:revision>58</cp:revision>
  <dcterms:created xsi:type="dcterms:W3CDTF">2017-10-23T21:49:07Z</dcterms:created>
  <dcterms:modified xsi:type="dcterms:W3CDTF">2017-10-25T00:47:03Z</dcterms:modified>
</cp:coreProperties>
</file>