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1" r:id="rId11"/>
    <p:sldId id="282" r:id="rId12"/>
    <p:sldId id="283" r:id="rId13"/>
    <p:sldId id="278" r:id="rId14"/>
    <p:sldId id="280" r:id="rId15"/>
    <p:sldId id="285" r:id="rId16"/>
    <p:sldId id="284" r:id="rId17"/>
    <p:sldId id="292" r:id="rId18"/>
    <p:sldId id="293" r:id="rId19"/>
    <p:sldId id="296" r:id="rId20"/>
    <p:sldId id="298" r:id="rId21"/>
    <p:sldId id="299" r:id="rId22"/>
    <p:sldId id="3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E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51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93D5689-E164-42EF-97C0-87B2C16F8050}" type="slidenum">
              <a:rPr lang="en-IN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6047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58764453-62A6-4662-800B-1AC87D56CD96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  <p:sp>
        <p:nvSpPr>
          <p:cNvPr id="205" name="TextShape 3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rPr lang="en-IN" sz="2000">
                <a:latin typeface="Arial"/>
              </a:rPr>
              <a:t>Tonnage – 31%</a:t>
            </a:r>
            <a:endParaRPr/>
          </a:p>
          <a:p>
            <a:r>
              <a:rPr lang="en-IN" sz="2000">
                <a:latin typeface="Arial"/>
              </a:rPr>
              <a:t>Miles – 27%</a:t>
            </a:r>
            <a:endParaRPr/>
          </a:p>
          <a:p>
            <a:r>
              <a:rPr lang="en-IN" sz="2000">
                <a:latin typeface="Arial"/>
              </a:rPr>
              <a:t>Overall freight – 26% in 10 years from 2010 to 2020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9394C122-206A-4470-876E-E74D0F24C2B0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rPr lang="en-IN" sz="2000">
                <a:latin typeface="Arial"/>
              </a:rPr>
              <a:t>Tonnage – 31%</a:t>
            </a:r>
            <a:endParaRPr/>
          </a:p>
          <a:p>
            <a:r>
              <a:rPr lang="en-IN" sz="2000">
                <a:latin typeface="Arial"/>
              </a:rPr>
              <a:t>Miles – 27%</a:t>
            </a:r>
            <a:endParaRPr/>
          </a:p>
          <a:p>
            <a:r>
              <a:rPr lang="en-IN" sz="2000">
                <a:latin typeface="Arial"/>
              </a:rPr>
              <a:t>Overall freight – 26% in 10 years from 2010 to 2020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8244727-2CEC-40DC-BB56-C202E8EE9458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Disadvantages</a:t>
            </a:r>
            <a:r>
              <a:rPr lang="sv-SE" baseline="0" dirty="0" smtClean="0"/>
              <a:t> – Still </a:t>
            </a:r>
            <a:r>
              <a:rPr lang="sv-SE" baseline="0" dirty="0" err="1" smtClean="0"/>
              <a:t>more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traffic</a:t>
            </a:r>
            <a:r>
              <a:rPr lang="sv-SE" baseline="0" dirty="0" smtClean="0"/>
              <a:t> (</a:t>
            </a:r>
            <a:r>
              <a:rPr lang="sv-SE" baseline="0" dirty="0" err="1" smtClean="0"/>
              <a:t>more</a:t>
            </a:r>
            <a:r>
              <a:rPr lang="sv-SE" baseline="0" dirty="0" smtClean="0"/>
              <a:t> trucks on the road), </a:t>
            </a:r>
            <a:r>
              <a:rPr lang="sv-SE" baseline="0" dirty="0" err="1" smtClean="0"/>
              <a:t>higher</a:t>
            </a:r>
            <a:r>
              <a:rPr lang="sv-SE" baseline="0" dirty="0" smtClean="0"/>
              <a:t> operating </a:t>
            </a:r>
            <a:r>
              <a:rPr lang="sv-SE" baseline="0" dirty="0" err="1" smtClean="0"/>
              <a:t>costs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fleet</a:t>
            </a:r>
            <a:r>
              <a:rPr lang="sv-SE" baseline="0" dirty="0" smtClean="0"/>
              <a:t> management, </a:t>
            </a:r>
            <a:r>
              <a:rPr lang="sv-SE" baseline="0" dirty="0" err="1" smtClean="0"/>
              <a:t>maintenance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etc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higher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3D5689-E164-42EF-97C0-87B2C16F8050}" type="slidenum">
              <a:rPr lang="en-IN" sz="1400" smtClean="0">
                <a:latin typeface="Times New Roman"/>
              </a:rPr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83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Disadvantages</a:t>
            </a:r>
            <a:r>
              <a:rPr lang="sv-SE" dirty="0" smtClean="0"/>
              <a:t> – </a:t>
            </a:r>
            <a:r>
              <a:rPr lang="sv-SE" dirty="0" err="1" smtClean="0"/>
              <a:t>Lower</a:t>
            </a:r>
            <a:r>
              <a:rPr lang="sv-SE" dirty="0" smtClean="0"/>
              <a:t> </a:t>
            </a:r>
            <a:r>
              <a:rPr lang="sv-SE" dirty="0" err="1" smtClean="0"/>
              <a:t>gradeability</a:t>
            </a:r>
            <a:r>
              <a:rPr lang="sv-SE" dirty="0" smtClean="0"/>
              <a:t>, </a:t>
            </a:r>
            <a:r>
              <a:rPr lang="sv-SE" dirty="0" err="1" smtClean="0"/>
              <a:t>lower</a:t>
            </a:r>
            <a:r>
              <a:rPr lang="sv-SE" dirty="0" smtClean="0"/>
              <a:t> </a:t>
            </a:r>
            <a:r>
              <a:rPr lang="sv-SE" dirty="0" err="1" smtClean="0"/>
              <a:t>average</a:t>
            </a:r>
            <a:r>
              <a:rPr lang="sv-SE" dirty="0" smtClean="0"/>
              <a:t> speeds, </a:t>
            </a:r>
            <a:r>
              <a:rPr lang="sv-SE" dirty="0" err="1" smtClean="0"/>
              <a:t>lower</a:t>
            </a:r>
            <a:r>
              <a:rPr lang="sv-SE" dirty="0" smtClean="0"/>
              <a:t> </a:t>
            </a:r>
            <a:r>
              <a:rPr lang="sv-SE" dirty="0" err="1" smtClean="0"/>
              <a:t>manoeuvring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control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3D5689-E164-42EF-97C0-87B2C16F8050}" type="slidenum">
              <a:rPr lang="en-IN" sz="1400" smtClean="0">
                <a:latin typeface="Times New Roman"/>
              </a:rPr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242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Simple </a:t>
            </a:r>
            <a:r>
              <a:rPr lang="sv-SE" dirty="0" err="1" smtClean="0"/>
              <a:t>cruise</a:t>
            </a:r>
            <a:r>
              <a:rPr lang="sv-SE" dirty="0" smtClean="0"/>
              <a:t> </a:t>
            </a:r>
            <a:r>
              <a:rPr lang="sv-SE" dirty="0" err="1" smtClean="0"/>
              <a:t>control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3D5689-E164-42EF-97C0-87B2C16F8050}" type="slidenum">
              <a:rPr lang="en-IN" sz="1400" smtClean="0">
                <a:latin typeface="Times New Roman"/>
              </a:rPr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701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Simple </a:t>
            </a:r>
            <a:r>
              <a:rPr lang="sv-SE" dirty="0" err="1" smtClean="0"/>
              <a:t>cruise</a:t>
            </a:r>
            <a:r>
              <a:rPr lang="sv-SE" dirty="0" smtClean="0"/>
              <a:t> </a:t>
            </a:r>
            <a:r>
              <a:rPr lang="sv-SE" dirty="0" err="1" smtClean="0"/>
              <a:t>control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3D5689-E164-42EF-97C0-87B2C16F8050}" type="slidenum">
              <a:rPr lang="en-IN" sz="1400" smtClean="0">
                <a:latin typeface="Times New Roman"/>
              </a:rPr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70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23"/>
          <a:stretch/>
        </p:blipFill>
        <p:spPr>
          <a:xfrm>
            <a:off x="191344" y="6453336"/>
            <a:ext cx="1747420" cy="2018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1" name="Picture 80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30/09/14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5961A21-226B-4CF0-8891-23A3F3550986}" type="slidenum">
              <a:rPr lang="en-IN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30/09/14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42" name="Picture 4"/>
          <p:cNvPicPr/>
          <p:nvPr/>
        </p:nvPicPr>
        <p:blipFill>
          <a:blip r:embed="rId14"/>
          <a:srcRect l="10379" t="35355" r="11651" b="37672"/>
          <a:stretch>
            <a:fillRect/>
          </a:stretch>
        </p:blipFill>
        <p:spPr>
          <a:xfrm>
            <a:off x="10856880" y="6434280"/>
            <a:ext cx="1257120" cy="174240"/>
          </a:xfrm>
          <a:prstGeom prst="rect">
            <a:avLst/>
          </a:prstGeom>
          <a:ln>
            <a:noFill/>
          </a:ln>
        </p:spPr>
      </p:pic>
      <p:sp>
        <p:nvSpPr>
          <p:cNvPr id="43" name="CustomShape 3"/>
          <p:cNvSpPr/>
          <p:nvPr/>
        </p:nvSpPr>
        <p:spPr>
          <a:xfrm>
            <a:off x="50760" y="6227640"/>
            <a:ext cx="5606640" cy="630000"/>
          </a:xfrm>
          <a:prstGeom prst="rect">
            <a:avLst/>
          </a:prstGeom>
          <a:solidFill>
            <a:srgbClr val="D7D8D6"/>
          </a:solidFill>
          <a:ln w="9360">
            <a:noFill/>
          </a:ln>
        </p:spPr>
      </p:sp>
      <p:sp>
        <p:nvSpPr>
          <p:cNvPr id="44" name="CustomShape 4"/>
          <p:cNvSpPr/>
          <p:nvPr/>
        </p:nvSpPr>
        <p:spPr>
          <a:xfrm>
            <a:off x="5573880" y="6227640"/>
            <a:ext cx="5004720" cy="630000"/>
          </a:xfrm>
          <a:prstGeom prst="rect">
            <a:avLst/>
          </a:prstGeom>
          <a:gradFill>
            <a:gsLst>
              <a:gs pos="0">
                <a:srgbClr val="D7D8D6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45" name="Line 5"/>
          <p:cNvSpPr/>
          <p:nvPr/>
        </p:nvSpPr>
        <p:spPr>
          <a:xfrm>
            <a:off x="50760" y="6186240"/>
            <a:ext cx="12077640" cy="0"/>
          </a:xfrm>
          <a:prstGeom prst="line">
            <a:avLst/>
          </a:prstGeom>
          <a:ln w="25560">
            <a:solidFill>
              <a:srgbClr val="000F60"/>
            </a:solidFill>
            <a:round/>
          </a:ln>
        </p:spPr>
      </p:sp>
      <p:pic>
        <p:nvPicPr>
          <p:cNvPr id="46" name="Picture 5"/>
          <p:cNvPicPr/>
          <p:nvPr/>
        </p:nvPicPr>
        <p:blipFill>
          <a:blip r:embed="rId15"/>
          <a:srcRect b="930769"/>
          <a:stretch>
            <a:fillRect/>
          </a:stretch>
        </p:blipFill>
        <p:spPr>
          <a:xfrm>
            <a:off x="215280" y="6453000"/>
            <a:ext cx="1371960" cy="171360"/>
          </a:xfrm>
          <a:prstGeom prst="rect">
            <a:avLst/>
          </a:prstGeom>
          <a:ln>
            <a:noFill/>
          </a:ln>
        </p:spPr>
      </p:pic>
      <p:sp>
        <p:nvSpPr>
          <p:cNvPr id="47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7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7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7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7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gif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gif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Content Placeholder 6"/>
          <p:cNvPicPr/>
          <p:nvPr/>
        </p:nvPicPr>
        <p:blipFill>
          <a:blip r:embed="rId2"/>
          <a:stretch>
            <a:fillRect/>
          </a:stretch>
        </p:blipFill>
        <p:spPr>
          <a:xfrm>
            <a:off x="470160" y="823320"/>
            <a:ext cx="5597280" cy="4695120"/>
          </a:xfrm>
          <a:prstGeom prst="rect">
            <a:avLst/>
          </a:prstGeom>
          <a:ln>
            <a:noFill/>
          </a:ln>
        </p:spPr>
      </p:pic>
      <p:pic>
        <p:nvPicPr>
          <p:cNvPr id="89" name="Content Placeholder 7"/>
          <p:cNvPicPr/>
          <p:nvPr/>
        </p:nvPicPr>
        <p:blipFill>
          <a:blip r:embed="rId3"/>
          <a:stretch>
            <a:fillRect/>
          </a:stretch>
        </p:blipFill>
        <p:spPr>
          <a:xfrm>
            <a:off x="6681240" y="823320"/>
            <a:ext cx="3950280" cy="504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264240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>
                <a:solidFill>
                  <a:srgbClr val="000000"/>
                </a:solidFill>
                <a:latin typeface="Calibri Light"/>
              </a:rPr>
              <a:t>What combinations are possible?</a:t>
            </a:r>
            <a:endParaRPr/>
          </a:p>
        </p:txBody>
      </p:sp>
      <p:grpSp>
        <p:nvGrpSpPr>
          <p:cNvPr id="17" name="Group 16"/>
          <p:cNvGrpSpPr/>
          <p:nvPr/>
        </p:nvGrpSpPr>
        <p:grpSpPr>
          <a:xfrm>
            <a:off x="185939" y="1150382"/>
            <a:ext cx="11872193" cy="2060340"/>
            <a:chOff x="185939" y="2154914"/>
            <a:chExt cx="11872193" cy="20603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5" t="55618" r="3764" b="5171"/>
            <a:stretch/>
          </p:blipFill>
          <p:spPr>
            <a:xfrm>
              <a:off x="185939" y="2154914"/>
              <a:ext cx="11872193" cy="2060340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>
            <a:xfrm>
              <a:off x="561858" y="3210722"/>
              <a:ext cx="576064" cy="315924"/>
            </a:xfrm>
            <a:prstGeom prst="roundRect">
              <a:avLst/>
            </a:prstGeom>
            <a:solidFill>
              <a:srgbClr val="FF0000">
                <a:alpha val="79000"/>
              </a:srgbClr>
            </a:solidFill>
            <a:ln>
              <a:solidFill>
                <a:schemeClr val="accent1">
                  <a:shade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4170" y="319149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dirty="0" smtClean="0"/>
                <a:t>D13</a:t>
              </a:r>
              <a:endParaRPr lang="en-GB" b="1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43672" y="3645024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312024" y="3713230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00256" y="3717032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1962266" y="367430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2461416" y="3686650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4736394" y="3696138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6922272" y="376871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9912424" y="3785571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5868" y="3625436"/>
            <a:ext cx="11872193" cy="2060340"/>
            <a:chOff x="235868" y="3625436"/>
            <a:chExt cx="11872193" cy="206034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5" t="55618" r="3764" b="5171"/>
            <a:stretch/>
          </p:blipFill>
          <p:spPr>
            <a:xfrm>
              <a:off x="235868" y="3625436"/>
              <a:ext cx="11872193" cy="2060340"/>
            </a:xfrm>
            <a:prstGeom prst="rect">
              <a:avLst/>
            </a:prstGeom>
          </p:spPr>
        </p:pic>
        <p:sp>
          <p:nvSpPr>
            <p:cNvPr id="31" name="Rounded Rectangle 30"/>
            <p:cNvSpPr/>
            <p:nvPr/>
          </p:nvSpPr>
          <p:spPr>
            <a:xfrm>
              <a:off x="749154" y="4681244"/>
              <a:ext cx="409969" cy="315924"/>
            </a:xfrm>
            <a:prstGeom prst="roundRect">
              <a:avLst/>
            </a:prstGeom>
            <a:solidFill>
              <a:srgbClr val="FF0000">
                <a:alpha val="79000"/>
              </a:srgbClr>
            </a:solidFill>
            <a:ln>
              <a:solidFill>
                <a:schemeClr val="accent1">
                  <a:shade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8228" y="465347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dirty="0" smtClean="0"/>
                <a:t>D11</a:t>
              </a:r>
              <a:endParaRPr lang="en-GB" b="1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193600" y="5115546"/>
              <a:ext cx="670151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450185" y="5187554"/>
              <a:ext cx="216024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/>
          </p:nvSpPr>
          <p:spPr>
            <a:xfrm>
              <a:off x="2012195" y="5144824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/>
            <p:nvPr/>
          </p:nvSpPr>
          <p:spPr>
            <a:xfrm>
              <a:off x="2511345" y="515717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4786323" y="5166660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5242374" y="5179008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9962353" y="5256093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135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264240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>
                <a:solidFill>
                  <a:srgbClr val="000000"/>
                </a:solidFill>
                <a:latin typeface="Calibri Light"/>
              </a:rPr>
              <a:t>What combinations are possible?</a:t>
            </a:r>
            <a:endParaRPr dirty="0"/>
          </a:p>
        </p:txBody>
      </p:sp>
      <p:grpSp>
        <p:nvGrpSpPr>
          <p:cNvPr id="17" name="Group 16"/>
          <p:cNvGrpSpPr/>
          <p:nvPr/>
        </p:nvGrpSpPr>
        <p:grpSpPr>
          <a:xfrm>
            <a:off x="185939" y="1052736"/>
            <a:ext cx="11872193" cy="2060340"/>
            <a:chOff x="185939" y="2154914"/>
            <a:chExt cx="11872193" cy="20603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5" t="55618" r="3764" b="5171"/>
            <a:stretch/>
          </p:blipFill>
          <p:spPr>
            <a:xfrm>
              <a:off x="185939" y="2154914"/>
              <a:ext cx="11872193" cy="2060340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>
            <a:xfrm>
              <a:off x="561858" y="3210722"/>
              <a:ext cx="576064" cy="315924"/>
            </a:xfrm>
            <a:prstGeom prst="roundRect">
              <a:avLst/>
            </a:prstGeom>
            <a:solidFill>
              <a:srgbClr val="FF0000">
                <a:alpha val="79000"/>
              </a:srgbClr>
            </a:solidFill>
            <a:ln>
              <a:solidFill>
                <a:schemeClr val="accent1">
                  <a:shade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4170" y="319149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dirty="0" smtClean="0"/>
                <a:t>D13</a:t>
              </a:r>
              <a:endParaRPr lang="en-GB" b="1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43672" y="3645024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312024" y="3713230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00256" y="3717032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1962266" y="367430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2461416" y="3686650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4736394" y="3696138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6922272" y="376871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9912424" y="3785571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5868" y="3240868"/>
            <a:ext cx="11872193" cy="2060340"/>
            <a:chOff x="235868" y="3625436"/>
            <a:chExt cx="11872193" cy="206034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5" t="55618" r="3764" b="5171"/>
            <a:stretch/>
          </p:blipFill>
          <p:spPr>
            <a:xfrm>
              <a:off x="235868" y="3625436"/>
              <a:ext cx="11872193" cy="2060340"/>
            </a:xfrm>
            <a:prstGeom prst="rect">
              <a:avLst/>
            </a:prstGeom>
          </p:spPr>
        </p:pic>
        <p:sp>
          <p:nvSpPr>
            <p:cNvPr id="31" name="Rounded Rectangle 30"/>
            <p:cNvSpPr/>
            <p:nvPr/>
          </p:nvSpPr>
          <p:spPr>
            <a:xfrm>
              <a:off x="749154" y="4681244"/>
              <a:ext cx="409969" cy="315924"/>
            </a:xfrm>
            <a:prstGeom prst="roundRect">
              <a:avLst/>
            </a:prstGeom>
            <a:solidFill>
              <a:srgbClr val="FF0000">
                <a:alpha val="79000"/>
              </a:srgbClr>
            </a:solidFill>
            <a:ln>
              <a:solidFill>
                <a:schemeClr val="accent1">
                  <a:shade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8228" y="465347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dirty="0" smtClean="0"/>
                <a:t>D11</a:t>
              </a:r>
              <a:endParaRPr lang="en-GB" b="1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193600" y="5115546"/>
              <a:ext cx="670151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450185" y="5187554"/>
              <a:ext cx="216024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/>
          </p:nvSpPr>
          <p:spPr>
            <a:xfrm>
              <a:off x="2012195" y="5144824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/>
            <p:nvPr/>
          </p:nvSpPr>
          <p:spPr>
            <a:xfrm>
              <a:off x="2511345" y="515717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4786323" y="5166660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5242374" y="5179008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9962353" y="5256093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" name="TextShape 2"/>
          <p:cNvSpPr txBox="1"/>
          <p:nvPr/>
        </p:nvSpPr>
        <p:spPr>
          <a:xfrm>
            <a:off x="1404123" y="5530952"/>
            <a:ext cx="1008000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b="1" dirty="0">
                <a:latin typeface="Arial"/>
              </a:rPr>
              <a:t>3 Engine Sizes X 3 Buffer Sizes X 3 Motor Sizes X 11 possible axles = 55296 combinations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0516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6120" y="4276080"/>
            <a:ext cx="6744240" cy="870120"/>
          </a:xfrm>
          <a:prstGeom prst="rect">
            <a:avLst/>
          </a:prstGeom>
          <a:ln>
            <a:noFill/>
          </a:ln>
        </p:spPr>
      </p:pic>
      <p:pic>
        <p:nvPicPr>
          <p:cNvPr id="137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2706120" y="530640"/>
            <a:ext cx="3688200" cy="103680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2035440" y="5394600"/>
            <a:ext cx="3076920" cy="38988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CustomShape 5"/>
          <p:cNvSpPr/>
          <p:nvPr/>
        </p:nvSpPr>
        <p:spPr>
          <a:xfrm>
            <a:off x="838800" y="884520"/>
            <a:ext cx="1866960" cy="86256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43" name="Picture 20"/>
          <p:cNvPicPr/>
          <p:nvPr/>
        </p:nvPicPr>
        <p:blipFill>
          <a:blip r:embed="rId3"/>
          <a:stretch>
            <a:fillRect/>
          </a:stretch>
        </p:blipFill>
        <p:spPr>
          <a:xfrm>
            <a:off x="13320" y="1979640"/>
            <a:ext cx="2755800" cy="881280"/>
          </a:xfrm>
          <a:prstGeom prst="rect">
            <a:avLst/>
          </a:prstGeom>
          <a:ln>
            <a:noFill/>
          </a:ln>
        </p:spPr>
      </p:pic>
      <p:pic>
        <p:nvPicPr>
          <p:cNvPr id="144" name="Pictur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13320" y="2802960"/>
            <a:ext cx="2755800" cy="881280"/>
          </a:xfrm>
          <a:prstGeom prst="rect">
            <a:avLst/>
          </a:prstGeom>
          <a:ln>
            <a:noFill/>
          </a:ln>
        </p:spPr>
      </p:pic>
      <p:sp>
        <p:nvSpPr>
          <p:cNvPr id="146" name="CustomShape 6"/>
          <p:cNvSpPr/>
          <p:nvPr/>
        </p:nvSpPr>
        <p:spPr>
          <a:xfrm flipV="1">
            <a:off x="838800" y="4102560"/>
            <a:ext cx="1866960" cy="86292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6"/>
          <a:stretch/>
        </p:blipFill>
        <p:spPr>
          <a:xfrm>
            <a:off x="7109824" y="4394303"/>
            <a:ext cx="1524052" cy="4565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54754" y="2442886"/>
            <a:ext cx="369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</a:rPr>
              <a:t>?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9" name="CustomShape 7"/>
          <p:cNvSpPr/>
          <p:nvPr/>
        </p:nvSpPr>
        <p:spPr>
          <a:xfrm>
            <a:off x="5932399" y="2368643"/>
            <a:ext cx="5256584" cy="87495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 smtClean="0">
                <a:solidFill>
                  <a:srgbClr val="000000"/>
                </a:solidFill>
                <a:latin typeface="Calibri"/>
              </a:rPr>
              <a:t> How is each combination evaluated?</a:t>
            </a:r>
            <a:endParaRPr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Left-Right-Up Arrow 15"/>
          <p:cNvSpPr/>
          <p:nvPr/>
        </p:nvSpPr>
        <p:spPr>
          <a:xfrm rot="5400000">
            <a:off x="4291240" y="2201937"/>
            <a:ext cx="2016224" cy="96190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6"/>
          <a:stretch/>
        </p:blipFill>
        <p:spPr>
          <a:xfrm>
            <a:off x="4216500" y="4360118"/>
            <a:ext cx="1426585" cy="427373"/>
          </a:xfrm>
          <a:prstGeom prst="rect">
            <a:avLst/>
          </a:prstGeom>
        </p:spPr>
      </p:pic>
      <p:pic>
        <p:nvPicPr>
          <p:cNvPr id="18" name="Picture 7"/>
          <p:cNvPicPr/>
          <p:nvPr/>
        </p:nvPicPr>
        <p:blipFill rotWithShape="1">
          <a:blip r:embed="rId5"/>
          <a:srcRect l="53907"/>
          <a:stretch/>
        </p:blipFill>
        <p:spPr>
          <a:xfrm>
            <a:off x="4448362" y="731536"/>
            <a:ext cx="663998" cy="343142"/>
          </a:xfrm>
          <a:prstGeom prst="rect">
            <a:avLst/>
          </a:prstGeom>
          <a:ln>
            <a:noFill/>
          </a:ln>
        </p:spPr>
      </p:pic>
      <p:grpSp>
        <p:nvGrpSpPr>
          <p:cNvPr id="20" name="Group 19"/>
          <p:cNvGrpSpPr/>
          <p:nvPr/>
        </p:nvGrpSpPr>
        <p:grpSpPr>
          <a:xfrm>
            <a:off x="13320" y="5199120"/>
            <a:ext cx="11763184" cy="780480"/>
            <a:chOff x="13320" y="5199120"/>
            <a:chExt cx="11763184" cy="780480"/>
          </a:xfrm>
        </p:grpSpPr>
        <p:sp>
          <p:nvSpPr>
            <p:cNvPr id="21" name="CustomShape 1"/>
            <p:cNvSpPr/>
            <p:nvPr/>
          </p:nvSpPr>
          <p:spPr>
            <a:xfrm>
              <a:off x="191344" y="5199120"/>
              <a:ext cx="11585160" cy="7804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B9BD5"/>
            </a:solidFill>
            <a:ln w="12600">
              <a:solidFill>
                <a:srgbClr val="FFFFFF"/>
              </a:solidFill>
              <a:miter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sp>
        <p:sp>
          <p:nvSpPr>
            <p:cNvPr id="22" name="CustomShape 2"/>
            <p:cNvSpPr/>
            <p:nvPr/>
          </p:nvSpPr>
          <p:spPr>
            <a:xfrm>
              <a:off x="203544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3" name="CustomShape 3"/>
            <p:cNvSpPr/>
            <p:nvPr/>
          </p:nvSpPr>
          <p:spPr>
            <a:xfrm>
              <a:off x="1332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2014</a:t>
              </a:r>
              <a:endParaRPr dirty="0"/>
            </a:p>
          </p:txBody>
        </p:sp>
        <p:sp>
          <p:nvSpPr>
            <p:cNvPr id="24" name="CustomShape 4"/>
            <p:cNvSpPr/>
            <p:nvPr/>
          </p:nvSpPr>
          <p:spPr>
            <a:xfrm>
              <a:off x="1415480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2015</a:t>
              </a:r>
              <a:endParaRPr dirty="0"/>
            </a:p>
          </p:txBody>
        </p:sp>
        <p:sp>
          <p:nvSpPr>
            <p:cNvPr id="26" name="CustomShape 4"/>
            <p:cNvSpPr/>
            <p:nvPr/>
          </p:nvSpPr>
          <p:spPr>
            <a:xfrm>
              <a:off x="3585592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2020</a:t>
              </a:r>
              <a:endParaRPr dirty="0"/>
            </a:p>
          </p:txBody>
        </p:sp>
        <p:sp>
          <p:nvSpPr>
            <p:cNvPr id="27" name="CustomShape 4"/>
            <p:cNvSpPr/>
            <p:nvPr/>
          </p:nvSpPr>
          <p:spPr>
            <a:xfrm>
              <a:off x="5922776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2025</a:t>
              </a:r>
              <a:endParaRPr dirty="0"/>
            </a:p>
          </p:txBody>
        </p:sp>
        <p:sp>
          <p:nvSpPr>
            <p:cNvPr id="28" name="CustomShape 4"/>
            <p:cNvSpPr/>
            <p:nvPr/>
          </p:nvSpPr>
          <p:spPr>
            <a:xfrm>
              <a:off x="8275664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2030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12504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6120" y="4276080"/>
            <a:ext cx="6744240" cy="870120"/>
          </a:xfrm>
          <a:prstGeom prst="rect">
            <a:avLst/>
          </a:prstGeom>
          <a:ln>
            <a:noFill/>
          </a:ln>
        </p:spPr>
      </p:pic>
      <p:pic>
        <p:nvPicPr>
          <p:cNvPr id="137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2706120" y="530640"/>
            <a:ext cx="3688200" cy="103680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2035440" y="5394600"/>
            <a:ext cx="3076920" cy="38988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CustomShape 5"/>
          <p:cNvSpPr/>
          <p:nvPr/>
        </p:nvSpPr>
        <p:spPr>
          <a:xfrm>
            <a:off x="838800" y="884520"/>
            <a:ext cx="1866960" cy="86256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43" name="Picture 20"/>
          <p:cNvPicPr/>
          <p:nvPr/>
        </p:nvPicPr>
        <p:blipFill>
          <a:blip r:embed="rId3"/>
          <a:stretch>
            <a:fillRect/>
          </a:stretch>
        </p:blipFill>
        <p:spPr>
          <a:xfrm>
            <a:off x="13320" y="1979640"/>
            <a:ext cx="2755800" cy="881280"/>
          </a:xfrm>
          <a:prstGeom prst="rect">
            <a:avLst/>
          </a:prstGeom>
          <a:ln>
            <a:noFill/>
          </a:ln>
        </p:spPr>
      </p:pic>
      <p:pic>
        <p:nvPicPr>
          <p:cNvPr id="144" name="Pictur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13320" y="2802960"/>
            <a:ext cx="2755800" cy="881280"/>
          </a:xfrm>
          <a:prstGeom prst="rect">
            <a:avLst/>
          </a:prstGeom>
          <a:ln>
            <a:noFill/>
          </a:ln>
        </p:spPr>
      </p:pic>
      <p:sp>
        <p:nvSpPr>
          <p:cNvPr id="146" name="CustomShape 6"/>
          <p:cNvSpPr/>
          <p:nvPr/>
        </p:nvSpPr>
        <p:spPr>
          <a:xfrm flipV="1">
            <a:off x="838800" y="4102560"/>
            <a:ext cx="1866960" cy="86292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6"/>
          <a:stretch/>
        </p:blipFill>
        <p:spPr>
          <a:xfrm>
            <a:off x="7109824" y="4394303"/>
            <a:ext cx="1524052" cy="4565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54754" y="2442886"/>
            <a:ext cx="369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</a:rPr>
              <a:t>?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9" name="CustomShape 7"/>
          <p:cNvSpPr/>
          <p:nvPr/>
        </p:nvSpPr>
        <p:spPr>
          <a:xfrm>
            <a:off x="5951984" y="2174240"/>
            <a:ext cx="5256584" cy="11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 smtClean="0">
                <a:solidFill>
                  <a:srgbClr val="000000"/>
                </a:solidFill>
                <a:latin typeface="Calibri"/>
              </a:rPr>
              <a:t> How is each combination evaluated?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IN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dirty="0" smtClean="0"/>
              <a:t> </a:t>
            </a:r>
            <a:r>
              <a:rPr lang="en-GB" dirty="0" smtClean="0">
                <a:solidFill>
                  <a:srgbClr val="000000"/>
                </a:solidFill>
                <a:latin typeface="Calibri"/>
              </a:rPr>
              <a:t>What</a:t>
            </a:r>
            <a:r>
              <a:rPr lang="sv-SE" dirty="0" smtClean="0"/>
              <a:t> </a:t>
            </a:r>
            <a:r>
              <a:rPr lang="sv-SE" dirty="0">
                <a:solidFill>
                  <a:srgbClr val="000000"/>
                </a:solidFill>
                <a:latin typeface="Calibri"/>
              </a:rPr>
              <a:t>is the best combination for the mission</a:t>
            </a:r>
            <a:r>
              <a:rPr lang="sv-SE" dirty="0" smtClean="0">
                <a:solidFill>
                  <a:srgbClr val="000000"/>
                </a:solidFill>
                <a:latin typeface="Calibri"/>
              </a:rPr>
              <a:t>?</a:t>
            </a:r>
            <a:endParaRPr lang="en-GB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Left-Right-Up Arrow 15"/>
          <p:cNvSpPr/>
          <p:nvPr/>
        </p:nvSpPr>
        <p:spPr>
          <a:xfrm rot="5400000">
            <a:off x="4291240" y="2201937"/>
            <a:ext cx="2016224" cy="96190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6"/>
          <a:stretch/>
        </p:blipFill>
        <p:spPr>
          <a:xfrm>
            <a:off x="4216500" y="4360118"/>
            <a:ext cx="1426585" cy="427373"/>
          </a:xfrm>
          <a:prstGeom prst="rect">
            <a:avLst/>
          </a:prstGeom>
        </p:spPr>
      </p:pic>
      <p:pic>
        <p:nvPicPr>
          <p:cNvPr id="18" name="Picture 7"/>
          <p:cNvPicPr/>
          <p:nvPr/>
        </p:nvPicPr>
        <p:blipFill rotWithShape="1">
          <a:blip r:embed="rId5"/>
          <a:srcRect l="53907"/>
          <a:stretch/>
        </p:blipFill>
        <p:spPr>
          <a:xfrm>
            <a:off x="4448362" y="731536"/>
            <a:ext cx="663998" cy="343142"/>
          </a:xfrm>
          <a:prstGeom prst="rect">
            <a:avLst/>
          </a:prstGeom>
          <a:ln>
            <a:noFill/>
          </a:ln>
        </p:spPr>
      </p:pic>
      <p:grpSp>
        <p:nvGrpSpPr>
          <p:cNvPr id="20" name="Group 19"/>
          <p:cNvGrpSpPr/>
          <p:nvPr/>
        </p:nvGrpSpPr>
        <p:grpSpPr>
          <a:xfrm>
            <a:off x="13320" y="5199120"/>
            <a:ext cx="11763184" cy="780480"/>
            <a:chOff x="13320" y="5199120"/>
            <a:chExt cx="11763184" cy="780480"/>
          </a:xfrm>
        </p:grpSpPr>
        <p:sp>
          <p:nvSpPr>
            <p:cNvPr id="21" name="CustomShape 1"/>
            <p:cNvSpPr/>
            <p:nvPr/>
          </p:nvSpPr>
          <p:spPr>
            <a:xfrm>
              <a:off x="191344" y="5199120"/>
              <a:ext cx="11585160" cy="7804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B9BD5"/>
            </a:solidFill>
            <a:ln w="12600">
              <a:solidFill>
                <a:srgbClr val="FFFFFF"/>
              </a:solidFill>
              <a:miter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sp>
        <p:sp>
          <p:nvSpPr>
            <p:cNvPr id="22" name="CustomShape 2"/>
            <p:cNvSpPr/>
            <p:nvPr/>
          </p:nvSpPr>
          <p:spPr>
            <a:xfrm>
              <a:off x="203544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3" name="CustomShape 3"/>
            <p:cNvSpPr/>
            <p:nvPr/>
          </p:nvSpPr>
          <p:spPr>
            <a:xfrm>
              <a:off x="1332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2014</a:t>
              </a:r>
              <a:endParaRPr dirty="0"/>
            </a:p>
          </p:txBody>
        </p:sp>
        <p:sp>
          <p:nvSpPr>
            <p:cNvPr id="24" name="CustomShape 4"/>
            <p:cNvSpPr/>
            <p:nvPr/>
          </p:nvSpPr>
          <p:spPr>
            <a:xfrm>
              <a:off x="1415480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2015</a:t>
              </a:r>
              <a:endParaRPr dirty="0"/>
            </a:p>
          </p:txBody>
        </p:sp>
        <p:sp>
          <p:nvSpPr>
            <p:cNvPr id="26" name="CustomShape 4"/>
            <p:cNvSpPr/>
            <p:nvPr/>
          </p:nvSpPr>
          <p:spPr>
            <a:xfrm>
              <a:off x="3585592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2020</a:t>
              </a:r>
              <a:endParaRPr dirty="0"/>
            </a:p>
          </p:txBody>
        </p:sp>
        <p:sp>
          <p:nvSpPr>
            <p:cNvPr id="27" name="CustomShape 4"/>
            <p:cNvSpPr/>
            <p:nvPr/>
          </p:nvSpPr>
          <p:spPr>
            <a:xfrm>
              <a:off x="5922776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2025</a:t>
              </a:r>
              <a:endParaRPr dirty="0"/>
            </a:p>
          </p:txBody>
        </p:sp>
        <p:sp>
          <p:nvSpPr>
            <p:cNvPr id="28" name="CustomShape 4"/>
            <p:cNvSpPr/>
            <p:nvPr/>
          </p:nvSpPr>
          <p:spPr>
            <a:xfrm>
              <a:off x="8275664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2030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974656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6120" y="4276080"/>
            <a:ext cx="6744240" cy="870120"/>
          </a:xfrm>
          <a:prstGeom prst="rect">
            <a:avLst/>
          </a:prstGeom>
          <a:ln>
            <a:noFill/>
          </a:ln>
        </p:spPr>
      </p:pic>
      <p:pic>
        <p:nvPicPr>
          <p:cNvPr id="137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2706120" y="530640"/>
            <a:ext cx="3688200" cy="103680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2035440" y="5394600"/>
            <a:ext cx="3076920" cy="38988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CustomShape 5"/>
          <p:cNvSpPr/>
          <p:nvPr/>
        </p:nvSpPr>
        <p:spPr>
          <a:xfrm>
            <a:off x="838800" y="884520"/>
            <a:ext cx="1866960" cy="86256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43" name="Picture 20"/>
          <p:cNvPicPr/>
          <p:nvPr/>
        </p:nvPicPr>
        <p:blipFill>
          <a:blip r:embed="rId3"/>
          <a:stretch>
            <a:fillRect/>
          </a:stretch>
        </p:blipFill>
        <p:spPr>
          <a:xfrm>
            <a:off x="13320" y="1979640"/>
            <a:ext cx="2755800" cy="881280"/>
          </a:xfrm>
          <a:prstGeom prst="rect">
            <a:avLst/>
          </a:prstGeom>
          <a:ln>
            <a:noFill/>
          </a:ln>
        </p:spPr>
      </p:pic>
      <p:pic>
        <p:nvPicPr>
          <p:cNvPr id="144" name="Pictur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13320" y="2802960"/>
            <a:ext cx="2755800" cy="881280"/>
          </a:xfrm>
          <a:prstGeom prst="rect">
            <a:avLst/>
          </a:prstGeom>
          <a:ln>
            <a:noFill/>
          </a:ln>
        </p:spPr>
      </p:pic>
      <p:sp>
        <p:nvSpPr>
          <p:cNvPr id="146" name="CustomShape 6"/>
          <p:cNvSpPr/>
          <p:nvPr/>
        </p:nvSpPr>
        <p:spPr>
          <a:xfrm flipV="1">
            <a:off x="838800" y="4102560"/>
            <a:ext cx="1866960" cy="86292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6"/>
          <a:stretch/>
        </p:blipFill>
        <p:spPr>
          <a:xfrm>
            <a:off x="7109824" y="4394303"/>
            <a:ext cx="1524052" cy="456572"/>
          </a:xfrm>
          <a:prstGeom prst="rect">
            <a:avLst/>
          </a:prstGeom>
        </p:spPr>
      </p:pic>
      <p:sp>
        <p:nvSpPr>
          <p:cNvPr id="19" name="CustomShape 7"/>
          <p:cNvSpPr/>
          <p:nvPr/>
        </p:nvSpPr>
        <p:spPr>
          <a:xfrm>
            <a:off x="5015880" y="2174240"/>
            <a:ext cx="5256584" cy="11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 smtClean="0">
                <a:solidFill>
                  <a:srgbClr val="000000"/>
                </a:solidFill>
                <a:latin typeface="Calibri"/>
              </a:rPr>
              <a:t> How is each combination evaluated?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IN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dirty="0" smtClean="0"/>
              <a:t> </a:t>
            </a:r>
            <a:r>
              <a:rPr lang="en-GB" dirty="0" smtClean="0">
                <a:solidFill>
                  <a:srgbClr val="000000"/>
                </a:solidFill>
                <a:latin typeface="Calibri"/>
              </a:rPr>
              <a:t>What</a:t>
            </a:r>
            <a:r>
              <a:rPr lang="sv-SE" dirty="0" smtClean="0"/>
              <a:t> </a:t>
            </a:r>
            <a:r>
              <a:rPr lang="sv-SE" dirty="0">
                <a:solidFill>
                  <a:srgbClr val="000000"/>
                </a:solidFill>
                <a:latin typeface="Calibri"/>
              </a:rPr>
              <a:t>is the best combination for the mission</a:t>
            </a:r>
            <a:r>
              <a:rPr lang="sv-SE" dirty="0" smtClean="0">
                <a:solidFill>
                  <a:srgbClr val="000000"/>
                </a:solidFill>
                <a:latin typeface="Calibri"/>
              </a:rPr>
              <a:t>?</a:t>
            </a:r>
            <a:endParaRPr lang="en-GB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Left-Right-Up Arrow 15"/>
          <p:cNvSpPr/>
          <p:nvPr/>
        </p:nvSpPr>
        <p:spPr>
          <a:xfrm rot="5400000">
            <a:off x="3355136" y="2201937"/>
            <a:ext cx="2016224" cy="96190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6"/>
          <a:stretch/>
        </p:blipFill>
        <p:spPr>
          <a:xfrm>
            <a:off x="4216500" y="4360118"/>
            <a:ext cx="1426585" cy="427373"/>
          </a:xfrm>
          <a:prstGeom prst="rect">
            <a:avLst/>
          </a:prstGeom>
        </p:spPr>
      </p:pic>
      <p:pic>
        <p:nvPicPr>
          <p:cNvPr id="18" name="Picture 7"/>
          <p:cNvPicPr/>
          <p:nvPr/>
        </p:nvPicPr>
        <p:blipFill rotWithShape="1">
          <a:blip r:embed="rId5"/>
          <a:srcRect l="53907"/>
          <a:stretch/>
        </p:blipFill>
        <p:spPr>
          <a:xfrm>
            <a:off x="4448362" y="731536"/>
            <a:ext cx="663998" cy="343142"/>
          </a:xfrm>
          <a:prstGeom prst="rect">
            <a:avLst/>
          </a:prstGeom>
          <a:ln>
            <a:noFill/>
          </a:ln>
        </p:spPr>
      </p:pic>
      <p:grpSp>
        <p:nvGrpSpPr>
          <p:cNvPr id="20" name="Group 19"/>
          <p:cNvGrpSpPr/>
          <p:nvPr/>
        </p:nvGrpSpPr>
        <p:grpSpPr>
          <a:xfrm>
            <a:off x="13320" y="5199120"/>
            <a:ext cx="11763184" cy="780480"/>
            <a:chOff x="13320" y="5199120"/>
            <a:chExt cx="11763184" cy="780480"/>
          </a:xfrm>
        </p:grpSpPr>
        <p:sp>
          <p:nvSpPr>
            <p:cNvPr id="21" name="CustomShape 1"/>
            <p:cNvSpPr/>
            <p:nvPr/>
          </p:nvSpPr>
          <p:spPr>
            <a:xfrm>
              <a:off x="191344" y="5199120"/>
              <a:ext cx="11585160" cy="7804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B9BD5"/>
            </a:solidFill>
            <a:ln w="12600">
              <a:solidFill>
                <a:srgbClr val="FFFFFF"/>
              </a:solidFill>
              <a:miter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sp>
        <p:sp>
          <p:nvSpPr>
            <p:cNvPr id="22" name="CustomShape 2"/>
            <p:cNvSpPr/>
            <p:nvPr/>
          </p:nvSpPr>
          <p:spPr>
            <a:xfrm>
              <a:off x="203544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3" name="CustomShape 3"/>
            <p:cNvSpPr/>
            <p:nvPr/>
          </p:nvSpPr>
          <p:spPr>
            <a:xfrm>
              <a:off x="1332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2014</a:t>
              </a:r>
              <a:endParaRPr dirty="0"/>
            </a:p>
          </p:txBody>
        </p:sp>
        <p:sp>
          <p:nvSpPr>
            <p:cNvPr id="24" name="CustomShape 4"/>
            <p:cNvSpPr/>
            <p:nvPr/>
          </p:nvSpPr>
          <p:spPr>
            <a:xfrm>
              <a:off x="1415480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2015</a:t>
              </a:r>
              <a:endParaRPr dirty="0"/>
            </a:p>
          </p:txBody>
        </p:sp>
        <p:sp>
          <p:nvSpPr>
            <p:cNvPr id="26" name="CustomShape 4"/>
            <p:cNvSpPr/>
            <p:nvPr/>
          </p:nvSpPr>
          <p:spPr>
            <a:xfrm>
              <a:off x="3585592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2020</a:t>
              </a:r>
              <a:endParaRPr dirty="0"/>
            </a:p>
          </p:txBody>
        </p:sp>
        <p:sp>
          <p:nvSpPr>
            <p:cNvPr id="27" name="CustomShape 4"/>
            <p:cNvSpPr/>
            <p:nvPr/>
          </p:nvSpPr>
          <p:spPr>
            <a:xfrm>
              <a:off x="5922776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2025</a:t>
              </a:r>
              <a:endParaRPr dirty="0"/>
            </a:p>
          </p:txBody>
        </p:sp>
        <p:sp>
          <p:nvSpPr>
            <p:cNvPr id="28" name="CustomShape 4"/>
            <p:cNvSpPr/>
            <p:nvPr/>
          </p:nvSpPr>
          <p:spPr>
            <a:xfrm>
              <a:off x="8275664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2030</a:t>
              </a:r>
              <a:endParaRPr dirty="0"/>
            </a:p>
          </p:txBody>
        </p:sp>
      </p:grpSp>
      <p:sp>
        <p:nvSpPr>
          <p:cNvPr id="2" name="Right Arrow 1"/>
          <p:cNvSpPr/>
          <p:nvPr/>
        </p:nvSpPr>
        <p:spPr>
          <a:xfrm>
            <a:off x="8832304" y="2219479"/>
            <a:ext cx="128958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0200456" y="214140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>
                <a:solidFill>
                  <a:srgbClr val="000000"/>
                </a:solidFill>
                <a:latin typeface="Calibri"/>
              </a:rPr>
              <a:t>ProdCALC</a:t>
            </a:r>
            <a:endParaRPr lang="en-GB" sz="2000" b="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0882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6120" y="4276080"/>
            <a:ext cx="6744240" cy="870120"/>
          </a:xfrm>
          <a:prstGeom prst="rect">
            <a:avLst/>
          </a:prstGeom>
          <a:ln>
            <a:noFill/>
          </a:ln>
        </p:spPr>
      </p:pic>
      <p:pic>
        <p:nvPicPr>
          <p:cNvPr id="137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2706120" y="530640"/>
            <a:ext cx="3688200" cy="103680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2035440" y="5394600"/>
            <a:ext cx="3076920" cy="38988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CustomShape 5"/>
          <p:cNvSpPr/>
          <p:nvPr/>
        </p:nvSpPr>
        <p:spPr>
          <a:xfrm>
            <a:off x="838800" y="884520"/>
            <a:ext cx="1866960" cy="86256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43" name="Picture 20"/>
          <p:cNvPicPr/>
          <p:nvPr/>
        </p:nvPicPr>
        <p:blipFill>
          <a:blip r:embed="rId3"/>
          <a:stretch>
            <a:fillRect/>
          </a:stretch>
        </p:blipFill>
        <p:spPr>
          <a:xfrm>
            <a:off x="13320" y="1979640"/>
            <a:ext cx="2755800" cy="881280"/>
          </a:xfrm>
          <a:prstGeom prst="rect">
            <a:avLst/>
          </a:prstGeom>
          <a:ln>
            <a:noFill/>
          </a:ln>
        </p:spPr>
      </p:pic>
      <p:pic>
        <p:nvPicPr>
          <p:cNvPr id="144" name="Pictur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13320" y="2802960"/>
            <a:ext cx="2755800" cy="881280"/>
          </a:xfrm>
          <a:prstGeom prst="rect">
            <a:avLst/>
          </a:prstGeom>
          <a:ln>
            <a:noFill/>
          </a:ln>
        </p:spPr>
      </p:pic>
      <p:sp>
        <p:nvSpPr>
          <p:cNvPr id="146" name="CustomShape 6"/>
          <p:cNvSpPr/>
          <p:nvPr/>
        </p:nvSpPr>
        <p:spPr>
          <a:xfrm flipV="1">
            <a:off x="838800" y="4102560"/>
            <a:ext cx="1866960" cy="86292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6"/>
          <a:stretch/>
        </p:blipFill>
        <p:spPr>
          <a:xfrm>
            <a:off x="7109824" y="4394303"/>
            <a:ext cx="1524052" cy="456572"/>
          </a:xfrm>
          <a:prstGeom prst="rect">
            <a:avLst/>
          </a:prstGeom>
        </p:spPr>
      </p:pic>
      <p:sp>
        <p:nvSpPr>
          <p:cNvPr id="19" name="CustomShape 7"/>
          <p:cNvSpPr/>
          <p:nvPr/>
        </p:nvSpPr>
        <p:spPr>
          <a:xfrm>
            <a:off x="5015880" y="2174240"/>
            <a:ext cx="5256584" cy="11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 smtClean="0">
                <a:solidFill>
                  <a:srgbClr val="000000"/>
                </a:solidFill>
                <a:latin typeface="Calibri"/>
              </a:rPr>
              <a:t> How is each combination evaluated?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IN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dirty="0" smtClean="0"/>
              <a:t> </a:t>
            </a:r>
            <a:r>
              <a:rPr lang="en-GB" dirty="0" smtClean="0">
                <a:solidFill>
                  <a:srgbClr val="000000"/>
                </a:solidFill>
                <a:latin typeface="Calibri"/>
              </a:rPr>
              <a:t>What</a:t>
            </a:r>
            <a:r>
              <a:rPr lang="sv-SE" dirty="0" smtClean="0"/>
              <a:t> </a:t>
            </a:r>
            <a:r>
              <a:rPr lang="sv-SE" dirty="0">
                <a:solidFill>
                  <a:srgbClr val="000000"/>
                </a:solidFill>
                <a:latin typeface="Calibri"/>
              </a:rPr>
              <a:t>is the best combination for the mission</a:t>
            </a:r>
            <a:r>
              <a:rPr lang="sv-SE" dirty="0" smtClean="0">
                <a:solidFill>
                  <a:srgbClr val="000000"/>
                </a:solidFill>
                <a:latin typeface="Calibri"/>
              </a:rPr>
              <a:t>?</a:t>
            </a:r>
            <a:endParaRPr lang="en-GB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Left-Right-Up Arrow 15"/>
          <p:cNvSpPr/>
          <p:nvPr/>
        </p:nvSpPr>
        <p:spPr>
          <a:xfrm rot="5400000">
            <a:off x="3355136" y="2201937"/>
            <a:ext cx="2016224" cy="96190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6"/>
          <a:stretch/>
        </p:blipFill>
        <p:spPr>
          <a:xfrm>
            <a:off x="4216500" y="4360118"/>
            <a:ext cx="1426585" cy="427373"/>
          </a:xfrm>
          <a:prstGeom prst="rect">
            <a:avLst/>
          </a:prstGeom>
        </p:spPr>
      </p:pic>
      <p:pic>
        <p:nvPicPr>
          <p:cNvPr id="18" name="Picture 7"/>
          <p:cNvPicPr/>
          <p:nvPr/>
        </p:nvPicPr>
        <p:blipFill rotWithShape="1">
          <a:blip r:embed="rId5"/>
          <a:srcRect l="53907"/>
          <a:stretch/>
        </p:blipFill>
        <p:spPr>
          <a:xfrm>
            <a:off x="4448362" y="731536"/>
            <a:ext cx="663998" cy="343142"/>
          </a:xfrm>
          <a:prstGeom prst="rect">
            <a:avLst/>
          </a:prstGeom>
          <a:ln>
            <a:noFill/>
          </a:ln>
        </p:spPr>
      </p:pic>
      <p:grpSp>
        <p:nvGrpSpPr>
          <p:cNvPr id="20" name="Group 19"/>
          <p:cNvGrpSpPr/>
          <p:nvPr/>
        </p:nvGrpSpPr>
        <p:grpSpPr>
          <a:xfrm>
            <a:off x="13320" y="5199120"/>
            <a:ext cx="11763184" cy="780480"/>
            <a:chOff x="13320" y="5199120"/>
            <a:chExt cx="11763184" cy="780480"/>
          </a:xfrm>
        </p:grpSpPr>
        <p:sp>
          <p:nvSpPr>
            <p:cNvPr id="21" name="CustomShape 1"/>
            <p:cNvSpPr/>
            <p:nvPr/>
          </p:nvSpPr>
          <p:spPr>
            <a:xfrm>
              <a:off x="191344" y="5199120"/>
              <a:ext cx="11585160" cy="7804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B9BD5"/>
            </a:solidFill>
            <a:ln w="12600">
              <a:solidFill>
                <a:srgbClr val="FFFFFF"/>
              </a:solidFill>
              <a:miter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sp>
        <p:sp>
          <p:nvSpPr>
            <p:cNvPr id="22" name="CustomShape 2"/>
            <p:cNvSpPr/>
            <p:nvPr/>
          </p:nvSpPr>
          <p:spPr>
            <a:xfrm>
              <a:off x="203544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3" name="CustomShape 3"/>
            <p:cNvSpPr/>
            <p:nvPr/>
          </p:nvSpPr>
          <p:spPr>
            <a:xfrm>
              <a:off x="1332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2014</a:t>
              </a:r>
              <a:endParaRPr dirty="0"/>
            </a:p>
          </p:txBody>
        </p:sp>
        <p:sp>
          <p:nvSpPr>
            <p:cNvPr id="24" name="CustomShape 4"/>
            <p:cNvSpPr/>
            <p:nvPr/>
          </p:nvSpPr>
          <p:spPr>
            <a:xfrm>
              <a:off x="1415480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2015</a:t>
              </a:r>
              <a:endParaRPr dirty="0"/>
            </a:p>
          </p:txBody>
        </p:sp>
        <p:sp>
          <p:nvSpPr>
            <p:cNvPr id="26" name="CustomShape 4"/>
            <p:cNvSpPr/>
            <p:nvPr/>
          </p:nvSpPr>
          <p:spPr>
            <a:xfrm>
              <a:off x="3585592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2020</a:t>
              </a:r>
              <a:endParaRPr dirty="0"/>
            </a:p>
          </p:txBody>
        </p:sp>
        <p:sp>
          <p:nvSpPr>
            <p:cNvPr id="27" name="CustomShape 4"/>
            <p:cNvSpPr/>
            <p:nvPr/>
          </p:nvSpPr>
          <p:spPr>
            <a:xfrm>
              <a:off x="5922776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2025</a:t>
              </a:r>
              <a:endParaRPr dirty="0"/>
            </a:p>
          </p:txBody>
        </p:sp>
        <p:sp>
          <p:nvSpPr>
            <p:cNvPr id="28" name="CustomShape 4"/>
            <p:cNvSpPr/>
            <p:nvPr/>
          </p:nvSpPr>
          <p:spPr>
            <a:xfrm>
              <a:off x="8275664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2030</a:t>
              </a:r>
              <a:endParaRPr dirty="0"/>
            </a:p>
          </p:txBody>
        </p:sp>
      </p:grpSp>
      <p:sp>
        <p:nvSpPr>
          <p:cNvPr id="2" name="Right Arrow 1"/>
          <p:cNvSpPr/>
          <p:nvPr/>
        </p:nvSpPr>
        <p:spPr>
          <a:xfrm>
            <a:off x="8832304" y="2219479"/>
            <a:ext cx="128958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0200456" y="214140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>
                <a:solidFill>
                  <a:srgbClr val="000000"/>
                </a:solidFill>
                <a:latin typeface="Calibri"/>
              </a:rPr>
              <a:t>ProdCALC</a:t>
            </a:r>
            <a:endParaRPr lang="en-GB" sz="2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9630978" y="2757070"/>
            <a:ext cx="49091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10272464" y="273559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 smtClean="0">
                <a:solidFill>
                  <a:srgbClr val="000000"/>
                </a:solidFill>
                <a:latin typeface="Calibri"/>
              </a:rPr>
              <a:t>ProdOPT</a:t>
            </a:r>
            <a:endParaRPr lang="en-GB" sz="2000" b="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4450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err="1" smtClean="0">
                <a:solidFill>
                  <a:srgbClr val="000000"/>
                </a:solidFill>
                <a:latin typeface="Calibri Light"/>
              </a:rPr>
              <a:t>ProdCALC</a:t>
            </a:r>
            <a:endParaRPr dirty="0"/>
          </a:p>
        </p:txBody>
      </p:sp>
      <p:sp>
        <p:nvSpPr>
          <p:cNvPr id="32" name="TextBox 31"/>
          <p:cNvSpPr txBox="1"/>
          <p:nvPr/>
        </p:nvSpPr>
        <p:spPr>
          <a:xfrm>
            <a:off x="1055440" y="2254925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Mission Productivity  </a:t>
            </a:r>
            <a:r>
              <a:rPr lang="en-GB" sz="2800" b="1" dirty="0" smtClean="0"/>
              <a:t>=</a:t>
            </a:r>
            <a:endParaRPr lang="en-GB" sz="2800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5251627" y="1158494"/>
            <a:ext cx="3703961" cy="3065645"/>
            <a:chOff x="5251627" y="1158494"/>
            <a:chExt cx="3703961" cy="3065645"/>
          </a:xfrm>
        </p:grpSpPr>
        <p:sp>
          <p:nvSpPr>
            <p:cNvPr id="34" name="Chord 33"/>
            <p:cNvSpPr/>
            <p:nvPr/>
          </p:nvSpPr>
          <p:spPr>
            <a:xfrm rot="18488865">
              <a:off x="6296670" y="1815063"/>
              <a:ext cx="1729377" cy="1866848"/>
            </a:xfrm>
            <a:prstGeom prst="chord">
              <a:avLst>
                <a:gd name="adj1" fmla="val 2700000"/>
                <a:gd name="adj2" fmla="val 14323083"/>
              </a:avLst>
            </a:prstGeom>
            <a:solidFill>
              <a:srgbClr val="CC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251627" y="2512060"/>
              <a:ext cx="37039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ord 35"/>
            <p:cNvSpPr/>
            <p:nvPr/>
          </p:nvSpPr>
          <p:spPr>
            <a:xfrm rot="7689693">
              <a:off x="6081891" y="1101573"/>
              <a:ext cx="2131013" cy="2244856"/>
            </a:xfrm>
            <a:prstGeom prst="chord">
              <a:avLst>
                <a:gd name="adj1" fmla="val 2700000"/>
                <a:gd name="adj2" fmla="val 14323083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90453" y="1690007"/>
              <a:ext cx="149053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Lifetime Revenues</a:t>
              </a:r>
              <a:endParaRPr lang="en-US" b="1" dirty="0"/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519" y="2710661"/>
              <a:ext cx="5048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3344" y="3470844"/>
              <a:ext cx="41910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773" y="3785989"/>
              <a:ext cx="4476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912524" y="3408469"/>
              <a:ext cx="4191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5973" y="2682785"/>
              <a:ext cx="45720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6373060" y="2710661"/>
              <a:ext cx="1576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Total cost of Operation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28632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err="1" smtClean="0">
                <a:solidFill>
                  <a:srgbClr val="000000"/>
                </a:solidFill>
                <a:latin typeface="Calibri Light"/>
              </a:rPr>
              <a:t>ProdCALC</a:t>
            </a:r>
            <a:endParaRPr dirty="0"/>
          </a:p>
        </p:txBody>
      </p:sp>
      <p:sp>
        <p:nvSpPr>
          <p:cNvPr id="16" name="TextBox 15"/>
          <p:cNvSpPr txBox="1"/>
          <p:nvPr/>
        </p:nvSpPr>
        <p:spPr>
          <a:xfrm>
            <a:off x="4681457" y="2918084"/>
            <a:ext cx="3790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Mission Productivity  </a:t>
            </a:r>
            <a:r>
              <a:rPr lang="en-GB" sz="2800" b="1" dirty="0" smtClean="0">
                <a:latin typeface="Calibri" panose="020F0502020204030204" pitchFamily="34" charset="0"/>
              </a:rPr>
              <a:t>=</a:t>
            </a:r>
            <a:endParaRPr lang="en-GB" sz="2800" b="1" dirty="0">
              <a:latin typeface="Calibri" panose="020F050202020403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368380" y="2140802"/>
            <a:ext cx="2946073" cy="2368318"/>
            <a:chOff x="5251627" y="1214786"/>
            <a:chExt cx="3703961" cy="3009353"/>
          </a:xfrm>
        </p:grpSpPr>
        <p:sp>
          <p:nvSpPr>
            <p:cNvPr id="18" name="Chord 17"/>
            <p:cNvSpPr/>
            <p:nvPr/>
          </p:nvSpPr>
          <p:spPr>
            <a:xfrm rot="18488865">
              <a:off x="6296670" y="1815063"/>
              <a:ext cx="1729377" cy="1866848"/>
            </a:xfrm>
            <a:prstGeom prst="chord">
              <a:avLst>
                <a:gd name="adj1" fmla="val 2700000"/>
                <a:gd name="adj2" fmla="val 14323083"/>
              </a:avLst>
            </a:prstGeom>
            <a:solidFill>
              <a:srgbClr val="CC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5251627" y="2512060"/>
              <a:ext cx="37039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hord 19"/>
            <p:cNvSpPr/>
            <p:nvPr/>
          </p:nvSpPr>
          <p:spPr>
            <a:xfrm rot="7689693">
              <a:off x="6081891" y="1157865"/>
              <a:ext cx="2131013" cy="2244856"/>
            </a:xfrm>
            <a:prstGeom prst="chord">
              <a:avLst>
                <a:gd name="adj1" fmla="val 2700000"/>
                <a:gd name="adj2" fmla="val 14323083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90453" y="1532483"/>
              <a:ext cx="1490533" cy="7128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alibri" panose="020F0502020204030204" pitchFamily="34" charset="0"/>
                </a:rPr>
                <a:t>Lifetime Revenues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519" y="2710661"/>
              <a:ext cx="5048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3344" y="3470844"/>
              <a:ext cx="41910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773" y="3785989"/>
              <a:ext cx="4476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912524" y="3408469"/>
              <a:ext cx="4191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5973" y="2682785"/>
              <a:ext cx="45720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6373060" y="2710661"/>
              <a:ext cx="1576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alibri" panose="020F0502020204030204" pitchFamily="34" charset="0"/>
                </a:rPr>
                <a:t>Total cost of Operation</a:t>
              </a:r>
              <a:endParaRPr lang="en-US" sz="16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-384720" y="1451358"/>
            <a:ext cx="4946216" cy="3541531"/>
            <a:chOff x="55082" y="2945134"/>
            <a:chExt cx="5369027" cy="3729794"/>
          </a:xfrm>
        </p:grpSpPr>
        <p:grpSp>
          <p:nvGrpSpPr>
            <p:cNvPr id="29" name="Group 28"/>
            <p:cNvGrpSpPr/>
            <p:nvPr/>
          </p:nvGrpSpPr>
          <p:grpSpPr>
            <a:xfrm>
              <a:off x="55082" y="2945134"/>
              <a:ext cx="5369027" cy="3729794"/>
              <a:chOff x="55082" y="2945134"/>
              <a:chExt cx="5369027" cy="3729794"/>
            </a:xfrm>
          </p:grpSpPr>
          <p:sp>
            <p:nvSpPr>
              <p:cNvPr id="55" name="Chord 54"/>
              <p:cNvSpPr/>
              <p:nvPr/>
            </p:nvSpPr>
            <p:spPr>
              <a:xfrm rot="10800000">
                <a:off x="55082" y="2945134"/>
                <a:ext cx="4061462" cy="3729794"/>
              </a:xfrm>
              <a:prstGeom prst="chord">
                <a:avLst>
                  <a:gd name="adj1" fmla="val 5428300"/>
                  <a:gd name="adj2" fmla="val 16200000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ight Arrow 55"/>
              <p:cNvSpPr/>
              <p:nvPr/>
            </p:nvSpPr>
            <p:spPr>
              <a:xfrm>
                <a:off x="4005915" y="4439719"/>
                <a:ext cx="1418194" cy="740623"/>
              </a:xfrm>
              <a:prstGeom prst="rightArrow">
                <a:avLst>
                  <a:gd name="adj1" fmla="val 98462"/>
                  <a:gd name="adj2" fmla="val 50000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Oval 29"/>
            <p:cNvSpPr/>
            <p:nvPr/>
          </p:nvSpPr>
          <p:spPr>
            <a:xfrm>
              <a:off x="611559" y="3429000"/>
              <a:ext cx="2948509" cy="27558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32956" y="4622258"/>
              <a:ext cx="1105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b="1" dirty="0" smtClean="0">
                  <a:latin typeface="Calibri" panose="020F0502020204030204" pitchFamily="34" charset="0"/>
                </a:rPr>
                <a:t>Mission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33127" y="4579198"/>
              <a:ext cx="1721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prodCALC</a:t>
              </a:r>
              <a:endParaRPr lang="en-US" sz="24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074131" y="3924823"/>
              <a:ext cx="2021789" cy="176419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759054" y="3609018"/>
              <a:ext cx="653515" cy="64290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81603" y="3776584"/>
              <a:ext cx="812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" panose="020F0502020204030204" pitchFamily="34" charset="0"/>
                </a:rPr>
                <a:t>Vehicle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2723279" y="4485470"/>
              <a:ext cx="653515" cy="64290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09052" y="4649232"/>
              <a:ext cx="725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smtClean="0">
                  <a:latin typeface="Calibri" panose="020F0502020204030204" pitchFamily="34" charset="0"/>
                </a:rPr>
                <a:t>Route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720329" y="5373216"/>
              <a:ext cx="653515" cy="64290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08694" y="5549328"/>
              <a:ext cx="897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" panose="020F0502020204030204" pitchFamily="34" charset="0"/>
                </a:rPr>
                <a:t>Payload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53420" y="4488577"/>
              <a:ext cx="653515" cy="64290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8648" y="4656143"/>
              <a:ext cx="730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smtClean="0">
                  <a:latin typeface="Calibri" panose="020F0502020204030204" pitchFamily="34" charset="0"/>
                </a:rPr>
                <a:t>Driver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0649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Vehicle Model in ProdCALC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064466"/>
            <a:ext cx="10704909" cy="1772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31704" y="2846650"/>
            <a:ext cx="6984776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Longitudinal </a:t>
            </a:r>
            <a:r>
              <a:rPr lang="sv-SE" dirty="0" err="1" smtClean="0"/>
              <a:t>vehicle</a:t>
            </a:r>
            <a:r>
              <a:rPr lang="sv-SE" dirty="0" smtClean="0"/>
              <a:t> </a:t>
            </a:r>
            <a:r>
              <a:rPr lang="sv-SE" dirty="0" err="1" smtClean="0"/>
              <a:t>dynamics</a:t>
            </a:r>
            <a:endParaRPr lang="sv-SE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 smtClean="0"/>
              <a:t>Distributed</a:t>
            </a:r>
            <a:r>
              <a:rPr lang="sv-SE" dirty="0" smtClean="0"/>
              <a:t> </a:t>
            </a:r>
            <a:r>
              <a:rPr lang="sv-SE" dirty="0" err="1" smtClean="0"/>
              <a:t>propulsion</a:t>
            </a:r>
            <a:r>
              <a:rPr lang="sv-SE" dirty="0" smtClean="0"/>
              <a:t> – </a:t>
            </a:r>
            <a:r>
              <a:rPr lang="sv-SE" dirty="0" err="1" smtClean="0"/>
              <a:t>energy</a:t>
            </a:r>
            <a:r>
              <a:rPr lang="sv-SE" dirty="0" smtClean="0"/>
              <a:t> </a:t>
            </a:r>
            <a:r>
              <a:rPr lang="sv-SE" dirty="0" err="1" smtClean="0"/>
              <a:t>buffers</a:t>
            </a:r>
            <a:r>
              <a:rPr lang="sv-SE" dirty="0" smtClean="0"/>
              <a:t> on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unit</a:t>
            </a:r>
            <a:endParaRPr lang="sv-SE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3 different </a:t>
            </a:r>
            <a:r>
              <a:rPr lang="sv-SE" dirty="0" err="1" smtClean="0"/>
              <a:t>engines</a:t>
            </a:r>
            <a:r>
              <a:rPr lang="sv-SE" dirty="0" smtClean="0"/>
              <a:t> – D11, D13 and D16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3 </a:t>
            </a:r>
            <a:r>
              <a:rPr lang="sv-SE" dirty="0" err="1" smtClean="0"/>
              <a:t>electric</a:t>
            </a:r>
            <a:r>
              <a:rPr lang="sv-SE" dirty="0" smtClean="0"/>
              <a:t> </a:t>
            </a:r>
            <a:r>
              <a:rPr lang="sv-SE" dirty="0" err="1" smtClean="0"/>
              <a:t>buffer</a:t>
            </a:r>
            <a:r>
              <a:rPr lang="sv-SE" dirty="0" smtClean="0"/>
              <a:t> </a:t>
            </a:r>
            <a:r>
              <a:rPr lang="sv-SE" dirty="0" err="1" smtClean="0"/>
              <a:t>sizes</a:t>
            </a:r>
            <a:r>
              <a:rPr lang="sv-SE" dirty="0" smtClean="0"/>
              <a:t> – 5 kWh, 50 kWh and 91 kWh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3 </a:t>
            </a:r>
            <a:r>
              <a:rPr lang="sv-SE" dirty="0" err="1" smtClean="0"/>
              <a:t>electric</a:t>
            </a:r>
            <a:r>
              <a:rPr lang="sv-SE" dirty="0" smtClean="0"/>
              <a:t> motor </a:t>
            </a:r>
            <a:r>
              <a:rPr lang="sv-SE" dirty="0" err="1" smtClean="0"/>
              <a:t>sizes</a:t>
            </a:r>
            <a:r>
              <a:rPr lang="sv-SE" dirty="0" smtClean="0"/>
              <a:t> – 125kW, 230 Nm;</a:t>
            </a:r>
          </a:p>
          <a:p>
            <a:pPr lvl="2">
              <a:lnSpc>
                <a:spcPct val="150000"/>
              </a:lnSpc>
            </a:pPr>
            <a:r>
              <a:rPr lang="sv-SE" dirty="0"/>
              <a:t>	</a:t>
            </a:r>
            <a:r>
              <a:rPr lang="sv-SE" dirty="0" smtClean="0"/>
              <a:t>	175kW, 400 Nm and </a:t>
            </a:r>
          </a:p>
          <a:p>
            <a:pPr lvl="2">
              <a:lnSpc>
                <a:spcPct val="150000"/>
              </a:lnSpc>
            </a:pPr>
            <a:r>
              <a:rPr lang="sv-SE" dirty="0"/>
              <a:t>	</a:t>
            </a:r>
            <a:r>
              <a:rPr lang="sv-SE" dirty="0" smtClean="0"/>
              <a:t>	175kW, 800 Nm</a:t>
            </a:r>
            <a:endParaRPr lang="sv-S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Electric </a:t>
            </a:r>
            <a:r>
              <a:rPr lang="sv-SE" dirty="0" err="1" smtClean="0"/>
              <a:t>propulsion</a:t>
            </a:r>
            <a:r>
              <a:rPr lang="sv-SE" dirty="0" smtClean="0"/>
              <a:t> on </a:t>
            </a:r>
            <a:r>
              <a:rPr lang="sv-SE" dirty="0" err="1" smtClean="0"/>
              <a:t>any</a:t>
            </a:r>
            <a:r>
              <a:rPr lang="sv-SE" dirty="0" smtClean="0"/>
              <a:t> / all trailer </a:t>
            </a:r>
            <a:r>
              <a:rPr lang="sv-SE" dirty="0" err="1" smtClean="0"/>
              <a:t>axles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05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Vehicle Model in ProdCALC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064466"/>
            <a:ext cx="10704909" cy="1772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4569792" y="3963338"/>
            <a:ext cx="158417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857824" y="4185005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Vehicle Model</a:t>
            </a:r>
            <a:endParaRPr lang="en-GB" dirty="0"/>
          </a:p>
        </p:txBody>
      </p:sp>
      <p:sp>
        <p:nvSpPr>
          <p:cNvPr id="8" name="Right Arrow Callout 7"/>
          <p:cNvSpPr/>
          <p:nvPr/>
        </p:nvSpPr>
        <p:spPr>
          <a:xfrm>
            <a:off x="3675186" y="3832075"/>
            <a:ext cx="864096" cy="1342645"/>
          </a:xfrm>
          <a:prstGeom prst="rightArrowCallout">
            <a:avLst>
              <a:gd name="adj1" fmla="val 25000"/>
              <a:gd name="adj2" fmla="val 25000"/>
              <a:gd name="adj3" fmla="val 17088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459162" y="52594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Road Gradient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553134" y="3185744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Cruise speed</a:t>
            </a:r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>
            <a:off x="6153968" y="4361464"/>
            <a:ext cx="648072" cy="3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668689" y="4180231"/>
            <a:ext cx="121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sv-SE" dirty="0" err="1"/>
              <a:t>Vehicle</a:t>
            </a:r>
            <a:r>
              <a:rPr lang="sv-SE" dirty="0"/>
              <a:t> </a:t>
            </a:r>
            <a:r>
              <a:rPr lang="sv-SE" dirty="0" err="1"/>
              <a:t>Traction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2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/>
          <p:cNvPicPr/>
          <p:nvPr/>
        </p:nvPicPr>
        <p:blipFill>
          <a:blip r:embed="rId3"/>
          <a:srcRect t="8572" r="4174" b="15974"/>
          <a:stretch>
            <a:fillRect/>
          </a:stretch>
        </p:blipFill>
        <p:spPr>
          <a:xfrm>
            <a:off x="1780920" y="685080"/>
            <a:ext cx="8857080" cy="42667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0" y="4941168"/>
            <a:ext cx="12191760" cy="1394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600" dirty="0">
                <a:solidFill>
                  <a:srgbClr val="000000"/>
                </a:solidFill>
                <a:latin typeface="Calibri Light"/>
              </a:rPr>
              <a:t>Optimization of Distributed Propulsion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IN" sz="3600" dirty="0">
                <a:solidFill>
                  <a:srgbClr val="000000"/>
                </a:solidFill>
                <a:latin typeface="Calibri Light"/>
              </a:rPr>
              <a:t>In Long Heavy Vehicle Combinations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Vehicle Model in ProdCALC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064466"/>
            <a:ext cx="10704909" cy="1772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415046" y="3978579"/>
            <a:ext cx="158417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703078" y="4200246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Vehicle Model</a:t>
            </a:r>
            <a:endParaRPr lang="en-GB" dirty="0"/>
          </a:p>
        </p:txBody>
      </p:sp>
      <p:sp>
        <p:nvSpPr>
          <p:cNvPr id="8" name="Right Arrow Callout 7"/>
          <p:cNvSpPr/>
          <p:nvPr/>
        </p:nvSpPr>
        <p:spPr>
          <a:xfrm>
            <a:off x="1520440" y="3847316"/>
            <a:ext cx="864096" cy="1342645"/>
          </a:xfrm>
          <a:prstGeom prst="rightArrowCallout">
            <a:avLst>
              <a:gd name="adj1" fmla="val 25000"/>
              <a:gd name="adj2" fmla="val 25000"/>
              <a:gd name="adj3" fmla="val 17088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304416" y="5274723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Road Gradient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398388" y="3200985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Cruise speed</a:t>
            </a:r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>
            <a:off x="3999222" y="4376705"/>
            <a:ext cx="648072" cy="3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4513943" y="4195472"/>
            <a:ext cx="121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sv-SE" dirty="0" err="1"/>
              <a:t>Vehicle</a:t>
            </a:r>
            <a:r>
              <a:rPr lang="sv-SE" dirty="0"/>
              <a:t> </a:t>
            </a:r>
            <a:r>
              <a:rPr lang="sv-SE" dirty="0" err="1"/>
              <a:t>Traction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6816080" y="3959982"/>
            <a:ext cx="3936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 smtClean="0"/>
              <a:t>Battery</a:t>
            </a:r>
            <a:r>
              <a:rPr lang="sv-SE" dirty="0" smtClean="0"/>
              <a:t> </a:t>
            </a:r>
            <a:r>
              <a:rPr lang="sv-SE" dirty="0" err="1" smtClean="0"/>
              <a:t>energy</a:t>
            </a:r>
            <a:r>
              <a:rPr lang="sv-SE" dirty="0" smtClean="0"/>
              <a:t>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Hybrid </a:t>
            </a:r>
            <a:r>
              <a:rPr lang="sv-SE" dirty="0" err="1" smtClean="0"/>
              <a:t>power</a:t>
            </a:r>
            <a:r>
              <a:rPr lang="sv-SE" dirty="0" smtClean="0"/>
              <a:t>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28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Vehicle Model in ProdCALC</a:t>
            </a: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Predictive Battery Management</a:t>
            </a:r>
            <a:endParaRPr sz="1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397821"/>
            <a:ext cx="5561146" cy="452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00056" y="2204864"/>
            <a:ext cx="5040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000" dirty="0" err="1" smtClean="0">
                <a:solidFill>
                  <a:srgbClr val="FF0000"/>
                </a:solidFill>
              </a:rPr>
              <a:t>Explanation</a:t>
            </a:r>
            <a:r>
              <a:rPr lang="sv-SE" sz="4000" dirty="0" smtClean="0">
                <a:solidFill>
                  <a:srgbClr val="FF0000"/>
                </a:solidFill>
              </a:rPr>
              <a:t>, </a:t>
            </a:r>
            <a:r>
              <a:rPr lang="sv-SE" sz="4000" dirty="0" err="1" smtClean="0">
                <a:solidFill>
                  <a:srgbClr val="FF0000"/>
                </a:solidFill>
              </a:rPr>
              <a:t>control</a:t>
            </a:r>
            <a:r>
              <a:rPr lang="sv-SE" sz="4000" dirty="0" smtClean="0">
                <a:solidFill>
                  <a:srgbClr val="FF0000"/>
                </a:solidFill>
              </a:rPr>
              <a:t> </a:t>
            </a:r>
            <a:r>
              <a:rPr lang="sv-SE" sz="4000" dirty="0" err="1" smtClean="0">
                <a:solidFill>
                  <a:srgbClr val="FF0000"/>
                </a:solidFill>
              </a:rPr>
              <a:t>allocation</a:t>
            </a:r>
            <a:r>
              <a:rPr lang="sv-SE" sz="4000" dirty="0" smtClean="0">
                <a:solidFill>
                  <a:srgbClr val="FF0000"/>
                </a:solidFill>
              </a:rPr>
              <a:t>, GA and </a:t>
            </a:r>
            <a:r>
              <a:rPr lang="sv-SE" sz="4000" dirty="0" err="1" smtClean="0">
                <a:solidFill>
                  <a:srgbClr val="FF0000"/>
                </a:solidFill>
              </a:rPr>
              <a:t>results</a:t>
            </a:r>
            <a:r>
              <a:rPr lang="sv-SE" sz="4000" dirty="0" smtClean="0">
                <a:solidFill>
                  <a:srgbClr val="FF0000"/>
                </a:solidFill>
              </a:rPr>
              <a:t> </a:t>
            </a:r>
            <a:r>
              <a:rPr lang="sv-SE" sz="4000" dirty="0" err="1" smtClean="0">
                <a:solidFill>
                  <a:srgbClr val="FF0000"/>
                </a:solidFill>
              </a:rPr>
              <a:t>follow</a:t>
            </a:r>
            <a:r>
              <a:rPr lang="sv-SE" sz="4000" dirty="0" smtClean="0">
                <a:solidFill>
                  <a:srgbClr val="FF0000"/>
                </a:solidFill>
              </a:rPr>
              <a:t>….</a:t>
            </a:r>
            <a:endParaRPr lang="en-GB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7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3109680" y="1703160"/>
            <a:ext cx="5907960" cy="384732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387360" y="506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>
                <a:solidFill>
                  <a:srgbClr val="000000"/>
                </a:solidFill>
                <a:latin typeface="Calibri Light"/>
              </a:rPr>
              <a:t>The freight transport problem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456840" y="1819080"/>
            <a:ext cx="5136120" cy="334476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387360" y="506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>
                <a:solidFill>
                  <a:srgbClr val="000000"/>
                </a:solidFill>
                <a:latin typeface="Calibri Light"/>
              </a:rPr>
              <a:t>The freight transport problem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7813440" y="1819080"/>
            <a:ext cx="888120" cy="1970280"/>
          </a:xfrm>
          <a:prstGeom prst="upArrow">
            <a:avLst>
              <a:gd name="adj1" fmla="val 41304"/>
              <a:gd name="adj2" fmla="val 74638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97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9504720" y="4043880"/>
            <a:ext cx="1702800" cy="1722600"/>
          </a:xfrm>
          <a:prstGeom prst="rect">
            <a:avLst/>
          </a:prstGeom>
          <a:ln>
            <a:noFill/>
          </a:ln>
        </p:spPr>
      </p:pic>
      <p:pic>
        <p:nvPicPr>
          <p:cNvPr id="98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7387920" y="4043880"/>
            <a:ext cx="1663920" cy="164808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9812520" y="1832400"/>
            <a:ext cx="888120" cy="1970280"/>
          </a:xfrm>
          <a:prstGeom prst="upArrow">
            <a:avLst>
              <a:gd name="adj1" fmla="val 41304"/>
              <a:gd name="adj2" fmla="val 74638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00" name="CustomShape 4"/>
          <p:cNvSpPr/>
          <p:nvPr/>
        </p:nvSpPr>
        <p:spPr>
          <a:xfrm>
            <a:off x="8006400" y="1169640"/>
            <a:ext cx="86652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30%</a:t>
            </a:r>
            <a:endParaRPr/>
          </a:p>
        </p:txBody>
      </p:sp>
      <p:sp>
        <p:nvSpPr>
          <p:cNvPr id="101" name="CustomShape 5"/>
          <p:cNvSpPr/>
          <p:nvPr/>
        </p:nvSpPr>
        <p:spPr>
          <a:xfrm>
            <a:off x="9919800" y="1169640"/>
            <a:ext cx="83232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27%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992544" y="352664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2010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0992544" y="17592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2020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820560" y="3937320"/>
            <a:ext cx="3876120" cy="91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Increased traffic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Higher emissions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Burgeoning operating costs</a:t>
            </a:r>
            <a:endParaRPr dirty="0"/>
          </a:p>
        </p:txBody>
      </p:sp>
      <p:sp>
        <p:nvSpPr>
          <p:cNvPr id="104" name="CustomShape 2"/>
          <p:cNvSpPr/>
          <p:nvPr/>
        </p:nvSpPr>
        <p:spPr>
          <a:xfrm>
            <a:off x="181440" y="506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>
                <a:solidFill>
                  <a:srgbClr val="000000"/>
                </a:solidFill>
                <a:latin typeface="Calibri Light"/>
              </a:rPr>
              <a:t>Freight transport today</a:t>
            </a:r>
            <a:endParaRPr/>
          </a:p>
        </p:txBody>
      </p:sp>
      <p:sp>
        <p:nvSpPr>
          <p:cNvPr id="105" name="CustomShape 3"/>
          <p:cNvSpPr/>
          <p:nvPr/>
        </p:nvSpPr>
        <p:spPr>
          <a:xfrm>
            <a:off x="296280" y="5134680"/>
            <a:ext cx="11585160" cy="780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FFFFFF"/>
            </a:solidFill>
            <a:miter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sp>
      <p:sp>
        <p:nvSpPr>
          <p:cNvPr id="106" name="CustomShape 4"/>
          <p:cNvSpPr/>
          <p:nvPr/>
        </p:nvSpPr>
        <p:spPr>
          <a:xfrm>
            <a:off x="2035440" y="5330160"/>
            <a:ext cx="3076920" cy="38988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CustomShape 5"/>
          <p:cNvSpPr/>
          <p:nvPr/>
        </p:nvSpPr>
        <p:spPr>
          <a:xfrm>
            <a:off x="2035440" y="5330160"/>
            <a:ext cx="3076920" cy="389880"/>
          </a:xfrm>
          <a:prstGeom prst="rect">
            <a:avLst/>
          </a:prstGeom>
          <a:noFill/>
          <a:ln>
            <a:noFill/>
          </a:ln>
        </p:spPr>
        <p:txBody>
          <a:bodyPr lIns="0" tIns="142200" rIns="0" bIns="142200" anchor="ctr"/>
          <a:lstStyle/>
          <a:p>
            <a:pPr algn="ctr">
              <a:lnSpc>
                <a:spcPct val="90000"/>
              </a:lnSpc>
            </a:pPr>
            <a:r>
              <a:rPr lang="en-IN" b="1" dirty="0">
                <a:solidFill>
                  <a:srgbClr val="000000"/>
                </a:solidFill>
                <a:latin typeface="Calibri"/>
              </a:rPr>
              <a:t>2014</a:t>
            </a:r>
            <a:endParaRPr dirty="0"/>
          </a:p>
        </p:txBody>
      </p:sp>
      <p:pic>
        <p:nvPicPr>
          <p:cNvPr id="108" name="Picture 17"/>
          <p:cNvPicPr/>
          <p:nvPr/>
        </p:nvPicPr>
        <p:blipFill>
          <a:blip r:embed="rId2"/>
          <a:stretch>
            <a:fillRect/>
          </a:stretch>
        </p:blipFill>
        <p:spPr>
          <a:xfrm>
            <a:off x="90000" y="1489320"/>
            <a:ext cx="4885920" cy="1418760"/>
          </a:xfrm>
          <a:prstGeom prst="rect">
            <a:avLst/>
          </a:prstGeom>
          <a:ln>
            <a:noFill/>
          </a:ln>
        </p:spPr>
      </p:pic>
      <p:pic>
        <p:nvPicPr>
          <p:cNvPr id="109" name="Picture 18"/>
          <p:cNvPicPr/>
          <p:nvPr/>
        </p:nvPicPr>
        <p:blipFill>
          <a:blip r:embed="rId2"/>
          <a:stretch>
            <a:fillRect/>
          </a:stretch>
        </p:blipFill>
        <p:spPr>
          <a:xfrm>
            <a:off x="90000" y="2814840"/>
            <a:ext cx="4885920" cy="1418760"/>
          </a:xfrm>
          <a:prstGeom prst="rect">
            <a:avLst/>
          </a:prstGeom>
          <a:ln>
            <a:noFill/>
          </a:ln>
        </p:spPr>
      </p:pic>
      <p:sp>
        <p:nvSpPr>
          <p:cNvPr id="110" name="CustomShape 6"/>
          <p:cNvSpPr/>
          <p:nvPr/>
        </p:nvSpPr>
        <p:spPr>
          <a:xfrm>
            <a:off x="181440" y="4190400"/>
            <a:ext cx="5112360" cy="4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100">
                <a:solidFill>
                  <a:srgbClr val="000000"/>
                </a:solidFill>
                <a:latin typeface="Calibri"/>
              </a:rPr>
              <a:t>J. Aurell and T. Wadman. </a:t>
            </a:r>
            <a:r>
              <a:rPr lang="en-IN" sz="1100" i="1">
                <a:solidFill>
                  <a:srgbClr val="000000"/>
                </a:solidFill>
                <a:latin typeface="Calibri"/>
              </a:rPr>
              <a:t>Vehicle combinations based on the modular concept</a:t>
            </a:r>
            <a:r>
              <a:rPr lang="en-IN" sz="1100">
                <a:solidFill>
                  <a:srgbClr val="000000"/>
                </a:solidFill>
                <a:latin typeface="Calibri"/>
              </a:rPr>
              <a:t>. Tech. rep. Nordiska Vagtekniska F¨orbundet, 2007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860" y="957664"/>
            <a:ext cx="5282952" cy="2976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96280" y="5199120"/>
            <a:ext cx="11585160" cy="780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FFFFFF"/>
            </a:solidFill>
            <a:miter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sp>
      <p:sp>
        <p:nvSpPr>
          <p:cNvPr id="112" name="CustomShape 2"/>
          <p:cNvSpPr/>
          <p:nvPr/>
        </p:nvSpPr>
        <p:spPr>
          <a:xfrm>
            <a:off x="2035440" y="5394600"/>
            <a:ext cx="3076920" cy="38988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CustomShape 3"/>
          <p:cNvSpPr/>
          <p:nvPr/>
        </p:nvSpPr>
        <p:spPr>
          <a:xfrm>
            <a:off x="13320" y="5394600"/>
            <a:ext cx="3076920" cy="389880"/>
          </a:xfrm>
          <a:prstGeom prst="rect">
            <a:avLst/>
          </a:prstGeom>
          <a:noFill/>
          <a:ln>
            <a:noFill/>
          </a:ln>
        </p:spPr>
        <p:txBody>
          <a:bodyPr lIns="0" tIns="142200" rIns="0" bIns="142200" anchor="ctr"/>
          <a:lstStyle/>
          <a:p>
            <a:pPr algn="ctr">
              <a:lnSpc>
                <a:spcPct val="90000"/>
              </a:lnSpc>
            </a:pPr>
            <a:r>
              <a:rPr lang="en-IN" b="1">
                <a:solidFill>
                  <a:srgbClr val="000000"/>
                </a:solidFill>
                <a:latin typeface="Calibri"/>
              </a:rPr>
              <a:t>2014</a:t>
            </a:r>
            <a:endParaRPr/>
          </a:p>
        </p:txBody>
      </p:sp>
      <p:sp>
        <p:nvSpPr>
          <p:cNvPr id="114" name="CustomShape 4"/>
          <p:cNvSpPr/>
          <p:nvPr/>
        </p:nvSpPr>
        <p:spPr>
          <a:xfrm>
            <a:off x="6851880" y="5405400"/>
            <a:ext cx="3076920" cy="389880"/>
          </a:xfrm>
          <a:prstGeom prst="rect">
            <a:avLst/>
          </a:prstGeom>
          <a:noFill/>
          <a:ln>
            <a:noFill/>
          </a:ln>
        </p:spPr>
        <p:txBody>
          <a:bodyPr lIns="0" tIns="142200" rIns="0" bIns="142200" anchor="ctr"/>
          <a:lstStyle/>
          <a:p>
            <a:pPr algn="ctr">
              <a:lnSpc>
                <a:spcPct val="90000"/>
              </a:lnSpc>
            </a:pPr>
            <a:r>
              <a:rPr lang="en-IN" b="1" dirty="0">
                <a:solidFill>
                  <a:srgbClr val="000000"/>
                </a:solidFill>
                <a:latin typeface="Calibri"/>
              </a:rPr>
              <a:t>2015</a:t>
            </a:r>
            <a:endParaRPr dirty="0"/>
          </a:p>
        </p:txBody>
      </p:sp>
      <p:pic>
        <p:nvPicPr>
          <p:cNvPr id="115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561200" y="287280"/>
            <a:ext cx="4153680" cy="3273840"/>
          </a:xfrm>
          <a:prstGeom prst="rect">
            <a:avLst/>
          </a:prstGeom>
          <a:ln>
            <a:noFill/>
          </a:ln>
        </p:spPr>
      </p:pic>
      <p:sp>
        <p:nvSpPr>
          <p:cNvPr id="116" name="CustomShape 5"/>
          <p:cNvSpPr/>
          <p:nvPr/>
        </p:nvSpPr>
        <p:spPr>
          <a:xfrm>
            <a:off x="9122040" y="577080"/>
            <a:ext cx="191484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FF0000"/>
                </a:solidFill>
                <a:latin typeface="Calibri"/>
              </a:rPr>
              <a:t>Technology</a:t>
            </a:r>
            <a:endParaRPr/>
          </a:p>
        </p:txBody>
      </p:sp>
      <p:pic>
        <p:nvPicPr>
          <p:cNvPr id="117" name="Picture 20"/>
          <p:cNvPicPr/>
          <p:nvPr/>
        </p:nvPicPr>
        <p:blipFill>
          <a:blip r:embed="rId4"/>
          <a:stretch>
            <a:fillRect/>
          </a:stretch>
        </p:blipFill>
        <p:spPr>
          <a:xfrm>
            <a:off x="72000" y="1800360"/>
            <a:ext cx="3688200" cy="1036800"/>
          </a:xfrm>
          <a:prstGeom prst="rect">
            <a:avLst/>
          </a:prstGeom>
          <a:ln>
            <a:noFill/>
          </a:ln>
        </p:spPr>
      </p:pic>
      <p:pic>
        <p:nvPicPr>
          <p:cNvPr id="118" name="Picture 21"/>
          <p:cNvPicPr/>
          <p:nvPr/>
        </p:nvPicPr>
        <p:blipFill>
          <a:blip r:embed="rId4"/>
          <a:stretch>
            <a:fillRect/>
          </a:stretch>
        </p:blipFill>
        <p:spPr>
          <a:xfrm>
            <a:off x="72000" y="2769120"/>
            <a:ext cx="3688200" cy="1036800"/>
          </a:xfrm>
          <a:prstGeom prst="rect">
            <a:avLst/>
          </a:prstGeom>
          <a:ln>
            <a:noFill/>
          </a:ln>
        </p:spPr>
      </p:pic>
      <p:pic>
        <p:nvPicPr>
          <p:cNvPr id="119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9292320" y="1038600"/>
            <a:ext cx="1247400" cy="285480"/>
          </a:xfrm>
          <a:prstGeom prst="rect">
            <a:avLst/>
          </a:prstGeom>
          <a:ln>
            <a:noFill/>
          </a:ln>
        </p:spPr>
      </p:pic>
      <p:sp>
        <p:nvSpPr>
          <p:cNvPr id="120" name="CustomShape 6"/>
          <p:cNvSpPr/>
          <p:nvPr/>
        </p:nvSpPr>
        <p:spPr>
          <a:xfrm>
            <a:off x="4514040" y="3906360"/>
            <a:ext cx="433692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Reduced fuel consumption and emissions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Higher energy efficiency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Improved time efficiency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Sustainability</a:t>
            </a:r>
            <a:endParaRPr/>
          </a:p>
        </p:txBody>
      </p:sp>
      <p:sp>
        <p:nvSpPr>
          <p:cNvPr id="122" name="CustomShape 8"/>
          <p:cNvSpPr/>
          <p:nvPr/>
        </p:nvSpPr>
        <p:spPr>
          <a:xfrm>
            <a:off x="2474280" y="884520"/>
            <a:ext cx="1866960" cy="86256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4" name="CustomShape 7"/>
          <p:cNvSpPr/>
          <p:nvPr/>
        </p:nvSpPr>
        <p:spPr>
          <a:xfrm>
            <a:off x="117264" y="231632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3600" dirty="0">
                <a:solidFill>
                  <a:srgbClr val="000000"/>
                </a:solidFill>
                <a:latin typeface="Calibri Light"/>
              </a:rPr>
              <a:t>The way ahead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4341600" y="530640"/>
            <a:ext cx="3688200" cy="103680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296280" y="5199120"/>
            <a:ext cx="11585160" cy="780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FFFFFF"/>
            </a:solidFill>
            <a:miter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sp>
      <p:sp>
        <p:nvSpPr>
          <p:cNvPr id="125" name="CustomShape 2"/>
          <p:cNvSpPr/>
          <p:nvPr/>
        </p:nvSpPr>
        <p:spPr>
          <a:xfrm>
            <a:off x="2035440" y="5394600"/>
            <a:ext cx="3076920" cy="38988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CustomShape 3"/>
          <p:cNvSpPr/>
          <p:nvPr/>
        </p:nvSpPr>
        <p:spPr>
          <a:xfrm>
            <a:off x="13320" y="5394600"/>
            <a:ext cx="3076920" cy="389880"/>
          </a:xfrm>
          <a:prstGeom prst="rect">
            <a:avLst/>
          </a:prstGeom>
          <a:noFill/>
          <a:ln>
            <a:noFill/>
          </a:ln>
        </p:spPr>
        <p:txBody>
          <a:bodyPr lIns="0" tIns="142200" rIns="0" bIns="142200" anchor="ctr"/>
          <a:lstStyle/>
          <a:p>
            <a:pPr algn="ctr">
              <a:lnSpc>
                <a:spcPct val="90000"/>
              </a:lnSpc>
            </a:pPr>
            <a:r>
              <a:rPr lang="en-IN" b="1">
                <a:solidFill>
                  <a:srgbClr val="000000"/>
                </a:solidFill>
                <a:latin typeface="Calibri"/>
              </a:rPr>
              <a:t>2014</a:t>
            </a:r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6851880" y="5405400"/>
            <a:ext cx="3076920" cy="389880"/>
          </a:xfrm>
          <a:prstGeom prst="rect">
            <a:avLst/>
          </a:prstGeom>
          <a:noFill/>
          <a:ln>
            <a:noFill/>
          </a:ln>
        </p:spPr>
        <p:txBody>
          <a:bodyPr lIns="0" tIns="142200" rIns="0" bIns="142200" anchor="ctr"/>
          <a:lstStyle/>
          <a:p>
            <a:pPr algn="ctr">
              <a:lnSpc>
                <a:spcPct val="90000"/>
              </a:lnSpc>
            </a:pPr>
            <a:r>
              <a:rPr lang="en-IN" b="1">
                <a:solidFill>
                  <a:srgbClr val="000000"/>
                </a:solidFill>
                <a:latin typeface="Calibri"/>
              </a:rPr>
              <a:t>2015</a:t>
            </a:r>
            <a:endParaRPr/>
          </a:p>
        </p:txBody>
      </p:sp>
      <p:sp>
        <p:nvSpPr>
          <p:cNvPr id="128" name="CustomShape 5"/>
          <p:cNvSpPr/>
          <p:nvPr/>
        </p:nvSpPr>
        <p:spPr>
          <a:xfrm>
            <a:off x="2474280" y="884520"/>
            <a:ext cx="1866960" cy="86256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29" name="Picture 20"/>
          <p:cNvPicPr/>
          <p:nvPr/>
        </p:nvPicPr>
        <p:blipFill>
          <a:blip r:embed="rId3"/>
          <a:stretch>
            <a:fillRect/>
          </a:stretch>
        </p:blipFill>
        <p:spPr>
          <a:xfrm>
            <a:off x="72000" y="1800360"/>
            <a:ext cx="3688200" cy="1036800"/>
          </a:xfrm>
          <a:prstGeom prst="rect">
            <a:avLst/>
          </a:prstGeom>
          <a:ln>
            <a:noFill/>
          </a:ln>
        </p:spPr>
      </p:pic>
      <p:pic>
        <p:nvPicPr>
          <p:cNvPr id="130" name="Pictur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72000" y="2769120"/>
            <a:ext cx="3688200" cy="1036800"/>
          </a:xfrm>
          <a:prstGeom prst="rect">
            <a:avLst/>
          </a:prstGeom>
          <a:ln>
            <a:noFill/>
          </a:ln>
        </p:spPr>
      </p:pic>
      <p:pic>
        <p:nvPicPr>
          <p:cNvPr id="131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5995800" y="765720"/>
            <a:ext cx="1247400" cy="285480"/>
          </a:xfrm>
          <a:prstGeom prst="rect">
            <a:avLst/>
          </a:prstGeom>
          <a:ln>
            <a:noFill/>
          </a:ln>
        </p:spPr>
      </p:pic>
      <p:pic>
        <p:nvPicPr>
          <p:cNvPr id="132" name="Picture 1"/>
          <p:cNvPicPr/>
          <p:nvPr/>
        </p:nvPicPr>
        <p:blipFill>
          <a:blip r:embed="rId5"/>
          <a:stretch>
            <a:fillRect/>
          </a:stretch>
        </p:blipFill>
        <p:spPr>
          <a:xfrm>
            <a:off x="4714920" y="3069360"/>
            <a:ext cx="3034440" cy="2022840"/>
          </a:xfrm>
          <a:prstGeom prst="rect">
            <a:avLst/>
          </a:prstGeom>
          <a:ln>
            <a:noFill/>
          </a:ln>
        </p:spPr>
      </p:pic>
      <p:sp>
        <p:nvSpPr>
          <p:cNvPr id="133" name="CustomShape 6"/>
          <p:cNvSpPr/>
          <p:nvPr/>
        </p:nvSpPr>
        <p:spPr>
          <a:xfrm>
            <a:off x="9364658" y="1578277"/>
            <a:ext cx="100404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FF0000"/>
                </a:solidFill>
                <a:latin typeface="Calibri"/>
              </a:rPr>
              <a:t>Policy</a:t>
            </a:r>
            <a:endParaRPr dirty="0"/>
          </a:p>
        </p:txBody>
      </p:sp>
      <p:sp>
        <p:nvSpPr>
          <p:cNvPr id="135" name="CustomShape 7"/>
          <p:cNvSpPr/>
          <p:nvPr/>
        </p:nvSpPr>
        <p:spPr>
          <a:xfrm>
            <a:off x="7924916" y="3486960"/>
            <a:ext cx="433692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Reduced fuel consumption and emissions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Higher energy efficiency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Reduced traffic and congestion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Safer corridors</a:t>
            </a:r>
            <a:endParaRPr dirty="0"/>
          </a:p>
        </p:txBody>
      </p:sp>
      <p:sp>
        <p:nvSpPr>
          <p:cNvPr id="136" name="CustomShape 8"/>
          <p:cNvSpPr/>
          <p:nvPr/>
        </p:nvSpPr>
        <p:spPr>
          <a:xfrm flipV="1">
            <a:off x="2474280" y="4102560"/>
            <a:ext cx="1866960" cy="86292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7" r="2648" b="10328"/>
          <a:stretch/>
        </p:blipFill>
        <p:spPr>
          <a:xfrm>
            <a:off x="7924916" y="1999716"/>
            <a:ext cx="4007768" cy="1418484"/>
          </a:xfrm>
          <a:prstGeom prst="rect">
            <a:avLst/>
          </a:prstGeom>
        </p:spPr>
      </p:pic>
      <p:sp>
        <p:nvSpPr>
          <p:cNvPr id="17" name="CustomShape 7"/>
          <p:cNvSpPr/>
          <p:nvPr/>
        </p:nvSpPr>
        <p:spPr>
          <a:xfrm>
            <a:off x="117264" y="231632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3600" dirty="0">
                <a:solidFill>
                  <a:srgbClr val="000000"/>
                </a:solidFill>
                <a:latin typeface="Calibri Light"/>
              </a:rPr>
              <a:t>The way ahead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6120" y="4276080"/>
            <a:ext cx="6744240" cy="870120"/>
          </a:xfrm>
          <a:prstGeom prst="rect">
            <a:avLst/>
          </a:prstGeom>
          <a:ln>
            <a:noFill/>
          </a:ln>
        </p:spPr>
      </p:pic>
      <p:pic>
        <p:nvPicPr>
          <p:cNvPr id="137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2706120" y="530640"/>
            <a:ext cx="3688200" cy="1036800"/>
          </a:xfrm>
          <a:prstGeom prst="rect">
            <a:avLst/>
          </a:prstGeom>
          <a:ln>
            <a:noFill/>
          </a:ln>
        </p:spPr>
      </p:pic>
      <p:sp>
        <p:nvSpPr>
          <p:cNvPr id="142" name="CustomShape 5"/>
          <p:cNvSpPr/>
          <p:nvPr/>
        </p:nvSpPr>
        <p:spPr>
          <a:xfrm>
            <a:off x="838800" y="884520"/>
            <a:ext cx="1866960" cy="86256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43" name="Picture 20"/>
          <p:cNvPicPr/>
          <p:nvPr/>
        </p:nvPicPr>
        <p:blipFill>
          <a:blip r:embed="rId3"/>
          <a:stretch>
            <a:fillRect/>
          </a:stretch>
        </p:blipFill>
        <p:spPr>
          <a:xfrm>
            <a:off x="13320" y="1979640"/>
            <a:ext cx="2755800" cy="881280"/>
          </a:xfrm>
          <a:prstGeom prst="rect">
            <a:avLst/>
          </a:prstGeom>
          <a:ln>
            <a:noFill/>
          </a:ln>
        </p:spPr>
      </p:pic>
      <p:pic>
        <p:nvPicPr>
          <p:cNvPr id="144" name="Pictur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13320" y="2802960"/>
            <a:ext cx="2755800" cy="881280"/>
          </a:xfrm>
          <a:prstGeom prst="rect">
            <a:avLst/>
          </a:prstGeom>
          <a:ln>
            <a:noFill/>
          </a:ln>
        </p:spPr>
      </p:pic>
      <p:pic>
        <p:nvPicPr>
          <p:cNvPr id="145" name="Picture 7"/>
          <p:cNvPicPr/>
          <p:nvPr/>
        </p:nvPicPr>
        <p:blipFill rotWithShape="1">
          <a:blip r:embed="rId4"/>
          <a:srcRect l="53907"/>
          <a:stretch/>
        </p:blipFill>
        <p:spPr>
          <a:xfrm>
            <a:off x="4448362" y="731536"/>
            <a:ext cx="663998" cy="343142"/>
          </a:xfrm>
          <a:prstGeom prst="rect">
            <a:avLst/>
          </a:prstGeom>
          <a:ln>
            <a:noFill/>
          </a:ln>
        </p:spPr>
      </p:pic>
      <p:sp>
        <p:nvSpPr>
          <p:cNvPr id="146" name="CustomShape 6"/>
          <p:cNvSpPr/>
          <p:nvPr/>
        </p:nvSpPr>
        <p:spPr>
          <a:xfrm flipV="1">
            <a:off x="838800" y="4102560"/>
            <a:ext cx="1866960" cy="86292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6"/>
          <a:stretch/>
        </p:blipFill>
        <p:spPr>
          <a:xfrm>
            <a:off x="7109824" y="4394303"/>
            <a:ext cx="1524052" cy="45657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044633" y="2298464"/>
            <a:ext cx="883502" cy="768852"/>
            <a:chOff x="6236448" y="2353242"/>
            <a:chExt cx="883502" cy="768852"/>
          </a:xfrm>
        </p:grpSpPr>
        <p:sp>
          <p:nvSpPr>
            <p:cNvPr id="8" name="TextBox 7"/>
            <p:cNvSpPr txBox="1"/>
            <p:nvPr/>
          </p:nvSpPr>
          <p:spPr>
            <a:xfrm>
              <a:off x="6354754" y="2442886"/>
              <a:ext cx="3699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3200" dirty="0" smtClean="0">
                  <a:solidFill>
                    <a:schemeClr val="bg1"/>
                  </a:solidFill>
                </a:rPr>
                <a:t>?</a:t>
              </a:r>
              <a:endParaRPr lang="en-GB" sz="3200" dirty="0">
                <a:solidFill>
                  <a:schemeClr val="bg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236448" y="2353242"/>
              <a:ext cx="883502" cy="768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86384" y="2437980"/>
              <a:ext cx="5278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3200" b="1" dirty="0" smtClean="0">
                  <a:solidFill>
                    <a:schemeClr val="bg1"/>
                  </a:solidFill>
                </a:rPr>
                <a:t>?</a:t>
              </a:r>
              <a:endParaRPr lang="en-GB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Left-Right-Up Arrow 1"/>
          <p:cNvSpPr/>
          <p:nvPr/>
        </p:nvSpPr>
        <p:spPr>
          <a:xfrm rot="5400000">
            <a:off x="4291240" y="2201937"/>
            <a:ext cx="2016224" cy="96190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6"/>
          <a:stretch/>
        </p:blipFill>
        <p:spPr>
          <a:xfrm>
            <a:off x="4216500" y="4360118"/>
            <a:ext cx="1426585" cy="427373"/>
          </a:xfrm>
          <a:prstGeom prst="rect">
            <a:avLst/>
          </a:prstGeom>
        </p:spPr>
      </p:pic>
      <p:sp>
        <p:nvSpPr>
          <p:cNvPr id="22" name="CustomShape 7"/>
          <p:cNvSpPr/>
          <p:nvPr/>
        </p:nvSpPr>
        <p:spPr>
          <a:xfrm>
            <a:off x="117264" y="231632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3600" dirty="0">
                <a:solidFill>
                  <a:srgbClr val="000000"/>
                </a:solidFill>
                <a:latin typeface="Calibri Light"/>
              </a:rPr>
              <a:t>The way ahead</a:t>
            </a:r>
            <a:endParaRPr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3320" y="5199120"/>
            <a:ext cx="11763184" cy="780480"/>
            <a:chOff x="13320" y="5199120"/>
            <a:chExt cx="11763184" cy="780480"/>
          </a:xfrm>
        </p:grpSpPr>
        <p:sp>
          <p:nvSpPr>
            <p:cNvPr id="138" name="CustomShape 1"/>
            <p:cNvSpPr/>
            <p:nvPr/>
          </p:nvSpPr>
          <p:spPr>
            <a:xfrm>
              <a:off x="191344" y="5199120"/>
              <a:ext cx="11585160" cy="7804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B9BD5"/>
            </a:solidFill>
            <a:ln w="12600">
              <a:solidFill>
                <a:srgbClr val="FFFFFF"/>
              </a:solidFill>
              <a:miter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sp>
        <p:sp>
          <p:nvSpPr>
            <p:cNvPr id="139" name="CustomShape 2"/>
            <p:cNvSpPr/>
            <p:nvPr/>
          </p:nvSpPr>
          <p:spPr>
            <a:xfrm>
              <a:off x="203544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40" name="CustomShape 3"/>
            <p:cNvSpPr/>
            <p:nvPr/>
          </p:nvSpPr>
          <p:spPr>
            <a:xfrm>
              <a:off x="1332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2014</a:t>
              </a:r>
              <a:endParaRPr dirty="0"/>
            </a:p>
          </p:txBody>
        </p:sp>
        <p:sp>
          <p:nvSpPr>
            <p:cNvPr id="141" name="CustomShape 4"/>
            <p:cNvSpPr/>
            <p:nvPr/>
          </p:nvSpPr>
          <p:spPr>
            <a:xfrm>
              <a:off x="1415480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2015</a:t>
              </a:r>
              <a:endParaRPr dirty="0"/>
            </a:p>
          </p:txBody>
        </p:sp>
        <p:sp>
          <p:nvSpPr>
            <p:cNvPr id="23" name="CustomShape 4"/>
            <p:cNvSpPr/>
            <p:nvPr/>
          </p:nvSpPr>
          <p:spPr>
            <a:xfrm>
              <a:off x="3585592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2020</a:t>
              </a:r>
              <a:endParaRPr dirty="0"/>
            </a:p>
          </p:txBody>
        </p:sp>
        <p:sp>
          <p:nvSpPr>
            <p:cNvPr id="24" name="CustomShape 4"/>
            <p:cNvSpPr/>
            <p:nvPr/>
          </p:nvSpPr>
          <p:spPr>
            <a:xfrm>
              <a:off x="5922776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2025</a:t>
              </a:r>
              <a:endParaRPr dirty="0"/>
            </a:p>
          </p:txBody>
        </p:sp>
        <p:sp>
          <p:nvSpPr>
            <p:cNvPr id="26" name="CustomShape 4"/>
            <p:cNvSpPr/>
            <p:nvPr/>
          </p:nvSpPr>
          <p:spPr>
            <a:xfrm>
              <a:off x="8275664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2030</a:t>
              </a: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64240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>
                <a:solidFill>
                  <a:srgbClr val="000000"/>
                </a:solidFill>
                <a:latin typeface="Calibri Light"/>
              </a:rPr>
              <a:t>What combinations are possible?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85939" y="2154914"/>
            <a:ext cx="11872193" cy="2060340"/>
            <a:chOff x="185939" y="2154914"/>
            <a:chExt cx="11872193" cy="206034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5" t="55618" r="3764" b="5171"/>
            <a:stretch/>
          </p:blipFill>
          <p:spPr>
            <a:xfrm>
              <a:off x="185939" y="2154914"/>
              <a:ext cx="11872193" cy="2060340"/>
            </a:xfrm>
            <a:prstGeom prst="rect">
              <a:avLst/>
            </a:prstGeom>
          </p:spPr>
        </p:pic>
        <p:sp>
          <p:nvSpPr>
            <p:cNvPr id="3" name="Rounded Rectangle 2"/>
            <p:cNvSpPr/>
            <p:nvPr/>
          </p:nvSpPr>
          <p:spPr>
            <a:xfrm>
              <a:off x="561858" y="3210722"/>
              <a:ext cx="576064" cy="315924"/>
            </a:xfrm>
            <a:prstGeom prst="roundRect">
              <a:avLst/>
            </a:prstGeom>
            <a:solidFill>
              <a:srgbClr val="FF0000">
                <a:alpha val="79000"/>
              </a:srgbClr>
            </a:solidFill>
            <a:ln>
              <a:solidFill>
                <a:schemeClr val="accent1">
                  <a:shade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44170" y="319149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dirty="0" smtClean="0"/>
                <a:t>D13</a:t>
              </a:r>
              <a:endParaRPr lang="en-GB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143672" y="3645024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312024" y="3713230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400256" y="3717032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1962266" y="367430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/>
          </p:nvSpPr>
          <p:spPr>
            <a:xfrm>
              <a:off x="2461416" y="3686650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/>
            <p:nvPr/>
          </p:nvSpPr>
          <p:spPr>
            <a:xfrm>
              <a:off x="4736394" y="3696138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6922272" y="376871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9912424" y="3785571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8774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435</Words>
  <Application>Microsoft Office PowerPoint</Application>
  <PresentationFormat>Custom</PresentationFormat>
  <Paragraphs>140</Paragraphs>
  <Slides>21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Venkataraman</dc:creator>
  <cp:lastModifiedBy>Karthik Venkataraman</cp:lastModifiedBy>
  <cp:revision>135</cp:revision>
  <dcterms:modified xsi:type="dcterms:W3CDTF">2014-09-29T23:08:40Z</dcterms:modified>
</cp:coreProperties>
</file>