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82" r:id="rId12"/>
    <p:sldId id="283" r:id="rId13"/>
    <p:sldId id="278" r:id="rId14"/>
    <p:sldId id="280" r:id="rId15"/>
    <p:sldId id="285" r:id="rId16"/>
    <p:sldId id="284" r:id="rId17"/>
    <p:sldId id="326" r:id="rId18"/>
    <p:sldId id="325" r:id="rId19"/>
    <p:sldId id="319" r:id="rId20"/>
    <p:sldId id="318" r:id="rId21"/>
    <p:sldId id="303" r:id="rId22"/>
    <p:sldId id="321" r:id="rId23"/>
    <p:sldId id="322" r:id="rId24"/>
    <p:sldId id="323" r:id="rId25"/>
    <p:sldId id="316" r:id="rId26"/>
    <p:sldId id="300" r:id="rId27"/>
    <p:sldId id="324" r:id="rId28"/>
    <p:sldId id="313" r:id="rId29"/>
    <p:sldId id="293" r:id="rId30"/>
    <p:sldId id="305" r:id="rId31"/>
    <p:sldId id="306" r:id="rId32"/>
    <p:sldId id="307" r:id="rId33"/>
    <p:sldId id="308" r:id="rId34"/>
    <p:sldId id="309" r:id="rId35"/>
    <p:sldId id="310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EC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0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D5689-E164-42EF-97C0-87B2C16F8050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604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8764453-62A6-4662-800B-1AC87D56CD9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231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244727-2CEC-40DC-BB56-C202E8EE9458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0679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Disadvantages</a:t>
            </a:r>
            <a:r>
              <a:rPr lang="sv-SE" baseline="0" dirty="0" smtClean="0"/>
              <a:t> – Still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traffic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trucks on the road), </a:t>
            </a:r>
            <a:r>
              <a:rPr lang="sv-SE" baseline="0" dirty="0" err="1" smtClean="0"/>
              <a:t>higher</a:t>
            </a:r>
            <a:r>
              <a:rPr lang="sv-SE" baseline="0" dirty="0" smtClean="0"/>
              <a:t> operating </a:t>
            </a:r>
            <a:r>
              <a:rPr lang="sv-SE" baseline="0" dirty="0" err="1" smtClean="0"/>
              <a:t>costs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fleet</a:t>
            </a:r>
            <a:r>
              <a:rPr lang="sv-SE" baseline="0" dirty="0" smtClean="0"/>
              <a:t> management, </a:t>
            </a:r>
            <a:r>
              <a:rPr lang="sv-SE" baseline="0" dirty="0" err="1" smtClean="0"/>
              <a:t>maintenance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etc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higher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58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Disadvantages</a:t>
            </a:r>
            <a:r>
              <a:rPr lang="sv-SE" dirty="0" smtClean="0"/>
              <a:t> –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gradeability</a:t>
            </a:r>
            <a:r>
              <a:rPr lang="sv-SE" dirty="0" smtClean="0"/>
              <a:t>,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average</a:t>
            </a:r>
            <a:r>
              <a:rPr lang="sv-SE" dirty="0" smtClean="0"/>
              <a:t> speeds,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manoeuvring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824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176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176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176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Simple </a:t>
            </a:r>
            <a:r>
              <a:rPr lang="sv-SE" dirty="0" err="1" smtClean="0"/>
              <a:t>cruise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416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0123"/>
          <a:stretch/>
        </p:blipFill>
        <p:spPr>
          <a:xfrm>
            <a:off x="191344" y="6453336"/>
            <a:ext cx="1747420" cy="201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61A21-226B-4CF0-8891-23A3F355098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42" name="Picture 4"/>
          <p:cNvPicPr/>
          <p:nvPr/>
        </p:nvPicPr>
        <p:blipFill>
          <a:blip r:embed="rId14" cstate="print"/>
          <a:srcRect l="10379" t="35355" r="11651" b="37672"/>
          <a:stretch>
            <a:fillRect/>
          </a:stretch>
        </p:blipFill>
        <p:spPr>
          <a:xfrm>
            <a:off x="10856880" y="6434280"/>
            <a:ext cx="1257120" cy="17424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50760" y="6227640"/>
            <a:ext cx="5606640" cy="630000"/>
          </a:xfrm>
          <a:prstGeom prst="rect">
            <a:avLst/>
          </a:prstGeom>
          <a:solidFill>
            <a:srgbClr val="D7D8D6"/>
          </a:solidFill>
          <a:ln w="9360">
            <a:noFill/>
          </a:ln>
        </p:spPr>
      </p:sp>
      <p:sp>
        <p:nvSpPr>
          <p:cNvPr id="44" name="CustomShape 4"/>
          <p:cNvSpPr/>
          <p:nvPr/>
        </p:nvSpPr>
        <p:spPr>
          <a:xfrm>
            <a:off x="5573880" y="6227640"/>
            <a:ext cx="5004720" cy="630000"/>
          </a:xfrm>
          <a:prstGeom prst="rect">
            <a:avLst/>
          </a:prstGeom>
          <a:gradFill>
            <a:gsLst>
              <a:gs pos="0">
                <a:srgbClr val="D7D8D6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5" name="Line 5"/>
          <p:cNvSpPr/>
          <p:nvPr/>
        </p:nvSpPr>
        <p:spPr>
          <a:xfrm>
            <a:off x="50760" y="6186240"/>
            <a:ext cx="12077640" cy="0"/>
          </a:xfrm>
          <a:prstGeom prst="line">
            <a:avLst/>
          </a:prstGeom>
          <a:ln w="25560">
            <a:solidFill>
              <a:srgbClr val="000F60"/>
            </a:solidFill>
            <a:round/>
          </a:ln>
        </p:spPr>
      </p:sp>
      <p:pic>
        <p:nvPicPr>
          <p:cNvPr id="46" name="Picture 5"/>
          <p:cNvPicPr/>
          <p:nvPr/>
        </p:nvPicPr>
        <p:blipFill>
          <a:blip r:embed="rId15" cstate="print"/>
          <a:srcRect b="930769"/>
          <a:stretch>
            <a:fillRect/>
          </a:stretch>
        </p:blipFill>
        <p:spPr>
          <a:xfrm>
            <a:off x="215280" y="6453000"/>
            <a:ext cx="1371960" cy="17136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9.jpeg"/><Relationship Id="rId7" Type="http://schemas.openxmlformats.org/officeDocument/2006/relationships/image" Target="../media/image22.pn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3" Type="http://schemas.openxmlformats.org/officeDocument/2006/relationships/image" Target="../media/image26.jpeg"/><Relationship Id="rId7" Type="http://schemas.openxmlformats.org/officeDocument/2006/relationships/image" Target="../media/image21.png"/><Relationship Id="rId12" Type="http://schemas.openxmlformats.org/officeDocument/2006/relationships/image" Target="../media/image27.jpeg"/><Relationship Id="rId17" Type="http://schemas.openxmlformats.org/officeDocument/2006/relationships/image" Target="../media/image30.gi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jpeg"/><Relationship Id="rId4" Type="http://schemas.openxmlformats.org/officeDocument/2006/relationships/image" Target="../media/image9.jpe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emf"/><Relationship Id="rId4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gif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gi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Content Placeholder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60" y="823320"/>
            <a:ext cx="5597280" cy="4695120"/>
          </a:xfrm>
          <a:prstGeom prst="rect">
            <a:avLst/>
          </a:prstGeom>
          <a:ln>
            <a:noFill/>
          </a:ln>
        </p:spPr>
      </p:pic>
      <p:pic>
        <p:nvPicPr>
          <p:cNvPr id="89" name="Content Placeholder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1240" y="823320"/>
            <a:ext cx="3950280" cy="504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85939" y="1150382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625436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2135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85939" y="1052736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240868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Shape 2"/>
          <p:cNvSpPr txBox="1"/>
          <p:nvPr/>
        </p:nvSpPr>
        <p:spPr>
          <a:xfrm>
            <a:off x="1404123" y="5530952"/>
            <a:ext cx="100800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b="1" dirty="0">
                <a:latin typeface="Arial"/>
              </a:rPr>
              <a:t>3 Engine Sizes X 3 Buffer Sizes X 3 Motor Sizes X 11 possible axles = 55296 combinations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xmlns="" val="14051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4754" y="2442886"/>
            <a:ext cx="36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932399" y="2368643"/>
            <a:ext cx="5256584" cy="8749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  <a:endParaRPr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250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4754" y="2442886"/>
            <a:ext cx="36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951984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7465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19" name="CustomShape 7"/>
          <p:cNvSpPr/>
          <p:nvPr/>
        </p:nvSpPr>
        <p:spPr>
          <a:xfrm>
            <a:off x="5015880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3355136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8832304" y="2219479"/>
            <a:ext cx="12895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200456" y="214140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alibri"/>
              </a:rPr>
              <a:t>ProdCALC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088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19" name="CustomShape 7"/>
          <p:cNvSpPr/>
          <p:nvPr/>
        </p:nvSpPr>
        <p:spPr>
          <a:xfrm>
            <a:off x="5015880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3355136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8832304" y="2219479"/>
            <a:ext cx="12895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200456" y="214140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alibri"/>
              </a:rPr>
              <a:t>ProdCALC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30978" y="2757070"/>
            <a:ext cx="49091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0272464" y="27355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alibri"/>
              </a:rPr>
              <a:t>ProdOPT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45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</a:t>
            </a:r>
            <a:endParaRPr dirty="0"/>
          </a:p>
        </p:txBody>
      </p:sp>
      <p:grpSp>
        <p:nvGrpSpPr>
          <p:cNvPr id="34" name="Group 33"/>
          <p:cNvGrpSpPr/>
          <p:nvPr/>
        </p:nvGrpSpPr>
        <p:grpSpPr>
          <a:xfrm>
            <a:off x="3647728" y="1412776"/>
            <a:ext cx="4239874" cy="3868277"/>
            <a:chOff x="3097017" y="943404"/>
            <a:chExt cx="4239874" cy="3868277"/>
          </a:xfrm>
        </p:grpSpPr>
        <p:sp>
          <p:nvSpPr>
            <p:cNvPr id="30" name="Oval 29"/>
            <p:cNvSpPr/>
            <p:nvPr/>
          </p:nvSpPr>
          <p:spPr>
            <a:xfrm>
              <a:off x="3097017" y="943404"/>
              <a:ext cx="4239874" cy="38682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99856" y="2708920"/>
              <a:ext cx="1018638" cy="35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latin typeface="Calibri" panose="020F0502020204030204" pitchFamily="34" charset="0"/>
                </a:rPr>
                <a:t>Mission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010463" y="1628800"/>
              <a:ext cx="2517585" cy="2389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99856" y="1340768"/>
              <a:ext cx="936104" cy="792088"/>
              <a:chOff x="4943872" y="1340768"/>
              <a:chExt cx="936104" cy="79208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943872" y="1340768"/>
                <a:ext cx="936104" cy="7920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015880" y="1556792"/>
                <a:ext cx="74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Vehicle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6095366" y="2492896"/>
              <a:ext cx="746067" cy="7200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5452" y="2690258"/>
              <a:ext cx="667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Route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871864" y="3645024"/>
              <a:ext cx="864096" cy="792088"/>
              <a:chOff x="4943872" y="3645024"/>
              <a:chExt cx="864096" cy="792088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943872" y="3645024"/>
                <a:ext cx="864096" cy="7920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43872" y="3889041"/>
                <a:ext cx="8269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Payload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75720" y="2492896"/>
              <a:ext cx="817441" cy="754764"/>
              <a:chOff x="3719736" y="2708920"/>
              <a:chExt cx="817441" cy="75476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719736" y="2708920"/>
                <a:ext cx="817441" cy="75476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91744" y="2924944"/>
                <a:ext cx="6734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Driver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5064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72816"/>
            <a:ext cx="3703961" cy="3065645"/>
            <a:chOff x="5251627" y="1158494"/>
            <a:chExt cx="3703961" cy="3065645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2863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72816"/>
            <a:ext cx="3703961" cy="3065645"/>
            <a:chOff x="5251627" y="1158494"/>
            <a:chExt cx="3703961" cy="3065645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FuelStationRoadSig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2381" y="4475370"/>
            <a:ext cx="969854" cy="969854"/>
          </a:xfrm>
          <a:prstGeom prst="rect">
            <a:avLst/>
          </a:prstGeom>
        </p:spPr>
      </p:pic>
      <p:pic>
        <p:nvPicPr>
          <p:cNvPr id="18" name="Picture 17" descr="MechanicRadSig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71664" y="3356992"/>
            <a:ext cx="842513" cy="842513"/>
          </a:xfrm>
          <a:prstGeom prst="rect">
            <a:avLst/>
          </a:prstGeom>
        </p:spPr>
      </p:pic>
      <p:pic>
        <p:nvPicPr>
          <p:cNvPr id="19" name="Picture 18" descr="DriverRoadSig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47728" y="4437112"/>
            <a:ext cx="1080120" cy="1080120"/>
          </a:xfrm>
          <a:prstGeom prst="rect">
            <a:avLst/>
          </a:prstGeom>
        </p:spPr>
      </p:pic>
      <p:pic>
        <p:nvPicPr>
          <p:cNvPr id="20" name="Picture 19" descr="Swedish-toll-sign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928" y="5013176"/>
            <a:ext cx="988388" cy="988388"/>
          </a:xfrm>
          <a:prstGeom prst="rect">
            <a:avLst/>
          </a:prstGeom>
        </p:spPr>
      </p:pic>
      <p:pic>
        <p:nvPicPr>
          <p:cNvPr id="21" name="Picture 20" descr="TruckRoadSig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36160" y="3140968"/>
            <a:ext cx="1074947" cy="1074947"/>
          </a:xfrm>
          <a:prstGeom prst="rect">
            <a:avLst/>
          </a:prstGeom>
        </p:spPr>
      </p:pic>
      <p:pic>
        <p:nvPicPr>
          <p:cNvPr id="23" name="Picture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2863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riverRoad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7728" y="4437112"/>
            <a:ext cx="1080120" cy="1080120"/>
          </a:xfrm>
          <a:prstGeom prst="rect">
            <a:avLst/>
          </a:prstGeom>
        </p:spPr>
      </p:pic>
      <p:pic>
        <p:nvPicPr>
          <p:cNvPr id="24" name="Picture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72816"/>
            <a:ext cx="3703961" cy="3065645"/>
            <a:chOff x="5251627" y="1158494"/>
            <a:chExt cx="3703961" cy="3065645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FuelStationRoadSig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2381" y="4475370"/>
            <a:ext cx="720080" cy="720080"/>
          </a:xfrm>
          <a:prstGeom prst="rect">
            <a:avLst/>
          </a:prstGeom>
        </p:spPr>
      </p:pic>
      <p:pic>
        <p:nvPicPr>
          <p:cNvPr id="18" name="Picture 17" descr="MechanicRadSig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71664" y="3356992"/>
            <a:ext cx="842513" cy="842513"/>
          </a:xfrm>
          <a:prstGeom prst="rect">
            <a:avLst/>
          </a:prstGeom>
        </p:spPr>
      </p:pic>
      <p:pic>
        <p:nvPicPr>
          <p:cNvPr id="20" name="Picture 19" descr="Swedish-toll-sign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928" y="5013176"/>
            <a:ext cx="988388" cy="988388"/>
          </a:xfrm>
          <a:prstGeom prst="rect">
            <a:avLst/>
          </a:prstGeom>
        </p:spPr>
      </p:pic>
      <p:pic>
        <p:nvPicPr>
          <p:cNvPr id="21" name="Picture 20" descr="TruckRoadSig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36160" y="3140968"/>
            <a:ext cx="1074947" cy="1074947"/>
          </a:xfrm>
          <a:prstGeom prst="rect">
            <a:avLst/>
          </a:prstGeom>
        </p:spPr>
      </p:pic>
      <p:pic>
        <p:nvPicPr>
          <p:cNvPr id="23" name="Picture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  <p:pic>
        <p:nvPicPr>
          <p:cNvPr id="22" name="Picture 7"/>
          <p:cNvPicPr/>
          <p:nvPr/>
        </p:nvPicPr>
        <p:blipFill rotWithShape="1">
          <a:blip r:embed="rId15" cstate="print"/>
          <a:srcRect l="53907"/>
          <a:stretch/>
        </p:blipFill>
        <p:spPr>
          <a:xfrm>
            <a:off x="9696400" y="4077072"/>
            <a:ext cx="1024038" cy="415150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batteryRoadSign.jpg"/>
          <p:cNvPicPr>
            <a:picLocks noChangeAspect="1"/>
          </p:cNvPicPr>
          <p:nvPr/>
        </p:nvPicPr>
        <p:blipFill>
          <a:blip r:embed="rId16" cstate="print"/>
          <a:srcRect l="6882" t="22124" r="7764" b="19957"/>
          <a:stretch>
            <a:fillRect/>
          </a:stretch>
        </p:blipFill>
        <p:spPr>
          <a:xfrm>
            <a:off x="8832304" y="4797152"/>
            <a:ext cx="1440160" cy="977251"/>
          </a:xfrm>
          <a:prstGeom prst="rect">
            <a:avLst/>
          </a:prstGeom>
        </p:spPr>
      </p:pic>
      <p:pic>
        <p:nvPicPr>
          <p:cNvPr id="26" name="Picture 25" descr="ChargingStation.gi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88488" y="4653136"/>
            <a:ext cx="1400944" cy="14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863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/>
          <p:cNvPicPr/>
          <p:nvPr/>
        </p:nvPicPr>
        <p:blipFill>
          <a:blip r:embed="rId3" cstate="print"/>
          <a:srcRect t="8572" r="4174" b="15974"/>
          <a:stretch>
            <a:fillRect/>
          </a:stretch>
        </p:blipFill>
        <p:spPr>
          <a:xfrm>
            <a:off x="1780920" y="685080"/>
            <a:ext cx="8857080" cy="4266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4941168"/>
            <a:ext cx="12191760" cy="139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Optimization of Distributed Propulsion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In Long Heavy Vehicle Combinations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  <a:endParaRPr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624941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hevron 22"/>
          <p:cNvSpPr/>
          <p:nvPr/>
        </p:nvSpPr>
        <p:spPr>
          <a:xfrm>
            <a:off x="1343472" y="2780928"/>
            <a:ext cx="472348" cy="9685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659" y="3735968"/>
            <a:ext cx="748762" cy="74876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9416" y="4020558"/>
            <a:ext cx="195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Road Gradient</a:t>
            </a:r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659" y="1949377"/>
            <a:ext cx="748761" cy="75856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7082" y="2172972"/>
            <a:ext cx="157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Cruise speed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2924944"/>
            <a:ext cx="11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Traction </a:t>
            </a:r>
          </a:p>
          <a:p>
            <a:r>
              <a:rPr lang="en-IN" dirty="0" smtClean="0"/>
              <a:t>demand</a:t>
            </a:r>
            <a:endParaRPr lang="en-IN" dirty="0"/>
          </a:p>
        </p:txBody>
      </p:sp>
      <p:sp>
        <p:nvSpPr>
          <p:cNvPr id="10" name="Chevron 9"/>
          <p:cNvSpPr/>
          <p:nvPr/>
        </p:nvSpPr>
        <p:spPr>
          <a:xfrm>
            <a:off x="10376180" y="2778288"/>
            <a:ext cx="472348" cy="9685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3544" y="2924944"/>
            <a:ext cx="11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</a:t>
            </a:r>
          </a:p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525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  <a:p>
            <a:pPr marL="285750" indent="-285750"/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Distributed propulsion – energy buffers on each unit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  <a:p>
            <a:pPr marL="285750" indent="-285750"/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Distributed propulsion – energy buffers on each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allocation based on buffer availability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Predictive</a:t>
            </a:r>
            <a:r>
              <a:rPr lang="en-IN" sz="1200" dirty="0" smtClean="0"/>
              <a:t> </a:t>
            </a: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</a:t>
            </a:r>
            <a:endParaRPr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6293" y="1556591"/>
            <a:ext cx="5616624" cy="457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7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Predictive</a:t>
            </a:r>
            <a:r>
              <a:rPr lang="en-IN" sz="1200" dirty="0" smtClean="0"/>
              <a:t> </a:t>
            </a: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</a:t>
            </a:r>
            <a:endParaRPr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0730" y="1609298"/>
            <a:ext cx="5387518" cy="419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9616" y="2790713"/>
            <a:ext cx="30480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3832" y="5805264"/>
            <a:ext cx="273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Longitudinal position (data points)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937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 - Predictive</a:t>
            </a:r>
            <a:endParaRPr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484784"/>
            <a:ext cx="5328592" cy="4242829"/>
          </a:xfrm>
          <a:prstGeom prst="rect">
            <a:avLst/>
          </a:prstGeom>
        </p:spPr>
      </p:pic>
      <p:pic>
        <p:nvPicPr>
          <p:cNvPr id="7" name="Picture 6" descr="batteryRoadSign.jpg"/>
          <p:cNvPicPr>
            <a:picLocks noChangeAspect="1"/>
          </p:cNvPicPr>
          <p:nvPr/>
        </p:nvPicPr>
        <p:blipFill>
          <a:blip r:embed="rId3" cstate="print"/>
          <a:srcRect l="6882" t="22124" r="7764" b="19957"/>
          <a:stretch>
            <a:fillRect/>
          </a:stretch>
        </p:blipFill>
        <p:spPr>
          <a:xfrm>
            <a:off x="9264352" y="2996952"/>
            <a:ext cx="1440160" cy="977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80375" y="3645024"/>
            <a:ext cx="122413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71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4681457" y="2918084"/>
            <a:ext cx="379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Mission Productivity  </a:t>
            </a:r>
            <a:r>
              <a:rPr lang="en-GB" sz="2800" b="1" dirty="0" smtClean="0">
                <a:latin typeface="Calibri" panose="020F0502020204030204" pitchFamily="34" charset="0"/>
              </a:rPr>
              <a:t>=</a:t>
            </a:r>
            <a:endParaRPr lang="en-GB" sz="2800" b="1" dirty="0">
              <a:latin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68380" y="2140802"/>
            <a:ext cx="2946073" cy="2368318"/>
            <a:chOff x="5251627" y="1214786"/>
            <a:chExt cx="3703961" cy="3009353"/>
          </a:xfrm>
        </p:grpSpPr>
        <p:sp>
          <p:nvSpPr>
            <p:cNvPr id="18" name="Chord 17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hord 19"/>
            <p:cNvSpPr/>
            <p:nvPr/>
          </p:nvSpPr>
          <p:spPr>
            <a:xfrm rot="7689693">
              <a:off x="6081891" y="1157865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0453" y="1532483"/>
              <a:ext cx="1490533" cy="712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 panose="020F0502020204030204" pitchFamily="34" charset="0"/>
                </a:rPr>
                <a:t>Lifetime Revenues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373060" y="2710661"/>
              <a:ext cx="1576293" cy="74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Total cost of Operation</a:t>
              </a:r>
              <a:endParaRPr lang="en-US" sz="1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384720" y="1451358"/>
            <a:ext cx="4946216" cy="3541531"/>
            <a:chOff x="55082" y="2945134"/>
            <a:chExt cx="5369027" cy="3729794"/>
          </a:xfrm>
        </p:grpSpPr>
        <p:grpSp>
          <p:nvGrpSpPr>
            <p:cNvPr id="29" name="Group 28"/>
            <p:cNvGrpSpPr/>
            <p:nvPr/>
          </p:nvGrpSpPr>
          <p:grpSpPr>
            <a:xfrm>
              <a:off x="55082" y="2945134"/>
              <a:ext cx="5369027" cy="3729794"/>
              <a:chOff x="55082" y="2945134"/>
              <a:chExt cx="5369027" cy="3729794"/>
            </a:xfrm>
          </p:grpSpPr>
          <p:sp>
            <p:nvSpPr>
              <p:cNvPr id="55" name="Chord 54"/>
              <p:cNvSpPr/>
              <p:nvPr/>
            </p:nvSpPr>
            <p:spPr>
              <a:xfrm rot="10800000">
                <a:off x="55082" y="2945134"/>
                <a:ext cx="4061462" cy="3729794"/>
              </a:xfrm>
              <a:prstGeom prst="chord">
                <a:avLst>
                  <a:gd name="adj1" fmla="val 5428300"/>
                  <a:gd name="adj2" fmla="val 1620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4005915" y="4439719"/>
                <a:ext cx="1418194" cy="740623"/>
              </a:xfrm>
              <a:prstGeom prst="rightArrow">
                <a:avLst>
                  <a:gd name="adj1" fmla="val 98462"/>
                  <a:gd name="adj2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611559" y="3429000"/>
              <a:ext cx="2948509" cy="275584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56" y="4622258"/>
              <a:ext cx="1105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latin typeface="Calibri" panose="020F0502020204030204" pitchFamily="34" charset="0"/>
                </a:rPr>
                <a:t>Mission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33127" y="4579198"/>
              <a:ext cx="1721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prodCALC</a:t>
              </a:r>
              <a:endParaRPr 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074131" y="3924823"/>
              <a:ext cx="2021789" cy="1764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759054" y="3609018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81603" y="3776584"/>
              <a:ext cx="812515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Vehicle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723279" y="4485470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09052" y="4649232"/>
              <a:ext cx="725089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Route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720329" y="5373216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8694" y="5549328"/>
              <a:ext cx="897609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Payload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53420" y="4488577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648" y="4656143"/>
              <a:ext cx="730966" cy="324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Driver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5064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9536" y="1729109"/>
            <a:ext cx="5090024" cy="3613642"/>
            <a:chOff x="55082" y="2945134"/>
            <a:chExt cx="5369027" cy="3729794"/>
          </a:xfrm>
        </p:grpSpPr>
        <p:sp>
          <p:nvSpPr>
            <p:cNvPr id="20" name="Chord 19"/>
            <p:cNvSpPr/>
            <p:nvPr/>
          </p:nvSpPr>
          <p:spPr>
            <a:xfrm rot="10800000">
              <a:off x="55082" y="2945134"/>
              <a:ext cx="4061462" cy="3729794"/>
            </a:xfrm>
            <a:prstGeom prst="chord">
              <a:avLst>
                <a:gd name="adj1" fmla="val 5428300"/>
                <a:gd name="adj2" fmla="val 1620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005915" y="4439719"/>
              <a:ext cx="1418194" cy="740623"/>
            </a:xfrm>
            <a:prstGeom prst="rightArrow">
              <a:avLst>
                <a:gd name="adj1" fmla="val 98462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574152" y="2322280"/>
            <a:ext cx="2541173" cy="242729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348" y="2913297"/>
            <a:ext cx="1060780" cy="1245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6120" y="33512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Productivity</a:t>
            </a:r>
            <a:endParaRPr lang="en-IN" dirty="0"/>
          </a:p>
        </p:txBody>
      </p:sp>
      <p:sp>
        <p:nvSpPr>
          <p:cNvPr id="31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</a:t>
            </a:r>
          </a:p>
        </p:txBody>
      </p:sp>
    </p:spTree>
    <p:extLst>
      <p:ext uri="{BB962C8B-B14F-4D97-AF65-F5344CB8AC3E}">
        <p14:creationId xmlns:p14="http://schemas.microsoft.com/office/powerpoint/2010/main" xmlns="" val="38113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9680" y="1703160"/>
            <a:ext cx="5907960" cy="38473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The freight transport problem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7367" y="5302360"/>
            <a:ext cx="887215" cy="82541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66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02360"/>
            <a:ext cx="887215" cy="825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5078" y="5187734"/>
            <a:ext cx="822841" cy="10029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70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77783"/>
            <a:ext cx="806145" cy="749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138" y="5239440"/>
            <a:ext cx="728801" cy="8883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28593" y="142918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4" y="1545901"/>
            <a:ext cx="456759" cy="53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235593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925285"/>
            <a:ext cx="456759" cy="5361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2" y="3606625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3533" y="4290898"/>
            <a:ext cx="456759" cy="53619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50527" y="1416828"/>
            <a:ext cx="1656184" cy="355310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3103" y="5111075"/>
            <a:ext cx="788678" cy="107118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5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77783"/>
            <a:ext cx="806145" cy="749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138" y="5239440"/>
            <a:ext cx="728801" cy="8883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28593" y="142918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4" y="1545901"/>
            <a:ext cx="456759" cy="53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235593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925285"/>
            <a:ext cx="456759" cy="5361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2" y="3606625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3533" y="4290898"/>
            <a:ext cx="456759" cy="53619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50527" y="1416828"/>
            <a:ext cx="1656184" cy="355310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3103" y="5111075"/>
            <a:ext cx="788678" cy="107118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6773474" y="1425134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6405" y="1541849"/>
            <a:ext cx="456759" cy="5361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93944" y="2231541"/>
            <a:ext cx="456759" cy="5361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93944" y="2921233"/>
            <a:ext cx="456759" cy="5361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6403" y="3602573"/>
            <a:ext cx="456759" cy="5361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8414" y="4286846"/>
            <a:ext cx="456759" cy="5361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595408" y="1412776"/>
            <a:ext cx="1656184" cy="355310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5513" y="5086274"/>
            <a:ext cx="760057" cy="107769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56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77783"/>
            <a:ext cx="806145" cy="749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138" y="5239440"/>
            <a:ext cx="728801" cy="8883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28593" y="142918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4" y="1545901"/>
            <a:ext cx="456759" cy="53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235593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925285"/>
            <a:ext cx="456759" cy="5361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2" y="3606625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3533" y="4290898"/>
            <a:ext cx="456759" cy="53619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50527" y="1416828"/>
            <a:ext cx="1656184" cy="355310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3103" y="5111075"/>
            <a:ext cx="788678" cy="107118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6773474" y="1425134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6405" y="1541849"/>
            <a:ext cx="456759" cy="5361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93944" y="2231541"/>
            <a:ext cx="456759" cy="5361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93944" y="2921233"/>
            <a:ext cx="456759" cy="5361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6403" y="3602573"/>
            <a:ext cx="456759" cy="5361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8414" y="4286846"/>
            <a:ext cx="456759" cy="5361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595408" y="1412776"/>
            <a:ext cx="1656184" cy="355310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5513" y="5086274"/>
            <a:ext cx="760057" cy="1077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5756" y="5025392"/>
            <a:ext cx="773153" cy="1138574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8861025" y="1453034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3956" y="1569749"/>
            <a:ext cx="456759" cy="5361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81495" y="2259441"/>
            <a:ext cx="456759" cy="53619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81495" y="2949133"/>
            <a:ext cx="456759" cy="5361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3954" y="3630473"/>
            <a:ext cx="456759" cy="5361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5965" y="4314746"/>
            <a:ext cx="456759" cy="53619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640289" y="1425134"/>
            <a:ext cx="1656184" cy="355310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56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640" y="299695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different </a:t>
            </a:r>
            <a:r>
              <a:rPr lang="sv-SE" dirty="0" err="1" smtClean="0"/>
              <a:t>engines</a:t>
            </a:r>
            <a:r>
              <a:rPr lang="sv-SE" dirty="0" smtClean="0"/>
              <a:t> – D11, D13 and D16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 – 5 kWh, 50 kWh and 91 kWh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motor </a:t>
            </a:r>
            <a:r>
              <a:rPr lang="sv-SE" dirty="0" err="1" smtClean="0"/>
              <a:t>sizes</a:t>
            </a:r>
            <a:r>
              <a:rPr lang="sv-SE" dirty="0" smtClean="0"/>
              <a:t> – 125kW, 230 Nm;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400 Nm and 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800 Nm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Electric </a:t>
            </a:r>
            <a:r>
              <a:rPr lang="sv-SE" dirty="0" err="1" smtClean="0"/>
              <a:t>propulsion</a:t>
            </a:r>
            <a:r>
              <a:rPr lang="sv-SE" dirty="0" smtClean="0"/>
              <a:t> on </a:t>
            </a:r>
            <a:r>
              <a:rPr lang="sv-SE" dirty="0" err="1" smtClean="0"/>
              <a:t>any</a:t>
            </a:r>
            <a:r>
              <a:rPr lang="sv-SE" dirty="0" smtClean="0"/>
              <a:t> / all trailer </a:t>
            </a:r>
            <a:r>
              <a:rPr lang="sv-SE" dirty="0" err="1" smtClean="0"/>
              <a:t>axles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xmlns="" val="20720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840" y="1819080"/>
            <a:ext cx="5136120" cy="334476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The freight transport problem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7813440" y="1819080"/>
            <a:ext cx="888120" cy="1970280"/>
          </a:xfrm>
          <a:prstGeom prst="upArrow">
            <a:avLst>
              <a:gd name="adj1" fmla="val 41304"/>
              <a:gd name="adj2" fmla="val 74638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97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04720" y="4043880"/>
            <a:ext cx="1702800" cy="1722600"/>
          </a:xfrm>
          <a:prstGeom prst="rect">
            <a:avLst/>
          </a:prstGeom>
          <a:ln>
            <a:noFill/>
          </a:ln>
        </p:spPr>
      </p:pic>
      <p:pic>
        <p:nvPicPr>
          <p:cNvPr id="98" name="Picture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7920" y="4043880"/>
            <a:ext cx="1663920" cy="164808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9812520" y="1832400"/>
            <a:ext cx="888120" cy="1970280"/>
          </a:xfrm>
          <a:prstGeom prst="upArrow">
            <a:avLst>
              <a:gd name="adj1" fmla="val 41304"/>
              <a:gd name="adj2" fmla="val 74638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0" name="CustomShape 4"/>
          <p:cNvSpPr/>
          <p:nvPr/>
        </p:nvSpPr>
        <p:spPr>
          <a:xfrm>
            <a:off x="8006400" y="1169640"/>
            <a:ext cx="8665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30%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9919800" y="1169640"/>
            <a:ext cx="8323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27%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992544" y="35266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2010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992544" y="17592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2020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20560" y="3937320"/>
            <a:ext cx="3876120" cy="91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Increased traffic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Higher emissions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Burgeoning operating costs</a:t>
            </a:r>
            <a:endParaRPr dirty="0"/>
          </a:p>
        </p:txBody>
      </p:sp>
      <p:sp>
        <p:nvSpPr>
          <p:cNvPr id="104" name="CustomShape 2"/>
          <p:cNvSpPr/>
          <p:nvPr/>
        </p:nvSpPr>
        <p:spPr>
          <a:xfrm>
            <a:off x="18144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Freight transport today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296280" y="513468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06" name="CustomShape 4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CustomShape 5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2014</a:t>
            </a:r>
            <a:endParaRPr dirty="0"/>
          </a:p>
        </p:txBody>
      </p:sp>
      <p:pic>
        <p:nvPicPr>
          <p:cNvPr id="108" name="Picture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00" y="1489320"/>
            <a:ext cx="4885920" cy="1418760"/>
          </a:xfrm>
          <a:prstGeom prst="rect">
            <a:avLst/>
          </a:prstGeom>
          <a:ln>
            <a:noFill/>
          </a:ln>
        </p:spPr>
      </p:pic>
      <p:pic>
        <p:nvPicPr>
          <p:cNvPr id="109" name="Picture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00" y="2814840"/>
            <a:ext cx="4885920" cy="1418760"/>
          </a:xfrm>
          <a:prstGeom prst="rect">
            <a:avLst/>
          </a:prstGeom>
          <a:ln>
            <a:noFill/>
          </a:ln>
        </p:spPr>
      </p:pic>
      <p:sp>
        <p:nvSpPr>
          <p:cNvPr id="110" name="CustomShape 6"/>
          <p:cNvSpPr/>
          <p:nvPr/>
        </p:nvSpPr>
        <p:spPr>
          <a:xfrm>
            <a:off x="181440" y="4190400"/>
            <a:ext cx="5112360" cy="4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Calibri"/>
              </a:rPr>
              <a:t>J. Aurell and T. Wadman. </a:t>
            </a:r>
            <a:r>
              <a:rPr lang="en-IN" sz="1100" i="1">
                <a:solidFill>
                  <a:srgbClr val="000000"/>
                </a:solidFill>
                <a:latin typeface="Calibri"/>
              </a:rPr>
              <a:t>Vehicle combinations based on the modular concept</a:t>
            </a:r>
            <a:r>
              <a:rPr lang="en-IN" sz="1100">
                <a:solidFill>
                  <a:srgbClr val="000000"/>
                </a:solidFill>
                <a:latin typeface="Calibri"/>
              </a:rPr>
              <a:t>. Tech. rep. Nordiska Vagtekniska F¨orbundet, 2007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8860" y="957664"/>
            <a:ext cx="5282952" cy="2976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96280" y="519912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12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3"/>
          <p:cNvSpPr/>
          <p:nvPr/>
        </p:nvSpPr>
        <p:spPr>
          <a:xfrm>
            <a:off x="13320" y="53946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2014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6851880" y="54054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2015</a:t>
            </a:r>
            <a:endParaRPr dirty="0"/>
          </a:p>
        </p:txBody>
      </p:sp>
      <p:pic>
        <p:nvPicPr>
          <p:cNvPr id="115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1200" y="287280"/>
            <a:ext cx="4153680" cy="3273840"/>
          </a:xfrm>
          <a:prstGeom prst="rect">
            <a:avLst/>
          </a:prstGeom>
          <a:ln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9122040" y="577080"/>
            <a:ext cx="19148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FF0000"/>
                </a:solidFill>
                <a:latin typeface="Calibri"/>
              </a:rPr>
              <a:t>Technology</a:t>
            </a:r>
            <a:endParaRPr/>
          </a:p>
        </p:txBody>
      </p:sp>
      <p:pic>
        <p:nvPicPr>
          <p:cNvPr id="117" name="Picture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0" y="180036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18" name="Picture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0" y="276912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19" name="Picture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2320" y="1038600"/>
            <a:ext cx="1247400" cy="285480"/>
          </a:xfrm>
          <a:prstGeom prst="rect">
            <a:avLst/>
          </a:prstGeom>
          <a:ln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4514040" y="3906360"/>
            <a:ext cx="43369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Reduced fuel consumption and emissions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Higher energy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Improved time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Sustainability</a:t>
            </a:r>
            <a:endParaRPr/>
          </a:p>
        </p:txBody>
      </p:sp>
      <p:sp>
        <p:nvSpPr>
          <p:cNvPr id="122" name="CustomShape 8"/>
          <p:cNvSpPr/>
          <p:nvPr/>
        </p:nvSpPr>
        <p:spPr>
          <a:xfrm>
            <a:off x="247428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4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160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96280" y="519912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25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3"/>
          <p:cNvSpPr/>
          <p:nvPr/>
        </p:nvSpPr>
        <p:spPr>
          <a:xfrm>
            <a:off x="13320" y="53946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2014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851880" y="54054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2015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47428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29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0" y="180036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30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0" y="276912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31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5800" y="765720"/>
            <a:ext cx="1247400" cy="285480"/>
          </a:xfrm>
          <a:prstGeom prst="rect">
            <a:avLst/>
          </a:prstGeom>
          <a:ln>
            <a:noFill/>
          </a:ln>
        </p:spPr>
      </p:pic>
      <p:pic>
        <p:nvPicPr>
          <p:cNvPr id="132" name="Picture 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4920" y="3069360"/>
            <a:ext cx="3034440" cy="202284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9364658" y="1578277"/>
            <a:ext cx="10040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Calibri"/>
              </a:rPr>
              <a:t>Policy</a:t>
            </a:r>
            <a:endParaRPr dirty="0"/>
          </a:p>
        </p:txBody>
      </p:sp>
      <p:sp>
        <p:nvSpPr>
          <p:cNvPr id="135" name="CustomShape 7"/>
          <p:cNvSpPr/>
          <p:nvPr/>
        </p:nvSpPr>
        <p:spPr>
          <a:xfrm>
            <a:off x="7924916" y="3486960"/>
            <a:ext cx="43369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Reduced fuel consumption and emissions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Higher energy efficiency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Reduced traffic and congestion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Safer corridors</a:t>
            </a:r>
            <a:endParaRPr dirty="0"/>
          </a:p>
        </p:txBody>
      </p:sp>
      <p:sp>
        <p:nvSpPr>
          <p:cNvPr id="136" name="CustomShape 8"/>
          <p:cNvSpPr/>
          <p:nvPr/>
        </p:nvSpPr>
        <p:spPr>
          <a:xfrm flipV="1">
            <a:off x="247428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77" r="2648" b="10328"/>
          <a:stretch/>
        </p:blipFill>
        <p:spPr>
          <a:xfrm>
            <a:off x="7924916" y="1999716"/>
            <a:ext cx="4007768" cy="1418484"/>
          </a:xfrm>
          <a:prstGeom prst="rect">
            <a:avLst/>
          </a:prstGeom>
        </p:spPr>
      </p:pic>
      <p:sp>
        <p:nvSpPr>
          <p:cNvPr id="17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5" name="Picture 7"/>
          <p:cNvPicPr/>
          <p:nvPr/>
        </p:nvPicPr>
        <p:blipFill rotWithShape="1">
          <a:blip r:embed="rId4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044633" y="2298464"/>
            <a:ext cx="883502" cy="768852"/>
            <a:chOff x="6236448" y="2353242"/>
            <a:chExt cx="883502" cy="768852"/>
          </a:xfrm>
        </p:grpSpPr>
        <p:sp>
          <p:nvSpPr>
            <p:cNvPr id="8" name="TextBox 7"/>
            <p:cNvSpPr txBox="1"/>
            <p:nvPr/>
          </p:nvSpPr>
          <p:spPr>
            <a:xfrm>
              <a:off x="6354754" y="2442886"/>
              <a:ext cx="369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</a:rPr>
                <a:t>?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36448" y="2353242"/>
              <a:ext cx="883502" cy="768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6384" y="2437980"/>
              <a:ext cx="527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b="1" dirty="0" smtClean="0">
                  <a:solidFill>
                    <a:schemeClr val="bg1"/>
                  </a:solidFill>
                </a:rPr>
                <a:t>?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Left-Right-Up Arrow 1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sp>
        <p:nvSpPr>
          <p:cNvPr id="22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138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139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40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141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85939" y="2154914"/>
            <a:ext cx="11872193" cy="2060340"/>
            <a:chOff x="185939" y="2154914"/>
            <a:chExt cx="11872193" cy="20603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08774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563</Words>
  <Application>Microsoft Office PowerPoint</Application>
  <PresentationFormat>Custom</PresentationFormat>
  <Paragraphs>194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Venkataraman</dc:creator>
  <cp:lastModifiedBy>Sogol Kharrazi</cp:lastModifiedBy>
  <cp:revision>215</cp:revision>
  <dcterms:modified xsi:type="dcterms:W3CDTF">2014-10-01T11:05:51Z</dcterms:modified>
</cp:coreProperties>
</file>