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339" r:id="rId6"/>
    <p:sldId id="342" r:id="rId7"/>
    <p:sldId id="341" r:id="rId8"/>
    <p:sldId id="283" r:id="rId9"/>
    <p:sldId id="280" r:id="rId10"/>
    <p:sldId id="343" r:id="rId11"/>
    <p:sldId id="318" r:id="rId12"/>
    <p:sldId id="322" r:id="rId13"/>
    <p:sldId id="300" r:id="rId14"/>
    <p:sldId id="344" r:id="rId15"/>
    <p:sldId id="345" r:id="rId16"/>
    <p:sldId id="305" r:id="rId17"/>
    <p:sldId id="346" r:id="rId18"/>
    <p:sldId id="296" r:id="rId19"/>
    <p:sldId id="331" r:id="rId20"/>
    <p:sldId id="33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0EC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2" autoAdjust="0"/>
    <p:restoredTop sz="94685" autoAdjust="0"/>
  </p:normalViewPr>
  <p:slideViewPr>
    <p:cSldViewPr snapToGrid="0">
      <p:cViewPr varScale="1">
        <p:scale>
          <a:sx n="67" d="100"/>
          <a:sy n="67" d="100"/>
        </p:scale>
        <p:origin x="-115" y="-398"/>
      </p:cViewPr>
      <p:guideLst>
        <p:guide orient="horz" pos="334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C62AE-C4D0-4682-9501-03556BF7217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E42216-467C-4771-A15D-25EB9EB8ED9C}">
      <dgm:prSet phldrT="[Text]"/>
      <dgm:spPr/>
      <dgm:t>
        <a:bodyPr/>
        <a:lstStyle/>
        <a:p>
          <a:r>
            <a:rPr lang="en-US" dirty="0" smtClean="0"/>
            <a:t>Vehicle</a:t>
          </a:r>
          <a:endParaRPr lang="en-US" dirty="0"/>
        </a:p>
      </dgm:t>
    </dgm:pt>
    <dgm:pt modelId="{80007784-4910-4E3F-A8E6-57ED897E79FE}" type="parTrans" cxnId="{7D211466-2AC1-41DC-A4DD-C70B1ACFEC3C}">
      <dgm:prSet/>
      <dgm:spPr/>
      <dgm:t>
        <a:bodyPr/>
        <a:lstStyle/>
        <a:p>
          <a:endParaRPr lang="en-US"/>
        </a:p>
      </dgm:t>
    </dgm:pt>
    <dgm:pt modelId="{CAE57531-FB7A-4B98-B41E-96428516BB1B}" type="sibTrans" cxnId="{7D211466-2AC1-41DC-A4DD-C70B1ACFEC3C}">
      <dgm:prSet/>
      <dgm:spPr/>
      <dgm:t>
        <a:bodyPr/>
        <a:lstStyle/>
        <a:p>
          <a:endParaRPr lang="en-US"/>
        </a:p>
      </dgm:t>
    </dgm:pt>
    <dgm:pt modelId="{B609A4AE-27E0-4D32-8722-FD9CDB7AE371}">
      <dgm:prSet phldrT="[Text]"/>
      <dgm:spPr/>
      <dgm:t>
        <a:bodyPr/>
        <a:lstStyle/>
        <a:p>
          <a:r>
            <a:rPr lang="en-US" dirty="0" smtClean="0"/>
            <a:t>Driver</a:t>
          </a:r>
          <a:endParaRPr lang="en-US" dirty="0"/>
        </a:p>
      </dgm:t>
    </dgm:pt>
    <dgm:pt modelId="{AAF754CF-DF48-4C90-8D38-0BB08DCF6DDB}" type="parTrans" cxnId="{B5033251-BE70-46C2-9135-37D01AE770A5}">
      <dgm:prSet/>
      <dgm:spPr/>
      <dgm:t>
        <a:bodyPr/>
        <a:lstStyle/>
        <a:p>
          <a:endParaRPr lang="en-US"/>
        </a:p>
      </dgm:t>
    </dgm:pt>
    <dgm:pt modelId="{3655743A-E8F1-4309-B21F-E697786D3AE2}" type="sibTrans" cxnId="{B5033251-BE70-46C2-9135-37D01AE770A5}">
      <dgm:prSet/>
      <dgm:spPr/>
      <dgm:t>
        <a:bodyPr/>
        <a:lstStyle/>
        <a:p>
          <a:endParaRPr lang="en-US"/>
        </a:p>
      </dgm:t>
    </dgm:pt>
    <dgm:pt modelId="{3A385534-5A0E-4724-9795-6D55BD985855}">
      <dgm:prSet phldrT="[Text]"/>
      <dgm:spPr/>
      <dgm:t>
        <a:bodyPr/>
        <a:lstStyle/>
        <a:p>
          <a:r>
            <a:rPr lang="en-US" dirty="0" smtClean="0"/>
            <a:t>Route</a:t>
          </a:r>
          <a:endParaRPr lang="en-US" dirty="0"/>
        </a:p>
      </dgm:t>
    </dgm:pt>
    <dgm:pt modelId="{B7045E55-D5C3-4D71-A09D-AF3EC87F9339}" type="parTrans" cxnId="{237D9438-FB40-4E31-ABD7-282D158D905E}">
      <dgm:prSet/>
      <dgm:spPr/>
      <dgm:t>
        <a:bodyPr/>
        <a:lstStyle/>
        <a:p>
          <a:endParaRPr lang="en-US"/>
        </a:p>
      </dgm:t>
    </dgm:pt>
    <dgm:pt modelId="{0A04A74C-929A-40D5-8497-42AC6B940D24}" type="sibTrans" cxnId="{237D9438-FB40-4E31-ABD7-282D158D905E}">
      <dgm:prSet/>
      <dgm:spPr/>
      <dgm:t>
        <a:bodyPr/>
        <a:lstStyle/>
        <a:p>
          <a:endParaRPr lang="en-US"/>
        </a:p>
      </dgm:t>
    </dgm:pt>
    <dgm:pt modelId="{E83C5F7F-B87B-4A02-AE0F-1B55B0399A39}">
      <dgm:prSet phldrT="[Text]"/>
      <dgm:spPr/>
      <dgm:t>
        <a:bodyPr/>
        <a:lstStyle/>
        <a:p>
          <a:r>
            <a:rPr lang="en-US" dirty="0" smtClean="0"/>
            <a:t>Payload</a:t>
          </a:r>
          <a:endParaRPr lang="en-US" dirty="0"/>
        </a:p>
      </dgm:t>
    </dgm:pt>
    <dgm:pt modelId="{B4239C64-0A35-4943-8039-1DFAAE3715C5}" type="parTrans" cxnId="{E220D0C4-74EE-4D33-BD56-832139809F11}">
      <dgm:prSet/>
      <dgm:spPr/>
      <dgm:t>
        <a:bodyPr/>
        <a:lstStyle/>
        <a:p>
          <a:endParaRPr lang="en-US"/>
        </a:p>
      </dgm:t>
    </dgm:pt>
    <dgm:pt modelId="{1556D1AE-56E1-41A6-95C7-742E99142498}" type="sibTrans" cxnId="{E220D0C4-74EE-4D33-BD56-832139809F11}">
      <dgm:prSet/>
      <dgm:spPr/>
      <dgm:t>
        <a:bodyPr/>
        <a:lstStyle/>
        <a:p>
          <a:endParaRPr lang="en-US"/>
        </a:p>
      </dgm:t>
    </dgm:pt>
    <dgm:pt modelId="{2A840BE5-49BF-437B-88E9-3FE1172F0095}" type="pres">
      <dgm:prSet presAssocID="{EFBC62AE-C4D0-4682-9501-03556BF7217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FDEB979-6341-4D82-A328-8A2E0BB8F986}" type="pres">
      <dgm:prSet presAssocID="{55E42216-467C-4771-A15D-25EB9EB8ED9C}" presName="centerShape" presStyleLbl="node0" presStyleIdx="0" presStyleCnt="1"/>
      <dgm:spPr/>
    </dgm:pt>
    <dgm:pt modelId="{9E5B318E-231A-4E04-8F6C-3E80E993127F}" type="pres">
      <dgm:prSet presAssocID="{B609A4AE-27E0-4D32-8722-FD9CDB7AE371}" presName="node" presStyleLbl="node1" presStyleIdx="0" presStyleCnt="3">
        <dgm:presLayoutVars>
          <dgm:bulletEnabled val="1"/>
        </dgm:presLayoutVars>
      </dgm:prSet>
      <dgm:spPr/>
    </dgm:pt>
    <dgm:pt modelId="{4311040E-D565-4A6E-9A9D-C2E2A4310F16}" type="pres">
      <dgm:prSet presAssocID="{B609A4AE-27E0-4D32-8722-FD9CDB7AE371}" presName="dummy" presStyleCnt="0"/>
      <dgm:spPr/>
    </dgm:pt>
    <dgm:pt modelId="{F1A40DA9-A71A-4A5E-9EB1-F9F0CE132C4B}" type="pres">
      <dgm:prSet presAssocID="{3655743A-E8F1-4309-B21F-E697786D3AE2}" presName="sibTrans" presStyleLbl="sibTrans2D1" presStyleIdx="0" presStyleCnt="3"/>
      <dgm:spPr/>
    </dgm:pt>
    <dgm:pt modelId="{F4DC378C-4064-4DD8-94BA-5A528AD275C7}" type="pres">
      <dgm:prSet presAssocID="{3A385534-5A0E-4724-9795-6D55BD985855}" presName="node" presStyleLbl="node1" presStyleIdx="1" presStyleCnt="3">
        <dgm:presLayoutVars>
          <dgm:bulletEnabled val="1"/>
        </dgm:presLayoutVars>
      </dgm:prSet>
      <dgm:spPr/>
    </dgm:pt>
    <dgm:pt modelId="{8C7AD5FE-961E-4FC1-8F62-322E08E201C9}" type="pres">
      <dgm:prSet presAssocID="{3A385534-5A0E-4724-9795-6D55BD985855}" presName="dummy" presStyleCnt="0"/>
      <dgm:spPr/>
    </dgm:pt>
    <dgm:pt modelId="{B44DB12D-0470-412D-9EA8-C335D7746064}" type="pres">
      <dgm:prSet presAssocID="{0A04A74C-929A-40D5-8497-42AC6B940D24}" presName="sibTrans" presStyleLbl="sibTrans2D1" presStyleIdx="1" presStyleCnt="3"/>
      <dgm:spPr/>
    </dgm:pt>
    <dgm:pt modelId="{0B34787D-98E3-4A4A-9AC1-30EA66D66BCF}" type="pres">
      <dgm:prSet presAssocID="{E83C5F7F-B87B-4A02-AE0F-1B55B0399A39}" presName="node" presStyleLbl="node1" presStyleIdx="2" presStyleCnt="3">
        <dgm:presLayoutVars>
          <dgm:bulletEnabled val="1"/>
        </dgm:presLayoutVars>
      </dgm:prSet>
      <dgm:spPr/>
    </dgm:pt>
    <dgm:pt modelId="{136EC51B-4AFC-4391-90C6-45EE81EBBF45}" type="pres">
      <dgm:prSet presAssocID="{E83C5F7F-B87B-4A02-AE0F-1B55B0399A39}" presName="dummy" presStyleCnt="0"/>
      <dgm:spPr/>
    </dgm:pt>
    <dgm:pt modelId="{63944836-1C02-434A-9A28-B3E6661FF0A6}" type="pres">
      <dgm:prSet presAssocID="{1556D1AE-56E1-41A6-95C7-742E99142498}" presName="sibTrans" presStyleLbl="sibTrans2D1" presStyleIdx="2" presStyleCnt="3"/>
      <dgm:spPr/>
    </dgm:pt>
  </dgm:ptLst>
  <dgm:cxnLst>
    <dgm:cxn modelId="{417363CE-E104-4FB3-90C1-FD33625B0CA3}" type="presOf" srcId="{55E42216-467C-4771-A15D-25EB9EB8ED9C}" destId="{EFDEB979-6341-4D82-A328-8A2E0BB8F986}" srcOrd="0" destOrd="0" presId="urn:microsoft.com/office/officeart/2005/8/layout/radial6"/>
    <dgm:cxn modelId="{C833A480-7F3D-4557-9B2D-DA69AE39D4C4}" type="presOf" srcId="{EFBC62AE-C4D0-4682-9501-03556BF72170}" destId="{2A840BE5-49BF-437B-88E9-3FE1172F0095}" srcOrd="0" destOrd="0" presId="urn:microsoft.com/office/officeart/2005/8/layout/radial6"/>
    <dgm:cxn modelId="{B12E61B1-3702-4716-8140-372D1A5BD9BA}" type="presOf" srcId="{E83C5F7F-B87B-4A02-AE0F-1B55B0399A39}" destId="{0B34787D-98E3-4A4A-9AC1-30EA66D66BCF}" srcOrd="0" destOrd="0" presId="urn:microsoft.com/office/officeart/2005/8/layout/radial6"/>
    <dgm:cxn modelId="{FD14C04C-B990-48E6-92E4-4919F71E0694}" type="presOf" srcId="{B609A4AE-27E0-4D32-8722-FD9CDB7AE371}" destId="{9E5B318E-231A-4E04-8F6C-3E80E993127F}" srcOrd="0" destOrd="0" presId="urn:microsoft.com/office/officeart/2005/8/layout/radial6"/>
    <dgm:cxn modelId="{237D9438-FB40-4E31-ABD7-282D158D905E}" srcId="{55E42216-467C-4771-A15D-25EB9EB8ED9C}" destId="{3A385534-5A0E-4724-9795-6D55BD985855}" srcOrd="1" destOrd="0" parTransId="{B7045E55-D5C3-4D71-A09D-AF3EC87F9339}" sibTransId="{0A04A74C-929A-40D5-8497-42AC6B940D24}"/>
    <dgm:cxn modelId="{E220D0C4-74EE-4D33-BD56-832139809F11}" srcId="{55E42216-467C-4771-A15D-25EB9EB8ED9C}" destId="{E83C5F7F-B87B-4A02-AE0F-1B55B0399A39}" srcOrd="2" destOrd="0" parTransId="{B4239C64-0A35-4943-8039-1DFAAE3715C5}" sibTransId="{1556D1AE-56E1-41A6-95C7-742E99142498}"/>
    <dgm:cxn modelId="{B5033251-BE70-46C2-9135-37D01AE770A5}" srcId="{55E42216-467C-4771-A15D-25EB9EB8ED9C}" destId="{B609A4AE-27E0-4D32-8722-FD9CDB7AE371}" srcOrd="0" destOrd="0" parTransId="{AAF754CF-DF48-4C90-8D38-0BB08DCF6DDB}" sibTransId="{3655743A-E8F1-4309-B21F-E697786D3AE2}"/>
    <dgm:cxn modelId="{DEEBDEB7-F3AE-4562-8082-184E12647E01}" type="presOf" srcId="{1556D1AE-56E1-41A6-95C7-742E99142498}" destId="{63944836-1C02-434A-9A28-B3E6661FF0A6}" srcOrd="0" destOrd="0" presId="urn:microsoft.com/office/officeart/2005/8/layout/radial6"/>
    <dgm:cxn modelId="{7D211466-2AC1-41DC-A4DD-C70B1ACFEC3C}" srcId="{EFBC62AE-C4D0-4682-9501-03556BF72170}" destId="{55E42216-467C-4771-A15D-25EB9EB8ED9C}" srcOrd="0" destOrd="0" parTransId="{80007784-4910-4E3F-A8E6-57ED897E79FE}" sibTransId="{CAE57531-FB7A-4B98-B41E-96428516BB1B}"/>
    <dgm:cxn modelId="{BFBCCE4A-B349-4BDC-86A1-4DDB2CBB23DD}" type="presOf" srcId="{3A385534-5A0E-4724-9795-6D55BD985855}" destId="{F4DC378C-4064-4DD8-94BA-5A528AD275C7}" srcOrd="0" destOrd="0" presId="urn:microsoft.com/office/officeart/2005/8/layout/radial6"/>
    <dgm:cxn modelId="{C5D83DD4-BD86-4219-83DD-ED0CB82A2391}" type="presOf" srcId="{3655743A-E8F1-4309-B21F-E697786D3AE2}" destId="{F1A40DA9-A71A-4A5E-9EB1-F9F0CE132C4B}" srcOrd="0" destOrd="0" presId="urn:microsoft.com/office/officeart/2005/8/layout/radial6"/>
    <dgm:cxn modelId="{7C38D073-BE53-4130-AC8B-96B2E4309F41}" type="presOf" srcId="{0A04A74C-929A-40D5-8497-42AC6B940D24}" destId="{B44DB12D-0470-412D-9EA8-C335D7746064}" srcOrd="0" destOrd="0" presId="urn:microsoft.com/office/officeart/2005/8/layout/radial6"/>
    <dgm:cxn modelId="{38BDA8D8-A913-492C-BB7D-C57707927F37}" type="presParOf" srcId="{2A840BE5-49BF-437B-88E9-3FE1172F0095}" destId="{EFDEB979-6341-4D82-A328-8A2E0BB8F986}" srcOrd="0" destOrd="0" presId="urn:microsoft.com/office/officeart/2005/8/layout/radial6"/>
    <dgm:cxn modelId="{18EF08AA-D914-484E-AA35-419D21A62D82}" type="presParOf" srcId="{2A840BE5-49BF-437B-88E9-3FE1172F0095}" destId="{9E5B318E-231A-4E04-8F6C-3E80E993127F}" srcOrd="1" destOrd="0" presId="urn:microsoft.com/office/officeart/2005/8/layout/radial6"/>
    <dgm:cxn modelId="{54EBB274-D36A-496D-9DE3-7692500A3D8A}" type="presParOf" srcId="{2A840BE5-49BF-437B-88E9-3FE1172F0095}" destId="{4311040E-D565-4A6E-9A9D-C2E2A4310F16}" srcOrd="2" destOrd="0" presId="urn:microsoft.com/office/officeart/2005/8/layout/radial6"/>
    <dgm:cxn modelId="{44330A41-E8E3-4E89-B7AA-D8902E654717}" type="presParOf" srcId="{2A840BE5-49BF-437B-88E9-3FE1172F0095}" destId="{F1A40DA9-A71A-4A5E-9EB1-F9F0CE132C4B}" srcOrd="3" destOrd="0" presId="urn:microsoft.com/office/officeart/2005/8/layout/radial6"/>
    <dgm:cxn modelId="{E5C427AC-5CC4-4F4B-98BC-B678C8096501}" type="presParOf" srcId="{2A840BE5-49BF-437B-88E9-3FE1172F0095}" destId="{F4DC378C-4064-4DD8-94BA-5A528AD275C7}" srcOrd="4" destOrd="0" presId="urn:microsoft.com/office/officeart/2005/8/layout/radial6"/>
    <dgm:cxn modelId="{DFAD109E-4FBE-4DE6-84E1-408A733D28FD}" type="presParOf" srcId="{2A840BE5-49BF-437B-88E9-3FE1172F0095}" destId="{8C7AD5FE-961E-4FC1-8F62-322E08E201C9}" srcOrd="5" destOrd="0" presId="urn:microsoft.com/office/officeart/2005/8/layout/radial6"/>
    <dgm:cxn modelId="{485A8970-8BD6-4AEB-8A72-8A148FF2F668}" type="presParOf" srcId="{2A840BE5-49BF-437B-88E9-3FE1172F0095}" destId="{B44DB12D-0470-412D-9EA8-C335D7746064}" srcOrd="6" destOrd="0" presId="urn:microsoft.com/office/officeart/2005/8/layout/radial6"/>
    <dgm:cxn modelId="{7EBA87BB-57A3-47B9-A44F-CC528A5C1B5C}" type="presParOf" srcId="{2A840BE5-49BF-437B-88E9-3FE1172F0095}" destId="{0B34787D-98E3-4A4A-9AC1-30EA66D66BCF}" srcOrd="7" destOrd="0" presId="urn:microsoft.com/office/officeart/2005/8/layout/radial6"/>
    <dgm:cxn modelId="{70AE9EF7-D1E8-4C63-8863-1D73AE671535}" type="presParOf" srcId="{2A840BE5-49BF-437B-88E9-3FE1172F0095}" destId="{136EC51B-4AFC-4391-90C6-45EE81EBBF45}" srcOrd="8" destOrd="0" presId="urn:microsoft.com/office/officeart/2005/8/layout/radial6"/>
    <dgm:cxn modelId="{05449860-30F0-4891-9968-14AB2D85A86C}" type="presParOf" srcId="{2A840BE5-49BF-437B-88E9-3FE1172F0095}" destId="{63944836-1C02-434A-9A28-B3E6661FF0A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944836-1C02-434A-9A28-B3E6661FF0A6}">
      <dsp:nvSpPr>
        <dsp:cNvPr id="0" name=""/>
        <dsp:cNvSpPr/>
      </dsp:nvSpPr>
      <dsp:spPr>
        <a:xfrm>
          <a:off x="1476348" y="522384"/>
          <a:ext cx="3481122" cy="3481122"/>
        </a:xfrm>
        <a:prstGeom prst="blockArc">
          <a:avLst>
            <a:gd name="adj1" fmla="val 90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DB12D-0470-412D-9EA8-C335D7746064}">
      <dsp:nvSpPr>
        <dsp:cNvPr id="0" name=""/>
        <dsp:cNvSpPr/>
      </dsp:nvSpPr>
      <dsp:spPr>
        <a:xfrm>
          <a:off x="1476348" y="522384"/>
          <a:ext cx="3481122" cy="3481122"/>
        </a:xfrm>
        <a:prstGeom prst="blockArc">
          <a:avLst>
            <a:gd name="adj1" fmla="val 1800000"/>
            <a:gd name="adj2" fmla="val 90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40DA9-A71A-4A5E-9EB1-F9F0CE132C4B}">
      <dsp:nvSpPr>
        <dsp:cNvPr id="0" name=""/>
        <dsp:cNvSpPr/>
      </dsp:nvSpPr>
      <dsp:spPr>
        <a:xfrm>
          <a:off x="1476348" y="522384"/>
          <a:ext cx="3481122" cy="3481122"/>
        </a:xfrm>
        <a:prstGeom prst="blockArc">
          <a:avLst>
            <a:gd name="adj1" fmla="val 16200000"/>
            <a:gd name="adj2" fmla="val 1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EB979-6341-4D82-A328-8A2E0BB8F986}">
      <dsp:nvSpPr>
        <dsp:cNvPr id="0" name=""/>
        <dsp:cNvSpPr/>
      </dsp:nvSpPr>
      <dsp:spPr>
        <a:xfrm>
          <a:off x="2415038" y="1461074"/>
          <a:ext cx="1603742" cy="16037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Vehicle</a:t>
          </a:r>
          <a:endParaRPr lang="en-US" sz="2600" kern="1200" dirty="0"/>
        </a:p>
      </dsp:txBody>
      <dsp:txXfrm>
        <a:off x="2415038" y="1461074"/>
        <a:ext cx="1603742" cy="1603742"/>
      </dsp:txXfrm>
    </dsp:sp>
    <dsp:sp modelId="{9E5B318E-231A-4E04-8F6C-3E80E993127F}">
      <dsp:nvSpPr>
        <dsp:cNvPr id="0" name=""/>
        <dsp:cNvSpPr/>
      </dsp:nvSpPr>
      <dsp:spPr>
        <a:xfrm>
          <a:off x="2655600" y="1488"/>
          <a:ext cx="1122619" cy="1122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Driver</a:t>
          </a:r>
          <a:endParaRPr lang="en-US" sz="1600" kern="1200" dirty="0"/>
        </a:p>
      </dsp:txBody>
      <dsp:txXfrm>
        <a:off x="2655600" y="1488"/>
        <a:ext cx="1122619" cy="1122619"/>
      </dsp:txXfrm>
    </dsp:sp>
    <dsp:sp modelId="{F4DC378C-4064-4DD8-94BA-5A528AD275C7}">
      <dsp:nvSpPr>
        <dsp:cNvPr id="0" name=""/>
        <dsp:cNvSpPr/>
      </dsp:nvSpPr>
      <dsp:spPr>
        <a:xfrm>
          <a:off x="4127970" y="2551708"/>
          <a:ext cx="1122619" cy="1122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Route</a:t>
          </a:r>
          <a:endParaRPr lang="en-US" sz="1600" kern="1200" dirty="0"/>
        </a:p>
      </dsp:txBody>
      <dsp:txXfrm>
        <a:off x="4127970" y="2551708"/>
        <a:ext cx="1122619" cy="1122619"/>
      </dsp:txXfrm>
    </dsp:sp>
    <dsp:sp modelId="{0B34787D-98E3-4A4A-9AC1-30EA66D66BCF}">
      <dsp:nvSpPr>
        <dsp:cNvPr id="0" name=""/>
        <dsp:cNvSpPr/>
      </dsp:nvSpPr>
      <dsp:spPr>
        <a:xfrm>
          <a:off x="1183229" y="2551708"/>
          <a:ext cx="1122619" cy="1122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Payload</a:t>
          </a:r>
          <a:endParaRPr lang="en-US" sz="1600" kern="1200" dirty="0"/>
        </a:p>
      </dsp:txBody>
      <dsp:txXfrm>
        <a:off x="1183229" y="2551708"/>
        <a:ext cx="1122619" cy="1122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93D5689-E164-42EF-97C0-87B2C16F8050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7604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8764453-62A6-4662-800B-1AC87D56CD96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231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rPr lang="en-IN" sz="2000">
                <a:latin typeface="Arial"/>
              </a:rPr>
              <a:t>Tonnage – 31%</a:t>
            </a:r>
            <a:endParaRPr/>
          </a:p>
          <a:p>
            <a:r>
              <a:rPr lang="en-IN" sz="2000">
                <a:latin typeface="Arial"/>
              </a:rPr>
              <a:t>Miles – 27%</a:t>
            </a:r>
            <a:endParaRPr/>
          </a:p>
          <a:p>
            <a:r>
              <a:rPr lang="en-IN" sz="2000">
                <a:latin typeface="Arial"/>
              </a:rPr>
              <a:t>Overall freight – 26% in 10 years from 2010 to 2020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394C122-206A-4470-876E-E74D0F24C2B0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68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rPr lang="en-IN" sz="2000">
                <a:latin typeface="Arial"/>
              </a:rPr>
              <a:t>Tonnage – 31%</a:t>
            </a:r>
            <a:endParaRPr/>
          </a:p>
          <a:p>
            <a:r>
              <a:rPr lang="en-IN" sz="2000">
                <a:latin typeface="Arial"/>
              </a:rPr>
              <a:t>Miles – 27%</a:t>
            </a:r>
            <a:endParaRPr/>
          </a:p>
          <a:p>
            <a:r>
              <a:rPr lang="en-IN" sz="2000">
                <a:latin typeface="Arial"/>
              </a:rPr>
              <a:t>Overall freight – 26% in 10 years from 2010 to 2020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394C122-206A-4470-876E-E74D0F24C2B0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68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rPr lang="en-IN" sz="2000">
                <a:latin typeface="Arial"/>
              </a:rPr>
              <a:t>Tonnage – 31%</a:t>
            </a:r>
            <a:endParaRPr/>
          </a:p>
          <a:p>
            <a:r>
              <a:rPr lang="en-IN" sz="2000">
                <a:latin typeface="Arial"/>
              </a:rPr>
              <a:t>Miles – 27%</a:t>
            </a:r>
            <a:endParaRPr/>
          </a:p>
          <a:p>
            <a:r>
              <a:rPr lang="en-IN" sz="2000">
                <a:latin typeface="Arial"/>
              </a:rPr>
              <a:t>Overall freight – 26% in 10 years from 2010 to 2020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394C122-206A-4470-876E-E74D0F24C2B0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687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rPr lang="en-IN" sz="2000">
                <a:latin typeface="Arial"/>
              </a:rPr>
              <a:t>Tonnage – 31%</a:t>
            </a:r>
            <a:endParaRPr/>
          </a:p>
          <a:p>
            <a:r>
              <a:rPr lang="en-IN" sz="2000">
                <a:latin typeface="Arial"/>
              </a:rPr>
              <a:t>Miles – 27%</a:t>
            </a:r>
            <a:endParaRPr/>
          </a:p>
          <a:p>
            <a:r>
              <a:rPr lang="en-IN" sz="2000">
                <a:latin typeface="Arial"/>
              </a:rPr>
              <a:t>Overall freight – 26% in 10 years from 2010 to 2020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394C122-206A-4470-876E-E74D0F24C2B0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687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176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lmersU_white.eps"/>
          <p:cNvPicPr>
            <a:picLocks noChangeAspect="1"/>
          </p:cNvPicPr>
          <p:nvPr userDrawn="1"/>
        </p:nvPicPr>
        <p:blipFill>
          <a:blip r:embed="rId2" cstate="print">
            <a:lum bright="-100000" contrast="-10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044" y="6372820"/>
            <a:ext cx="1800200" cy="4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735710" y="6333300"/>
            <a:ext cx="2742840" cy="364680"/>
          </a:xfrm>
        </p:spPr>
        <p:txBody>
          <a:bodyPr/>
          <a:lstStyle/>
          <a:p>
            <a:pPr algn="ctr"/>
            <a:fld id="{28D37017-1C17-4024-A83C-261C12A69F0A}" type="slidenum">
              <a:rPr lang="en-US" sz="1200" smtClean="0">
                <a:solidFill>
                  <a:srgbClr val="8B8B8B"/>
                </a:solidFill>
                <a:latin typeface="Calibri"/>
              </a:rPr>
              <a:pPr algn="ctr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Calibri"/>
              </a:rPr>
              <a:t>30/09/14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961A21-226B-4CF0-8891-23A3F3550986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Calibri"/>
              </a:rPr>
              <a:t>30/09/14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42" name="Picture 4"/>
          <p:cNvPicPr/>
          <p:nvPr/>
        </p:nvPicPr>
        <p:blipFill>
          <a:blip r:embed="rId14" cstate="print"/>
          <a:srcRect l="10379" t="35355" r="11651" b="37672"/>
          <a:stretch>
            <a:fillRect/>
          </a:stretch>
        </p:blipFill>
        <p:spPr>
          <a:xfrm>
            <a:off x="10856880" y="6434280"/>
            <a:ext cx="1257120" cy="17424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0" y="6186240"/>
            <a:ext cx="5606640" cy="671400"/>
          </a:xfrm>
          <a:prstGeom prst="rect">
            <a:avLst/>
          </a:prstGeom>
          <a:solidFill>
            <a:srgbClr val="D7D8D6"/>
          </a:solidFill>
          <a:ln w="9360">
            <a:noFill/>
          </a:ln>
        </p:spPr>
      </p:sp>
      <p:sp>
        <p:nvSpPr>
          <p:cNvPr id="44" name="CustomShape 4"/>
          <p:cNvSpPr/>
          <p:nvPr/>
        </p:nvSpPr>
        <p:spPr>
          <a:xfrm>
            <a:off x="5573880" y="6186240"/>
            <a:ext cx="5004720" cy="671400"/>
          </a:xfrm>
          <a:prstGeom prst="rect">
            <a:avLst/>
          </a:prstGeom>
          <a:gradFill>
            <a:gsLst>
              <a:gs pos="0">
                <a:srgbClr val="D7D8D6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45" name="Line 5"/>
          <p:cNvSpPr/>
          <p:nvPr/>
        </p:nvSpPr>
        <p:spPr>
          <a:xfrm>
            <a:off x="0" y="6186240"/>
            <a:ext cx="12192000" cy="0"/>
          </a:xfrm>
          <a:prstGeom prst="line">
            <a:avLst/>
          </a:prstGeom>
          <a:ln w="25560">
            <a:solidFill>
              <a:srgbClr val="000F60"/>
            </a:solidFill>
            <a:round/>
          </a:ln>
        </p:spPr>
      </p:sp>
      <p:pic>
        <p:nvPicPr>
          <p:cNvPr id="46" name="Picture 5"/>
          <p:cNvPicPr/>
          <p:nvPr/>
        </p:nvPicPr>
        <p:blipFill>
          <a:blip r:embed="rId15" cstate="print"/>
          <a:srcRect b="930769"/>
          <a:stretch>
            <a:fillRect/>
          </a:stretch>
        </p:blipFill>
        <p:spPr>
          <a:xfrm>
            <a:off x="215280" y="6453000"/>
            <a:ext cx="1371960" cy="171360"/>
          </a:xfrm>
          <a:prstGeom prst="rect">
            <a:avLst/>
          </a:prstGeom>
          <a:ln>
            <a:noFill/>
          </a:ln>
        </p:spPr>
      </p:pic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gif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Content Placeholder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160" y="823320"/>
            <a:ext cx="5597280" cy="4695120"/>
          </a:xfrm>
          <a:prstGeom prst="rect">
            <a:avLst/>
          </a:prstGeom>
          <a:ln>
            <a:noFill/>
          </a:ln>
        </p:spPr>
      </p:pic>
      <p:pic>
        <p:nvPicPr>
          <p:cNvPr id="89" name="Content Placeholder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1240" y="823320"/>
            <a:ext cx="3950280" cy="504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3863752" y="2024276"/>
            <a:ext cx="3703961" cy="2454681"/>
            <a:chOff x="5251627" y="1158494"/>
            <a:chExt cx="3703961" cy="2454681"/>
          </a:xfrm>
        </p:grpSpPr>
        <p:sp>
          <p:nvSpPr>
            <p:cNvPr id="34" name="Chord 33"/>
            <p:cNvSpPr/>
            <p:nvPr/>
          </p:nvSpPr>
          <p:spPr>
            <a:xfrm rot="18488865">
              <a:off x="6296670" y="1815063"/>
              <a:ext cx="1729377" cy="1866848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51627" y="2512060"/>
              <a:ext cx="37039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ord 35"/>
            <p:cNvSpPr/>
            <p:nvPr/>
          </p:nvSpPr>
          <p:spPr>
            <a:xfrm rot="7689693">
              <a:off x="6081891" y="1101573"/>
              <a:ext cx="2131013" cy="2244856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0453" y="1484784"/>
              <a:ext cx="14905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Lifetime Revenues</a:t>
              </a:r>
              <a:endParaRPr 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73060" y="2710661"/>
              <a:ext cx="1576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Total cost of Operation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7"/>
          <p:cNvPicPr/>
          <p:nvPr/>
        </p:nvPicPr>
        <p:blipFill rotWithShape="1">
          <a:blip r:embed="rId3" cstate="print"/>
          <a:srcRect l="53907"/>
          <a:stretch/>
        </p:blipFill>
        <p:spPr>
          <a:xfrm>
            <a:off x="9696400" y="4077072"/>
            <a:ext cx="1024038" cy="415150"/>
          </a:xfrm>
          <a:prstGeom prst="rect">
            <a:avLst/>
          </a:prstGeom>
          <a:ln>
            <a:noFill/>
          </a:ln>
        </p:spPr>
      </p:pic>
      <p:pic>
        <p:nvPicPr>
          <p:cNvPr id="25" name="Picture 24" descr="batteryRoadSign.jpg"/>
          <p:cNvPicPr>
            <a:picLocks noChangeAspect="1"/>
          </p:cNvPicPr>
          <p:nvPr/>
        </p:nvPicPr>
        <p:blipFill>
          <a:blip r:embed="rId4" cstate="print"/>
          <a:srcRect l="6882" t="22124" r="7764" b="19957"/>
          <a:stretch>
            <a:fillRect/>
          </a:stretch>
        </p:blipFill>
        <p:spPr>
          <a:xfrm>
            <a:off x="8832304" y="4797152"/>
            <a:ext cx="1440160" cy="977251"/>
          </a:xfrm>
          <a:prstGeom prst="rect">
            <a:avLst/>
          </a:prstGeom>
        </p:spPr>
      </p:pic>
      <p:pic>
        <p:nvPicPr>
          <p:cNvPr id="26" name="Picture 25" descr="ChargingStation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88488" y="4653136"/>
            <a:ext cx="1400944" cy="1400944"/>
          </a:xfrm>
          <a:prstGeom prst="rect">
            <a:avLst/>
          </a:prstGeom>
        </p:spPr>
      </p:pic>
      <p:sp>
        <p:nvSpPr>
          <p:cNvPr id="27" name="CustomShape 1"/>
          <p:cNvSpPr/>
          <p:nvPr/>
        </p:nvSpPr>
        <p:spPr>
          <a:xfrm>
            <a:off x="11430" y="258840"/>
            <a:ext cx="1219200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Concept Evaluation Model</a:t>
            </a:r>
            <a:endParaRPr lang="en-IN" sz="4400" dirty="0" smtClean="0"/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Fitness Measure – </a:t>
            </a:r>
            <a:r>
              <a:rPr lang="en-GB" sz="3200" dirty="0" smtClean="0">
                <a:solidFill>
                  <a:srgbClr val="000000"/>
                </a:solidFill>
                <a:latin typeface="Calibri Light"/>
              </a:rPr>
              <a:t>Vehicle Lifetime Productivity </a:t>
            </a:r>
            <a:endParaRPr lang="en-IN" sz="3200" dirty="0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14564" y="3415288"/>
            <a:ext cx="5139393" cy="2700576"/>
            <a:chOff x="3414564" y="3163828"/>
            <a:chExt cx="5139393" cy="2700576"/>
          </a:xfrm>
        </p:grpSpPr>
        <p:pic>
          <p:nvPicPr>
            <p:cNvPr id="17" name="Picture 16" descr="FuelStationRoadSign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9501" y="4395360"/>
              <a:ext cx="931020" cy="931020"/>
            </a:xfrm>
            <a:prstGeom prst="rect">
              <a:avLst/>
            </a:prstGeom>
          </p:spPr>
        </p:pic>
        <p:pic>
          <p:nvPicPr>
            <p:cNvPr id="18" name="Picture 17" descr="MechanicRadSign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14564" y="3299842"/>
              <a:ext cx="842513" cy="842513"/>
            </a:xfrm>
            <a:prstGeom prst="rect">
              <a:avLst/>
            </a:prstGeom>
          </p:spPr>
        </p:pic>
        <p:pic>
          <p:nvPicPr>
            <p:cNvPr id="20" name="Picture 19" descr="Swedish-toll-sign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0768" y="4876016"/>
              <a:ext cx="988388" cy="988388"/>
            </a:xfrm>
            <a:prstGeom prst="rect">
              <a:avLst/>
            </a:prstGeom>
          </p:spPr>
        </p:pic>
        <p:pic>
          <p:nvPicPr>
            <p:cNvPr id="21" name="Picture 20" descr="TruckRoadSig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79010" y="3163828"/>
              <a:ext cx="1074947" cy="1074947"/>
            </a:xfrm>
            <a:prstGeom prst="rect">
              <a:avLst/>
            </a:prstGeom>
          </p:spPr>
        </p:pic>
        <p:pic>
          <p:nvPicPr>
            <p:cNvPr id="28" name="Picture 27" descr="Truckdriver.jpg"/>
            <p:cNvPicPr>
              <a:picLocks noChangeAspect="1"/>
            </p:cNvPicPr>
            <p:nvPr/>
          </p:nvPicPr>
          <p:blipFill>
            <a:blip r:embed="rId10" cstate="print"/>
            <a:srcRect l="21407" t="14333" r="19482"/>
            <a:stretch>
              <a:fillRect/>
            </a:stretch>
          </p:blipFill>
          <p:spPr>
            <a:xfrm>
              <a:off x="3806190" y="4471580"/>
              <a:ext cx="1085849" cy="1049109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3787140" y="1405890"/>
            <a:ext cx="4286250" cy="1043940"/>
            <a:chOff x="3787140" y="1154430"/>
            <a:chExt cx="4286250" cy="1043940"/>
          </a:xfrm>
        </p:grpSpPr>
        <p:pic>
          <p:nvPicPr>
            <p:cNvPr id="30" name="Picture 29" descr="axle-load-limit-160739_640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87140" y="1154430"/>
              <a:ext cx="1043940" cy="1043940"/>
            </a:xfrm>
            <a:prstGeom prst="rect">
              <a:avLst/>
            </a:prstGeom>
          </p:spPr>
        </p:pic>
        <p:pic>
          <p:nvPicPr>
            <p:cNvPr id="32" name="Picture 31" descr="tachometer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10350" y="1230630"/>
              <a:ext cx="1463040" cy="853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22863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4794" y="1979702"/>
            <a:ext cx="8383307" cy="138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958704" y="226733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>
            <a:off x="3872069" y="3291744"/>
            <a:ext cx="305299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653995" y="3291743"/>
            <a:ext cx="671279" cy="174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3338262" y="3291744"/>
            <a:ext cx="322565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705474" y="2274682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7549409" y="3291743"/>
            <a:ext cx="432049" cy="199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2148810" y="3697777"/>
            <a:ext cx="195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Engine traction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460929" y="3662924"/>
            <a:ext cx="17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Electric traction</a:t>
            </a:r>
            <a:endParaRPr lang="en-IN" dirty="0"/>
          </a:p>
        </p:txBody>
      </p:sp>
      <p:sp>
        <p:nvSpPr>
          <p:cNvPr id="22" name="Plus 21"/>
          <p:cNvSpPr/>
          <p:nvPr/>
        </p:nvSpPr>
        <p:spPr>
          <a:xfrm>
            <a:off x="4401021" y="3244828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Concept Evaluation </a:t>
            </a: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 - Vehicle </a:t>
            </a: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Model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" name="Plus 26"/>
          <p:cNvSpPr/>
          <p:nvPr/>
        </p:nvSpPr>
        <p:spPr>
          <a:xfrm>
            <a:off x="6626681" y="323812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3467265" y="2261107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5003776" y="212331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7189370" y="226733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5498502" y="212331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own Arrow 34"/>
          <p:cNvSpPr/>
          <p:nvPr/>
        </p:nvSpPr>
        <p:spPr>
          <a:xfrm>
            <a:off x="6002558" y="212331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Down Arrow 35"/>
          <p:cNvSpPr/>
          <p:nvPr/>
        </p:nvSpPr>
        <p:spPr>
          <a:xfrm>
            <a:off x="8882878" y="226733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Down Arrow 36"/>
          <p:cNvSpPr/>
          <p:nvPr/>
        </p:nvSpPr>
        <p:spPr>
          <a:xfrm>
            <a:off x="9540281" y="226733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hevron 28"/>
          <p:cNvSpPr/>
          <p:nvPr/>
        </p:nvSpPr>
        <p:spPr>
          <a:xfrm>
            <a:off x="1220708" y="2083698"/>
            <a:ext cx="472348" cy="9685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065" y="3038738"/>
            <a:ext cx="748762" cy="74876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0" y="4111998"/>
            <a:ext cx="195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Road Gradient</a:t>
            </a:r>
            <a:endParaRPr lang="en-IN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4679" y="1423597"/>
            <a:ext cx="748761" cy="75856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37160" y="1029972"/>
            <a:ext cx="157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Cruise speed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171450" y="2250574"/>
            <a:ext cx="115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Traction </a:t>
            </a:r>
          </a:p>
          <a:p>
            <a:r>
              <a:rPr lang="en-IN" dirty="0" smtClean="0"/>
              <a:t>demand</a:t>
            </a:r>
            <a:endParaRPr lang="en-IN" dirty="0"/>
          </a:p>
        </p:txBody>
      </p:sp>
      <p:sp>
        <p:nvSpPr>
          <p:cNvPr id="42" name="Chevron 41"/>
          <p:cNvSpPr/>
          <p:nvPr/>
        </p:nvSpPr>
        <p:spPr>
          <a:xfrm>
            <a:off x="10436758" y="2195358"/>
            <a:ext cx="472348" cy="9685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854016" y="2364874"/>
            <a:ext cx="115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Traction </a:t>
            </a:r>
          </a:p>
          <a:p>
            <a:pPr algn="ctr"/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3555142" y="4142224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Plugin</a:t>
            </a:r>
            <a:r>
              <a:rPr lang="en-IN" dirty="0" smtClean="0"/>
              <a:t> hybrid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Longitudinal </a:t>
            </a:r>
            <a:r>
              <a:rPr lang="en-IN" dirty="0" smtClean="0"/>
              <a:t>vehicle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Rule-based hybrid power </a:t>
            </a:r>
            <a:r>
              <a:rPr lang="en-IN" dirty="0" smtClean="0"/>
              <a:t>management</a:t>
            </a:r>
          </a:p>
          <a:p>
            <a:pPr marL="285750" indent="-285750"/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Control allocation based on buffer availability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365741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Concept Evaluation  - Vehicle </a:t>
            </a: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Model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Predictive</a:t>
            </a:r>
            <a:r>
              <a:rPr lang="en-IN" sz="1200" dirty="0" smtClean="0"/>
              <a:t> </a:t>
            </a: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Battery Energy Management</a:t>
            </a:r>
            <a:endParaRPr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50" y="1556591"/>
            <a:ext cx="5634990" cy="458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1212" y="1484784"/>
            <a:ext cx="5328592" cy="424282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293052" y="299472"/>
            <a:ext cx="1440160" cy="977251"/>
            <a:chOff x="9264352" y="2996952"/>
            <a:chExt cx="1440160" cy="977251"/>
          </a:xfrm>
        </p:grpSpPr>
        <p:pic>
          <p:nvPicPr>
            <p:cNvPr id="7" name="Picture 6" descr="batteryRoadSign.jpg"/>
            <p:cNvPicPr>
              <a:picLocks noChangeAspect="1"/>
            </p:cNvPicPr>
            <p:nvPr/>
          </p:nvPicPr>
          <p:blipFill>
            <a:blip r:embed="rId4" cstate="print"/>
            <a:srcRect l="6882" t="22124" r="7764" b="19957"/>
            <a:stretch>
              <a:fillRect/>
            </a:stretch>
          </p:blipFill>
          <p:spPr>
            <a:xfrm>
              <a:off x="9264352" y="2996952"/>
              <a:ext cx="1440160" cy="97725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380375" y="3645024"/>
              <a:ext cx="122413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93777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Concept Evaluation  - Vehicle </a:t>
            </a: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Model </a:t>
            </a: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Software Architecture</a:t>
            </a:r>
            <a:endParaRPr lang="en-IN" sz="3200" dirty="0" smtClean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93" t="2735" r="1202"/>
          <a:stretch>
            <a:fillRect/>
          </a:stretch>
        </p:blipFill>
        <p:spPr bwMode="auto">
          <a:xfrm>
            <a:off x="680001" y="1360170"/>
            <a:ext cx="10669989" cy="478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7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9784080" y="2811780"/>
            <a:ext cx="234315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Concept Evaluation </a:t>
            </a: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Model - Summary</a:t>
            </a:r>
            <a:endParaRPr lang="en-IN" sz="4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26942" y="2198370"/>
            <a:ext cx="2731358" cy="1767840"/>
            <a:chOff x="6641242" y="2198370"/>
            <a:chExt cx="2731358" cy="1767840"/>
          </a:xfrm>
        </p:grpSpPr>
        <p:sp>
          <p:nvSpPr>
            <p:cNvPr id="15" name="Rounded Rectangle 14"/>
            <p:cNvSpPr/>
            <p:nvPr/>
          </p:nvSpPr>
          <p:spPr>
            <a:xfrm>
              <a:off x="6652260" y="2198370"/>
              <a:ext cx="2484120" cy="1767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41242" y="2404864"/>
              <a:ext cx="273135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/>
                <a:t>Fuel consumption</a:t>
              </a:r>
              <a:endParaRPr lang="en-IN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/>
                <a:t>Mission time</a:t>
              </a:r>
            </a:p>
            <a:p>
              <a:pPr marL="285750" indent="-285750"/>
              <a:endParaRPr lang="en-IN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/>
                <a:t>Battery energy used</a:t>
              </a:r>
              <a:endParaRPr lang="en-IN" dirty="0" smtClean="0"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543300" y="2183130"/>
            <a:ext cx="2171700" cy="187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0000"/>
                </a:solidFill>
                <a:latin typeface="Calibri Light"/>
              </a:rPr>
              <a:t>Vehicle </a:t>
            </a:r>
            <a:r>
              <a:rPr lang="en-IN" b="1" dirty="0" smtClean="0">
                <a:solidFill>
                  <a:srgbClr val="000000"/>
                </a:solidFill>
                <a:latin typeface="Calibri Light"/>
              </a:rPr>
              <a:t>Model </a:t>
            </a:r>
            <a:endParaRPr lang="en-US" b="1" dirty="0"/>
          </a:p>
        </p:txBody>
      </p:sp>
      <p:sp>
        <p:nvSpPr>
          <p:cNvPr id="9" name="Right Arrow 8"/>
          <p:cNvSpPr/>
          <p:nvPr/>
        </p:nvSpPr>
        <p:spPr>
          <a:xfrm>
            <a:off x="2861310" y="2975610"/>
            <a:ext cx="6286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51460" y="2205990"/>
            <a:ext cx="2674620" cy="1794510"/>
            <a:chOff x="251460" y="2205990"/>
            <a:chExt cx="2674620" cy="1794510"/>
          </a:xfrm>
        </p:grpSpPr>
        <p:sp>
          <p:nvSpPr>
            <p:cNvPr id="14" name="Rounded Rectangle 13"/>
            <p:cNvSpPr/>
            <p:nvPr/>
          </p:nvSpPr>
          <p:spPr>
            <a:xfrm>
              <a:off x="251460" y="2205990"/>
              <a:ext cx="2571750" cy="17945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8542" y="2408674"/>
              <a:ext cx="264753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/>
                <a:t>Route / Driving Cycle</a:t>
              </a:r>
              <a:endParaRPr lang="en-IN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/>
                <a:t>Driver Model</a:t>
              </a:r>
            </a:p>
            <a:p>
              <a:pPr marL="285750" indent="-285750"/>
              <a:endParaRPr lang="en-IN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/>
                <a:t>Payload</a:t>
              </a:r>
              <a:endParaRPr lang="en-IN" dirty="0" smtClean="0"/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02630" y="2979420"/>
            <a:ext cx="6286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098280" y="2994660"/>
            <a:ext cx="6286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54313" y="2821424"/>
            <a:ext cx="1992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srgbClr val="000000"/>
                </a:solidFill>
                <a:latin typeface="Calibri Light"/>
              </a:rPr>
              <a:t>Vehicle Lifetime </a:t>
            </a:r>
          </a:p>
          <a:p>
            <a:pPr algn="ctr"/>
            <a:r>
              <a:rPr lang="en-IN" b="1" dirty="0" smtClean="0">
                <a:solidFill>
                  <a:srgbClr val="000000"/>
                </a:solidFill>
                <a:latin typeface="Calibri Light"/>
              </a:rPr>
              <a:t>Productivity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1680210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Mission Data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00850" y="1706880"/>
            <a:ext cx="20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Mission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7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Vehi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0760" y="4153010"/>
            <a:ext cx="5890260" cy="1051449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9692640" y="4812030"/>
            <a:ext cx="228600" cy="228600"/>
          </a:xfrm>
          <a:prstGeom prst="ellipse">
            <a:avLst/>
          </a:prstGeom>
          <a:solidFill>
            <a:srgbClr val="20EC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904220" y="4840605"/>
            <a:ext cx="164592" cy="164592"/>
          </a:xfrm>
          <a:prstGeom prst="ellipse">
            <a:avLst/>
          </a:prstGeom>
          <a:solidFill>
            <a:srgbClr val="20EC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stomShape 1"/>
          <p:cNvSpPr/>
          <p:nvPr/>
        </p:nvSpPr>
        <p:spPr>
          <a:xfrm>
            <a:off x="264240" y="258840"/>
            <a:ext cx="1110861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Concept </a:t>
            </a: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Design – Optimisation Problem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537210" y="1211580"/>
            <a:ext cx="10949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 a specific mission, 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Find</a:t>
            </a:r>
            <a:r>
              <a:rPr lang="en-US" dirty="0" smtClean="0"/>
              <a:t> the combination that</a:t>
            </a:r>
          </a:p>
          <a:p>
            <a:pPr algn="ctr"/>
            <a:endParaRPr lang="en-US" dirty="0" smtClean="0"/>
          </a:p>
          <a:p>
            <a:pPr algn="ctr"/>
            <a:r>
              <a:rPr lang="en-US" i="1" dirty="0" smtClean="0"/>
              <a:t>Maximizes</a:t>
            </a:r>
            <a:r>
              <a:rPr lang="en-US" dirty="0" smtClean="0"/>
              <a:t> </a:t>
            </a:r>
            <a:r>
              <a:rPr lang="en-US" b="1" dirty="0" smtClean="0"/>
              <a:t>Vehicle Productivity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" y="3040380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Design Variables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Number of propelled axles in the combination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Position of propelled axles in the combination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Size of tractor </a:t>
            </a:r>
            <a:r>
              <a:rPr lang="en-US" dirty="0" err="1" smtClean="0"/>
              <a:t>powertrain</a:t>
            </a:r>
            <a:r>
              <a:rPr lang="en-US" dirty="0" smtClean="0"/>
              <a:t> (engine size)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Size of electric buffer on each trailing unit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Size of electric motor on each propelled trailer axle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481060" y="4777740"/>
            <a:ext cx="301752" cy="301752"/>
          </a:xfrm>
          <a:prstGeom prst="ellipse">
            <a:avLst/>
          </a:prstGeom>
          <a:solidFill>
            <a:srgbClr val="20EC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652635" y="4772025"/>
            <a:ext cx="301752" cy="301752"/>
          </a:xfrm>
          <a:prstGeom prst="ellipse">
            <a:avLst/>
          </a:prstGeom>
          <a:solidFill>
            <a:srgbClr val="20EC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839450" y="4777740"/>
            <a:ext cx="301752" cy="301752"/>
          </a:xfrm>
          <a:prstGeom prst="ellipse">
            <a:avLst/>
          </a:prstGeom>
          <a:solidFill>
            <a:srgbClr val="20EC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818120" y="4560570"/>
            <a:ext cx="3181350" cy="179070"/>
            <a:chOff x="7818120" y="4560570"/>
            <a:chExt cx="3181350" cy="179070"/>
          </a:xfrm>
        </p:grpSpPr>
        <p:sp>
          <p:nvSpPr>
            <p:cNvPr id="22" name="Rectangle 21"/>
            <p:cNvSpPr/>
            <p:nvPr/>
          </p:nvSpPr>
          <p:spPr>
            <a:xfrm>
              <a:off x="7818120" y="4560570"/>
              <a:ext cx="445770" cy="17145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553700" y="4564380"/>
              <a:ext cx="445770" cy="17145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57360" y="4560570"/>
              <a:ext cx="323850" cy="17907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20790" y="4549140"/>
            <a:ext cx="182880" cy="182880"/>
            <a:chOff x="8858250" y="2937510"/>
            <a:chExt cx="182880" cy="182880"/>
          </a:xfrm>
        </p:grpSpPr>
        <p:sp>
          <p:nvSpPr>
            <p:cNvPr id="28" name="Rectangle 27"/>
            <p:cNvSpPr/>
            <p:nvPr/>
          </p:nvSpPr>
          <p:spPr>
            <a:xfrm>
              <a:off x="8858250" y="2937510"/>
              <a:ext cx="182880" cy="1828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8" idx="1"/>
              <a:endCxn id="28" idx="3"/>
            </p:cNvCxnSpPr>
            <p:nvPr/>
          </p:nvCxnSpPr>
          <p:spPr>
            <a:xfrm>
              <a:off x="8858250" y="3028950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81134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10" grpId="0"/>
      <p:bldP spid="13" grpId="0" animBg="1"/>
      <p:bldP spid="14" grpId="0" animBg="1"/>
      <p:bldP spid="14" grpId="1" animBg="1"/>
      <p:bldP spid="15" grpId="0" animBg="1"/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Concept Design – Optimisation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solidFill>
                  <a:srgbClr val="000000"/>
                </a:solidFill>
                <a:latin typeface="Calibri Light"/>
              </a:rPr>
              <a:t>Evolutionary Algorithms</a:t>
            </a:r>
            <a:endParaRPr lang="en-IN" dirty="0" smtClean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72474" y="-4728"/>
            <a:ext cx="1831563" cy="2109072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840730" y="1696050"/>
            <a:ext cx="2486024" cy="3367439"/>
            <a:chOff x="5840730" y="1696050"/>
            <a:chExt cx="2486024" cy="336743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3589" y="1696050"/>
              <a:ext cx="2463165" cy="79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7052310" y="2686050"/>
              <a:ext cx="4457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r>
                <a:rPr lang="en-US" dirty="0" smtClean="0"/>
                <a:t>.</a:t>
              </a:r>
            </a:p>
            <a:p>
              <a:r>
                <a:rPr lang="en-US" dirty="0" smtClean="0"/>
                <a:t>.</a:t>
              </a: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40730" y="3867347"/>
              <a:ext cx="2483168" cy="1196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Rounded Rectangle 15"/>
          <p:cNvSpPr/>
          <p:nvPr/>
        </p:nvSpPr>
        <p:spPr>
          <a:xfrm>
            <a:off x="400050" y="1611630"/>
            <a:ext cx="229743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IN" dirty="0" smtClean="0">
                <a:solidFill>
                  <a:srgbClr val="000000"/>
                </a:solidFill>
                <a:latin typeface="Calibri Light"/>
              </a:rPr>
              <a:t>Initial Population</a:t>
            </a:r>
            <a:endParaRPr lang="en-IN" dirty="0" smtClean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3860" y="2381250"/>
            <a:ext cx="229743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IN" dirty="0" smtClean="0">
                <a:solidFill>
                  <a:srgbClr val="000000"/>
                </a:solidFill>
                <a:latin typeface="Calibri Light"/>
              </a:rPr>
              <a:t>Evaluate Population</a:t>
            </a:r>
            <a:endParaRPr lang="en-IN" dirty="0" smtClean="0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382000" y="1714500"/>
            <a:ext cx="1040130" cy="3302437"/>
            <a:chOff x="8382000" y="1714500"/>
            <a:chExt cx="1040130" cy="3302437"/>
          </a:xfrm>
        </p:grpSpPr>
        <p:grpSp>
          <p:nvGrpSpPr>
            <p:cNvPr id="25" name="Group 24"/>
            <p:cNvGrpSpPr/>
            <p:nvPr/>
          </p:nvGrpSpPr>
          <p:grpSpPr>
            <a:xfrm>
              <a:off x="8401050" y="1714500"/>
              <a:ext cx="1017270" cy="307777"/>
              <a:chOff x="8458200" y="1714500"/>
              <a:chExt cx="1017270" cy="307777"/>
            </a:xfrm>
          </p:grpSpPr>
          <p:sp>
            <p:nvSpPr>
              <p:cNvPr id="21" name="Right Arrow 20"/>
              <p:cNvSpPr/>
              <p:nvPr/>
            </p:nvSpPr>
            <p:spPr>
              <a:xfrm>
                <a:off x="8458200" y="1817370"/>
                <a:ext cx="331470" cy="1257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789670" y="1714500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VP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404860" y="2129790"/>
              <a:ext cx="1017270" cy="307777"/>
              <a:chOff x="8458200" y="1714500"/>
              <a:chExt cx="1017270" cy="307777"/>
            </a:xfrm>
          </p:grpSpPr>
          <p:sp>
            <p:nvSpPr>
              <p:cNvPr id="27" name="Right Arrow 26"/>
              <p:cNvSpPr/>
              <p:nvPr/>
            </p:nvSpPr>
            <p:spPr>
              <a:xfrm>
                <a:off x="8458200" y="1817370"/>
                <a:ext cx="331470" cy="1257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789670" y="1714500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VP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382000" y="3912870"/>
              <a:ext cx="1017270" cy="307777"/>
              <a:chOff x="8458200" y="1714500"/>
              <a:chExt cx="1017270" cy="307777"/>
            </a:xfrm>
          </p:grpSpPr>
          <p:sp>
            <p:nvSpPr>
              <p:cNvPr id="38" name="Right Arrow 37"/>
              <p:cNvSpPr/>
              <p:nvPr/>
            </p:nvSpPr>
            <p:spPr>
              <a:xfrm>
                <a:off x="8458200" y="1817370"/>
                <a:ext cx="331470" cy="1257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789670" y="1714500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VP</a:t>
                </a:r>
                <a:r>
                  <a:rPr lang="en-US" sz="1400" baseline="-25000" dirty="0" smtClean="0"/>
                  <a:t>N-2</a:t>
                </a:r>
                <a:endParaRPr lang="en-US" sz="1400" baseline="-250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385810" y="4328160"/>
              <a:ext cx="1017270" cy="307777"/>
              <a:chOff x="8458200" y="1714500"/>
              <a:chExt cx="1017270" cy="307777"/>
            </a:xfrm>
          </p:grpSpPr>
          <p:sp>
            <p:nvSpPr>
              <p:cNvPr id="41" name="Right Arrow 40"/>
              <p:cNvSpPr/>
              <p:nvPr/>
            </p:nvSpPr>
            <p:spPr>
              <a:xfrm>
                <a:off x="8458200" y="1817370"/>
                <a:ext cx="331470" cy="1257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789670" y="1714500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VP</a:t>
                </a:r>
                <a:r>
                  <a:rPr lang="en-US" sz="1400" baseline="-25000" dirty="0" smtClean="0"/>
                  <a:t>N-1</a:t>
                </a:r>
                <a:endParaRPr lang="en-US" sz="1400" baseline="-250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8401050" y="4709160"/>
              <a:ext cx="1017270" cy="307777"/>
              <a:chOff x="8458200" y="1714500"/>
              <a:chExt cx="1017270" cy="307777"/>
            </a:xfrm>
          </p:grpSpPr>
          <p:sp>
            <p:nvSpPr>
              <p:cNvPr id="44" name="Right Arrow 43"/>
              <p:cNvSpPr/>
              <p:nvPr/>
            </p:nvSpPr>
            <p:spPr>
              <a:xfrm>
                <a:off x="8458200" y="1817370"/>
                <a:ext cx="331470" cy="1257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789670" y="1714500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VP</a:t>
                </a:r>
                <a:r>
                  <a:rPr lang="en-US" sz="1400" baseline="-25000" dirty="0" smtClean="0"/>
                  <a:t>N</a:t>
                </a:r>
                <a:endParaRPr lang="en-US" sz="1400" baseline="-25000" dirty="0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5852160" y="5429250"/>
            <a:ext cx="345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different ‘individuals’ created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49340" y="5440680"/>
            <a:ext cx="330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N individuals evaluated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407670" y="3139440"/>
            <a:ext cx="229743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IN" dirty="0" smtClean="0">
                <a:solidFill>
                  <a:srgbClr val="000000"/>
                </a:solidFill>
                <a:latin typeface="Calibri Light"/>
              </a:rPr>
              <a:t>Selection</a:t>
            </a:r>
            <a:endParaRPr lang="en-IN" dirty="0" smtClean="0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249930" y="2409410"/>
            <a:ext cx="4188143" cy="1636809"/>
            <a:chOff x="3874770" y="2157950"/>
            <a:chExt cx="4188143" cy="1636809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74770" y="2157950"/>
              <a:ext cx="4188143" cy="69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86200" y="3133922"/>
              <a:ext cx="4124020" cy="66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6" name="Group 75"/>
          <p:cNvGrpSpPr/>
          <p:nvPr/>
        </p:nvGrpSpPr>
        <p:grpSpPr>
          <a:xfrm>
            <a:off x="4438650" y="2358221"/>
            <a:ext cx="7753350" cy="1745149"/>
            <a:chOff x="4438650" y="2358221"/>
            <a:chExt cx="7753350" cy="1745149"/>
          </a:xfrm>
        </p:grpSpPr>
        <p:grpSp>
          <p:nvGrpSpPr>
            <p:cNvPr id="72" name="Group 71"/>
            <p:cNvGrpSpPr/>
            <p:nvPr/>
          </p:nvGrpSpPr>
          <p:grpSpPr>
            <a:xfrm>
              <a:off x="4438650" y="2377440"/>
              <a:ext cx="2091690" cy="1725930"/>
              <a:chOff x="1668780" y="4183380"/>
              <a:chExt cx="2091690" cy="1725930"/>
            </a:xfrm>
          </p:grpSpPr>
          <p:sp>
            <p:nvSpPr>
              <p:cNvPr id="67" name="Up-Down Arrow 66"/>
              <p:cNvSpPr/>
              <p:nvPr/>
            </p:nvSpPr>
            <p:spPr>
              <a:xfrm>
                <a:off x="3394710" y="4937760"/>
                <a:ext cx="194310" cy="388620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Elbow Connector 70"/>
              <p:cNvCxnSpPr/>
              <p:nvPr/>
            </p:nvCxnSpPr>
            <p:spPr>
              <a:xfrm>
                <a:off x="1668780" y="4183380"/>
                <a:ext cx="2091690" cy="172593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7433310" y="2358221"/>
              <a:ext cx="4758690" cy="1693713"/>
              <a:chOff x="4663440" y="4164161"/>
              <a:chExt cx="4758690" cy="1693713"/>
            </a:xfrm>
          </p:grpSpPr>
          <p:sp>
            <p:nvSpPr>
              <p:cNvPr id="73" name="Right Arrow 72"/>
              <p:cNvSpPr/>
              <p:nvPr/>
            </p:nvSpPr>
            <p:spPr>
              <a:xfrm>
                <a:off x="4663440" y="5052060"/>
                <a:ext cx="320040" cy="21717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006340" y="4164161"/>
                <a:ext cx="4415790" cy="1693713"/>
                <a:chOff x="5006340" y="4164161"/>
                <a:chExt cx="4415790" cy="1693713"/>
              </a:xfrm>
            </p:grpSpPr>
            <p:pic>
              <p:nvPicPr>
                <p:cNvPr id="2052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5006340" y="5153360"/>
                  <a:ext cx="4313873" cy="7045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56" name="Picture 8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5029200" y="4164161"/>
                  <a:ext cx="4392930" cy="726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77" name="Rounded Rectangle 76"/>
          <p:cNvSpPr/>
          <p:nvPr/>
        </p:nvSpPr>
        <p:spPr>
          <a:xfrm>
            <a:off x="422910" y="3931920"/>
            <a:ext cx="229743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IN" dirty="0" smtClean="0">
                <a:solidFill>
                  <a:srgbClr val="000000"/>
                </a:solidFill>
                <a:latin typeface="Calibri Light"/>
              </a:rPr>
              <a:t>Crossover</a:t>
            </a:r>
            <a:endParaRPr lang="en-IN" dirty="0" smtClean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38150" y="4724400"/>
            <a:ext cx="229743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IN" dirty="0" smtClean="0">
                <a:solidFill>
                  <a:srgbClr val="000000"/>
                </a:solidFill>
                <a:latin typeface="Calibri Light"/>
              </a:rPr>
              <a:t>Mutation</a:t>
            </a:r>
            <a:endParaRPr lang="en-IN" dirty="0" smtClean="0">
              <a:solidFill>
                <a:srgbClr val="000000"/>
              </a:solidFill>
              <a:latin typeface="Calibri Light"/>
            </a:endParaRPr>
          </a:p>
        </p:txBody>
      </p:sp>
      <p:cxnSp>
        <p:nvCxnSpPr>
          <p:cNvPr id="85" name="Shape 84"/>
          <p:cNvCxnSpPr>
            <a:stCxn id="78" idx="2"/>
            <a:endCxn id="20" idx="3"/>
          </p:cNvCxnSpPr>
          <p:nvPr/>
        </p:nvCxnSpPr>
        <p:spPr>
          <a:xfrm rot="5400000" flipH="1" flipV="1">
            <a:off x="812482" y="3475672"/>
            <a:ext cx="2663190" cy="1114425"/>
          </a:xfrm>
          <a:prstGeom prst="bentConnector4">
            <a:avLst>
              <a:gd name="adj1" fmla="val -8584"/>
              <a:gd name="adj2" fmla="val 1235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866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46" grpId="0"/>
      <p:bldP spid="46" grpId="1"/>
      <p:bldP spid="46" grpId="2"/>
      <p:bldP spid="46" grpId="3"/>
      <p:bldP spid="48" grpId="0"/>
      <p:bldP spid="48" grpId="1"/>
      <p:bldP spid="48" grpId="2"/>
      <p:bldP spid="49" grpId="0" animBg="1"/>
      <p:bldP spid="77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23630"/>
            <a:ext cx="7920880" cy="131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5640" y="2996952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3 different </a:t>
            </a:r>
            <a:r>
              <a:rPr lang="sv-SE" dirty="0" err="1" smtClean="0"/>
              <a:t>engines</a:t>
            </a:r>
            <a:r>
              <a:rPr lang="sv-SE" dirty="0" smtClean="0"/>
              <a:t> – D11, D13 and D16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3 </a:t>
            </a:r>
            <a:r>
              <a:rPr lang="sv-SE" dirty="0" err="1" smtClean="0"/>
              <a:t>electric</a:t>
            </a:r>
            <a:r>
              <a:rPr lang="sv-SE" dirty="0" smtClean="0"/>
              <a:t> </a:t>
            </a:r>
            <a:r>
              <a:rPr lang="sv-SE" dirty="0" err="1" smtClean="0"/>
              <a:t>buffer</a:t>
            </a:r>
            <a:r>
              <a:rPr lang="sv-SE" dirty="0" smtClean="0"/>
              <a:t> </a:t>
            </a:r>
            <a:r>
              <a:rPr lang="sv-SE" dirty="0" err="1" smtClean="0"/>
              <a:t>sizes</a:t>
            </a:r>
            <a:r>
              <a:rPr lang="sv-SE" dirty="0" smtClean="0"/>
              <a:t> – 5 kWh, 50 kWh and 91 kWh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3 </a:t>
            </a:r>
            <a:r>
              <a:rPr lang="sv-SE" dirty="0" err="1" smtClean="0"/>
              <a:t>electric</a:t>
            </a:r>
            <a:r>
              <a:rPr lang="sv-SE" dirty="0" smtClean="0"/>
              <a:t> motor </a:t>
            </a:r>
            <a:r>
              <a:rPr lang="sv-SE" dirty="0" err="1" smtClean="0"/>
              <a:t>sizes</a:t>
            </a:r>
            <a:r>
              <a:rPr lang="sv-SE" dirty="0" smtClean="0"/>
              <a:t> – 125kW, 230 Nm;</a:t>
            </a:r>
          </a:p>
          <a:p>
            <a:pPr lvl="2">
              <a:lnSpc>
                <a:spcPct val="150000"/>
              </a:lnSpc>
            </a:pPr>
            <a:r>
              <a:rPr lang="sv-SE" dirty="0"/>
              <a:t>	</a:t>
            </a:r>
            <a:r>
              <a:rPr lang="sv-SE" dirty="0" smtClean="0"/>
              <a:t>	175kW, 400 Nm and </a:t>
            </a:r>
          </a:p>
          <a:p>
            <a:pPr lvl="2">
              <a:lnSpc>
                <a:spcPct val="150000"/>
              </a:lnSpc>
            </a:pPr>
            <a:r>
              <a:rPr lang="sv-SE" dirty="0"/>
              <a:t>	</a:t>
            </a:r>
            <a:r>
              <a:rPr lang="sv-SE" dirty="0" smtClean="0"/>
              <a:t>	175kW, 800 Nm</a:t>
            </a:r>
            <a:endParaRPr lang="sv-S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Electric </a:t>
            </a:r>
            <a:r>
              <a:rPr lang="sv-SE" dirty="0" err="1" smtClean="0"/>
              <a:t>propulsion</a:t>
            </a:r>
            <a:r>
              <a:rPr lang="sv-SE" dirty="0" smtClean="0"/>
              <a:t> on </a:t>
            </a:r>
            <a:r>
              <a:rPr lang="sv-SE" dirty="0" err="1" smtClean="0"/>
              <a:t>any</a:t>
            </a:r>
            <a:r>
              <a:rPr lang="sv-SE" dirty="0" smtClean="0"/>
              <a:t> / all trailer </a:t>
            </a:r>
            <a:r>
              <a:rPr lang="sv-SE" dirty="0" err="1" smtClean="0"/>
              <a:t>axles</a:t>
            </a:r>
            <a:endParaRPr lang="en-GB" dirty="0"/>
          </a:p>
        </p:txBody>
      </p:sp>
      <p:sp>
        <p:nvSpPr>
          <p:cNvPr id="6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xmlns="" val="20720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23630"/>
            <a:ext cx="7920880" cy="131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72600" y="3634222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Already quite optimal vehicle combination A-double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Lifetime 3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Number of runs 2 per day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Basic price settings 2015 2020 2025 2030 and Trendes</a:t>
            </a:r>
            <a:endParaRPr lang="en-GB" dirty="0"/>
          </a:p>
        </p:txBody>
      </p:sp>
      <p:sp>
        <p:nvSpPr>
          <p:cNvPr id="6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Transport Mission </a:t>
            </a: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Göteborg</a:t>
            </a: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 - Malmö</a:t>
            </a:r>
          </a:p>
        </p:txBody>
      </p:sp>
    </p:spTree>
    <p:extLst>
      <p:ext uri="{BB962C8B-B14F-4D97-AF65-F5344CB8AC3E}">
        <p14:creationId xmlns:p14="http://schemas.microsoft.com/office/powerpoint/2010/main" xmlns="" val="20790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23630"/>
            <a:ext cx="7920880" cy="131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72600" y="3634222"/>
            <a:ext cx="69847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Lifetime 3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Number of runs 2 per day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Basic price settings 2015 2020 2025 2030 and Trendes</a:t>
            </a:r>
            <a:endParaRPr lang="en-GB" dirty="0"/>
          </a:p>
        </p:txBody>
      </p:sp>
      <p:sp>
        <p:nvSpPr>
          <p:cNvPr id="6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Results  </a:t>
            </a: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Göteborg</a:t>
            </a: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 – Malmö (2015)</a:t>
            </a:r>
          </a:p>
        </p:txBody>
      </p:sp>
    </p:spTree>
    <p:extLst>
      <p:ext uri="{BB962C8B-B14F-4D97-AF65-F5344CB8AC3E}">
        <p14:creationId xmlns:p14="http://schemas.microsoft.com/office/powerpoint/2010/main" xmlns="" val="12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44892" y="2350694"/>
            <a:ext cx="10931090" cy="139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 dirty="0">
                <a:solidFill>
                  <a:srgbClr val="000000"/>
                </a:solidFill>
                <a:latin typeface="Calibri Light"/>
              </a:rPr>
              <a:t>Optimization of Distributed Propulsion </a:t>
            </a:r>
            <a:endParaRPr b="1" dirty="0"/>
          </a:p>
          <a:p>
            <a:pPr algn="ctr">
              <a:lnSpc>
                <a:spcPct val="100000"/>
              </a:lnSpc>
            </a:pPr>
            <a:r>
              <a:rPr lang="en-IN" sz="3600" b="1" dirty="0">
                <a:solidFill>
                  <a:srgbClr val="000000"/>
                </a:solidFill>
                <a:latin typeface="Calibri Light"/>
              </a:rPr>
              <a:t>In Long Heavy Vehicle </a:t>
            </a:r>
            <a:r>
              <a:rPr lang="en-IN" sz="3600" b="1" dirty="0" smtClean="0">
                <a:solidFill>
                  <a:srgbClr val="000000"/>
                </a:solidFill>
                <a:latin typeface="Calibri Light"/>
              </a:rPr>
              <a:t>Combinations</a:t>
            </a:r>
            <a:endParaRPr lang="en-IN" sz="3600" b="1" dirty="0" smtClean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267" y="4109988"/>
            <a:ext cx="10684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alibri Light"/>
                <a:cs typeface="Calibri" pitchFamily="34" charset="0"/>
              </a:rPr>
              <a:t>Karthik</a:t>
            </a:r>
            <a:r>
              <a:rPr lang="en-US" sz="2000" dirty="0" smtClean="0">
                <a:latin typeface="Calibri Light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 Light"/>
                <a:cs typeface="Calibri" pitchFamily="34" charset="0"/>
              </a:rPr>
              <a:t>Venkataraman</a:t>
            </a:r>
            <a:r>
              <a:rPr lang="en-US" sz="2000" dirty="0" smtClean="0">
                <a:latin typeface="Calibri Light"/>
                <a:cs typeface="Calibri" pitchFamily="34" charset="0"/>
              </a:rPr>
              <a:t> and Nikhil </a:t>
            </a:r>
            <a:r>
              <a:rPr lang="en-US" sz="2000" dirty="0" err="1" smtClean="0">
                <a:latin typeface="Calibri Light"/>
                <a:cs typeface="Calibri" pitchFamily="34" charset="0"/>
              </a:rPr>
              <a:t>Acharya</a:t>
            </a:r>
            <a:endParaRPr lang="en-US" sz="2000" dirty="0" smtClean="0">
              <a:latin typeface="Calibri Light"/>
              <a:cs typeface="Calibri" pitchFamily="34" charset="0"/>
            </a:endParaRPr>
          </a:p>
          <a:p>
            <a:pPr algn="ctr"/>
            <a:r>
              <a:rPr lang="en-US" sz="2000" dirty="0" smtClean="0">
                <a:latin typeface="Calibri Light"/>
                <a:cs typeface="Calibri" pitchFamily="34" charset="0"/>
              </a:rPr>
              <a:t>Applied Mechanics, Chalmers University of Technology</a:t>
            </a:r>
            <a:endParaRPr lang="en-US" sz="2000" dirty="0">
              <a:latin typeface="Calibri Light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87360" y="50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F</a:t>
            </a: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reight </a:t>
            </a:r>
            <a:r>
              <a:rPr lang="en-IN" sz="4400" dirty="0">
                <a:solidFill>
                  <a:srgbClr val="000000"/>
                </a:solidFill>
                <a:latin typeface="Calibri Light"/>
              </a:rPr>
              <a:t>transport </a:t>
            </a: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in Europe</a:t>
            </a:r>
            <a:endParaRPr dirty="0"/>
          </a:p>
        </p:txBody>
      </p:sp>
      <p:grpSp>
        <p:nvGrpSpPr>
          <p:cNvPr id="21" name="Group 20"/>
          <p:cNvGrpSpPr/>
          <p:nvPr/>
        </p:nvGrpSpPr>
        <p:grpSpPr>
          <a:xfrm>
            <a:off x="8360228" y="3293708"/>
            <a:ext cx="3582955" cy="2386379"/>
            <a:chOff x="7828383" y="3237723"/>
            <a:chExt cx="3582955" cy="2386379"/>
          </a:xfrm>
        </p:grpSpPr>
        <p:grpSp>
          <p:nvGrpSpPr>
            <p:cNvPr id="20" name="Group 19"/>
            <p:cNvGrpSpPr/>
            <p:nvPr/>
          </p:nvGrpSpPr>
          <p:grpSpPr>
            <a:xfrm>
              <a:off x="10402437" y="3578001"/>
              <a:ext cx="1008901" cy="1529111"/>
              <a:chOff x="10402437" y="3578001"/>
              <a:chExt cx="1008901" cy="152911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0411769" y="4737780"/>
                <a:ext cx="87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 smtClean="0"/>
                  <a:t>2010</a:t>
                </a:r>
                <a:endParaRPr lang="en-GB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402437" y="3578001"/>
                <a:ext cx="1008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 smtClean="0"/>
                  <a:t>2020</a:t>
                </a:r>
                <a:endParaRPr lang="en-GB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828383" y="3237723"/>
              <a:ext cx="2649882" cy="2386379"/>
              <a:chOff x="8238931" y="2901821"/>
              <a:chExt cx="2649882" cy="2386379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8238931" y="2901821"/>
                <a:ext cx="998370" cy="2383318"/>
                <a:chOff x="8621485" y="2864498"/>
                <a:chExt cx="998370" cy="2383318"/>
              </a:xfrm>
            </p:grpSpPr>
            <p:sp>
              <p:nvSpPr>
                <p:cNvPr id="8" name="CustomShape 2"/>
                <p:cNvSpPr/>
                <p:nvPr/>
              </p:nvSpPr>
              <p:spPr>
                <a:xfrm>
                  <a:off x="8776898" y="3300955"/>
                  <a:ext cx="593169" cy="1324130"/>
                </a:xfrm>
                <a:prstGeom prst="upArrow">
                  <a:avLst>
                    <a:gd name="adj1" fmla="val 41304"/>
                    <a:gd name="adj2" fmla="val 74638"/>
                  </a:avLst>
                </a:prstGeom>
                <a:solidFill>
                  <a:srgbClr val="5B9BD5"/>
                </a:solidFill>
                <a:ln w="12600">
                  <a:solidFill>
                    <a:srgbClr val="43729D"/>
                  </a:solidFill>
                  <a:miter/>
                </a:ln>
              </p:spPr>
            </p:sp>
            <p:sp>
              <p:nvSpPr>
                <p:cNvPr id="10" name="CustomShape 4"/>
                <p:cNvSpPr/>
                <p:nvPr/>
              </p:nvSpPr>
              <p:spPr>
                <a:xfrm>
                  <a:off x="8697257" y="2864498"/>
                  <a:ext cx="922598" cy="3474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pPr>
                    <a:lnSpc>
                      <a:spcPct val="100000"/>
                    </a:lnSpc>
                  </a:pPr>
                  <a:r>
                    <a:rPr lang="en-IN" sz="2800" dirty="0">
                      <a:solidFill>
                        <a:srgbClr val="000000"/>
                      </a:solidFill>
                      <a:latin typeface="Calibri"/>
                    </a:rPr>
                    <a:t>30%</a:t>
                  </a:r>
                  <a:endParaRPr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21485" y="4813448"/>
                  <a:ext cx="991236" cy="434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sv-SE" dirty="0" smtClean="0"/>
                    <a:t>Transported </a:t>
                  </a:r>
                </a:p>
                <a:p>
                  <a:pPr algn="ctr"/>
                  <a:r>
                    <a:rPr lang="sv-SE" dirty="0" smtClean="0"/>
                    <a:t>Tonnes</a:t>
                  </a:r>
                  <a:endParaRPr lang="sv-SE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9821141" y="2911153"/>
                <a:ext cx="1067672" cy="2377047"/>
                <a:chOff x="9933113" y="2864498"/>
                <a:chExt cx="1067672" cy="2377047"/>
              </a:xfrm>
            </p:grpSpPr>
            <p:sp>
              <p:nvSpPr>
                <p:cNvPr id="9" name="CustomShape 3"/>
                <p:cNvSpPr/>
                <p:nvPr/>
              </p:nvSpPr>
              <p:spPr>
                <a:xfrm>
                  <a:off x="9987430" y="3316177"/>
                  <a:ext cx="593169" cy="1324130"/>
                </a:xfrm>
                <a:prstGeom prst="upArrow">
                  <a:avLst>
                    <a:gd name="adj1" fmla="val 41304"/>
                    <a:gd name="adj2" fmla="val 74638"/>
                  </a:avLst>
                </a:prstGeom>
                <a:solidFill>
                  <a:srgbClr val="5B9BD5"/>
                </a:solidFill>
                <a:ln w="12600">
                  <a:solidFill>
                    <a:srgbClr val="43729D"/>
                  </a:solidFill>
                  <a:miter/>
                </a:ln>
              </p:spPr>
            </p:sp>
            <p:sp>
              <p:nvSpPr>
                <p:cNvPr id="11" name="CustomShape 5"/>
                <p:cNvSpPr/>
                <p:nvPr/>
              </p:nvSpPr>
              <p:spPr>
                <a:xfrm>
                  <a:off x="9947210" y="2864498"/>
                  <a:ext cx="1053575" cy="3474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pPr>
                    <a:lnSpc>
                      <a:spcPct val="100000"/>
                    </a:lnSpc>
                  </a:pPr>
                  <a:r>
                    <a:rPr lang="en-IN" sz="2800" dirty="0">
                      <a:solidFill>
                        <a:srgbClr val="000000"/>
                      </a:solidFill>
                      <a:latin typeface="Calibri"/>
                    </a:rPr>
                    <a:t>27%</a:t>
                  </a:r>
                  <a:endParaRPr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9933113" y="4807177"/>
                  <a:ext cx="851369" cy="434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sv-SE" dirty="0" smtClean="0"/>
                    <a:t>Vehicle</a:t>
                  </a:r>
                </a:p>
                <a:p>
                  <a:pPr algn="ctr"/>
                  <a:r>
                    <a:rPr lang="sv-SE" dirty="0" smtClean="0"/>
                    <a:t>Kilometres</a:t>
                  </a:r>
                  <a:endParaRPr lang="sv-SE" dirty="0"/>
                </a:p>
              </p:txBody>
            </p:sp>
          </p:grpSp>
        </p:grpSp>
      </p:grpSp>
      <p:pic>
        <p:nvPicPr>
          <p:cNvPr id="19" name="Picture 18" descr="Europe_map_cle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70639" y="307909"/>
            <a:ext cx="2659226" cy="2659226"/>
          </a:xfrm>
          <a:prstGeom prst="rect">
            <a:avLst/>
          </a:prstGeom>
        </p:spPr>
      </p:pic>
      <p:sp>
        <p:nvSpPr>
          <p:cNvPr id="1219" name="Text Box 504"/>
          <p:cNvSpPr txBox="1">
            <a:spLocks noChangeArrowheads="1"/>
          </p:cNvSpPr>
          <p:nvPr/>
        </p:nvSpPr>
        <p:spPr bwMode="auto">
          <a:xfrm>
            <a:off x="2353800" y="4779446"/>
            <a:ext cx="271311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73075" fontAlgn="base">
              <a:spcBef>
                <a:spcPct val="50000"/>
              </a:spcBef>
              <a:spcAft>
                <a:spcPct val="0"/>
              </a:spcAft>
            </a:pP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EMS- EU </a:t>
            </a: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directive </a:t>
            </a:r>
            <a:r>
              <a:rPr lang="en-GB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96/53</a:t>
            </a:r>
          </a:p>
        </p:txBody>
      </p:sp>
      <p:sp>
        <p:nvSpPr>
          <p:cNvPr id="1867" name="Line 477"/>
          <p:cNvSpPr>
            <a:spLocks noChangeAspect="1" noChangeShapeType="1"/>
          </p:cNvSpPr>
          <p:nvPr/>
        </p:nvSpPr>
        <p:spPr bwMode="auto">
          <a:xfrm>
            <a:off x="2417990" y="4445654"/>
            <a:ext cx="13744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68" name="Line 478"/>
          <p:cNvSpPr>
            <a:spLocks noChangeAspect="1" noChangeShapeType="1"/>
          </p:cNvSpPr>
          <p:nvPr/>
        </p:nvSpPr>
        <p:spPr bwMode="auto">
          <a:xfrm flipH="1">
            <a:off x="2555437" y="4444788"/>
            <a:ext cx="113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69" name="Line 479"/>
          <p:cNvSpPr>
            <a:spLocks noChangeAspect="1" noChangeShapeType="1"/>
          </p:cNvSpPr>
          <p:nvPr/>
        </p:nvSpPr>
        <p:spPr bwMode="auto">
          <a:xfrm flipV="1">
            <a:off x="2567312" y="4317311"/>
            <a:ext cx="0" cy="12769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0" name="Line 480"/>
          <p:cNvSpPr>
            <a:spLocks noChangeAspect="1" noChangeShapeType="1"/>
          </p:cNvSpPr>
          <p:nvPr/>
        </p:nvSpPr>
        <p:spPr bwMode="auto">
          <a:xfrm flipV="1">
            <a:off x="2565796" y="4287877"/>
            <a:ext cx="0" cy="294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1" name="Line 481"/>
          <p:cNvSpPr>
            <a:spLocks noChangeAspect="1" noChangeShapeType="1"/>
          </p:cNvSpPr>
          <p:nvPr/>
        </p:nvSpPr>
        <p:spPr bwMode="auto">
          <a:xfrm flipV="1">
            <a:off x="2564280" y="4248703"/>
            <a:ext cx="0" cy="3917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2" name="Line 482"/>
          <p:cNvSpPr>
            <a:spLocks noChangeAspect="1" noChangeShapeType="1"/>
          </p:cNvSpPr>
          <p:nvPr/>
        </p:nvSpPr>
        <p:spPr bwMode="auto">
          <a:xfrm flipH="1" flipV="1">
            <a:off x="2555184" y="4194379"/>
            <a:ext cx="8338" cy="534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3" name="Line 483"/>
          <p:cNvSpPr>
            <a:spLocks noChangeAspect="1" noChangeShapeType="1"/>
          </p:cNvSpPr>
          <p:nvPr/>
        </p:nvSpPr>
        <p:spPr bwMode="auto">
          <a:xfrm flipH="1">
            <a:off x="2532192" y="4193946"/>
            <a:ext cx="2299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4" name="Line 484"/>
          <p:cNvSpPr>
            <a:spLocks noChangeAspect="1" noChangeShapeType="1"/>
          </p:cNvSpPr>
          <p:nvPr/>
        </p:nvSpPr>
        <p:spPr bwMode="auto">
          <a:xfrm flipV="1">
            <a:off x="2486461" y="4199573"/>
            <a:ext cx="23497" cy="1060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5" name="Line 485"/>
          <p:cNvSpPr>
            <a:spLocks noChangeAspect="1" noChangeShapeType="1"/>
          </p:cNvSpPr>
          <p:nvPr/>
        </p:nvSpPr>
        <p:spPr bwMode="auto">
          <a:xfrm flipH="1">
            <a:off x="2521075" y="4190700"/>
            <a:ext cx="0" cy="735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6" name="Line 486"/>
          <p:cNvSpPr>
            <a:spLocks noChangeAspect="1" noChangeShapeType="1"/>
          </p:cNvSpPr>
          <p:nvPr/>
        </p:nvSpPr>
        <p:spPr bwMode="auto">
          <a:xfrm flipV="1">
            <a:off x="2521075" y="4193946"/>
            <a:ext cx="11370" cy="476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7" name="Line 487"/>
          <p:cNvSpPr>
            <a:spLocks noChangeAspect="1" noChangeShapeType="1"/>
          </p:cNvSpPr>
          <p:nvPr/>
        </p:nvSpPr>
        <p:spPr bwMode="auto">
          <a:xfrm flipH="1">
            <a:off x="2441234" y="4209746"/>
            <a:ext cx="45984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8" name="Line 488"/>
          <p:cNvSpPr>
            <a:spLocks noChangeAspect="1" noChangeShapeType="1"/>
          </p:cNvSpPr>
          <p:nvPr/>
        </p:nvSpPr>
        <p:spPr bwMode="auto">
          <a:xfrm flipH="1">
            <a:off x="2395503" y="4219268"/>
            <a:ext cx="45732" cy="519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9" name="Line 489"/>
          <p:cNvSpPr>
            <a:spLocks noChangeAspect="1" noChangeShapeType="1"/>
          </p:cNvSpPr>
          <p:nvPr/>
        </p:nvSpPr>
        <p:spPr bwMode="auto">
          <a:xfrm>
            <a:off x="2395503" y="4220134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0" name="Line 490"/>
          <p:cNvSpPr>
            <a:spLocks noChangeAspect="1" noChangeShapeType="1"/>
          </p:cNvSpPr>
          <p:nvPr/>
        </p:nvSpPr>
        <p:spPr bwMode="auto">
          <a:xfrm>
            <a:off x="2387923" y="4220134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1" name="Line 491"/>
          <p:cNvSpPr>
            <a:spLocks noChangeAspect="1" noChangeShapeType="1"/>
          </p:cNvSpPr>
          <p:nvPr/>
        </p:nvSpPr>
        <p:spPr bwMode="auto">
          <a:xfrm flipH="1">
            <a:off x="2388934" y="4220134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2" name="Line 492"/>
          <p:cNvSpPr>
            <a:spLocks noChangeAspect="1" noChangeShapeType="1"/>
          </p:cNvSpPr>
          <p:nvPr/>
        </p:nvSpPr>
        <p:spPr bwMode="auto">
          <a:xfrm flipH="1">
            <a:off x="2376048" y="4224896"/>
            <a:ext cx="11370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3" name="Line 493"/>
          <p:cNvSpPr>
            <a:spLocks noChangeAspect="1" noChangeShapeType="1"/>
          </p:cNvSpPr>
          <p:nvPr/>
        </p:nvSpPr>
        <p:spPr bwMode="auto">
          <a:xfrm flipH="1">
            <a:off x="2349519" y="4235068"/>
            <a:ext cx="26024" cy="333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4" name="Line 494"/>
          <p:cNvSpPr>
            <a:spLocks noChangeAspect="1" noChangeShapeType="1"/>
          </p:cNvSpPr>
          <p:nvPr/>
        </p:nvSpPr>
        <p:spPr bwMode="auto">
          <a:xfrm>
            <a:off x="2515264" y="4189834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5" name="Line 495"/>
          <p:cNvSpPr>
            <a:spLocks noChangeAspect="1" noChangeShapeType="1"/>
          </p:cNvSpPr>
          <p:nvPr/>
        </p:nvSpPr>
        <p:spPr bwMode="auto">
          <a:xfrm flipH="1">
            <a:off x="2509453" y="4189834"/>
            <a:ext cx="5811" cy="973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6" name="Line 496"/>
          <p:cNvSpPr>
            <a:spLocks noChangeAspect="1" noChangeShapeType="1"/>
          </p:cNvSpPr>
          <p:nvPr/>
        </p:nvSpPr>
        <p:spPr bwMode="auto">
          <a:xfrm flipH="1">
            <a:off x="2315157" y="4297832"/>
            <a:ext cx="22992" cy="48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7" name="Line 497"/>
          <p:cNvSpPr>
            <a:spLocks noChangeAspect="1" noChangeShapeType="1"/>
          </p:cNvSpPr>
          <p:nvPr/>
        </p:nvSpPr>
        <p:spPr bwMode="auto">
          <a:xfrm flipH="1">
            <a:off x="2326779" y="4268398"/>
            <a:ext cx="11370" cy="1947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8" name="Line 498"/>
          <p:cNvSpPr>
            <a:spLocks noChangeAspect="1" noChangeShapeType="1"/>
          </p:cNvSpPr>
          <p:nvPr/>
        </p:nvSpPr>
        <p:spPr bwMode="auto">
          <a:xfrm>
            <a:off x="2338149" y="4268398"/>
            <a:ext cx="113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9" name="Line 499"/>
          <p:cNvSpPr>
            <a:spLocks noChangeAspect="1" noChangeShapeType="1"/>
          </p:cNvSpPr>
          <p:nvPr/>
        </p:nvSpPr>
        <p:spPr bwMode="auto">
          <a:xfrm flipH="1">
            <a:off x="2326779" y="4297832"/>
            <a:ext cx="113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0" name="Line 500"/>
          <p:cNvSpPr>
            <a:spLocks noChangeAspect="1" noChangeShapeType="1"/>
          </p:cNvSpPr>
          <p:nvPr/>
        </p:nvSpPr>
        <p:spPr bwMode="auto">
          <a:xfrm flipV="1">
            <a:off x="2326779" y="4287877"/>
            <a:ext cx="0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1" name="Line 501"/>
          <p:cNvSpPr>
            <a:spLocks noChangeAspect="1" noChangeShapeType="1"/>
          </p:cNvSpPr>
          <p:nvPr/>
        </p:nvSpPr>
        <p:spPr bwMode="auto">
          <a:xfrm flipH="1">
            <a:off x="2303787" y="4346745"/>
            <a:ext cx="11370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2" name="Line 502"/>
          <p:cNvSpPr>
            <a:spLocks noChangeAspect="1" noChangeShapeType="1"/>
          </p:cNvSpPr>
          <p:nvPr/>
        </p:nvSpPr>
        <p:spPr bwMode="auto">
          <a:xfrm>
            <a:off x="2303787" y="4356701"/>
            <a:ext cx="0" cy="973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3" name="Line 503"/>
          <p:cNvSpPr>
            <a:spLocks noChangeAspect="1" noChangeShapeType="1"/>
          </p:cNvSpPr>
          <p:nvPr/>
        </p:nvSpPr>
        <p:spPr bwMode="auto">
          <a:xfrm flipH="1" flipV="1">
            <a:off x="2303787" y="4366440"/>
            <a:ext cx="1011" cy="86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4" name="Line 504"/>
          <p:cNvSpPr>
            <a:spLocks noChangeAspect="1" noChangeShapeType="1"/>
          </p:cNvSpPr>
          <p:nvPr/>
        </p:nvSpPr>
        <p:spPr bwMode="auto">
          <a:xfrm flipH="1">
            <a:off x="2303787" y="4367739"/>
            <a:ext cx="2021" cy="7315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5" name="Line 505"/>
          <p:cNvSpPr>
            <a:spLocks noChangeAspect="1" noChangeShapeType="1"/>
          </p:cNvSpPr>
          <p:nvPr/>
        </p:nvSpPr>
        <p:spPr bwMode="auto">
          <a:xfrm>
            <a:off x="2303787" y="4441109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6" name="Line 506"/>
          <p:cNvSpPr>
            <a:spLocks noChangeAspect="1" noChangeShapeType="1"/>
          </p:cNvSpPr>
          <p:nvPr/>
        </p:nvSpPr>
        <p:spPr bwMode="auto">
          <a:xfrm flipH="1">
            <a:off x="2303787" y="4446736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7" name="Line 507"/>
          <p:cNvSpPr>
            <a:spLocks noChangeAspect="1" noChangeShapeType="1"/>
          </p:cNvSpPr>
          <p:nvPr/>
        </p:nvSpPr>
        <p:spPr bwMode="auto">
          <a:xfrm flipV="1">
            <a:off x="2309851" y="4441325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8" name="Line 508"/>
          <p:cNvSpPr>
            <a:spLocks noChangeAspect="1" noChangeShapeType="1"/>
          </p:cNvSpPr>
          <p:nvPr/>
        </p:nvSpPr>
        <p:spPr bwMode="auto">
          <a:xfrm>
            <a:off x="2303787" y="4446736"/>
            <a:ext cx="0" cy="800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9" name="Line 509"/>
          <p:cNvSpPr>
            <a:spLocks noChangeAspect="1" noChangeShapeType="1"/>
          </p:cNvSpPr>
          <p:nvPr/>
        </p:nvSpPr>
        <p:spPr bwMode="auto">
          <a:xfrm>
            <a:off x="2304798" y="4454744"/>
            <a:ext cx="0" cy="1969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0" name="Line 510"/>
          <p:cNvSpPr>
            <a:spLocks noChangeAspect="1" noChangeShapeType="1"/>
          </p:cNvSpPr>
          <p:nvPr/>
        </p:nvSpPr>
        <p:spPr bwMode="auto">
          <a:xfrm flipV="1">
            <a:off x="2305808" y="4474439"/>
            <a:ext cx="0" cy="294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1" name="Freeform 511"/>
          <p:cNvSpPr>
            <a:spLocks noChangeAspect="1"/>
          </p:cNvSpPr>
          <p:nvPr/>
        </p:nvSpPr>
        <p:spPr bwMode="auto">
          <a:xfrm rot="834305">
            <a:off x="2304040" y="4505172"/>
            <a:ext cx="13644" cy="11687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2" name="Line 512"/>
          <p:cNvSpPr>
            <a:spLocks noChangeAspect="1" noChangeShapeType="1"/>
          </p:cNvSpPr>
          <p:nvPr/>
        </p:nvSpPr>
        <p:spPr bwMode="auto">
          <a:xfrm>
            <a:off x="2316673" y="4515560"/>
            <a:ext cx="116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3" name="Line 513"/>
          <p:cNvSpPr>
            <a:spLocks noChangeAspect="1" noChangeShapeType="1"/>
          </p:cNvSpPr>
          <p:nvPr/>
        </p:nvSpPr>
        <p:spPr bwMode="auto">
          <a:xfrm>
            <a:off x="2327790" y="4516426"/>
            <a:ext cx="515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4" name="Line 514"/>
          <p:cNvSpPr>
            <a:spLocks noChangeAspect="1" noChangeShapeType="1"/>
          </p:cNvSpPr>
          <p:nvPr/>
        </p:nvSpPr>
        <p:spPr bwMode="auto">
          <a:xfrm>
            <a:off x="2380090" y="4476603"/>
            <a:ext cx="0" cy="3939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5" name="Freeform 515"/>
          <p:cNvSpPr>
            <a:spLocks noChangeAspect="1"/>
          </p:cNvSpPr>
          <p:nvPr/>
        </p:nvSpPr>
        <p:spPr bwMode="auto">
          <a:xfrm>
            <a:off x="2380343" y="4445437"/>
            <a:ext cx="38152" cy="30517"/>
          </a:xfrm>
          <a:custGeom>
            <a:avLst/>
            <a:gdLst>
              <a:gd name="T0" fmla="*/ 0 w 363"/>
              <a:gd name="T1" fmla="*/ 88 h 227"/>
              <a:gd name="T2" fmla="*/ 24 w 363"/>
              <a:gd name="T3" fmla="*/ 35 h 227"/>
              <a:gd name="T4" fmla="*/ 63 w 363"/>
              <a:gd name="T5" fmla="*/ 0 h 227"/>
              <a:gd name="T6" fmla="*/ 0 60000 65536"/>
              <a:gd name="T7" fmla="*/ 0 60000 65536"/>
              <a:gd name="T8" fmla="*/ 0 60000 65536"/>
              <a:gd name="T9" fmla="*/ 0 w 363"/>
              <a:gd name="T10" fmla="*/ 0 h 227"/>
              <a:gd name="T11" fmla="*/ 363 w 36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227">
                <a:moveTo>
                  <a:pt x="0" y="227"/>
                </a:moveTo>
                <a:cubicBezTo>
                  <a:pt x="38" y="178"/>
                  <a:pt x="77" y="129"/>
                  <a:pt x="137" y="91"/>
                </a:cubicBezTo>
                <a:cubicBezTo>
                  <a:pt x="197" y="53"/>
                  <a:pt x="325" y="15"/>
                  <a:pt x="363" y="0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6" name="Line 516"/>
          <p:cNvSpPr>
            <a:spLocks noChangeAspect="1" noChangeShapeType="1"/>
          </p:cNvSpPr>
          <p:nvPr/>
        </p:nvSpPr>
        <p:spPr bwMode="auto">
          <a:xfrm>
            <a:off x="2358109" y="4278137"/>
            <a:ext cx="16043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7" name="Line 517"/>
          <p:cNvSpPr>
            <a:spLocks noChangeAspect="1" noChangeShapeType="1"/>
          </p:cNvSpPr>
          <p:nvPr/>
        </p:nvSpPr>
        <p:spPr bwMode="auto">
          <a:xfrm flipH="1" flipV="1">
            <a:off x="2518549" y="4278137"/>
            <a:ext cx="11370" cy="1668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8" name="Line 518"/>
          <p:cNvSpPr>
            <a:spLocks noChangeAspect="1" noChangeShapeType="1"/>
          </p:cNvSpPr>
          <p:nvPr/>
        </p:nvSpPr>
        <p:spPr bwMode="auto">
          <a:xfrm>
            <a:off x="2358614" y="4287877"/>
            <a:ext cx="6872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9" name="Line 519"/>
          <p:cNvSpPr>
            <a:spLocks noChangeAspect="1" noChangeShapeType="1"/>
          </p:cNvSpPr>
          <p:nvPr/>
        </p:nvSpPr>
        <p:spPr bwMode="auto">
          <a:xfrm flipV="1">
            <a:off x="2346487" y="4346313"/>
            <a:ext cx="68471" cy="1038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10" name="Line 520"/>
          <p:cNvSpPr>
            <a:spLocks noChangeAspect="1" noChangeShapeType="1"/>
          </p:cNvSpPr>
          <p:nvPr/>
        </p:nvSpPr>
        <p:spPr bwMode="auto">
          <a:xfrm flipV="1">
            <a:off x="2345981" y="4287877"/>
            <a:ext cx="11622" cy="68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11" name="Freeform 521"/>
          <p:cNvSpPr>
            <a:spLocks noChangeAspect="1"/>
          </p:cNvSpPr>
          <p:nvPr/>
        </p:nvSpPr>
        <p:spPr bwMode="auto">
          <a:xfrm rot="16909098">
            <a:off x="2416441" y="4335162"/>
            <a:ext cx="11687" cy="13644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12" name="Line 522"/>
          <p:cNvSpPr>
            <a:spLocks noChangeAspect="1" noChangeShapeType="1"/>
          </p:cNvSpPr>
          <p:nvPr/>
        </p:nvSpPr>
        <p:spPr bwMode="auto">
          <a:xfrm flipV="1">
            <a:off x="2428349" y="4287877"/>
            <a:ext cx="0" cy="491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13" name="Line 130"/>
          <p:cNvSpPr>
            <a:spLocks noChangeAspect="1" noChangeShapeType="1"/>
          </p:cNvSpPr>
          <p:nvPr/>
        </p:nvSpPr>
        <p:spPr bwMode="auto">
          <a:xfrm>
            <a:off x="3351537" y="3407197"/>
            <a:ext cx="0" cy="26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14" name="Line 129"/>
          <p:cNvSpPr>
            <a:spLocks noChangeAspect="1" noChangeShapeType="1"/>
          </p:cNvSpPr>
          <p:nvPr/>
        </p:nvSpPr>
        <p:spPr bwMode="auto">
          <a:xfrm>
            <a:off x="3322962" y="3434184"/>
            <a:ext cx="58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15" name="Rectangle 128"/>
          <p:cNvSpPr>
            <a:spLocks noChangeAspect="1" noChangeArrowheads="1"/>
          </p:cNvSpPr>
          <p:nvPr/>
        </p:nvSpPr>
        <p:spPr bwMode="auto">
          <a:xfrm>
            <a:off x="2443487" y="3442122"/>
            <a:ext cx="760413" cy="333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916" name="Group 81"/>
          <p:cNvGrpSpPr>
            <a:grpSpLocks noChangeAspect="1"/>
          </p:cNvGrpSpPr>
          <p:nvPr/>
        </p:nvGrpSpPr>
        <p:grpSpPr bwMode="auto">
          <a:xfrm>
            <a:off x="2305374" y="3156372"/>
            <a:ext cx="261938" cy="327025"/>
            <a:chOff x="748" y="1117"/>
            <a:chExt cx="1043" cy="1511"/>
          </a:xfrm>
          <a:solidFill>
            <a:srgbClr val="B1BCC8"/>
          </a:solidFill>
        </p:grpSpPr>
        <p:sp>
          <p:nvSpPr>
            <p:cNvPr id="1917" name="Line 127"/>
            <p:cNvSpPr>
              <a:spLocks noChangeAspect="1" noChangeShapeType="1"/>
            </p:cNvSpPr>
            <p:nvPr/>
          </p:nvSpPr>
          <p:spPr bwMode="auto">
            <a:xfrm>
              <a:off x="1200" y="2299"/>
              <a:ext cx="54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8" name="Line 126"/>
            <p:cNvSpPr>
              <a:spLocks noChangeAspect="1" noChangeShapeType="1"/>
            </p:cNvSpPr>
            <p:nvPr/>
          </p:nvSpPr>
          <p:spPr bwMode="auto">
            <a:xfrm flipH="1">
              <a:off x="1744" y="2295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9" name="Line 125"/>
            <p:cNvSpPr>
              <a:spLocks noChangeAspect="1" noChangeShapeType="1"/>
            </p:cNvSpPr>
            <p:nvPr/>
          </p:nvSpPr>
          <p:spPr bwMode="auto">
            <a:xfrm flipV="1">
              <a:off x="1791" y="1706"/>
              <a:ext cx="0" cy="5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0" name="Line 124"/>
            <p:cNvSpPr>
              <a:spLocks noChangeAspect="1" noChangeShapeType="1"/>
            </p:cNvSpPr>
            <p:nvPr/>
          </p:nvSpPr>
          <p:spPr bwMode="auto">
            <a:xfrm flipV="1">
              <a:off x="1785" y="1570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1" name="Line 123"/>
            <p:cNvSpPr>
              <a:spLocks noChangeAspect="1" noChangeShapeType="1"/>
            </p:cNvSpPr>
            <p:nvPr/>
          </p:nvSpPr>
          <p:spPr bwMode="auto">
            <a:xfrm flipV="1">
              <a:off x="1779" y="1389"/>
              <a:ext cx="0" cy="1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2" name="Line 122"/>
            <p:cNvSpPr>
              <a:spLocks noChangeAspect="1" noChangeShapeType="1"/>
            </p:cNvSpPr>
            <p:nvPr/>
          </p:nvSpPr>
          <p:spPr bwMode="auto">
            <a:xfrm flipH="1" flipV="1">
              <a:off x="1743" y="1138"/>
              <a:ext cx="33" cy="24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3" name="Line 121"/>
            <p:cNvSpPr>
              <a:spLocks noChangeAspect="1" noChangeShapeType="1"/>
            </p:cNvSpPr>
            <p:nvPr/>
          </p:nvSpPr>
          <p:spPr bwMode="auto">
            <a:xfrm flipH="1">
              <a:off x="1652" y="1136"/>
              <a:ext cx="9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4" name="Line 120"/>
            <p:cNvSpPr>
              <a:spLocks noChangeAspect="1" noChangeShapeType="1"/>
            </p:cNvSpPr>
            <p:nvPr/>
          </p:nvSpPr>
          <p:spPr bwMode="auto">
            <a:xfrm flipV="1">
              <a:off x="1471" y="1162"/>
              <a:ext cx="93" cy="4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5" name="Line 119"/>
            <p:cNvSpPr>
              <a:spLocks noChangeAspect="1" noChangeShapeType="1"/>
            </p:cNvSpPr>
            <p:nvPr/>
          </p:nvSpPr>
          <p:spPr bwMode="auto">
            <a:xfrm flipH="1">
              <a:off x="1608" y="1121"/>
              <a:ext cx="0" cy="3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6" name="Line 118"/>
            <p:cNvSpPr>
              <a:spLocks noChangeAspect="1" noChangeShapeType="1"/>
            </p:cNvSpPr>
            <p:nvPr/>
          </p:nvSpPr>
          <p:spPr bwMode="auto">
            <a:xfrm flipV="1">
              <a:off x="1608" y="1136"/>
              <a:ext cx="45" cy="2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7" name="Line 117"/>
            <p:cNvSpPr>
              <a:spLocks noChangeAspect="1" noChangeShapeType="1"/>
            </p:cNvSpPr>
            <p:nvPr/>
          </p:nvSpPr>
          <p:spPr bwMode="auto">
            <a:xfrm flipH="1">
              <a:off x="1292" y="1209"/>
              <a:ext cx="182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8" name="Line 116"/>
            <p:cNvSpPr>
              <a:spLocks noChangeAspect="1" noChangeShapeType="1"/>
            </p:cNvSpPr>
            <p:nvPr/>
          </p:nvSpPr>
          <p:spPr bwMode="auto">
            <a:xfrm flipH="1">
              <a:off x="1111" y="1253"/>
              <a:ext cx="181" cy="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9" name="Line 115"/>
            <p:cNvSpPr>
              <a:spLocks noChangeAspect="1" noChangeShapeType="1"/>
            </p:cNvSpPr>
            <p:nvPr/>
          </p:nvSpPr>
          <p:spPr bwMode="auto">
            <a:xfrm>
              <a:off x="111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0" name="Line 114"/>
            <p:cNvSpPr>
              <a:spLocks noChangeAspect="1" noChangeShapeType="1"/>
            </p:cNvSpPr>
            <p:nvPr/>
          </p:nvSpPr>
          <p:spPr bwMode="auto">
            <a:xfrm>
              <a:off x="108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1" name="Line 113"/>
            <p:cNvSpPr>
              <a:spLocks noChangeAspect="1" noChangeShapeType="1"/>
            </p:cNvSpPr>
            <p:nvPr/>
          </p:nvSpPr>
          <p:spPr bwMode="auto">
            <a:xfrm flipH="1">
              <a:off x="1085" y="125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2" name="Line 112"/>
            <p:cNvSpPr>
              <a:spLocks noChangeAspect="1" noChangeShapeType="1"/>
            </p:cNvSpPr>
            <p:nvPr/>
          </p:nvSpPr>
          <p:spPr bwMode="auto">
            <a:xfrm flipH="1">
              <a:off x="1034" y="1279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3" name="Line 111"/>
            <p:cNvSpPr>
              <a:spLocks noChangeAspect="1" noChangeShapeType="1"/>
            </p:cNvSpPr>
            <p:nvPr/>
          </p:nvSpPr>
          <p:spPr bwMode="auto">
            <a:xfrm flipH="1">
              <a:off x="929" y="1326"/>
              <a:ext cx="103" cy="15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4" name="Line 110"/>
            <p:cNvSpPr>
              <a:spLocks noChangeAspect="1" noChangeShapeType="1"/>
            </p:cNvSpPr>
            <p:nvPr/>
          </p:nvSpPr>
          <p:spPr bwMode="auto">
            <a:xfrm>
              <a:off x="1585" y="111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5" name="Line 109"/>
            <p:cNvSpPr>
              <a:spLocks noChangeAspect="1" noChangeShapeType="1"/>
            </p:cNvSpPr>
            <p:nvPr/>
          </p:nvSpPr>
          <p:spPr bwMode="auto">
            <a:xfrm flipH="1">
              <a:off x="1562" y="1117"/>
              <a:ext cx="23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6" name="Line 108"/>
            <p:cNvSpPr>
              <a:spLocks noChangeAspect="1" noChangeShapeType="1"/>
            </p:cNvSpPr>
            <p:nvPr/>
          </p:nvSpPr>
          <p:spPr bwMode="auto">
            <a:xfrm flipH="1">
              <a:off x="793" y="1616"/>
              <a:ext cx="91" cy="22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7" name="Line 107"/>
            <p:cNvSpPr>
              <a:spLocks noChangeAspect="1" noChangeShapeType="1"/>
            </p:cNvSpPr>
            <p:nvPr/>
          </p:nvSpPr>
          <p:spPr bwMode="auto">
            <a:xfrm flipH="1">
              <a:off x="839" y="1480"/>
              <a:ext cx="45" cy="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8" name="Line 106"/>
            <p:cNvSpPr>
              <a:spLocks noChangeAspect="1" noChangeShapeType="1"/>
            </p:cNvSpPr>
            <p:nvPr/>
          </p:nvSpPr>
          <p:spPr bwMode="auto">
            <a:xfrm>
              <a:off x="884" y="1480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9" name="Line 105"/>
            <p:cNvSpPr>
              <a:spLocks noChangeAspect="1" noChangeShapeType="1"/>
            </p:cNvSpPr>
            <p:nvPr/>
          </p:nvSpPr>
          <p:spPr bwMode="auto">
            <a:xfrm flipH="1">
              <a:off x="839" y="1616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0" name="Line 104"/>
            <p:cNvSpPr>
              <a:spLocks noChangeAspect="1" noChangeShapeType="1"/>
            </p:cNvSpPr>
            <p:nvPr/>
          </p:nvSpPr>
          <p:spPr bwMode="auto">
            <a:xfrm flipV="1">
              <a:off x="839" y="1570"/>
              <a:ext cx="0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1" name="Line 103"/>
            <p:cNvSpPr>
              <a:spLocks noChangeAspect="1" noChangeShapeType="1"/>
            </p:cNvSpPr>
            <p:nvPr/>
          </p:nvSpPr>
          <p:spPr bwMode="auto">
            <a:xfrm flipH="1">
              <a:off x="748" y="1842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2" name="Line 102"/>
            <p:cNvSpPr>
              <a:spLocks noChangeAspect="1" noChangeShapeType="1"/>
            </p:cNvSpPr>
            <p:nvPr/>
          </p:nvSpPr>
          <p:spPr bwMode="auto">
            <a:xfrm>
              <a:off x="748" y="1888"/>
              <a:ext cx="0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3" name="Line 101"/>
            <p:cNvSpPr>
              <a:spLocks noChangeAspect="1" noChangeShapeType="1"/>
            </p:cNvSpPr>
            <p:nvPr/>
          </p:nvSpPr>
          <p:spPr bwMode="auto">
            <a:xfrm flipH="1" flipV="1">
              <a:off x="748" y="1933"/>
              <a:ext cx="4" cy="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4" name="Line 100"/>
            <p:cNvSpPr>
              <a:spLocks noChangeAspect="1" noChangeShapeType="1"/>
            </p:cNvSpPr>
            <p:nvPr/>
          </p:nvSpPr>
          <p:spPr bwMode="auto">
            <a:xfrm flipH="1">
              <a:off x="748" y="1939"/>
              <a:ext cx="8" cy="3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5" name="Line 99"/>
            <p:cNvSpPr>
              <a:spLocks noChangeAspect="1" noChangeShapeType="1"/>
            </p:cNvSpPr>
            <p:nvPr/>
          </p:nvSpPr>
          <p:spPr bwMode="auto">
            <a:xfrm>
              <a:off x="748" y="2278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6" name="Line 98"/>
            <p:cNvSpPr>
              <a:spLocks noChangeAspect="1" noChangeShapeType="1"/>
            </p:cNvSpPr>
            <p:nvPr/>
          </p:nvSpPr>
          <p:spPr bwMode="auto">
            <a:xfrm flipH="1">
              <a:off x="748" y="2304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7" name="Line 97"/>
            <p:cNvSpPr>
              <a:spLocks noChangeAspect="1" noChangeShapeType="1"/>
            </p:cNvSpPr>
            <p:nvPr/>
          </p:nvSpPr>
          <p:spPr bwMode="auto">
            <a:xfrm flipV="1">
              <a:off x="772" y="2279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8" name="Line 96"/>
            <p:cNvSpPr>
              <a:spLocks noChangeAspect="1" noChangeShapeType="1"/>
            </p:cNvSpPr>
            <p:nvPr/>
          </p:nvSpPr>
          <p:spPr bwMode="auto">
            <a:xfrm>
              <a:off x="748" y="2304"/>
              <a:ext cx="0" cy="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9" name="Line 95"/>
            <p:cNvSpPr>
              <a:spLocks noChangeAspect="1" noChangeShapeType="1"/>
            </p:cNvSpPr>
            <p:nvPr/>
          </p:nvSpPr>
          <p:spPr bwMode="auto">
            <a:xfrm>
              <a:off x="752" y="2341"/>
              <a:ext cx="0" cy="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0" name="Line 94"/>
            <p:cNvSpPr>
              <a:spLocks noChangeAspect="1" noChangeShapeType="1"/>
            </p:cNvSpPr>
            <p:nvPr/>
          </p:nvSpPr>
          <p:spPr bwMode="auto">
            <a:xfrm flipV="1">
              <a:off x="756" y="2432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1" name="Freeform 93"/>
            <p:cNvSpPr>
              <a:spLocks noChangeAspect="1"/>
            </p:cNvSpPr>
            <p:nvPr/>
          </p:nvSpPr>
          <p:spPr bwMode="auto">
            <a:xfrm rot="834305">
              <a:off x="749" y="2574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2" name="Line 92"/>
            <p:cNvSpPr>
              <a:spLocks noChangeAspect="1" noChangeShapeType="1"/>
            </p:cNvSpPr>
            <p:nvPr/>
          </p:nvSpPr>
          <p:spPr bwMode="auto">
            <a:xfrm>
              <a:off x="799" y="2622"/>
              <a:ext cx="4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3" name="Line 91"/>
            <p:cNvSpPr>
              <a:spLocks noChangeAspect="1" noChangeShapeType="1"/>
            </p:cNvSpPr>
            <p:nvPr/>
          </p:nvSpPr>
          <p:spPr bwMode="auto">
            <a:xfrm>
              <a:off x="843" y="2626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4" name="Line 90"/>
            <p:cNvSpPr>
              <a:spLocks noChangeAspect="1" noChangeShapeType="1"/>
            </p:cNvSpPr>
            <p:nvPr/>
          </p:nvSpPr>
          <p:spPr bwMode="auto">
            <a:xfrm>
              <a:off x="1050" y="2442"/>
              <a:ext cx="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5" name="Freeform 89"/>
            <p:cNvSpPr>
              <a:spLocks noChangeAspect="1"/>
            </p:cNvSpPr>
            <p:nvPr/>
          </p:nvSpPr>
          <p:spPr bwMode="auto">
            <a:xfrm>
              <a:off x="1051" y="2298"/>
              <a:ext cx="151" cy="141"/>
            </a:xfrm>
            <a:custGeom>
              <a:avLst/>
              <a:gdLst>
                <a:gd name="T0" fmla="*/ 0 w 363"/>
                <a:gd name="T1" fmla="*/ 88 h 227"/>
                <a:gd name="T2" fmla="*/ 24 w 363"/>
                <a:gd name="T3" fmla="*/ 35 h 227"/>
                <a:gd name="T4" fmla="*/ 63 w 363"/>
                <a:gd name="T5" fmla="*/ 0 h 227"/>
                <a:gd name="T6" fmla="*/ 0 60000 65536"/>
                <a:gd name="T7" fmla="*/ 0 60000 65536"/>
                <a:gd name="T8" fmla="*/ 0 60000 65536"/>
                <a:gd name="T9" fmla="*/ 0 w 363"/>
                <a:gd name="T10" fmla="*/ 0 h 227"/>
                <a:gd name="T11" fmla="*/ 363 w 36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7">
                  <a:moveTo>
                    <a:pt x="0" y="227"/>
                  </a:moveTo>
                  <a:cubicBezTo>
                    <a:pt x="38" y="178"/>
                    <a:pt x="77" y="129"/>
                    <a:pt x="137" y="91"/>
                  </a:cubicBezTo>
                  <a:cubicBezTo>
                    <a:pt x="197" y="53"/>
                    <a:pt x="325" y="15"/>
                    <a:pt x="363" y="0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6" name="Line 88"/>
            <p:cNvSpPr>
              <a:spLocks noChangeAspect="1" noChangeShapeType="1"/>
            </p:cNvSpPr>
            <p:nvPr/>
          </p:nvSpPr>
          <p:spPr bwMode="auto">
            <a:xfrm>
              <a:off x="963" y="1525"/>
              <a:ext cx="6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7" name="Line 87"/>
            <p:cNvSpPr>
              <a:spLocks noChangeAspect="1" noChangeShapeType="1"/>
            </p:cNvSpPr>
            <p:nvPr/>
          </p:nvSpPr>
          <p:spPr bwMode="auto">
            <a:xfrm flipH="1" flipV="1">
              <a:off x="1598" y="1525"/>
              <a:ext cx="45" cy="77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8" name="Line 86"/>
            <p:cNvSpPr>
              <a:spLocks noChangeAspect="1" noChangeShapeType="1"/>
            </p:cNvSpPr>
            <p:nvPr/>
          </p:nvSpPr>
          <p:spPr bwMode="auto">
            <a:xfrm>
              <a:off x="965" y="1570"/>
              <a:ext cx="27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9" name="Line 85"/>
            <p:cNvSpPr>
              <a:spLocks noChangeAspect="1" noChangeShapeType="1"/>
            </p:cNvSpPr>
            <p:nvPr/>
          </p:nvSpPr>
          <p:spPr bwMode="auto">
            <a:xfrm flipV="1">
              <a:off x="917" y="1840"/>
              <a:ext cx="271" cy="4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0" name="Line 84"/>
            <p:cNvSpPr>
              <a:spLocks noChangeAspect="1" noChangeShapeType="1"/>
            </p:cNvSpPr>
            <p:nvPr/>
          </p:nvSpPr>
          <p:spPr bwMode="auto">
            <a:xfrm flipV="1">
              <a:off x="915" y="1570"/>
              <a:ext cx="46" cy="3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1" name="Freeform 83"/>
            <p:cNvSpPr>
              <a:spLocks noChangeAspect="1"/>
            </p:cNvSpPr>
            <p:nvPr/>
          </p:nvSpPr>
          <p:spPr bwMode="auto">
            <a:xfrm rot="-4690902">
              <a:off x="1190" y="1793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2" name="Line 82"/>
            <p:cNvSpPr>
              <a:spLocks noChangeAspect="1" noChangeShapeType="1"/>
            </p:cNvSpPr>
            <p:nvPr/>
          </p:nvSpPr>
          <p:spPr bwMode="auto">
            <a:xfrm flipV="1">
              <a:off x="1241" y="1570"/>
              <a:ext cx="0" cy="22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63" name="Rectangle 79"/>
          <p:cNvSpPr>
            <a:spLocks noChangeAspect="1" noChangeArrowheads="1"/>
          </p:cNvSpPr>
          <p:nvPr/>
        </p:nvSpPr>
        <p:spPr bwMode="auto">
          <a:xfrm>
            <a:off x="2595887" y="3151609"/>
            <a:ext cx="636588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64" name="Line 78"/>
          <p:cNvSpPr>
            <a:spLocks noChangeAspect="1" noChangeShapeType="1"/>
          </p:cNvSpPr>
          <p:nvPr/>
        </p:nvSpPr>
        <p:spPr bwMode="auto">
          <a:xfrm>
            <a:off x="3411862" y="3410372"/>
            <a:ext cx="28575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65" name="Line 77"/>
          <p:cNvSpPr>
            <a:spLocks noChangeAspect="1" noChangeShapeType="1"/>
          </p:cNvSpPr>
          <p:nvPr/>
        </p:nvSpPr>
        <p:spPr bwMode="auto">
          <a:xfrm>
            <a:off x="3438849" y="3440534"/>
            <a:ext cx="4635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66" name="Line 76"/>
          <p:cNvSpPr>
            <a:spLocks noChangeAspect="1" noChangeShapeType="1"/>
          </p:cNvSpPr>
          <p:nvPr/>
        </p:nvSpPr>
        <p:spPr bwMode="auto">
          <a:xfrm flipV="1">
            <a:off x="3903987" y="3410372"/>
            <a:ext cx="0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67" name="Oval 75"/>
          <p:cNvSpPr>
            <a:spLocks noChangeArrowheads="1"/>
          </p:cNvSpPr>
          <p:nvPr/>
        </p:nvSpPr>
        <p:spPr bwMode="auto">
          <a:xfrm>
            <a:off x="3772224" y="3427834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68" name="Rectangle 73"/>
          <p:cNvSpPr>
            <a:spLocks noChangeAspect="1" noChangeArrowheads="1"/>
          </p:cNvSpPr>
          <p:nvPr/>
        </p:nvSpPr>
        <p:spPr bwMode="auto">
          <a:xfrm>
            <a:off x="3291212" y="3151609"/>
            <a:ext cx="638175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69" name="Line 72"/>
          <p:cNvSpPr>
            <a:spLocks noChangeAspect="1" noChangeShapeType="1"/>
          </p:cNvSpPr>
          <p:nvPr/>
        </p:nvSpPr>
        <p:spPr bwMode="auto">
          <a:xfrm flipH="1">
            <a:off x="3203899" y="3477047"/>
            <a:ext cx="1174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70" name="Line 71"/>
          <p:cNvSpPr>
            <a:spLocks noChangeAspect="1" noChangeShapeType="1"/>
          </p:cNvSpPr>
          <p:nvPr/>
        </p:nvSpPr>
        <p:spPr bwMode="auto">
          <a:xfrm>
            <a:off x="3211837" y="3464347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71" name="Oval 70"/>
          <p:cNvSpPr>
            <a:spLocks noChangeArrowheads="1"/>
          </p:cNvSpPr>
          <p:nvPr/>
        </p:nvSpPr>
        <p:spPr bwMode="auto">
          <a:xfrm>
            <a:off x="3294387" y="3427834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72" name="Line 192"/>
          <p:cNvSpPr>
            <a:spLocks noChangeAspect="1" noChangeShapeType="1"/>
          </p:cNvSpPr>
          <p:nvPr/>
        </p:nvSpPr>
        <p:spPr bwMode="auto">
          <a:xfrm>
            <a:off x="3186437" y="3965997"/>
            <a:ext cx="768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73" name="Rectangle 191"/>
          <p:cNvSpPr>
            <a:spLocks noChangeAspect="1" noChangeArrowheads="1"/>
          </p:cNvSpPr>
          <p:nvPr/>
        </p:nvSpPr>
        <p:spPr bwMode="auto">
          <a:xfrm>
            <a:off x="2437137" y="3967584"/>
            <a:ext cx="744538" cy="333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974" name="Group 144"/>
          <p:cNvGrpSpPr>
            <a:grpSpLocks noChangeAspect="1"/>
          </p:cNvGrpSpPr>
          <p:nvPr/>
        </p:nvGrpSpPr>
        <p:grpSpPr bwMode="auto">
          <a:xfrm>
            <a:off x="2302199" y="3688184"/>
            <a:ext cx="257175" cy="319088"/>
            <a:chOff x="748" y="1117"/>
            <a:chExt cx="1043" cy="1511"/>
          </a:xfrm>
          <a:solidFill>
            <a:srgbClr val="B1BCC8"/>
          </a:solidFill>
        </p:grpSpPr>
        <p:sp>
          <p:nvSpPr>
            <p:cNvPr id="1975" name="Line 190"/>
            <p:cNvSpPr>
              <a:spLocks noChangeAspect="1" noChangeShapeType="1"/>
            </p:cNvSpPr>
            <p:nvPr/>
          </p:nvSpPr>
          <p:spPr bwMode="auto">
            <a:xfrm>
              <a:off x="1200" y="2299"/>
              <a:ext cx="54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6" name="Line 189"/>
            <p:cNvSpPr>
              <a:spLocks noChangeAspect="1" noChangeShapeType="1"/>
            </p:cNvSpPr>
            <p:nvPr/>
          </p:nvSpPr>
          <p:spPr bwMode="auto">
            <a:xfrm flipH="1">
              <a:off x="1744" y="2295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7" name="Line 188"/>
            <p:cNvSpPr>
              <a:spLocks noChangeAspect="1" noChangeShapeType="1"/>
            </p:cNvSpPr>
            <p:nvPr/>
          </p:nvSpPr>
          <p:spPr bwMode="auto">
            <a:xfrm flipV="1">
              <a:off x="1791" y="1706"/>
              <a:ext cx="0" cy="5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8" name="Line 187"/>
            <p:cNvSpPr>
              <a:spLocks noChangeAspect="1" noChangeShapeType="1"/>
            </p:cNvSpPr>
            <p:nvPr/>
          </p:nvSpPr>
          <p:spPr bwMode="auto">
            <a:xfrm flipV="1">
              <a:off x="1785" y="1570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9" name="Line 186"/>
            <p:cNvSpPr>
              <a:spLocks noChangeAspect="1" noChangeShapeType="1"/>
            </p:cNvSpPr>
            <p:nvPr/>
          </p:nvSpPr>
          <p:spPr bwMode="auto">
            <a:xfrm flipV="1">
              <a:off x="1779" y="1389"/>
              <a:ext cx="0" cy="1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0" name="Line 185"/>
            <p:cNvSpPr>
              <a:spLocks noChangeAspect="1" noChangeShapeType="1"/>
            </p:cNvSpPr>
            <p:nvPr/>
          </p:nvSpPr>
          <p:spPr bwMode="auto">
            <a:xfrm flipH="1" flipV="1">
              <a:off x="1743" y="1138"/>
              <a:ext cx="33" cy="24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1" name="Line 184"/>
            <p:cNvSpPr>
              <a:spLocks noChangeAspect="1" noChangeShapeType="1"/>
            </p:cNvSpPr>
            <p:nvPr/>
          </p:nvSpPr>
          <p:spPr bwMode="auto">
            <a:xfrm flipH="1">
              <a:off x="1652" y="1136"/>
              <a:ext cx="9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2" name="Line 183"/>
            <p:cNvSpPr>
              <a:spLocks noChangeAspect="1" noChangeShapeType="1"/>
            </p:cNvSpPr>
            <p:nvPr/>
          </p:nvSpPr>
          <p:spPr bwMode="auto">
            <a:xfrm flipV="1">
              <a:off x="1471" y="1162"/>
              <a:ext cx="93" cy="4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3" name="Line 182"/>
            <p:cNvSpPr>
              <a:spLocks noChangeAspect="1" noChangeShapeType="1"/>
            </p:cNvSpPr>
            <p:nvPr/>
          </p:nvSpPr>
          <p:spPr bwMode="auto">
            <a:xfrm flipH="1">
              <a:off x="1608" y="1121"/>
              <a:ext cx="0" cy="3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4" name="Line 181"/>
            <p:cNvSpPr>
              <a:spLocks noChangeAspect="1" noChangeShapeType="1"/>
            </p:cNvSpPr>
            <p:nvPr/>
          </p:nvSpPr>
          <p:spPr bwMode="auto">
            <a:xfrm flipV="1">
              <a:off x="1608" y="1136"/>
              <a:ext cx="45" cy="2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5" name="Line 180"/>
            <p:cNvSpPr>
              <a:spLocks noChangeAspect="1" noChangeShapeType="1"/>
            </p:cNvSpPr>
            <p:nvPr/>
          </p:nvSpPr>
          <p:spPr bwMode="auto">
            <a:xfrm flipH="1">
              <a:off x="1292" y="1209"/>
              <a:ext cx="182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6" name="Line 179"/>
            <p:cNvSpPr>
              <a:spLocks noChangeAspect="1" noChangeShapeType="1"/>
            </p:cNvSpPr>
            <p:nvPr/>
          </p:nvSpPr>
          <p:spPr bwMode="auto">
            <a:xfrm flipH="1">
              <a:off x="1111" y="1253"/>
              <a:ext cx="181" cy="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7" name="Line 178"/>
            <p:cNvSpPr>
              <a:spLocks noChangeAspect="1" noChangeShapeType="1"/>
            </p:cNvSpPr>
            <p:nvPr/>
          </p:nvSpPr>
          <p:spPr bwMode="auto">
            <a:xfrm>
              <a:off x="111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8" name="Line 177"/>
            <p:cNvSpPr>
              <a:spLocks noChangeAspect="1" noChangeShapeType="1"/>
            </p:cNvSpPr>
            <p:nvPr/>
          </p:nvSpPr>
          <p:spPr bwMode="auto">
            <a:xfrm>
              <a:off x="108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9" name="Line 176"/>
            <p:cNvSpPr>
              <a:spLocks noChangeAspect="1" noChangeShapeType="1"/>
            </p:cNvSpPr>
            <p:nvPr/>
          </p:nvSpPr>
          <p:spPr bwMode="auto">
            <a:xfrm flipH="1">
              <a:off x="1085" y="125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0" name="Line 175"/>
            <p:cNvSpPr>
              <a:spLocks noChangeAspect="1" noChangeShapeType="1"/>
            </p:cNvSpPr>
            <p:nvPr/>
          </p:nvSpPr>
          <p:spPr bwMode="auto">
            <a:xfrm flipH="1">
              <a:off x="1034" y="1279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1" name="Line 174"/>
            <p:cNvSpPr>
              <a:spLocks noChangeAspect="1" noChangeShapeType="1"/>
            </p:cNvSpPr>
            <p:nvPr/>
          </p:nvSpPr>
          <p:spPr bwMode="auto">
            <a:xfrm flipH="1">
              <a:off x="929" y="1326"/>
              <a:ext cx="103" cy="15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2" name="Line 173"/>
            <p:cNvSpPr>
              <a:spLocks noChangeAspect="1" noChangeShapeType="1"/>
            </p:cNvSpPr>
            <p:nvPr/>
          </p:nvSpPr>
          <p:spPr bwMode="auto">
            <a:xfrm>
              <a:off x="1585" y="111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3" name="Line 172"/>
            <p:cNvSpPr>
              <a:spLocks noChangeAspect="1" noChangeShapeType="1"/>
            </p:cNvSpPr>
            <p:nvPr/>
          </p:nvSpPr>
          <p:spPr bwMode="auto">
            <a:xfrm flipH="1">
              <a:off x="1562" y="1117"/>
              <a:ext cx="23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4" name="Line 171"/>
            <p:cNvSpPr>
              <a:spLocks noChangeAspect="1" noChangeShapeType="1"/>
            </p:cNvSpPr>
            <p:nvPr/>
          </p:nvSpPr>
          <p:spPr bwMode="auto">
            <a:xfrm flipH="1">
              <a:off x="793" y="1616"/>
              <a:ext cx="91" cy="22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5" name="Line 170"/>
            <p:cNvSpPr>
              <a:spLocks noChangeAspect="1" noChangeShapeType="1"/>
            </p:cNvSpPr>
            <p:nvPr/>
          </p:nvSpPr>
          <p:spPr bwMode="auto">
            <a:xfrm flipH="1">
              <a:off x="839" y="1480"/>
              <a:ext cx="45" cy="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6" name="Line 169"/>
            <p:cNvSpPr>
              <a:spLocks noChangeAspect="1" noChangeShapeType="1"/>
            </p:cNvSpPr>
            <p:nvPr/>
          </p:nvSpPr>
          <p:spPr bwMode="auto">
            <a:xfrm>
              <a:off x="884" y="1480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7" name="Line 168"/>
            <p:cNvSpPr>
              <a:spLocks noChangeAspect="1" noChangeShapeType="1"/>
            </p:cNvSpPr>
            <p:nvPr/>
          </p:nvSpPr>
          <p:spPr bwMode="auto">
            <a:xfrm flipH="1">
              <a:off x="839" y="1616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8" name="Line 167"/>
            <p:cNvSpPr>
              <a:spLocks noChangeAspect="1" noChangeShapeType="1"/>
            </p:cNvSpPr>
            <p:nvPr/>
          </p:nvSpPr>
          <p:spPr bwMode="auto">
            <a:xfrm flipV="1">
              <a:off x="839" y="1570"/>
              <a:ext cx="0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9" name="Line 166"/>
            <p:cNvSpPr>
              <a:spLocks noChangeAspect="1" noChangeShapeType="1"/>
            </p:cNvSpPr>
            <p:nvPr/>
          </p:nvSpPr>
          <p:spPr bwMode="auto">
            <a:xfrm flipH="1">
              <a:off x="748" y="1842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0" name="Line 165"/>
            <p:cNvSpPr>
              <a:spLocks noChangeAspect="1" noChangeShapeType="1"/>
            </p:cNvSpPr>
            <p:nvPr/>
          </p:nvSpPr>
          <p:spPr bwMode="auto">
            <a:xfrm>
              <a:off x="748" y="1888"/>
              <a:ext cx="0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1" name="Line 164"/>
            <p:cNvSpPr>
              <a:spLocks noChangeAspect="1" noChangeShapeType="1"/>
            </p:cNvSpPr>
            <p:nvPr/>
          </p:nvSpPr>
          <p:spPr bwMode="auto">
            <a:xfrm flipH="1" flipV="1">
              <a:off x="748" y="1933"/>
              <a:ext cx="4" cy="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2" name="Line 163"/>
            <p:cNvSpPr>
              <a:spLocks noChangeAspect="1" noChangeShapeType="1"/>
            </p:cNvSpPr>
            <p:nvPr/>
          </p:nvSpPr>
          <p:spPr bwMode="auto">
            <a:xfrm flipH="1">
              <a:off x="748" y="1939"/>
              <a:ext cx="8" cy="3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3" name="Line 162"/>
            <p:cNvSpPr>
              <a:spLocks noChangeAspect="1" noChangeShapeType="1"/>
            </p:cNvSpPr>
            <p:nvPr/>
          </p:nvSpPr>
          <p:spPr bwMode="auto">
            <a:xfrm>
              <a:off x="748" y="2278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4" name="Line 161"/>
            <p:cNvSpPr>
              <a:spLocks noChangeAspect="1" noChangeShapeType="1"/>
            </p:cNvSpPr>
            <p:nvPr/>
          </p:nvSpPr>
          <p:spPr bwMode="auto">
            <a:xfrm flipH="1">
              <a:off x="748" y="2304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5" name="Line 160"/>
            <p:cNvSpPr>
              <a:spLocks noChangeAspect="1" noChangeShapeType="1"/>
            </p:cNvSpPr>
            <p:nvPr/>
          </p:nvSpPr>
          <p:spPr bwMode="auto">
            <a:xfrm flipV="1">
              <a:off x="772" y="2279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6" name="Line 159"/>
            <p:cNvSpPr>
              <a:spLocks noChangeAspect="1" noChangeShapeType="1"/>
            </p:cNvSpPr>
            <p:nvPr/>
          </p:nvSpPr>
          <p:spPr bwMode="auto">
            <a:xfrm>
              <a:off x="748" y="2304"/>
              <a:ext cx="0" cy="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7" name="Line 158"/>
            <p:cNvSpPr>
              <a:spLocks noChangeAspect="1" noChangeShapeType="1"/>
            </p:cNvSpPr>
            <p:nvPr/>
          </p:nvSpPr>
          <p:spPr bwMode="auto">
            <a:xfrm>
              <a:off x="752" y="2341"/>
              <a:ext cx="0" cy="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8" name="Line 157"/>
            <p:cNvSpPr>
              <a:spLocks noChangeAspect="1" noChangeShapeType="1"/>
            </p:cNvSpPr>
            <p:nvPr/>
          </p:nvSpPr>
          <p:spPr bwMode="auto">
            <a:xfrm flipV="1">
              <a:off x="756" y="2432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9" name="Freeform 156"/>
            <p:cNvSpPr>
              <a:spLocks noChangeAspect="1"/>
            </p:cNvSpPr>
            <p:nvPr/>
          </p:nvSpPr>
          <p:spPr bwMode="auto">
            <a:xfrm rot="834305">
              <a:off x="749" y="2574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0" name="Line 155"/>
            <p:cNvSpPr>
              <a:spLocks noChangeAspect="1" noChangeShapeType="1"/>
            </p:cNvSpPr>
            <p:nvPr/>
          </p:nvSpPr>
          <p:spPr bwMode="auto">
            <a:xfrm>
              <a:off x="799" y="2622"/>
              <a:ext cx="4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1" name="Line 154"/>
            <p:cNvSpPr>
              <a:spLocks noChangeAspect="1" noChangeShapeType="1"/>
            </p:cNvSpPr>
            <p:nvPr/>
          </p:nvSpPr>
          <p:spPr bwMode="auto">
            <a:xfrm>
              <a:off x="843" y="2626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2" name="Line 153"/>
            <p:cNvSpPr>
              <a:spLocks noChangeAspect="1" noChangeShapeType="1"/>
            </p:cNvSpPr>
            <p:nvPr/>
          </p:nvSpPr>
          <p:spPr bwMode="auto">
            <a:xfrm>
              <a:off x="1050" y="2442"/>
              <a:ext cx="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3" name="Freeform 152"/>
            <p:cNvSpPr>
              <a:spLocks noChangeAspect="1"/>
            </p:cNvSpPr>
            <p:nvPr/>
          </p:nvSpPr>
          <p:spPr bwMode="auto">
            <a:xfrm>
              <a:off x="1051" y="2298"/>
              <a:ext cx="151" cy="141"/>
            </a:xfrm>
            <a:custGeom>
              <a:avLst/>
              <a:gdLst>
                <a:gd name="T0" fmla="*/ 0 w 363"/>
                <a:gd name="T1" fmla="*/ 88 h 227"/>
                <a:gd name="T2" fmla="*/ 24 w 363"/>
                <a:gd name="T3" fmla="*/ 35 h 227"/>
                <a:gd name="T4" fmla="*/ 63 w 363"/>
                <a:gd name="T5" fmla="*/ 0 h 227"/>
                <a:gd name="T6" fmla="*/ 0 60000 65536"/>
                <a:gd name="T7" fmla="*/ 0 60000 65536"/>
                <a:gd name="T8" fmla="*/ 0 60000 65536"/>
                <a:gd name="T9" fmla="*/ 0 w 363"/>
                <a:gd name="T10" fmla="*/ 0 h 227"/>
                <a:gd name="T11" fmla="*/ 363 w 36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7">
                  <a:moveTo>
                    <a:pt x="0" y="227"/>
                  </a:moveTo>
                  <a:cubicBezTo>
                    <a:pt x="38" y="178"/>
                    <a:pt x="77" y="129"/>
                    <a:pt x="137" y="91"/>
                  </a:cubicBezTo>
                  <a:cubicBezTo>
                    <a:pt x="197" y="53"/>
                    <a:pt x="325" y="15"/>
                    <a:pt x="363" y="0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4" name="Line 151"/>
            <p:cNvSpPr>
              <a:spLocks noChangeAspect="1" noChangeShapeType="1"/>
            </p:cNvSpPr>
            <p:nvPr/>
          </p:nvSpPr>
          <p:spPr bwMode="auto">
            <a:xfrm>
              <a:off x="963" y="1525"/>
              <a:ext cx="6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5" name="Line 150"/>
            <p:cNvSpPr>
              <a:spLocks noChangeAspect="1" noChangeShapeType="1"/>
            </p:cNvSpPr>
            <p:nvPr/>
          </p:nvSpPr>
          <p:spPr bwMode="auto">
            <a:xfrm flipH="1" flipV="1">
              <a:off x="1598" y="1525"/>
              <a:ext cx="45" cy="77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6" name="Line 149"/>
            <p:cNvSpPr>
              <a:spLocks noChangeAspect="1" noChangeShapeType="1"/>
            </p:cNvSpPr>
            <p:nvPr/>
          </p:nvSpPr>
          <p:spPr bwMode="auto">
            <a:xfrm>
              <a:off x="965" y="1570"/>
              <a:ext cx="27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7" name="Line 148"/>
            <p:cNvSpPr>
              <a:spLocks noChangeAspect="1" noChangeShapeType="1"/>
            </p:cNvSpPr>
            <p:nvPr/>
          </p:nvSpPr>
          <p:spPr bwMode="auto">
            <a:xfrm flipV="1">
              <a:off x="917" y="1840"/>
              <a:ext cx="271" cy="4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8" name="Line 147"/>
            <p:cNvSpPr>
              <a:spLocks noChangeAspect="1" noChangeShapeType="1"/>
            </p:cNvSpPr>
            <p:nvPr/>
          </p:nvSpPr>
          <p:spPr bwMode="auto">
            <a:xfrm flipV="1">
              <a:off x="915" y="1570"/>
              <a:ext cx="46" cy="3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9" name="Freeform 146"/>
            <p:cNvSpPr>
              <a:spLocks noChangeAspect="1"/>
            </p:cNvSpPr>
            <p:nvPr/>
          </p:nvSpPr>
          <p:spPr bwMode="auto">
            <a:xfrm rot="-4690902">
              <a:off x="1190" y="1793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0" name="Line 145"/>
            <p:cNvSpPr>
              <a:spLocks noChangeAspect="1" noChangeShapeType="1"/>
            </p:cNvSpPr>
            <p:nvPr/>
          </p:nvSpPr>
          <p:spPr bwMode="auto">
            <a:xfrm flipV="1">
              <a:off x="1241" y="1570"/>
              <a:ext cx="0" cy="22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21" name="Rectangle 142"/>
          <p:cNvSpPr>
            <a:spLocks noChangeAspect="1" noChangeArrowheads="1"/>
          </p:cNvSpPr>
          <p:nvPr/>
        </p:nvSpPr>
        <p:spPr bwMode="auto">
          <a:xfrm>
            <a:off x="2586362" y="3683422"/>
            <a:ext cx="625475" cy="252413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2" name="Line 140"/>
          <p:cNvSpPr>
            <a:spLocks noChangeAspect="1" noChangeShapeType="1"/>
          </p:cNvSpPr>
          <p:nvPr/>
        </p:nvSpPr>
        <p:spPr bwMode="auto">
          <a:xfrm flipV="1">
            <a:off x="3954787" y="3934247"/>
            <a:ext cx="0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3" name="Rectangle 139"/>
          <p:cNvSpPr>
            <a:spLocks noChangeAspect="1" noChangeArrowheads="1"/>
          </p:cNvSpPr>
          <p:nvPr/>
        </p:nvSpPr>
        <p:spPr bwMode="auto">
          <a:xfrm>
            <a:off x="3354712" y="3681834"/>
            <a:ext cx="623888" cy="252413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4" name="Oval 138"/>
          <p:cNvSpPr>
            <a:spLocks noChangeArrowheads="1"/>
          </p:cNvSpPr>
          <p:nvPr/>
        </p:nvSpPr>
        <p:spPr bwMode="auto">
          <a:xfrm>
            <a:off x="3689674" y="395329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5" name="Line 137"/>
          <p:cNvSpPr>
            <a:spLocks noChangeAspect="1" noChangeShapeType="1"/>
          </p:cNvSpPr>
          <p:nvPr/>
        </p:nvSpPr>
        <p:spPr bwMode="auto">
          <a:xfrm flipV="1">
            <a:off x="3183262" y="3934247"/>
            <a:ext cx="169863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6" name="Oval 136"/>
          <p:cNvSpPr>
            <a:spLocks noChangeArrowheads="1"/>
          </p:cNvSpPr>
          <p:nvPr/>
        </p:nvSpPr>
        <p:spPr bwMode="auto">
          <a:xfrm>
            <a:off x="3551562" y="395329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7" name="Line 327"/>
          <p:cNvSpPr>
            <a:spLocks noChangeAspect="1" noChangeShapeType="1"/>
          </p:cNvSpPr>
          <p:nvPr/>
        </p:nvSpPr>
        <p:spPr bwMode="auto">
          <a:xfrm>
            <a:off x="3665862" y="2421359"/>
            <a:ext cx="749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8" name="Line 326"/>
          <p:cNvSpPr>
            <a:spLocks noChangeAspect="1" noChangeShapeType="1"/>
          </p:cNvSpPr>
          <p:nvPr/>
        </p:nvSpPr>
        <p:spPr bwMode="auto">
          <a:xfrm flipV="1">
            <a:off x="4415162" y="2392784"/>
            <a:ext cx="0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9" name="Rectangle 325"/>
          <p:cNvSpPr>
            <a:spLocks noChangeAspect="1" noChangeArrowheads="1"/>
          </p:cNvSpPr>
          <p:nvPr/>
        </p:nvSpPr>
        <p:spPr bwMode="auto">
          <a:xfrm>
            <a:off x="3829374" y="2141959"/>
            <a:ext cx="609600" cy="246063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30" name="Oval 324"/>
          <p:cNvSpPr>
            <a:spLocks noChangeArrowheads="1"/>
          </p:cNvSpPr>
          <p:nvPr/>
        </p:nvSpPr>
        <p:spPr bwMode="auto">
          <a:xfrm>
            <a:off x="4157987" y="241024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31" name="Line 323"/>
          <p:cNvSpPr>
            <a:spLocks noChangeAspect="1" noChangeShapeType="1"/>
          </p:cNvSpPr>
          <p:nvPr/>
        </p:nvSpPr>
        <p:spPr bwMode="auto">
          <a:xfrm flipV="1">
            <a:off x="3665862" y="2388022"/>
            <a:ext cx="165100" cy="30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32" name="Oval 322"/>
          <p:cNvSpPr>
            <a:spLocks noChangeArrowheads="1"/>
          </p:cNvSpPr>
          <p:nvPr/>
        </p:nvSpPr>
        <p:spPr bwMode="auto">
          <a:xfrm>
            <a:off x="4021462" y="241024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33" name="Rectangle 321"/>
          <p:cNvSpPr>
            <a:spLocks noChangeAspect="1" noChangeArrowheads="1"/>
          </p:cNvSpPr>
          <p:nvPr/>
        </p:nvSpPr>
        <p:spPr bwMode="auto">
          <a:xfrm>
            <a:off x="2437137" y="2421359"/>
            <a:ext cx="561975" cy="31750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034" name="Group 274"/>
          <p:cNvGrpSpPr>
            <a:grpSpLocks noChangeAspect="1"/>
          </p:cNvGrpSpPr>
          <p:nvPr/>
        </p:nvGrpSpPr>
        <p:grpSpPr bwMode="auto">
          <a:xfrm>
            <a:off x="2305374" y="2148309"/>
            <a:ext cx="250825" cy="312738"/>
            <a:chOff x="748" y="1117"/>
            <a:chExt cx="1043" cy="1511"/>
          </a:xfrm>
          <a:solidFill>
            <a:srgbClr val="B1BCC8"/>
          </a:solidFill>
        </p:grpSpPr>
        <p:sp>
          <p:nvSpPr>
            <p:cNvPr id="2035" name="Line 320"/>
            <p:cNvSpPr>
              <a:spLocks noChangeAspect="1" noChangeShapeType="1"/>
            </p:cNvSpPr>
            <p:nvPr/>
          </p:nvSpPr>
          <p:spPr bwMode="auto">
            <a:xfrm>
              <a:off x="1200" y="2299"/>
              <a:ext cx="54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6" name="Line 319"/>
            <p:cNvSpPr>
              <a:spLocks noChangeAspect="1" noChangeShapeType="1"/>
            </p:cNvSpPr>
            <p:nvPr/>
          </p:nvSpPr>
          <p:spPr bwMode="auto">
            <a:xfrm flipH="1">
              <a:off x="1744" y="2295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7" name="Line 318"/>
            <p:cNvSpPr>
              <a:spLocks noChangeAspect="1" noChangeShapeType="1"/>
            </p:cNvSpPr>
            <p:nvPr/>
          </p:nvSpPr>
          <p:spPr bwMode="auto">
            <a:xfrm flipV="1">
              <a:off x="1791" y="1706"/>
              <a:ext cx="0" cy="5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8" name="Line 317"/>
            <p:cNvSpPr>
              <a:spLocks noChangeAspect="1" noChangeShapeType="1"/>
            </p:cNvSpPr>
            <p:nvPr/>
          </p:nvSpPr>
          <p:spPr bwMode="auto">
            <a:xfrm flipV="1">
              <a:off x="1785" y="1570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9" name="Line 316"/>
            <p:cNvSpPr>
              <a:spLocks noChangeAspect="1" noChangeShapeType="1"/>
            </p:cNvSpPr>
            <p:nvPr/>
          </p:nvSpPr>
          <p:spPr bwMode="auto">
            <a:xfrm flipV="1">
              <a:off x="1779" y="1389"/>
              <a:ext cx="0" cy="1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0" name="Line 315"/>
            <p:cNvSpPr>
              <a:spLocks noChangeAspect="1" noChangeShapeType="1"/>
            </p:cNvSpPr>
            <p:nvPr/>
          </p:nvSpPr>
          <p:spPr bwMode="auto">
            <a:xfrm flipH="1" flipV="1">
              <a:off x="1743" y="1138"/>
              <a:ext cx="33" cy="24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1" name="Line 314"/>
            <p:cNvSpPr>
              <a:spLocks noChangeAspect="1" noChangeShapeType="1"/>
            </p:cNvSpPr>
            <p:nvPr/>
          </p:nvSpPr>
          <p:spPr bwMode="auto">
            <a:xfrm flipH="1">
              <a:off x="1652" y="1136"/>
              <a:ext cx="9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2" name="Line 313"/>
            <p:cNvSpPr>
              <a:spLocks noChangeAspect="1" noChangeShapeType="1"/>
            </p:cNvSpPr>
            <p:nvPr/>
          </p:nvSpPr>
          <p:spPr bwMode="auto">
            <a:xfrm flipV="1">
              <a:off x="1471" y="1162"/>
              <a:ext cx="93" cy="4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3" name="Line 312"/>
            <p:cNvSpPr>
              <a:spLocks noChangeAspect="1" noChangeShapeType="1"/>
            </p:cNvSpPr>
            <p:nvPr/>
          </p:nvSpPr>
          <p:spPr bwMode="auto">
            <a:xfrm flipH="1">
              <a:off x="1608" y="1121"/>
              <a:ext cx="0" cy="3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4" name="Line 311"/>
            <p:cNvSpPr>
              <a:spLocks noChangeAspect="1" noChangeShapeType="1"/>
            </p:cNvSpPr>
            <p:nvPr/>
          </p:nvSpPr>
          <p:spPr bwMode="auto">
            <a:xfrm flipV="1">
              <a:off x="1608" y="1136"/>
              <a:ext cx="45" cy="2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5" name="Line 310"/>
            <p:cNvSpPr>
              <a:spLocks noChangeAspect="1" noChangeShapeType="1"/>
            </p:cNvSpPr>
            <p:nvPr/>
          </p:nvSpPr>
          <p:spPr bwMode="auto">
            <a:xfrm flipH="1">
              <a:off x="1292" y="1209"/>
              <a:ext cx="182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6" name="Line 309"/>
            <p:cNvSpPr>
              <a:spLocks noChangeAspect="1" noChangeShapeType="1"/>
            </p:cNvSpPr>
            <p:nvPr/>
          </p:nvSpPr>
          <p:spPr bwMode="auto">
            <a:xfrm flipH="1">
              <a:off x="1111" y="1253"/>
              <a:ext cx="181" cy="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7" name="Line 308"/>
            <p:cNvSpPr>
              <a:spLocks noChangeAspect="1" noChangeShapeType="1"/>
            </p:cNvSpPr>
            <p:nvPr/>
          </p:nvSpPr>
          <p:spPr bwMode="auto">
            <a:xfrm>
              <a:off x="111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8" name="Line 307"/>
            <p:cNvSpPr>
              <a:spLocks noChangeAspect="1" noChangeShapeType="1"/>
            </p:cNvSpPr>
            <p:nvPr/>
          </p:nvSpPr>
          <p:spPr bwMode="auto">
            <a:xfrm>
              <a:off x="108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9" name="Line 306"/>
            <p:cNvSpPr>
              <a:spLocks noChangeAspect="1" noChangeShapeType="1"/>
            </p:cNvSpPr>
            <p:nvPr/>
          </p:nvSpPr>
          <p:spPr bwMode="auto">
            <a:xfrm flipH="1">
              <a:off x="1085" y="125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0" name="Line 305"/>
            <p:cNvSpPr>
              <a:spLocks noChangeAspect="1" noChangeShapeType="1"/>
            </p:cNvSpPr>
            <p:nvPr/>
          </p:nvSpPr>
          <p:spPr bwMode="auto">
            <a:xfrm flipH="1">
              <a:off x="1034" y="1279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1" name="Line 304"/>
            <p:cNvSpPr>
              <a:spLocks noChangeAspect="1" noChangeShapeType="1"/>
            </p:cNvSpPr>
            <p:nvPr/>
          </p:nvSpPr>
          <p:spPr bwMode="auto">
            <a:xfrm flipH="1">
              <a:off x="929" y="1326"/>
              <a:ext cx="103" cy="15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2" name="Line 303"/>
            <p:cNvSpPr>
              <a:spLocks noChangeAspect="1" noChangeShapeType="1"/>
            </p:cNvSpPr>
            <p:nvPr/>
          </p:nvSpPr>
          <p:spPr bwMode="auto">
            <a:xfrm>
              <a:off x="1585" y="111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3" name="Line 302"/>
            <p:cNvSpPr>
              <a:spLocks noChangeAspect="1" noChangeShapeType="1"/>
            </p:cNvSpPr>
            <p:nvPr/>
          </p:nvSpPr>
          <p:spPr bwMode="auto">
            <a:xfrm flipH="1">
              <a:off x="1562" y="1117"/>
              <a:ext cx="23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4" name="Line 301"/>
            <p:cNvSpPr>
              <a:spLocks noChangeAspect="1" noChangeShapeType="1"/>
            </p:cNvSpPr>
            <p:nvPr/>
          </p:nvSpPr>
          <p:spPr bwMode="auto">
            <a:xfrm flipH="1">
              <a:off x="793" y="1616"/>
              <a:ext cx="91" cy="22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5" name="Line 300"/>
            <p:cNvSpPr>
              <a:spLocks noChangeAspect="1" noChangeShapeType="1"/>
            </p:cNvSpPr>
            <p:nvPr/>
          </p:nvSpPr>
          <p:spPr bwMode="auto">
            <a:xfrm flipH="1">
              <a:off x="839" y="1480"/>
              <a:ext cx="45" cy="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6" name="Line 299"/>
            <p:cNvSpPr>
              <a:spLocks noChangeAspect="1" noChangeShapeType="1"/>
            </p:cNvSpPr>
            <p:nvPr/>
          </p:nvSpPr>
          <p:spPr bwMode="auto">
            <a:xfrm>
              <a:off x="884" y="1480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7" name="Line 298"/>
            <p:cNvSpPr>
              <a:spLocks noChangeAspect="1" noChangeShapeType="1"/>
            </p:cNvSpPr>
            <p:nvPr/>
          </p:nvSpPr>
          <p:spPr bwMode="auto">
            <a:xfrm flipH="1">
              <a:off x="839" y="1616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8" name="Line 297"/>
            <p:cNvSpPr>
              <a:spLocks noChangeAspect="1" noChangeShapeType="1"/>
            </p:cNvSpPr>
            <p:nvPr/>
          </p:nvSpPr>
          <p:spPr bwMode="auto">
            <a:xfrm flipV="1">
              <a:off x="839" y="1570"/>
              <a:ext cx="0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9" name="Line 296"/>
            <p:cNvSpPr>
              <a:spLocks noChangeAspect="1" noChangeShapeType="1"/>
            </p:cNvSpPr>
            <p:nvPr/>
          </p:nvSpPr>
          <p:spPr bwMode="auto">
            <a:xfrm flipH="1">
              <a:off x="748" y="1842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0" name="Line 295"/>
            <p:cNvSpPr>
              <a:spLocks noChangeAspect="1" noChangeShapeType="1"/>
            </p:cNvSpPr>
            <p:nvPr/>
          </p:nvSpPr>
          <p:spPr bwMode="auto">
            <a:xfrm>
              <a:off x="748" y="1888"/>
              <a:ext cx="0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1" name="Line 294"/>
            <p:cNvSpPr>
              <a:spLocks noChangeAspect="1" noChangeShapeType="1"/>
            </p:cNvSpPr>
            <p:nvPr/>
          </p:nvSpPr>
          <p:spPr bwMode="auto">
            <a:xfrm flipH="1" flipV="1">
              <a:off x="748" y="1933"/>
              <a:ext cx="4" cy="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2" name="Line 293"/>
            <p:cNvSpPr>
              <a:spLocks noChangeAspect="1" noChangeShapeType="1"/>
            </p:cNvSpPr>
            <p:nvPr/>
          </p:nvSpPr>
          <p:spPr bwMode="auto">
            <a:xfrm flipH="1">
              <a:off x="748" y="1939"/>
              <a:ext cx="8" cy="3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3" name="Line 292"/>
            <p:cNvSpPr>
              <a:spLocks noChangeAspect="1" noChangeShapeType="1"/>
            </p:cNvSpPr>
            <p:nvPr/>
          </p:nvSpPr>
          <p:spPr bwMode="auto">
            <a:xfrm>
              <a:off x="748" y="2278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4" name="Line 291"/>
            <p:cNvSpPr>
              <a:spLocks noChangeAspect="1" noChangeShapeType="1"/>
            </p:cNvSpPr>
            <p:nvPr/>
          </p:nvSpPr>
          <p:spPr bwMode="auto">
            <a:xfrm flipH="1">
              <a:off x="748" y="2304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5" name="Line 290"/>
            <p:cNvSpPr>
              <a:spLocks noChangeAspect="1" noChangeShapeType="1"/>
            </p:cNvSpPr>
            <p:nvPr/>
          </p:nvSpPr>
          <p:spPr bwMode="auto">
            <a:xfrm flipV="1">
              <a:off x="772" y="2279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6" name="Line 289"/>
            <p:cNvSpPr>
              <a:spLocks noChangeAspect="1" noChangeShapeType="1"/>
            </p:cNvSpPr>
            <p:nvPr/>
          </p:nvSpPr>
          <p:spPr bwMode="auto">
            <a:xfrm>
              <a:off x="748" y="2304"/>
              <a:ext cx="0" cy="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7" name="Line 288"/>
            <p:cNvSpPr>
              <a:spLocks noChangeAspect="1" noChangeShapeType="1"/>
            </p:cNvSpPr>
            <p:nvPr/>
          </p:nvSpPr>
          <p:spPr bwMode="auto">
            <a:xfrm>
              <a:off x="752" y="2341"/>
              <a:ext cx="0" cy="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8" name="Line 287"/>
            <p:cNvSpPr>
              <a:spLocks noChangeAspect="1" noChangeShapeType="1"/>
            </p:cNvSpPr>
            <p:nvPr/>
          </p:nvSpPr>
          <p:spPr bwMode="auto">
            <a:xfrm flipV="1">
              <a:off x="756" y="2432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9" name="Freeform 286"/>
            <p:cNvSpPr>
              <a:spLocks noChangeAspect="1"/>
            </p:cNvSpPr>
            <p:nvPr/>
          </p:nvSpPr>
          <p:spPr bwMode="auto">
            <a:xfrm rot="834305">
              <a:off x="749" y="2574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0" name="Line 285"/>
            <p:cNvSpPr>
              <a:spLocks noChangeAspect="1" noChangeShapeType="1"/>
            </p:cNvSpPr>
            <p:nvPr/>
          </p:nvSpPr>
          <p:spPr bwMode="auto">
            <a:xfrm>
              <a:off x="799" y="2622"/>
              <a:ext cx="4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1" name="Line 284"/>
            <p:cNvSpPr>
              <a:spLocks noChangeAspect="1" noChangeShapeType="1"/>
            </p:cNvSpPr>
            <p:nvPr/>
          </p:nvSpPr>
          <p:spPr bwMode="auto">
            <a:xfrm>
              <a:off x="843" y="2626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2" name="Line 283"/>
            <p:cNvSpPr>
              <a:spLocks noChangeAspect="1" noChangeShapeType="1"/>
            </p:cNvSpPr>
            <p:nvPr/>
          </p:nvSpPr>
          <p:spPr bwMode="auto">
            <a:xfrm>
              <a:off x="1050" y="2442"/>
              <a:ext cx="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3" name="Freeform 282"/>
            <p:cNvSpPr>
              <a:spLocks noChangeAspect="1"/>
            </p:cNvSpPr>
            <p:nvPr/>
          </p:nvSpPr>
          <p:spPr bwMode="auto">
            <a:xfrm>
              <a:off x="1051" y="2298"/>
              <a:ext cx="151" cy="141"/>
            </a:xfrm>
            <a:custGeom>
              <a:avLst/>
              <a:gdLst>
                <a:gd name="T0" fmla="*/ 0 w 363"/>
                <a:gd name="T1" fmla="*/ 88 h 227"/>
                <a:gd name="T2" fmla="*/ 24 w 363"/>
                <a:gd name="T3" fmla="*/ 35 h 227"/>
                <a:gd name="T4" fmla="*/ 63 w 363"/>
                <a:gd name="T5" fmla="*/ 0 h 227"/>
                <a:gd name="T6" fmla="*/ 0 60000 65536"/>
                <a:gd name="T7" fmla="*/ 0 60000 65536"/>
                <a:gd name="T8" fmla="*/ 0 60000 65536"/>
                <a:gd name="T9" fmla="*/ 0 w 363"/>
                <a:gd name="T10" fmla="*/ 0 h 227"/>
                <a:gd name="T11" fmla="*/ 363 w 36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7">
                  <a:moveTo>
                    <a:pt x="0" y="227"/>
                  </a:moveTo>
                  <a:cubicBezTo>
                    <a:pt x="38" y="178"/>
                    <a:pt x="77" y="129"/>
                    <a:pt x="137" y="91"/>
                  </a:cubicBezTo>
                  <a:cubicBezTo>
                    <a:pt x="197" y="53"/>
                    <a:pt x="325" y="15"/>
                    <a:pt x="363" y="0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4" name="Line 281"/>
            <p:cNvSpPr>
              <a:spLocks noChangeAspect="1" noChangeShapeType="1"/>
            </p:cNvSpPr>
            <p:nvPr/>
          </p:nvSpPr>
          <p:spPr bwMode="auto">
            <a:xfrm>
              <a:off x="963" y="1525"/>
              <a:ext cx="6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5" name="Line 280"/>
            <p:cNvSpPr>
              <a:spLocks noChangeAspect="1" noChangeShapeType="1"/>
            </p:cNvSpPr>
            <p:nvPr/>
          </p:nvSpPr>
          <p:spPr bwMode="auto">
            <a:xfrm flipH="1" flipV="1">
              <a:off x="1598" y="1525"/>
              <a:ext cx="45" cy="77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6" name="Line 279"/>
            <p:cNvSpPr>
              <a:spLocks noChangeAspect="1" noChangeShapeType="1"/>
            </p:cNvSpPr>
            <p:nvPr/>
          </p:nvSpPr>
          <p:spPr bwMode="auto">
            <a:xfrm>
              <a:off x="965" y="1570"/>
              <a:ext cx="27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7" name="Line 278"/>
            <p:cNvSpPr>
              <a:spLocks noChangeAspect="1" noChangeShapeType="1"/>
            </p:cNvSpPr>
            <p:nvPr/>
          </p:nvSpPr>
          <p:spPr bwMode="auto">
            <a:xfrm flipV="1">
              <a:off x="917" y="1840"/>
              <a:ext cx="271" cy="4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8" name="Line 277"/>
            <p:cNvSpPr>
              <a:spLocks noChangeAspect="1" noChangeShapeType="1"/>
            </p:cNvSpPr>
            <p:nvPr/>
          </p:nvSpPr>
          <p:spPr bwMode="auto">
            <a:xfrm flipV="1">
              <a:off x="915" y="1570"/>
              <a:ext cx="46" cy="3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9" name="Freeform 276"/>
            <p:cNvSpPr>
              <a:spLocks noChangeAspect="1"/>
            </p:cNvSpPr>
            <p:nvPr/>
          </p:nvSpPr>
          <p:spPr bwMode="auto">
            <a:xfrm rot="-4690902">
              <a:off x="1190" y="1793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0" name="Line 275"/>
            <p:cNvSpPr>
              <a:spLocks noChangeAspect="1" noChangeShapeType="1"/>
            </p:cNvSpPr>
            <p:nvPr/>
          </p:nvSpPr>
          <p:spPr bwMode="auto">
            <a:xfrm flipV="1">
              <a:off x="1241" y="1570"/>
              <a:ext cx="0" cy="22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81" name="Rectangle 272"/>
          <p:cNvSpPr>
            <a:spLocks noChangeAspect="1" noChangeArrowheads="1"/>
          </p:cNvSpPr>
          <p:nvPr/>
        </p:nvSpPr>
        <p:spPr bwMode="auto">
          <a:xfrm>
            <a:off x="2710187" y="2143547"/>
            <a:ext cx="982663" cy="246063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2" name="Line 271"/>
          <p:cNvSpPr>
            <a:spLocks noChangeAspect="1" noChangeShapeType="1"/>
          </p:cNvSpPr>
          <p:nvPr/>
        </p:nvSpPr>
        <p:spPr bwMode="auto">
          <a:xfrm>
            <a:off x="3138812" y="2391197"/>
            <a:ext cx="26988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3" name="Line 270"/>
          <p:cNvSpPr>
            <a:spLocks noChangeAspect="1" noChangeShapeType="1"/>
          </p:cNvSpPr>
          <p:nvPr/>
        </p:nvSpPr>
        <p:spPr bwMode="auto">
          <a:xfrm>
            <a:off x="3165799" y="2421359"/>
            <a:ext cx="5000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4" name="Line 269"/>
          <p:cNvSpPr>
            <a:spLocks noChangeAspect="1" noChangeShapeType="1"/>
          </p:cNvSpPr>
          <p:nvPr/>
        </p:nvSpPr>
        <p:spPr bwMode="auto">
          <a:xfrm flipV="1">
            <a:off x="3662687" y="2384847"/>
            <a:ext cx="0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5" name="Oval 268"/>
          <p:cNvSpPr>
            <a:spLocks noChangeArrowheads="1"/>
          </p:cNvSpPr>
          <p:nvPr/>
        </p:nvSpPr>
        <p:spPr bwMode="auto">
          <a:xfrm>
            <a:off x="3397574" y="240865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6" name="Oval 267"/>
          <p:cNvSpPr>
            <a:spLocks noChangeArrowheads="1"/>
          </p:cNvSpPr>
          <p:nvPr/>
        </p:nvSpPr>
        <p:spPr bwMode="auto">
          <a:xfrm>
            <a:off x="3535687" y="240865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7" name="Line 266"/>
          <p:cNvSpPr>
            <a:spLocks noChangeAspect="1" noChangeShapeType="1"/>
          </p:cNvSpPr>
          <p:nvPr/>
        </p:nvSpPr>
        <p:spPr bwMode="auto">
          <a:xfrm>
            <a:off x="2849887" y="2394372"/>
            <a:ext cx="0" cy="23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8" name="Line 265"/>
          <p:cNvSpPr>
            <a:spLocks noChangeAspect="1" noChangeShapeType="1"/>
          </p:cNvSpPr>
          <p:nvPr/>
        </p:nvSpPr>
        <p:spPr bwMode="auto">
          <a:xfrm>
            <a:off x="2821312" y="2418184"/>
            <a:ext cx="57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9" name="Rectangle 475"/>
          <p:cNvSpPr>
            <a:spLocks noChangeAspect="1" noChangeArrowheads="1"/>
          </p:cNvSpPr>
          <p:nvPr/>
        </p:nvSpPr>
        <p:spPr bwMode="auto">
          <a:xfrm>
            <a:off x="2441899" y="4475584"/>
            <a:ext cx="766763" cy="333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0" name="Rectangle 524"/>
          <p:cNvSpPr>
            <a:spLocks noChangeAspect="1" noChangeArrowheads="1"/>
          </p:cNvSpPr>
          <p:nvPr/>
        </p:nvSpPr>
        <p:spPr bwMode="auto">
          <a:xfrm>
            <a:off x="2595887" y="4185072"/>
            <a:ext cx="642938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1" name="Rectangle 526"/>
          <p:cNvSpPr>
            <a:spLocks noChangeAspect="1" noChangeArrowheads="1"/>
          </p:cNvSpPr>
          <p:nvPr/>
        </p:nvSpPr>
        <p:spPr bwMode="auto">
          <a:xfrm>
            <a:off x="3321374" y="4183484"/>
            <a:ext cx="963613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2" name="Line 527"/>
          <p:cNvSpPr>
            <a:spLocks noChangeAspect="1" noChangeShapeType="1"/>
          </p:cNvSpPr>
          <p:nvPr/>
        </p:nvSpPr>
        <p:spPr bwMode="auto">
          <a:xfrm>
            <a:off x="3700787" y="4442247"/>
            <a:ext cx="28575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3" name="Line 528"/>
          <p:cNvSpPr>
            <a:spLocks noChangeAspect="1" noChangeShapeType="1"/>
          </p:cNvSpPr>
          <p:nvPr/>
        </p:nvSpPr>
        <p:spPr bwMode="auto">
          <a:xfrm>
            <a:off x="3726187" y="4473997"/>
            <a:ext cx="5254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4" name="Line 529"/>
          <p:cNvSpPr>
            <a:spLocks noChangeAspect="1" noChangeShapeType="1"/>
          </p:cNvSpPr>
          <p:nvPr/>
        </p:nvSpPr>
        <p:spPr bwMode="auto">
          <a:xfrm flipV="1">
            <a:off x="4248474" y="4442247"/>
            <a:ext cx="0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5" name="Oval 530"/>
          <p:cNvSpPr>
            <a:spLocks noChangeArrowheads="1"/>
          </p:cNvSpPr>
          <p:nvPr/>
        </p:nvSpPr>
        <p:spPr bwMode="auto">
          <a:xfrm>
            <a:off x="3973837" y="446129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6" name="Oval 531"/>
          <p:cNvSpPr>
            <a:spLocks noChangeArrowheads="1"/>
          </p:cNvSpPr>
          <p:nvPr/>
        </p:nvSpPr>
        <p:spPr bwMode="auto">
          <a:xfrm>
            <a:off x="4115124" y="446129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7" name="Oval 532"/>
          <p:cNvSpPr>
            <a:spLocks noChangeArrowheads="1"/>
          </p:cNvSpPr>
          <p:nvPr/>
        </p:nvSpPr>
        <p:spPr bwMode="auto">
          <a:xfrm>
            <a:off x="3834137" y="4462884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8" name="Rectangle 533"/>
          <p:cNvSpPr>
            <a:spLocks noChangeAspect="1" noChangeArrowheads="1"/>
          </p:cNvSpPr>
          <p:nvPr/>
        </p:nvSpPr>
        <p:spPr bwMode="auto">
          <a:xfrm>
            <a:off x="3321374" y="4473997"/>
            <a:ext cx="290513" cy="333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9" name="Oval 534"/>
          <p:cNvSpPr>
            <a:spLocks noChangeArrowheads="1"/>
          </p:cNvSpPr>
          <p:nvPr/>
        </p:nvSpPr>
        <p:spPr bwMode="auto">
          <a:xfrm>
            <a:off x="3480124" y="4462884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00" name="Oval 535"/>
          <p:cNvSpPr>
            <a:spLocks noChangeArrowheads="1"/>
          </p:cNvSpPr>
          <p:nvPr/>
        </p:nvSpPr>
        <p:spPr bwMode="auto">
          <a:xfrm>
            <a:off x="3340424" y="446447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01" name="Line 536"/>
          <p:cNvSpPr>
            <a:spLocks noChangeAspect="1" noChangeShapeType="1"/>
          </p:cNvSpPr>
          <p:nvPr/>
        </p:nvSpPr>
        <p:spPr bwMode="auto">
          <a:xfrm>
            <a:off x="3465837" y="4443834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02" name="Line 537"/>
          <p:cNvSpPr>
            <a:spLocks noChangeAspect="1" noChangeShapeType="1"/>
          </p:cNvSpPr>
          <p:nvPr/>
        </p:nvSpPr>
        <p:spPr bwMode="auto">
          <a:xfrm>
            <a:off x="3437262" y="4469234"/>
            <a:ext cx="58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03" name="Line 538"/>
          <p:cNvSpPr>
            <a:spLocks noChangeAspect="1" noChangeShapeType="1"/>
          </p:cNvSpPr>
          <p:nvPr/>
        </p:nvSpPr>
        <p:spPr bwMode="auto">
          <a:xfrm flipH="1">
            <a:off x="3203899" y="4473997"/>
            <a:ext cx="1174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04" name="Rectangle 541"/>
          <p:cNvSpPr>
            <a:spLocks noChangeAspect="1" noChangeArrowheads="1"/>
          </p:cNvSpPr>
          <p:nvPr/>
        </p:nvSpPr>
        <p:spPr bwMode="auto">
          <a:xfrm>
            <a:off x="2446662" y="2894434"/>
            <a:ext cx="596900" cy="333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105" name="Group 542"/>
          <p:cNvGrpSpPr>
            <a:grpSpLocks noChangeAspect="1"/>
          </p:cNvGrpSpPr>
          <p:nvPr/>
        </p:nvGrpSpPr>
        <p:grpSpPr bwMode="auto">
          <a:xfrm>
            <a:off x="2305374" y="2605509"/>
            <a:ext cx="266700" cy="330200"/>
            <a:chOff x="748" y="1117"/>
            <a:chExt cx="1043" cy="1511"/>
          </a:xfrm>
          <a:solidFill>
            <a:srgbClr val="B1BCC8"/>
          </a:solidFill>
        </p:grpSpPr>
        <p:sp>
          <p:nvSpPr>
            <p:cNvPr id="2106" name="Line 543"/>
            <p:cNvSpPr>
              <a:spLocks noChangeAspect="1" noChangeShapeType="1"/>
            </p:cNvSpPr>
            <p:nvPr/>
          </p:nvSpPr>
          <p:spPr bwMode="auto">
            <a:xfrm>
              <a:off x="1200" y="2299"/>
              <a:ext cx="54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7" name="Line 544"/>
            <p:cNvSpPr>
              <a:spLocks noChangeAspect="1" noChangeShapeType="1"/>
            </p:cNvSpPr>
            <p:nvPr/>
          </p:nvSpPr>
          <p:spPr bwMode="auto">
            <a:xfrm flipH="1">
              <a:off x="1744" y="2295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8" name="Line 545"/>
            <p:cNvSpPr>
              <a:spLocks noChangeAspect="1" noChangeShapeType="1"/>
            </p:cNvSpPr>
            <p:nvPr/>
          </p:nvSpPr>
          <p:spPr bwMode="auto">
            <a:xfrm flipV="1">
              <a:off x="1791" y="1706"/>
              <a:ext cx="0" cy="5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9" name="Line 546"/>
            <p:cNvSpPr>
              <a:spLocks noChangeAspect="1" noChangeShapeType="1"/>
            </p:cNvSpPr>
            <p:nvPr/>
          </p:nvSpPr>
          <p:spPr bwMode="auto">
            <a:xfrm flipV="1">
              <a:off x="1785" y="1570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0" name="Line 547"/>
            <p:cNvSpPr>
              <a:spLocks noChangeAspect="1" noChangeShapeType="1"/>
            </p:cNvSpPr>
            <p:nvPr/>
          </p:nvSpPr>
          <p:spPr bwMode="auto">
            <a:xfrm flipV="1">
              <a:off x="1779" y="1389"/>
              <a:ext cx="0" cy="1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1" name="Line 548"/>
            <p:cNvSpPr>
              <a:spLocks noChangeAspect="1" noChangeShapeType="1"/>
            </p:cNvSpPr>
            <p:nvPr/>
          </p:nvSpPr>
          <p:spPr bwMode="auto">
            <a:xfrm flipH="1" flipV="1">
              <a:off x="1743" y="1138"/>
              <a:ext cx="33" cy="24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2" name="Line 549"/>
            <p:cNvSpPr>
              <a:spLocks noChangeAspect="1" noChangeShapeType="1"/>
            </p:cNvSpPr>
            <p:nvPr/>
          </p:nvSpPr>
          <p:spPr bwMode="auto">
            <a:xfrm flipH="1">
              <a:off x="1652" y="1136"/>
              <a:ext cx="9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3" name="Line 550"/>
            <p:cNvSpPr>
              <a:spLocks noChangeAspect="1" noChangeShapeType="1"/>
            </p:cNvSpPr>
            <p:nvPr/>
          </p:nvSpPr>
          <p:spPr bwMode="auto">
            <a:xfrm flipV="1">
              <a:off x="1471" y="1162"/>
              <a:ext cx="93" cy="4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4" name="Line 551"/>
            <p:cNvSpPr>
              <a:spLocks noChangeAspect="1" noChangeShapeType="1"/>
            </p:cNvSpPr>
            <p:nvPr/>
          </p:nvSpPr>
          <p:spPr bwMode="auto">
            <a:xfrm flipH="1">
              <a:off x="1608" y="1121"/>
              <a:ext cx="0" cy="3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5" name="Line 552"/>
            <p:cNvSpPr>
              <a:spLocks noChangeAspect="1" noChangeShapeType="1"/>
            </p:cNvSpPr>
            <p:nvPr/>
          </p:nvSpPr>
          <p:spPr bwMode="auto">
            <a:xfrm flipV="1">
              <a:off x="1608" y="1136"/>
              <a:ext cx="45" cy="2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6" name="Line 553"/>
            <p:cNvSpPr>
              <a:spLocks noChangeAspect="1" noChangeShapeType="1"/>
            </p:cNvSpPr>
            <p:nvPr/>
          </p:nvSpPr>
          <p:spPr bwMode="auto">
            <a:xfrm flipH="1">
              <a:off x="1292" y="1209"/>
              <a:ext cx="182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7" name="Line 554"/>
            <p:cNvSpPr>
              <a:spLocks noChangeAspect="1" noChangeShapeType="1"/>
            </p:cNvSpPr>
            <p:nvPr/>
          </p:nvSpPr>
          <p:spPr bwMode="auto">
            <a:xfrm flipH="1">
              <a:off x="1111" y="1253"/>
              <a:ext cx="181" cy="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8" name="Line 555"/>
            <p:cNvSpPr>
              <a:spLocks noChangeAspect="1" noChangeShapeType="1"/>
            </p:cNvSpPr>
            <p:nvPr/>
          </p:nvSpPr>
          <p:spPr bwMode="auto">
            <a:xfrm>
              <a:off x="111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9" name="Line 556"/>
            <p:cNvSpPr>
              <a:spLocks noChangeAspect="1" noChangeShapeType="1"/>
            </p:cNvSpPr>
            <p:nvPr/>
          </p:nvSpPr>
          <p:spPr bwMode="auto">
            <a:xfrm>
              <a:off x="108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0" name="Line 557"/>
            <p:cNvSpPr>
              <a:spLocks noChangeAspect="1" noChangeShapeType="1"/>
            </p:cNvSpPr>
            <p:nvPr/>
          </p:nvSpPr>
          <p:spPr bwMode="auto">
            <a:xfrm flipH="1">
              <a:off x="1085" y="125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1" name="Line 558"/>
            <p:cNvSpPr>
              <a:spLocks noChangeAspect="1" noChangeShapeType="1"/>
            </p:cNvSpPr>
            <p:nvPr/>
          </p:nvSpPr>
          <p:spPr bwMode="auto">
            <a:xfrm flipH="1">
              <a:off x="1034" y="1279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2" name="Line 559"/>
            <p:cNvSpPr>
              <a:spLocks noChangeAspect="1" noChangeShapeType="1"/>
            </p:cNvSpPr>
            <p:nvPr/>
          </p:nvSpPr>
          <p:spPr bwMode="auto">
            <a:xfrm flipH="1">
              <a:off x="929" y="1326"/>
              <a:ext cx="103" cy="15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3" name="Line 560"/>
            <p:cNvSpPr>
              <a:spLocks noChangeAspect="1" noChangeShapeType="1"/>
            </p:cNvSpPr>
            <p:nvPr/>
          </p:nvSpPr>
          <p:spPr bwMode="auto">
            <a:xfrm>
              <a:off x="1585" y="111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4" name="Line 561"/>
            <p:cNvSpPr>
              <a:spLocks noChangeAspect="1" noChangeShapeType="1"/>
            </p:cNvSpPr>
            <p:nvPr/>
          </p:nvSpPr>
          <p:spPr bwMode="auto">
            <a:xfrm flipH="1">
              <a:off x="1562" y="1117"/>
              <a:ext cx="23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5" name="Line 562"/>
            <p:cNvSpPr>
              <a:spLocks noChangeAspect="1" noChangeShapeType="1"/>
            </p:cNvSpPr>
            <p:nvPr/>
          </p:nvSpPr>
          <p:spPr bwMode="auto">
            <a:xfrm flipH="1">
              <a:off x="793" y="1616"/>
              <a:ext cx="91" cy="22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6" name="Line 563"/>
            <p:cNvSpPr>
              <a:spLocks noChangeAspect="1" noChangeShapeType="1"/>
            </p:cNvSpPr>
            <p:nvPr/>
          </p:nvSpPr>
          <p:spPr bwMode="auto">
            <a:xfrm flipH="1">
              <a:off x="839" y="1480"/>
              <a:ext cx="45" cy="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7" name="Line 564"/>
            <p:cNvSpPr>
              <a:spLocks noChangeAspect="1" noChangeShapeType="1"/>
            </p:cNvSpPr>
            <p:nvPr/>
          </p:nvSpPr>
          <p:spPr bwMode="auto">
            <a:xfrm>
              <a:off x="884" y="1480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8" name="Line 565"/>
            <p:cNvSpPr>
              <a:spLocks noChangeAspect="1" noChangeShapeType="1"/>
            </p:cNvSpPr>
            <p:nvPr/>
          </p:nvSpPr>
          <p:spPr bwMode="auto">
            <a:xfrm flipH="1">
              <a:off x="839" y="1616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9" name="Line 566"/>
            <p:cNvSpPr>
              <a:spLocks noChangeAspect="1" noChangeShapeType="1"/>
            </p:cNvSpPr>
            <p:nvPr/>
          </p:nvSpPr>
          <p:spPr bwMode="auto">
            <a:xfrm flipV="1">
              <a:off x="839" y="1570"/>
              <a:ext cx="0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0" name="Line 567"/>
            <p:cNvSpPr>
              <a:spLocks noChangeAspect="1" noChangeShapeType="1"/>
            </p:cNvSpPr>
            <p:nvPr/>
          </p:nvSpPr>
          <p:spPr bwMode="auto">
            <a:xfrm flipH="1">
              <a:off x="748" y="1842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1" name="Line 568"/>
            <p:cNvSpPr>
              <a:spLocks noChangeAspect="1" noChangeShapeType="1"/>
            </p:cNvSpPr>
            <p:nvPr/>
          </p:nvSpPr>
          <p:spPr bwMode="auto">
            <a:xfrm>
              <a:off x="748" y="1888"/>
              <a:ext cx="0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2" name="Line 569"/>
            <p:cNvSpPr>
              <a:spLocks noChangeAspect="1" noChangeShapeType="1"/>
            </p:cNvSpPr>
            <p:nvPr/>
          </p:nvSpPr>
          <p:spPr bwMode="auto">
            <a:xfrm flipH="1" flipV="1">
              <a:off x="748" y="1933"/>
              <a:ext cx="4" cy="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3" name="Line 570"/>
            <p:cNvSpPr>
              <a:spLocks noChangeAspect="1" noChangeShapeType="1"/>
            </p:cNvSpPr>
            <p:nvPr/>
          </p:nvSpPr>
          <p:spPr bwMode="auto">
            <a:xfrm flipH="1">
              <a:off x="748" y="1939"/>
              <a:ext cx="8" cy="3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4" name="Line 571"/>
            <p:cNvSpPr>
              <a:spLocks noChangeAspect="1" noChangeShapeType="1"/>
            </p:cNvSpPr>
            <p:nvPr/>
          </p:nvSpPr>
          <p:spPr bwMode="auto">
            <a:xfrm>
              <a:off x="748" y="2278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5" name="Line 572"/>
            <p:cNvSpPr>
              <a:spLocks noChangeAspect="1" noChangeShapeType="1"/>
            </p:cNvSpPr>
            <p:nvPr/>
          </p:nvSpPr>
          <p:spPr bwMode="auto">
            <a:xfrm flipH="1">
              <a:off x="748" y="2304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6" name="Line 573"/>
            <p:cNvSpPr>
              <a:spLocks noChangeAspect="1" noChangeShapeType="1"/>
            </p:cNvSpPr>
            <p:nvPr/>
          </p:nvSpPr>
          <p:spPr bwMode="auto">
            <a:xfrm flipV="1">
              <a:off x="772" y="2279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7" name="Line 574"/>
            <p:cNvSpPr>
              <a:spLocks noChangeAspect="1" noChangeShapeType="1"/>
            </p:cNvSpPr>
            <p:nvPr/>
          </p:nvSpPr>
          <p:spPr bwMode="auto">
            <a:xfrm>
              <a:off x="748" y="2304"/>
              <a:ext cx="0" cy="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8" name="Line 575"/>
            <p:cNvSpPr>
              <a:spLocks noChangeAspect="1" noChangeShapeType="1"/>
            </p:cNvSpPr>
            <p:nvPr/>
          </p:nvSpPr>
          <p:spPr bwMode="auto">
            <a:xfrm>
              <a:off x="752" y="2341"/>
              <a:ext cx="0" cy="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9" name="Line 576"/>
            <p:cNvSpPr>
              <a:spLocks noChangeAspect="1" noChangeShapeType="1"/>
            </p:cNvSpPr>
            <p:nvPr/>
          </p:nvSpPr>
          <p:spPr bwMode="auto">
            <a:xfrm flipV="1">
              <a:off x="756" y="2432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0" name="Freeform 577"/>
            <p:cNvSpPr>
              <a:spLocks noChangeAspect="1"/>
            </p:cNvSpPr>
            <p:nvPr/>
          </p:nvSpPr>
          <p:spPr bwMode="auto">
            <a:xfrm rot="834305">
              <a:off x="749" y="2574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1" name="Line 578"/>
            <p:cNvSpPr>
              <a:spLocks noChangeAspect="1" noChangeShapeType="1"/>
            </p:cNvSpPr>
            <p:nvPr/>
          </p:nvSpPr>
          <p:spPr bwMode="auto">
            <a:xfrm>
              <a:off x="799" y="2622"/>
              <a:ext cx="4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2" name="Line 579"/>
            <p:cNvSpPr>
              <a:spLocks noChangeAspect="1" noChangeShapeType="1"/>
            </p:cNvSpPr>
            <p:nvPr/>
          </p:nvSpPr>
          <p:spPr bwMode="auto">
            <a:xfrm>
              <a:off x="843" y="2626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3" name="Line 580"/>
            <p:cNvSpPr>
              <a:spLocks noChangeAspect="1" noChangeShapeType="1"/>
            </p:cNvSpPr>
            <p:nvPr/>
          </p:nvSpPr>
          <p:spPr bwMode="auto">
            <a:xfrm>
              <a:off x="1050" y="2442"/>
              <a:ext cx="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4" name="Freeform 581"/>
            <p:cNvSpPr>
              <a:spLocks noChangeAspect="1"/>
            </p:cNvSpPr>
            <p:nvPr/>
          </p:nvSpPr>
          <p:spPr bwMode="auto">
            <a:xfrm>
              <a:off x="1051" y="2298"/>
              <a:ext cx="151" cy="141"/>
            </a:xfrm>
            <a:custGeom>
              <a:avLst/>
              <a:gdLst>
                <a:gd name="T0" fmla="*/ 0 w 363"/>
                <a:gd name="T1" fmla="*/ 88 h 227"/>
                <a:gd name="T2" fmla="*/ 24 w 363"/>
                <a:gd name="T3" fmla="*/ 35 h 227"/>
                <a:gd name="T4" fmla="*/ 63 w 363"/>
                <a:gd name="T5" fmla="*/ 0 h 227"/>
                <a:gd name="T6" fmla="*/ 0 60000 65536"/>
                <a:gd name="T7" fmla="*/ 0 60000 65536"/>
                <a:gd name="T8" fmla="*/ 0 60000 65536"/>
                <a:gd name="T9" fmla="*/ 0 w 363"/>
                <a:gd name="T10" fmla="*/ 0 h 227"/>
                <a:gd name="T11" fmla="*/ 363 w 36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7">
                  <a:moveTo>
                    <a:pt x="0" y="227"/>
                  </a:moveTo>
                  <a:cubicBezTo>
                    <a:pt x="38" y="178"/>
                    <a:pt x="77" y="129"/>
                    <a:pt x="137" y="91"/>
                  </a:cubicBezTo>
                  <a:cubicBezTo>
                    <a:pt x="197" y="53"/>
                    <a:pt x="325" y="15"/>
                    <a:pt x="363" y="0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5" name="Line 582"/>
            <p:cNvSpPr>
              <a:spLocks noChangeAspect="1" noChangeShapeType="1"/>
            </p:cNvSpPr>
            <p:nvPr/>
          </p:nvSpPr>
          <p:spPr bwMode="auto">
            <a:xfrm>
              <a:off x="963" y="1525"/>
              <a:ext cx="6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6" name="Line 583"/>
            <p:cNvSpPr>
              <a:spLocks noChangeAspect="1" noChangeShapeType="1"/>
            </p:cNvSpPr>
            <p:nvPr/>
          </p:nvSpPr>
          <p:spPr bwMode="auto">
            <a:xfrm flipH="1" flipV="1">
              <a:off x="1598" y="1525"/>
              <a:ext cx="45" cy="77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7" name="Line 584"/>
            <p:cNvSpPr>
              <a:spLocks noChangeAspect="1" noChangeShapeType="1"/>
            </p:cNvSpPr>
            <p:nvPr/>
          </p:nvSpPr>
          <p:spPr bwMode="auto">
            <a:xfrm>
              <a:off x="965" y="1570"/>
              <a:ext cx="27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8" name="Line 585"/>
            <p:cNvSpPr>
              <a:spLocks noChangeAspect="1" noChangeShapeType="1"/>
            </p:cNvSpPr>
            <p:nvPr/>
          </p:nvSpPr>
          <p:spPr bwMode="auto">
            <a:xfrm flipV="1">
              <a:off x="917" y="1840"/>
              <a:ext cx="271" cy="4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9" name="Line 586"/>
            <p:cNvSpPr>
              <a:spLocks noChangeAspect="1" noChangeShapeType="1"/>
            </p:cNvSpPr>
            <p:nvPr/>
          </p:nvSpPr>
          <p:spPr bwMode="auto">
            <a:xfrm flipV="1">
              <a:off x="915" y="1570"/>
              <a:ext cx="46" cy="3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0" name="Freeform 587"/>
            <p:cNvSpPr>
              <a:spLocks noChangeAspect="1"/>
            </p:cNvSpPr>
            <p:nvPr/>
          </p:nvSpPr>
          <p:spPr bwMode="auto">
            <a:xfrm rot="-4690902">
              <a:off x="1190" y="1793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1" name="Line 588"/>
            <p:cNvSpPr>
              <a:spLocks noChangeAspect="1" noChangeShapeType="1"/>
            </p:cNvSpPr>
            <p:nvPr/>
          </p:nvSpPr>
          <p:spPr bwMode="auto">
            <a:xfrm flipV="1">
              <a:off x="1241" y="1570"/>
              <a:ext cx="0" cy="22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52" name="Rectangle 590"/>
          <p:cNvSpPr>
            <a:spLocks noChangeAspect="1" noChangeArrowheads="1"/>
          </p:cNvSpPr>
          <p:nvPr/>
        </p:nvSpPr>
        <p:spPr bwMode="auto">
          <a:xfrm>
            <a:off x="2724474" y="2599159"/>
            <a:ext cx="701675" cy="2619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53" name="Line 591"/>
          <p:cNvSpPr>
            <a:spLocks noChangeAspect="1" noChangeShapeType="1"/>
          </p:cNvSpPr>
          <p:nvPr/>
        </p:nvSpPr>
        <p:spPr bwMode="auto">
          <a:xfrm>
            <a:off x="3421387" y="2859509"/>
            <a:ext cx="30163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54" name="Line 592"/>
          <p:cNvSpPr>
            <a:spLocks noChangeAspect="1" noChangeShapeType="1"/>
          </p:cNvSpPr>
          <p:nvPr/>
        </p:nvSpPr>
        <p:spPr bwMode="auto">
          <a:xfrm>
            <a:off x="3072137" y="2926184"/>
            <a:ext cx="738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55" name="Rectangle 593"/>
          <p:cNvSpPr>
            <a:spLocks noChangeAspect="1" noChangeArrowheads="1"/>
          </p:cNvSpPr>
          <p:nvPr/>
        </p:nvSpPr>
        <p:spPr bwMode="auto">
          <a:xfrm>
            <a:off x="3545212" y="2602334"/>
            <a:ext cx="974725" cy="2619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56" name="Line 594"/>
          <p:cNvSpPr>
            <a:spLocks noChangeAspect="1" noChangeShapeType="1"/>
          </p:cNvSpPr>
          <p:nvPr/>
        </p:nvSpPr>
        <p:spPr bwMode="auto">
          <a:xfrm>
            <a:off x="3929387" y="2865859"/>
            <a:ext cx="28575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57" name="Line 595"/>
          <p:cNvSpPr>
            <a:spLocks noChangeAspect="1" noChangeShapeType="1"/>
          </p:cNvSpPr>
          <p:nvPr/>
        </p:nvSpPr>
        <p:spPr bwMode="auto">
          <a:xfrm>
            <a:off x="3954787" y="2897609"/>
            <a:ext cx="5318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58" name="Line 596"/>
          <p:cNvSpPr>
            <a:spLocks noChangeAspect="1" noChangeShapeType="1"/>
          </p:cNvSpPr>
          <p:nvPr/>
        </p:nvSpPr>
        <p:spPr bwMode="auto">
          <a:xfrm flipV="1">
            <a:off x="4481837" y="2865859"/>
            <a:ext cx="0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59" name="Oval 597"/>
          <p:cNvSpPr>
            <a:spLocks noChangeArrowheads="1"/>
          </p:cNvSpPr>
          <p:nvPr/>
        </p:nvSpPr>
        <p:spPr bwMode="auto">
          <a:xfrm>
            <a:off x="4205612" y="288490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0" name="Oval 598"/>
          <p:cNvSpPr>
            <a:spLocks noChangeArrowheads="1"/>
          </p:cNvSpPr>
          <p:nvPr/>
        </p:nvSpPr>
        <p:spPr bwMode="auto">
          <a:xfrm>
            <a:off x="4348487" y="288490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1" name="Oval 599"/>
          <p:cNvSpPr>
            <a:spLocks noChangeArrowheads="1"/>
          </p:cNvSpPr>
          <p:nvPr/>
        </p:nvSpPr>
        <p:spPr bwMode="auto">
          <a:xfrm>
            <a:off x="4064324" y="288649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2" name="Line 600"/>
          <p:cNvSpPr>
            <a:spLocks noChangeAspect="1" noChangeShapeType="1"/>
          </p:cNvSpPr>
          <p:nvPr/>
        </p:nvSpPr>
        <p:spPr bwMode="auto">
          <a:xfrm>
            <a:off x="2816549" y="2864272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3" name="Line 601"/>
          <p:cNvSpPr>
            <a:spLocks noChangeAspect="1" noChangeShapeType="1"/>
          </p:cNvSpPr>
          <p:nvPr/>
        </p:nvSpPr>
        <p:spPr bwMode="auto">
          <a:xfrm>
            <a:off x="2787974" y="2889672"/>
            <a:ext cx="58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4" name="Line 602"/>
          <p:cNvSpPr>
            <a:spLocks noChangeAspect="1" noChangeShapeType="1"/>
          </p:cNvSpPr>
          <p:nvPr/>
        </p:nvSpPr>
        <p:spPr bwMode="auto">
          <a:xfrm>
            <a:off x="3014987" y="2859509"/>
            <a:ext cx="57150" cy="66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5" name="Line 603"/>
          <p:cNvSpPr>
            <a:spLocks noChangeAspect="1" noChangeShapeType="1"/>
          </p:cNvSpPr>
          <p:nvPr/>
        </p:nvSpPr>
        <p:spPr bwMode="auto">
          <a:xfrm flipV="1">
            <a:off x="3448374" y="2892847"/>
            <a:ext cx="3619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6" name="Line 604"/>
          <p:cNvSpPr>
            <a:spLocks noChangeAspect="1" noChangeShapeType="1"/>
          </p:cNvSpPr>
          <p:nvPr/>
        </p:nvSpPr>
        <p:spPr bwMode="auto">
          <a:xfrm flipV="1">
            <a:off x="3807149" y="2889672"/>
            <a:ext cx="0" cy="396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7" name="Oval 605"/>
          <p:cNvSpPr>
            <a:spLocks noChangeArrowheads="1"/>
          </p:cNvSpPr>
          <p:nvPr/>
        </p:nvSpPr>
        <p:spPr bwMode="auto">
          <a:xfrm>
            <a:off x="3505524" y="2881734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8" name="Oval 606"/>
          <p:cNvSpPr>
            <a:spLocks noChangeArrowheads="1"/>
          </p:cNvSpPr>
          <p:nvPr/>
        </p:nvSpPr>
        <p:spPr bwMode="auto">
          <a:xfrm>
            <a:off x="3648399" y="2881734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9" name="Oval 607"/>
          <p:cNvSpPr>
            <a:spLocks noChangeArrowheads="1"/>
          </p:cNvSpPr>
          <p:nvPr/>
        </p:nvSpPr>
        <p:spPr bwMode="auto">
          <a:xfrm>
            <a:off x="3364237" y="288332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70" name="Line 608"/>
          <p:cNvSpPr>
            <a:spLocks noChangeAspect="1" noChangeShapeType="1"/>
          </p:cNvSpPr>
          <p:nvPr/>
        </p:nvSpPr>
        <p:spPr bwMode="auto">
          <a:xfrm>
            <a:off x="3634112" y="2859509"/>
            <a:ext cx="0" cy="26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71" name="Line 609"/>
          <p:cNvSpPr>
            <a:spLocks noChangeAspect="1" noChangeShapeType="1"/>
          </p:cNvSpPr>
          <p:nvPr/>
        </p:nvSpPr>
        <p:spPr bwMode="auto">
          <a:xfrm>
            <a:off x="3603949" y="2886497"/>
            <a:ext cx="58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172" name="Group 365"/>
          <p:cNvGrpSpPr>
            <a:grpSpLocks/>
          </p:cNvGrpSpPr>
          <p:nvPr/>
        </p:nvGrpSpPr>
        <p:grpSpPr bwMode="auto">
          <a:xfrm>
            <a:off x="2408562" y="3434184"/>
            <a:ext cx="106363" cy="107950"/>
            <a:chOff x="3187" y="2822"/>
            <a:chExt cx="67" cy="68"/>
          </a:xfrm>
          <a:solidFill>
            <a:srgbClr val="B1BCC8"/>
          </a:solidFill>
        </p:grpSpPr>
        <p:sp>
          <p:nvSpPr>
            <p:cNvPr id="2173" name="Arc 366"/>
            <p:cNvSpPr>
              <a:spLocks/>
            </p:cNvSpPr>
            <p:nvPr/>
          </p:nvSpPr>
          <p:spPr bwMode="auto">
            <a:xfrm rot="-51422322">
              <a:off x="3187" y="2827"/>
              <a:ext cx="59" cy="59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4" name="Arc 367"/>
            <p:cNvSpPr>
              <a:spLocks noChangeAspect="1"/>
            </p:cNvSpPr>
            <p:nvPr/>
          </p:nvSpPr>
          <p:spPr bwMode="auto">
            <a:xfrm rot="5400000">
              <a:off x="3204" y="2839"/>
              <a:ext cx="68" cy="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75" name="Oval 75"/>
          <p:cNvSpPr>
            <a:spLocks noChangeArrowheads="1"/>
          </p:cNvSpPr>
          <p:nvPr/>
        </p:nvSpPr>
        <p:spPr bwMode="auto">
          <a:xfrm>
            <a:off x="3772224" y="343100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76" name="Oval 70"/>
          <p:cNvSpPr>
            <a:spLocks noChangeArrowheads="1"/>
          </p:cNvSpPr>
          <p:nvPr/>
        </p:nvSpPr>
        <p:spPr bwMode="auto">
          <a:xfrm>
            <a:off x="3294387" y="343100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77" name="Oval 136"/>
          <p:cNvSpPr>
            <a:spLocks noChangeArrowheads="1"/>
          </p:cNvSpPr>
          <p:nvPr/>
        </p:nvSpPr>
        <p:spPr bwMode="auto">
          <a:xfrm>
            <a:off x="3551562" y="395647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178" name="Group 374"/>
          <p:cNvGrpSpPr>
            <a:grpSpLocks/>
          </p:cNvGrpSpPr>
          <p:nvPr/>
        </p:nvGrpSpPr>
        <p:grpSpPr bwMode="auto">
          <a:xfrm>
            <a:off x="2399037" y="3954884"/>
            <a:ext cx="106363" cy="107950"/>
            <a:chOff x="3187" y="2822"/>
            <a:chExt cx="67" cy="68"/>
          </a:xfrm>
          <a:solidFill>
            <a:srgbClr val="B1BCC8"/>
          </a:solidFill>
        </p:grpSpPr>
        <p:sp>
          <p:nvSpPr>
            <p:cNvPr id="2179" name="Arc 375"/>
            <p:cNvSpPr>
              <a:spLocks/>
            </p:cNvSpPr>
            <p:nvPr/>
          </p:nvSpPr>
          <p:spPr bwMode="auto">
            <a:xfrm rot="-51422322">
              <a:off x="3187" y="2827"/>
              <a:ext cx="59" cy="59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0" name="Arc 376"/>
            <p:cNvSpPr>
              <a:spLocks noChangeAspect="1"/>
            </p:cNvSpPr>
            <p:nvPr/>
          </p:nvSpPr>
          <p:spPr bwMode="auto">
            <a:xfrm rot="5400000">
              <a:off x="3204" y="2839"/>
              <a:ext cx="68" cy="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81" name="Rectangle 321"/>
          <p:cNvSpPr>
            <a:spLocks noChangeAspect="1" noChangeArrowheads="1"/>
          </p:cNvSpPr>
          <p:nvPr/>
        </p:nvSpPr>
        <p:spPr bwMode="auto">
          <a:xfrm>
            <a:off x="2440312" y="1924472"/>
            <a:ext cx="561975" cy="31750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182" name="Group 274"/>
          <p:cNvGrpSpPr>
            <a:grpSpLocks noChangeAspect="1"/>
          </p:cNvGrpSpPr>
          <p:nvPr/>
        </p:nvGrpSpPr>
        <p:grpSpPr bwMode="auto">
          <a:xfrm>
            <a:off x="2308549" y="1651422"/>
            <a:ext cx="250825" cy="312738"/>
            <a:chOff x="748" y="1117"/>
            <a:chExt cx="1043" cy="1511"/>
          </a:xfrm>
          <a:solidFill>
            <a:srgbClr val="B1BCC8"/>
          </a:solidFill>
        </p:grpSpPr>
        <p:sp>
          <p:nvSpPr>
            <p:cNvPr id="2183" name="Line 320"/>
            <p:cNvSpPr>
              <a:spLocks noChangeAspect="1" noChangeShapeType="1"/>
            </p:cNvSpPr>
            <p:nvPr/>
          </p:nvSpPr>
          <p:spPr bwMode="auto">
            <a:xfrm>
              <a:off x="1200" y="2299"/>
              <a:ext cx="54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4" name="Line 319"/>
            <p:cNvSpPr>
              <a:spLocks noChangeAspect="1" noChangeShapeType="1"/>
            </p:cNvSpPr>
            <p:nvPr/>
          </p:nvSpPr>
          <p:spPr bwMode="auto">
            <a:xfrm flipH="1">
              <a:off x="1744" y="2295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5" name="Line 318"/>
            <p:cNvSpPr>
              <a:spLocks noChangeAspect="1" noChangeShapeType="1"/>
            </p:cNvSpPr>
            <p:nvPr/>
          </p:nvSpPr>
          <p:spPr bwMode="auto">
            <a:xfrm flipV="1">
              <a:off x="1791" y="1706"/>
              <a:ext cx="0" cy="5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6" name="Line 317"/>
            <p:cNvSpPr>
              <a:spLocks noChangeAspect="1" noChangeShapeType="1"/>
            </p:cNvSpPr>
            <p:nvPr/>
          </p:nvSpPr>
          <p:spPr bwMode="auto">
            <a:xfrm flipV="1">
              <a:off x="1785" y="1570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7" name="Line 316"/>
            <p:cNvSpPr>
              <a:spLocks noChangeAspect="1" noChangeShapeType="1"/>
            </p:cNvSpPr>
            <p:nvPr/>
          </p:nvSpPr>
          <p:spPr bwMode="auto">
            <a:xfrm flipV="1">
              <a:off x="1779" y="1389"/>
              <a:ext cx="0" cy="1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8" name="Line 315"/>
            <p:cNvSpPr>
              <a:spLocks noChangeAspect="1" noChangeShapeType="1"/>
            </p:cNvSpPr>
            <p:nvPr/>
          </p:nvSpPr>
          <p:spPr bwMode="auto">
            <a:xfrm flipH="1" flipV="1">
              <a:off x="1743" y="1138"/>
              <a:ext cx="33" cy="24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9" name="Line 314"/>
            <p:cNvSpPr>
              <a:spLocks noChangeAspect="1" noChangeShapeType="1"/>
            </p:cNvSpPr>
            <p:nvPr/>
          </p:nvSpPr>
          <p:spPr bwMode="auto">
            <a:xfrm flipH="1">
              <a:off x="1652" y="1136"/>
              <a:ext cx="9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0" name="Line 313"/>
            <p:cNvSpPr>
              <a:spLocks noChangeAspect="1" noChangeShapeType="1"/>
            </p:cNvSpPr>
            <p:nvPr/>
          </p:nvSpPr>
          <p:spPr bwMode="auto">
            <a:xfrm flipV="1">
              <a:off x="1471" y="1162"/>
              <a:ext cx="93" cy="4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1" name="Line 312"/>
            <p:cNvSpPr>
              <a:spLocks noChangeAspect="1" noChangeShapeType="1"/>
            </p:cNvSpPr>
            <p:nvPr/>
          </p:nvSpPr>
          <p:spPr bwMode="auto">
            <a:xfrm flipH="1">
              <a:off x="1608" y="1121"/>
              <a:ext cx="0" cy="3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2" name="Line 311"/>
            <p:cNvSpPr>
              <a:spLocks noChangeAspect="1" noChangeShapeType="1"/>
            </p:cNvSpPr>
            <p:nvPr/>
          </p:nvSpPr>
          <p:spPr bwMode="auto">
            <a:xfrm flipV="1">
              <a:off x="1608" y="1136"/>
              <a:ext cx="45" cy="2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3" name="Line 310"/>
            <p:cNvSpPr>
              <a:spLocks noChangeAspect="1" noChangeShapeType="1"/>
            </p:cNvSpPr>
            <p:nvPr/>
          </p:nvSpPr>
          <p:spPr bwMode="auto">
            <a:xfrm flipH="1">
              <a:off x="1292" y="1209"/>
              <a:ext cx="182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4" name="Line 309"/>
            <p:cNvSpPr>
              <a:spLocks noChangeAspect="1" noChangeShapeType="1"/>
            </p:cNvSpPr>
            <p:nvPr/>
          </p:nvSpPr>
          <p:spPr bwMode="auto">
            <a:xfrm flipH="1">
              <a:off x="1111" y="1253"/>
              <a:ext cx="181" cy="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5" name="Line 308"/>
            <p:cNvSpPr>
              <a:spLocks noChangeAspect="1" noChangeShapeType="1"/>
            </p:cNvSpPr>
            <p:nvPr/>
          </p:nvSpPr>
          <p:spPr bwMode="auto">
            <a:xfrm>
              <a:off x="111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6" name="Line 307"/>
            <p:cNvSpPr>
              <a:spLocks noChangeAspect="1" noChangeShapeType="1"/>
            </p:cNvSpPr>
            <p:nvPr/>
          </p:nvSpPr>
          <p:spPr bwMode="auto">
            <a:xfrm>
              <a:off x="108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7" name="Line 306"/>
            <p:cNvSpPr>
              <a:spLocks noChangeAspect="1" noChangeShapeType="1"/>
            </p:cNvSpPr>
            <p:nvPr/>
          </p:nvSpPr>
          <p:spPr bwMode="auto">
            <a:xfrm flipH="1">
              <a:off x="1085" y="125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8" name="Line 305"/>
            <p:cNvSpPr>
              <a:spLocks noChangeAspect="1" noChangeShapeType="1"/>
            </p:cNvSpPr>
            <p:nvPr/>
          </p:nvSpPr>
          <p:spPr bwMode="auto">
            <a:xfrm flipH="1">
              <a:off x="1034" y="1279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9" name="Line 304"/>
            <p:cNvSpPr>
              <a:spLocks noChangeAspect="1" noChangeShapeType="1"/>
            </p:cNvSpPr>
            <p:nvPr/>
          </p:nvSpPr>
          <p:spPr bwMode="auto">
            <a:xfrm flipH="1">
              <a:off x="929" y="1326"/>
              <a:ext cx="103" cy="15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0" name="Line 303"/>
            <p:cNvSpPr>
              <a:spLocks noChangeAspect="1" noChangeShapeType="1"/>
            </p:cNvSpPr>
            <p:nvPr/>
          </p:nvSpPr>
          <p:spPr bwMode="auto">
            <a:xfrm>
              <a:off x="1585" y="111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1" name="Line 302"/>
            <p:cNvSpPr>
              <a:spLocks noChangeAspect="1" noChangeShapeType="1"/>
            </p:cNvSpPr>
            <p:nvPr/>
          </p:nvSpPr>
          <p:spPr bwMode="auto">
            <a:xfrm flipH="1">
              <a:off x="1562" y="1117"/>
              <a:ext cx="23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2" name="Line 301"/>
            <p:cNvSpPr>
              <a:spLocks noChangeAspect="1" noChangeShapeType="1"/>
            </p:cNvSpPr>
            <p:nvPr/>
          </p:nvSpPr>
          <p:spPr bwMode="auto">
            <a:xfrm flipH="1">
              <a:off x="793" y="1616"/>
              <a:ext cx="91" cy="22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3" name="Line 300"/>
            <p:cNvSpPr>
              <a:spLocks noChangeAspect="1" noChangeShapeType="1"/>
            </p:cNvSpPr>
            <p:nvPr/>
          </p:nvSpPr>
          <p:spPr bwMode="auto">
            <a:xfrm flipH="1">
              <a:off x="839" y="1480"/>
              <a:ext cx="45" cy="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4" name="Line 299"/>
            <p:cNvSpPr>
              <a:spLocks noChangeAspect="1" noChangeShapeType="1"/>
            </p:cNvSpPr>
            <p:nvPr/>
          </p:nvSpPr>
          <p:spPr bwMode="auto">
            <a:xfrm>
              <a:off x="884" y="1480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5" name="Line 298"/>
            <p:cNvSpPr>
              <a:spLocks noChangeAspect="1" noChangeShapeType="1"/>
            </p:cNvSpPr>
            <p:nvPr/>
          </p:nvSpPr>
          <p:spPr bwMode="auto">
            <a:xfrm flipH="1">
              <a:off x="839" y="1616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6" name="Line 297"/>
            <p:cNvSpPr>
              <a:spLocks noChangeAspect="1" noChangeShapeType="1"/>
            </p:cNvSpPr>
            <p:nvPr/>
          </p:nvSpPr>
          <p:spPr bwMode="auto">
            <a:xfrm flipV="1">
              <a:off x="839" y="1570"/>
              <a:ext cx="0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7" name="Line 296"/>
            <p:cNvSpPr>
              <a:spLocks noChangeAspect="1" noChangeShapeType="1"/>
            </p:cNvSpPr>
            <p:nvPr/>
          </p:nvSpPr>
          <p:spPr bwMode="auto">
            <a:xfrm flipH="1">
              <a:off x="748" y="1842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8" name="Line 295"/>
            <p:cNvSpPr>
              <a:spLocks noChangeAspect="1" noChangeShapeType="1"/>
            </p:cNvSpPr>
            <p:nvPr/>
          </p:nvSpPr>
          <p:spPr bwMode="auto">
            <a:xfrm>
              <a:off x="748" y="1888"/>
              <a:ext cx="0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9" name="Line 294"/>
            <p:cNvSpPr>
              <a:spLocks noChangeAspect="1" noChangeShapeType="1"/>
            </p:cNvSpPr>
            <p:nvPr/>
          </p:nvSpPr>
          <p:spPr bwMode="auto">
            <a:xfrm flipH="1" flipV="1">
              <a:off x="748" y="1933"/>
              <a:ext cx="4" cy="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0" name="Line 293"/>
            <p:cNvSpPr>
              <a:spLocks noChangeAspect="1" noChangeShapeType="1"/>
            </p:cNvSpPr>
            <p:nvPr/>
          </p:nvSpPr>
          <p:spPr bwMode="auto">
            <a:xfrm flipH="1">
              <a:off x="748" y="1939"/>
              <a:ext cx="8" cy="3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1" name="Line 292"/>
            <p:cNvSpPr>
              <a:spLocks noChangeAspect="1" noChangeShapeType="1"/>
            </p:cNvSpPr>
            <p:nvPr/>
          </p:nvSpPr>
          <p:spPr bwMode="auto">
            <a:xfrm>
              <a:off x="748" y="2278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2" name="Line 291"/>
            <p:cNvSpPr>
              <a:spLocks noChangeAspect="1" noChangeShapeType="1"/>
            </p:cNvSpPr>
            <p:nvPr/>
          </p:nvSpPr>
          <p:spPr bwMode="auto">
            <a:xfrm flipH="1">
              <a:off x="748" y="2304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3" name="Line 290"/>
            <p:cNvSpPr>
              <a:spLocks noChangeAspect="1" noChangeShapeType="1"/>
            </p:cNvSpPr>
            <p:nvPr/>
          </p:nvSpPr>
          <p:spPr bwMode="auto">
            <a:xfrm flipV="1">
              <a:off x="772" y="2279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4" name="Line 289"/>
            <p:cNvSpPr>
              <a:spLocks noChangeAspect="1" noChangeShapeType="1"/>
            </p:cNvSpPr>
            <p:nvPr/>
          </p:nvSpPr>
          <p:spPr bwMode="auto">
            <a:xfrm>
              <a:off x="748" y="2304"/>
              <a:ext cx="0" cy="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5" name="Line 288"/>
            <p:cNvSpPr>
              <a:spLocks noChangeAspect="1" noChangeShapeType="1"/>
            </p:cNvSpPr>
            <p:nvPr/>
          </p:nvSpPr>
          <p:spPr bwMode="auto">
            <a:xfrm>
              <a:off x="752" y="2341"/>
              <a:ext cx="0" cy="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6" name="Line 287"/>
            <p:cNvSpPr>
              <a:spLocks noChangeAspect="1" noChangeShapeType="1"/>
            </p:cNvSpPr>
            <p:nvPr/>
          </p:nvSpPr>
          <p:spPr bwMode="auto">
            <a:xfrm flipV="1">
              <a:off x="756" y="2432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7" name="Freeform 286"/>
            <p:cNvSpPr>
              <a:spLocks noChangeAspect="1"/>
            </p:cNvSpPr>
            <p:nvPr/>
          </p:nvSpPr>
          <p:spPr bwMode="auto">
            <a:xfrm rot="834305">
              <a:off x="749" y="2574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8" name="Line 285"/>
            <p:cNvSpPr>
              <a:spLocks noChangeAspect="1" noChangeShapeType="1"/>
            </p:cNvSpPr>
            <p:nvPr/>
          </p:nvSpPr>
          <p:spPr bwMode="auto">
            <a:xfrm>
              <a:off x="799" y="2622"/>
              <a:ext cx="4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9" name="Line 284"/>
            <p:cNvSpPr>
              <a:spLocks noChangeAspect="1" noChangeShapeType="1"/>
            </p:cNvSpPr>
            <p:nvPr/>
          </p:nvSpPr>
          <p:spPr bwMode="auto">
            <a:xfrm>
              <a:off x="843" y="2626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0" name="Line 283"/>
            <p:cNvSpPr>
              <a:spLocks noChangeAspect="1" noChangeShapeType="1"/>
            </p:cNvSpPr>
            <p:nvPr/>
          </p:nvSpPr>
          <p:spPr bwMode="auto">
            <a:xfrm>
              <a:off x="1050" y="2442"/>
              <a:ext cx="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1" name="Freeform 282"/>
            <p:cNvSpPr>
              <a:spLocks noChangeAspect="1"/>
            </p:cNvSpPr>
            <p:nvPr/>
          </p:nvSpPr>
          <p:spPr bwMode="auto">
            <a:xfrm>
              <a:off x="1051" y="2298"/>
              <a:ext cx="151" cy="141"/>
            </a:xfrm>
            <a:custGeom>
              <a:avLst/>
              <a:gdLst>
                <a:gd name="T0" fmla="*/ 0 w 363"/>
                <a:gd name="T1" fmla="*/ 88 h 227"/>
                <a:gd name="T2" fmla="*/ 24 w 363"/>
                <a:gd name="T3" fmla="*/ 35 h 227"/>
                <a:gd name="T4" fmla="*/ 63 w 363"/>
                <a:gd name="T5" fmla="*/ 0 h 227"/>
                <a:gd name="T6" fmla="*/ 0 60000 65536"/>
                <a:gd name="T7" fmla="*/ 0 60000 65536"/>
                <a:gd name="T8" fmla="*/ 0 60000 65536"/>
                <a:gd name="T9" fmla="*/ 0 w 363"/>
                <a:gd name="T10" fmla="*/ 0 h 227"/>
                <a:gd name="T11" fmla="*/ 363 w 36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7">
                  <a:moveTo>
                    <a:pt x="0" y="227"/>
                  </a:moveTo>
                  <a:cubicBezTo>
                    <a:pt x="38" y="178"/>
                    <a:pt x="77" y="129"/>
                    <a:pt x="137" y="91"/>
                  </a:cubicBezTo>
                  <a:cubicBezTo>
                    <a:pt x="197" y="53"/>
                    <a:pt x="325" y="15"/>
                    <a:pt x="363" y="0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2" name="Line 281"/>
            <p:cNvSpPr>
              <a:spLocks noChangeAspect="1" noChangeShapeType="1"/>
            </p:cNvSpPr>
            <p:nvPr/>
          </p:nvSpPr>
          <p:spPr bwMode="auto">
            <a:xfrm>
              <a:off x="963" y="1525"/>
              <a:ext cx="6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3" name="Line 280"/>
            <p:cNvSpPr>
              <a:spLocks noChangeAspect="1" noChangeShapeType="1"/>
            </p:cNvSpPr>
            <p:nvPr/>
          </p:nvSpPr>
          <p:spPr bwMode="auto">
            <a:xfrm flipH="1" flipV="1">
              <a:off x="1598" y="1525"/>
              <a:ext cx="45" cy="77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4" name="Line 279"/>
            <p:cNvSpPr>
              <a:spLocks noChangeAspect="1" noChangeShapeType="1"/>
            </p:cNvSpPr>
            <p:nvPr/>
          </p:nvSpPr>
          <p:spPr bwMode="auto">
            <a:xfrm>
              <a:off x="965" y="1570"/>
              <a:ext cx="27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5" name="Line 278"/>
            <p:cNvSpPr>
              <a:spLocks noChangeAspect="1" noChangeShapeType="1"/>
            </p:cNvSpPr>
            <p:nvPr/>
          </p:nvSpPr>
          <p:spPr bwMode="auto">
            <a:xfrm flipV="1">
              <a:off x="917" y="1840"/>
              <a:ext cx="271" cy="4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6" name="Line 277"/>
            <p:cNvSpPr>
              <a:spLocks noChangeAspect="1" noChangeShapeType="1"/>
            </p:cNvSpPr>
            <p:nvPr/>
          </p:nvSpPr>
          <p:spPr bwMode="auto">
            <a:xfrm flipV="1">
              <a:off x="915" y="1570"/>
              <a:ext cx="46" cy="3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7" name="Freeform 276"/>
            <p:cNvSpPr>
              <a:spLocks noChangeAspect="1"/>
            </p:cNvSpPr>
            <p:nvPr/>
          </p:nvSpPr>
          <p:spPr bwMode="auto">
            <a:xfrm rot="-4690902">
              <a:off x="1190" y="1793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8" name="Line 275"/>
            <p:cNvSpPr>
              <a:spLocks noChangeAspect="1" noChangeShapeType="1"/>
            </p:cNvSpPr>
            <p:nvPr/>
          </p:nvSpPr>
          <p:spPr bwMode="auto">
            <a:xfrm flipV="1">
              <a:off x="1241" y="1570"/>
              <a:ext cx="0" cy="22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29" name="Rectangle 272"/>
          <p:cNvSpPr>
            <a:spLocks noChangeAspect="1" noChangeArrowheads="1"/>
          </p:cNvSpPr>
          <p:nvPr/>
        </p:nvSpPr>
        <p:spPr bwMode="auto">
          <a:xfrm>
            <a:off x="2713362" y="1646659"/>
            <a:ext cx="982663" cy="246063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0" name="Line 271"/>
          <p:cNvSpPr>
            <a:spLocks noChangeAspect="1" noChangeShapeType="1"/>
          </p:cNvSpPr>
          <p:nvPr/>
        </p:nvSpPr>
        <p:spPr bwMode="auto">
          <a:xfrm>
            <a:off x="3141987" y="1894309"/>
            <a:ext cx="26988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1" name="Line 270"/>
          <p:cNvSpPr>
            <a:spLocks noChangeAspect="1" noChangeShapeType="1"/>
          </p:cNvSpPr>
          <p:nvPr/>
        </p:nvSpPr>
        <p:spPr bwMode="auto">
          <a:xfrm>
            <a:off x="3168974" y="1924472"/>
            <a:ext cx="5000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2" name="Line 269"/>
          <p:cNvSpPr>
            <a:spLocks noChangeAspect="1" noChangeShapeType="1"/>
          </p:cNvSpPr>
          <p:nvPr/>
        </p:nvSpPr>
        <p:spPr bwMode="auto">
          <a:xfrm flipV="1">
            <a:off x="3665862" y="1887959"/>
            <a:ext cx="0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3" name="Oval 268"/>
          <p:cNvSpPr>
            <a:spLocks noChangeArrowheads="1"/>
          </p:cNvSpPr>
          <p:nvPr/>
        </p:nvSpPr>
        <p:spPr bwMode="auto">
          <a:xfrm>
            <a:off x="3400749" y="191177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4" name="Oval 267"/>
          <p:cNvSpPr>
            <a:spLocks noChangeArrowheads="1"/>
          </p:cNvSpPr>
          <p:nvPr/>
        </p:nvSpPr>
        <p:spPr bwMode="auto">
          <a:xfrm>
            <a:off x="3538862" y="191177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5" name="Line 266"/>
          <p:cNvSpPr>
            <a:spLocks noChangeAspect="1" noChangeShapeType="1"/>
          </p:cNvSpPr>
          <p:nvPr/>
        </p:nvSpPr>
        <p:spPr bwMode="auto">
          <a:xfrm>
            <a:off x="2853062" y="1897484"/>
            <a:ext cx="0" cy="23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6" name="Line 265"/>
          <p:cNvSpPr>
            <a:spLocks noChangeAspect="1" noChangeShapeType="1"/>
          </p:cNvSpPr>
          <p:nvPr/>
        </p:nvSpPr>
        <p:spPr bwMode="auto">
          <a:xfrm>
            <a:off x="2824487" y="1921297"/>
            <a:ext cx="57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237" name="Group 468"/>
          <p:cNvGrpSpPr>
            <a:grpSpLocks/>
          </p:cNvGrpSpPr>
          <p:nvPr/>
        </p:nvGrpSpPr>
        <p:grpSpPr bwMode="auto">
          <a:xfrm>
            <a:off x="2402212" y="1908597"/>
            <a:ext cx="106363" cy="107950"/>
            <a:chOff x="3187" y="2822"/>
            <a:chExt cx="67" cy="68"/>
          </a:xfrm>
          <a:solidFill>
            <a:srgbClr val="B1BCC8"/>
          </a:solidFill>
        </p:grpSpPr>
        <p:sp>
          <p:nvSpPr>
            <p:cNvPr id="2238" name="Arc 469"/>
            <p:cNvSpPr>
              <a:spLocks/>
            </p:cNvSpPr>
            <p:nvPr/>
          </p:nvSpPr>
          <p:spPr bwMode="auto">
            <a:xfrm rot="-51422322">
              <a:off x="3187" y="2827"/>
              <a:ext cx="59" cy="59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9" name="Arc 470"/>
            <p:cNvSpPr>
              <a:spLocks noChangeAspect="1"/>
            </p:cNvSpPr>
            <p:nvPr/>
          </p:nvSpPr>
          <p:spPr bwMode="auto">
            <a:xfrm rot="5400000">
              <a:off x="3204" y="2839"/>
              <a:ext cx="68" cy="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40" name="Group 486"/>
          <p:cNvGrpSpPr>
            <a:grpSpLocks/>
          </p:cNvGrpSpPr>
          <p:nvPr/>
        </p:nvGrpSpPr>
        <p:grpSpPr bwMode="auto">
          <a:xfrm>
            <a:off x="2397449" y="4462884"/>
            <a:ext cx="106363" cy="107950"/>
            <a:chOff x="3187" y="2822"/>
            <a:chExt cx="67" cy="68"/>
          </a:xfrm>
          <a:solidFill>
            <a:srgbClr val="B1BCC8"/>
          </a:solidFill>
        </p:grpSpPr>
        <p:sp>
          <p:nvSpPr>
            <p:cNvPr id="2241" name="Arc 487"/>
            <p:cNvSpPr>
              <a:spLocks/>
            </p:cNvSpPr>
            <p:nvPr/>
          </p:nvSpPr>
          <p:spPr bwMode="auto">
            <a:xfrm rot="-51422322">
              <a:off x="3187" y="2827"/>
              <a:ext cx="59" cy="59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2" name="Arc 488"/>
            <p:cNvSpPr>
              <a:spLocks noChangeAspect="1"/>
            </p:cNvSpPr>
            <p:nvPr/>
          </p:nvSpPr>
          <p:spPr bwMode="auto">
            <a:xfrm rot="5400000">
              <a:off x="3204" y="2839"/>
              <a:ext cx="68" cy="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43" name="Group 489"/>
          <p:cNvGrpSpPr>
            <a:grpSpLocks/>
          </p:cNvGrpSpPr>
          <p:nvPr/>
        </p:nvGrpSpPr>
        <p:grpSpPr bwMode="auto">
          <a:xfrm>
            <a:off x="2529212" y="4461297"/>
            <a:ext cx="106363" cy="107950"/>
            <a:chOff x="3187" y="2822"/>
            <a:chExt cx="67" cy="68"/>
          </a:xfrm>
          <a:solidFill>
            <a:srgbClr val="B1BCC8"/>
          </a:solidFill>
        </p:grpSpPr>
        <p:sp>
          <p:nvSpPr>
            <p:cNvPr id="2244" name="Arc 490"/>
            <p:cNvSpPr>
              <a:spLocks/>
            </p:cNvSpPr>
            <p:nvPr/>
          </p:nvSpPr>
          <p:spPr bwMode="auto">
            <a:xfrm rot="-51422322">
              <a:off x="3187" y="2827"/>
              <a:ext cx="59" cy="59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5" name="Arc 491"/>
            <p:cNvSpPr>
              <a:spLocks noChangeAspect="1"/>
            </p:cNvSpPr>
            <p:nvPr/>
          </p:nvSpPr>
          <p:spPr bwMode="auto">
            <a:xfrm rot="5400000">
              <a:off x="3204" y="2839"/>
              <a:ext cx="68" cy="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46" name="Rectangle 2565"/>
          <p:cNvSpPr>
            <a:spLocks noChangeArrowheads="1"/>
          </p:cNvSpPr>
          <p:nvPr/>
        </p:nvSpPr>
        <p:spPr bwMode="auto">
          <a:xfrm>
            <a:off x="2613349" y="1922884"/>
            <a:ext cx="128588" cy="46038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47" name="Rectangle 2566"/>
          <p:cNvSpPr>
            <a:spLocks noChangeArrowheads="1"/>
          </p:cNvSpPr>
          <p:nvPr/>
        </p:nvSpPr>
        <p:spPr bwMode="auto">
          <a:xfrm>
            <a:off x="2578424" y="2418184"/>
            <a:ext cx="128588" cy="46038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48" name="Rectangle 2567"/>
          <p:cNvSpPr>
            <a:spLocks noChangeArrowheads="1"/>
          </p:cNvSpPr>
          <p:nvPr/>
        </p:nvSpPr>
        <p:spPr bwMode="auto">
          <a:xfrm>
            <a:off x="2562549" y="2892847"/>
            <a:ext cx="128588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49" name="Rectangle 2568"/>
          <p:cNvSpPr>
            <a:spLocks noChangeArrowheads="1"/>
          </p:cNvSpPr>
          <p:nvPr/>
        </p:nvSpPr>
        <p:spPr bwMode="auto">
          <a:xfrm>
            <a:off x="2729237" y="3450059"/>
            <a:ext cx="128587" cy="46038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0" name="Rectangle 2569"/>
          <p:cNvSpPr>
            <a:spLocks noChangeArrowheads="1"/>
          </p:cNvSpPr>
          <p:nvPr/>
        </p:nvSpPr>
        <p:spPr bwMode="auto">
          <a:xfrm>
            <a:off x="2710187" y="3970759"/>
            <a:ext cx="128587" cy="46038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1" name="Rectangle 2570"/>
          <p:cNvSpPr>
            <a:spLocks noChangeArrowheads="1"/>
          </p:cNvSpPr>
          <p:nvPr/>
        </p:nvSpPr>
        <p:spPr bwMode="auto">
          <a:xfrm>
            <a:off x="2657799" y="4470822"/>
            <a:ext cx="128588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2" name="Oval 530"/>
          <p:cNvSpPr>
            <a:spLocks noChangeArrowheads="1"/>
          </p:cNvSpPr>
          <p:nvPr/>
        </p:nvSpPr>
        <p:spPr bwMode="auto">
          <a:xfrm>
            <a:off x="2956249" y="446534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3" name="Oval 531"/>
          <p:cNvSpPr>
            <a:spLocks noChangeArrowheads="1"/>
          </p:cNvSpPr>
          <p:nvPr/>
        </p:nvSpPr>
        <p:spPr bwMode="auto">
          <a:xfrm>
            <a:off x="3097536" y="446534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4" name="Oval 532"/>
          <p:cNvSpPr>
            <a:spLocks noChangeArrowheads="1"/>
          </p:cNvSpPr>
          <p:nvPr/>
        </p:nvSpPr>
        <p:spPr bwMode="auto">
          <a:xfrm>
            <a:off x="2816549" y="446692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5" name="Oval 138"/>
          <p:cNvSpPr>
            <a:spLocks noChangeArrowheads="1"/>
          </p:cNvSpPr>
          <p:nvPr/>
        </p:nvSpPr>
        <p:spPr bwMode="auto">
          <a:xfrm>
            <a:off x="3062611" y="396282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6" name="Oval 136"/>
          <p:cNvSpPr>
            <a:spLocks noChangeArrowheads="1"/>
          </p:cNvSpPr>
          <p:nvPr/>
        </p:nvSpPr>
        <p:spPr bwMode="auto">
          <a:xfrm>
            <a:off x="2924499" y="3961234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7" name="Oval 138"/>
          <p:cNvSpPr>
            <a:spLocks noChangeArrowheads="1"/>
          </p:cNvSpPr>
          <p:nvPr/>
        </p:nvSpPr>
        <p:spPr bwMode="auto">
          <a:xfrm>
            <a:off x="3072136" y="344370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8" name="Oval 136"/>
          <p:cNvSpPr>
            <a:spLocks noChangeArrowheads="1"/>
          </p:cNvSpPr>
          <p:nvPr/>
        </p:nvSpPr>
        <p:spPr bwMode="auto">
          <a:xfrm>
            <a:off x="2934024" y="3442121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9" name="Oval 138"/>
          <p:cNvSpPr>
            <a:spLocks noChangeArrowheads="1"/>
          </p:cNvSpPr>
          <p:nvPr/>
        </p:nvSpPr>
        <p:spPr bwMode="auto">
          <a:xfrm>
            <a:off x="2876874" y="288649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0" name="Oval 136"/>
          <p:cNvSpPr>
            <a:spLocks noChangeArrowheads="1"/>
          </p:cNvSpPr>
          <p:nvPr/>
        </p:nvSpPr>
        <p:spPr bwMode="auto">
          <a:xfrm>
            <a:off x="2738762" y="288490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1" name="Oval 138"/>
          <p:cNvSpPr>
            <a:spLocks noChangeArrowheads="1"/>
          </p:cNvSpPr>
          <p:nvPr/>
        </p:nvSpPr>
        <p:spPr bwMode="auto">
          <a:xfrm>
            <a:off x="2420381" y="289140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2" name="Oval 136"/>
          <p:cNvSpPr>
            <a:spLocks noChangeArrowheads="1"/>
          </p:cNvSpPr>
          <p:nvPr/>
        </p:nvSpPr>
        <p:spPr bwMode="auto">
          <a:xfrm>
            <a:off x="2405387" y="2408801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3" name="Oval 136"/>
          <p:cNvSpPr>
            <a:spLocks noChangeArrowheads="1"/>
          </p:cNvSpPr>
          <p:nvPr/>
        </p:nvSpPr>
        <p:spPr bwMode="auto">
          <a:xfrm>
            <a:off x="2748287" y="241347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4" name="Oval 136"/>
          <p:cNvSpPr>
            <a:spLocks noChangeArrowheads="1"/>
          </p:cNvSpPr>
          <p:nvPr/>
        </p:nvSpPr>
        <p:spPr bwMode="auto">
          <a:xfrm>
            <a:off x="2887987" y="241342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5" name="Oval 136"/>
          <p:cNvSpPr>
            <a:spLocks noChangeArrowheads="1"/>
          </p:cNvSpPr>
          <p:nvPr/>
        </p:nvSpPr>
        <p:spPr bwMode="auto">
          <a:xfrm>
            <a:off x="2799880" y="191826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87360" y="50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Move to longer vehicle combinations</a:t>
            </a:r>
            <a:endParaRPr dirty="0"/>
          </a:p>
        </p:txBody>
      </p:sp>
      <p:sp>
        <p:nvSpPr>
          <p:cNvPr id="434" name="TextBox 433"/>
          <p:cNvSpPr txBox="1"/>
          <p:nvPr/>
        </p:nvSpPr>
        <p:spPr>
          <a:xfrm>
            <a:off x="4054151" y="3500534"/>
            <a:ext cx="4599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Calibri Light"/>
              </a:rPr>
              <a:t>Lesser traffic &amp; road space occupied</a:t>
            </a:r>
          </a:p>
          <a:p>
            <a:endParaRPr lang="en-US" dirty="0" smtClean="0">
              <a:latin typeface="Calibri Light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 Light"/>
              </a:rPr>
              <a:t> </a:t>
            </a:r>
            <a:r>
              <a:rPr lang="en-US" dirty="0" smtClean="0">
                <a:latin typeface="Calibri Light"/>
              </a:rPr>
              <a:t>Lower fuel consumption &amp; emissions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 Light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 Light"/>
              </a:rPr>
              <a:t> One driver instead of two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 Light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 Light"/>
              </a:rPr>
              <a:t> Swedish introduction of EMS+ in 2016</a:t>
            </a:r>
            <a:endParaRPr lang="en-US" dirty="0">
              <a:latin typeface="Calibri Light"/>
            </a:endParaRPr>
          </a:p>
        </p:txBody>
      </p:sp>
      <p:grpSp>
        <p:nvGrpSpPr>
          <p:cNvPr id="2" name="Group 1242"/>
          <p:cNvGrpSpPr/>
          <p:nvPr/>
        </p:nvGrpSpPr>
        <p:grpSpPr>
          <a:xfrm>
            <a:off x="2273572" y="1691958"/>
            <a:ext cx="7315200" cy="1470580"/>
            <a:chOff x="3519297" y="4571999"/>
            <a:chExt cx="7315200" cy="1470580"/>
          </a:xfrm>
        </p:grpSpPr>
        <p:pic>
          <p:nvPicPr>
            <p:cNvPr id="1239" name="Picture 1238" descr="TS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9297" y="4571999"/>
              <a:ext cx="2435290" cy="621559"/>
            </a:xfrm>
            <a:prstGeom prst="rect">
              <a:avLst/>
            </a:prstGeom>
          </p:spPr>
        </p:pic>
        <p:pic>
          <p:nvPicPr>
            <p:cNvPr id="1240" name="Picture 1239" descr="TS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9297" y="5424195"/>
              <a:ext cx="2422849" cy="618384"/>
            </a:xfrm>
            <a:prstGeom prst="rect">
              <a:avLst/>
            </a:prstGeom>
          </p:spPr>
        </p:pic>
        <p:pic>
          <p:nvPicPr>
            <p:cNvPr id="1241" name="Picture 1240" descr="ADoubl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4992" y="4945224"/>
              <a:ext cx="4289505" cy="609833"/>
            </a:xfrm>
            <a:prstGeom prst="rect">
              <a:avLst/>
            </a:prstGeom>
          </p:spPr>
        </p:pic>
        <p:sp>
          <p:nvSpPr>
            <p:cNvPr id="1242" name="Right Arrow 1241"/>
            <p:cNvSpPr/>
            <p:nvPr/>
          </p:nvSpPr>
          <p:spPr>
            <a:xfrm>
              <a:off x="6018245" y="5169159"/>
              <a:ext cx="514840" cy="242596"/>
            </a:xfrm>
            <a:prstGeom prst="rightArrow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385457" y="2122715"/>
            <a:ext cx="47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65715" y="1730827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65715" y="2579913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81063" y="2090056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73152" y="2100942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Doub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141947">
            <a:off x="496248" y="4416489"/>
            <a:ext cx="4289505" cy="609833"/>
          </a:xfrm>
          <a:prstGeom prst="rect">
            <a:avLst/>
          </a:prstGeom>
        </p:spPr>
      </p:pic>
      <p:sp>
        <p:nvSpPr>
          <p:cNvPr id="93" name="CustomShape 1"/>
          <p:cNvSpPr/>
          <p:nvPr/>
        </p:nvSpPr>
        <p:spPr>
          <a:xfrm>
            <a:off x="387359" y="506880"/>
            <a:ext cx="11546493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Long combination performance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6394581" y="4351177"/>
            <a:ext cx="563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Calibri Light"/>
              </a:rPr>
              <a:t>Improved </a:t>
            </a:r>
            <a:r>
              <a:rPr lang="en-US" dirty="0" err="1" smtClean="0">
                <a:latin typeface="Calibri Light"/>
              </a:rPr>
              <a:t>gradeability</a:t>
            </a:r>
            <a:r>
              <a:rPr lang="en-US" dirty="0" smtClean="0">
                <a:latin typeface="Calibri Light"/>
              </a:rPr>
              <a:t> </a:t>
            </a:r>
            <a:r>
              <a:rPr lang="en-US" dirty="0" smtClean="0">
                <a:latin typeface="Calibri Light"/>
              </a:rPr>
              <a:t>&amp; </a:t>
            </a:r>
            <a:r>
              <a:rPr lang="en-US" dirty="0" err="1" smtClean="0">
                <a:latin typeface="Calibri Light"/>
              </a:rPr>
              <a:t>startability</a:t>
            </a:r>
            <a:endParaRPr lang="en-US" dirty="0" smtClean="0">
              <a:latin typeface="Calibri Light"/>
            </a:endParaRPr>
          </a:p>
          <a:p>
            <a:endParaRPr lang="en-US" dirty="0" smtClean="0">
              <a:latin typeface="Calibri Light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 Light"/>
              </a:rPr>
              <a:t> </a:t>
            </a:r>
            <a:r>
              <a:rPr lang="en-US" dirty="0" smtClean="0">
                <a:latin typeface="Calibri Light"/>
              </a:rPr>
              <a:t>Improved vehicle control possibility (lateral, stability)</a:t>
            </a:r>
            <a:endParaRPr lang="en-US" dirty="0">
              <a:latin typeface="Calibri Ligh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H="1" flipV="1">
            <a:off x="589387" y="4320073"/>
            <a:ext cx="4019401" cy="1366988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2125249" y="5687051"/>
            <a:ext cx="2474212" cy="0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Arc 11"/>
          <p:cNvSpPr/>
          <p:nvPr/>
        </p:nvSpPr>
        <p:spPr bwMode="auto">
          <a:xfrm rot="18335407" flipH="1">
            <a:off x="2378403" y="4900729"/>
            <a:ext cx="781050" cy="904875"/>
          </a:xfrm>
          <a:prstGeom prst="arc">
            <a:avLst>
              <a:gd name="adj1" fmla="val 14993647"/>
              <a:gd name="adj2" fmla="val 12279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58550" y="4357396"/>
            <a:ext cx="121298" cy="118872"/>
          </a:xfrm>
          <a:prstGeom prst="ellipse">
            <a:avLst/>
          </a:prstGeom>
          <a:solidFill>
            <a:srgbClr val="20EC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17170" y="4404049"/>
            <a:ext cx="121298" cy="118872"/>
          </a:xfrm>
          <a:prstGeom prst="ellipse">
            <a:avLst/>
          </a:prstGeom>
          <a:solidFill>
            <a:srgbClr val="20EC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50027" y="4982547"/>
            <a:ext cx="121298" cy="118872"/>
          </a:xfrm>
          <a:prstGeom prst="ellipse">
            <a:avLst/>
          </a:prstGeom>
          <a:solidFill>
            <a:srgbClr val="20EC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08648" y="5029200"/>
            <a:ext cx="121298" cy="118872"/>
          </a:xfrm>
          <a:prstGeom prst="ellipse">
            <a:avLst/>
          </a:prstGeom>
          <a:solidFill>
            <a:srgbClr val="20EC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68145" y="1880119"/>
            <a:ext cx="4161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Calibri Light"/>
              </a:rPr>
              <a:t>Low </a:t>
            </a:r>
            <a:r>
              <a:rPr lang="en-US" dirty="0" err="1" smtClean="0">
                <a:latin typeface="Calibri Light"/>
              </a:rPr>
              <a:t>gradeability</a:t>
            </a:r>
            <a:r>
              <a:rPr lang="en-US" dirty="0" smtClean="0">
                <a:latin typeface="Calibri Light"/>
              </a:rPr>
              <a:t>, </a:t>
            </a:r>
            <a:r>
              <a:rPr lang="en-US" dirty="0" err="1" smtClean="0">
                <a:latin typeface="Calibri Light"/>
              </a:rPr>
              <a:t>startability</a:t>
            </a:r>
            <a:endParaRPr lang="en-US" dirty="0" smtClean="0">
              <a:latin typeface="Calibri Light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 Light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 Light"/>
              </a:rPr>
              <a:t> Lower average speeds</a:t>
            </a:r>
          </a:p>
          <a:p>
            <a:endParaRPr lang="en-US" dirty="0" smtClean="0">
              <a:latin typeface="Calibri Light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 Light"/>
              </a:rPr>
              <a:t> </a:t>
            </a:r>
            <a:r>
              <a:rPr lang="en-US" dirty="0" smtClean="0">
                <a:latin typeface="Calibri Light"/>
              </a:rPr>
              <a:t>Reduced maneuverability </a:t>
            </a:r>
            <a:endParaRPr lang="en-US" dirty="0">
              <a:latin typeface="Calibri Ligh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28905" y="2133599"/>
            <a:ext cx="4289505" cy="1445391"/>
            <a:chOff x="7920305" y="2285999"/>
            <a:chExt cx="4289505" cy="1445391"/>
          </a:xfrm>
        </p:grpSpPr>
        <p:grpSp>
          <p:nvGrpSpPr>
            <p:cNvPr id="27" name="Group 26"/>
            <p:cNvGrpSpPr/>
            <p:nvPr/>
          </p:nvGrpSpPr>
          <p:grpSpPr>
            <a:xfrm>
              <a:off x="7920305" y="2285999"/>
              <a:ext cx="4289505" cy="1445391"/>
              <a:chOff x="7920305" y="2285999"/>
              <a:chExt cx="4289505" cy="1445391"/>
            </a:xfrm>
          </p:grpSpPr>
          <p:pic>
            <p:nvPicPr>
              <p:cNvPr id="15" name="Picture 14" descr="ADoubl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141947">
                <a:off x="7920305" y="2391747"/>
                <a:ext cx="4289505" cy="609833"/>
              </a:xfrm>
              <a:prstGeom prst="rect">
                <a:avLst/>
              </a:prstGeom>
            </p:spPr>
          </p:pic>
          <p:cxnSp>
            <p:nvCxnSpPr>
              <p:cNvPr id="20" name="Straight Connector 19"/>
              <p:cNvCxnSpPr/>
              <p:nvPr/>
            </p:nvCxnSpPr>
            <p:spPr bwMode="auto">
              <a:xfrm flipH="1" flipV="1">
                <a:off x="8015000" y="2285999"/>
                <a:ext cx="4019401" cy="1366988"/>
              </a:xfrm>
              <a:prstGeom prst="line">
                <a:avLst/>
              </a:prstGeom>
              <a:solidFill>
                <a:srgbClr val="B1BCC8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 flipH="1">
                <a:off x="9550862" y="3652977"/>
                <a:ext cx="2474212" cy="0"/>
              </a:xfrm>
              <a:prstGeom prst="line">
                <a:avLst/>
              </a:prstGeom>
              <a:solidFill>
                <a:srgbClr val="B1BCC8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Arc 21"/>
              <p:cNvSpPr/>
              <p:nvPr/>
            </p:nvSpPr>
            <p:spPr bwMode="auto">
              <a:xfrm rot="18335407" flipH="1">
                <a:off x="9880217" y="2888427"/>
                <a:ext cx="781050" cy="904875"/>
              </a:xfrm>
              <a:prstGeom prst="arc">
                <a:avLst>
                  <a:gd name="adj1" fmla="val 14993647"/>
                  <a:gd name="adj2" fmla="val 12279"/>
                </a:avLst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8584163" y="2332653"/>
              <a:ext cx="121298" cy="118872"/>
            </a:xfrm>
            <a:prstGeom prst="ellipse">
              <a:avLst/>
            </a:prstGeom>
            <a:solidFill>
              <a:srgbClr val="20EC2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755224" y="2391746"/>
              <a:ext cx="121298" cy="118872"/>
            </a:xfrm>
            <a:prstGeom prst="ellipse">
              <a:avLst/>
            </a:prstGeom>
            <a:solidFill>
              <a:srgbClr val="20EC2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87359" y="506880"/>
            <a:ext cx="11546493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Additional propulsion in long combinations</a:t>
            </a:r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3051109" y="3158411"/>
            <a:ext cx="8008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alibri Light"/>
              </a:rPr>
              <a:t>On which axles must propulsion be added?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FF0000"/>
              </a:solidFill>
              <a:latin typeface="Calibri Light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Calibri Light"/>
              </a:rPr>
              <a:t> How much additional propulsive power is required? 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FF0000"/>
              </a:solidFill>
              <a:latin typeface="Calibri Light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Calibri Light"/>
              </a:rPr>
              <a:t> If electric propulsion, how should the batteries be sized?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FF0000"/>
              </a:solidFill>
              <a:latin typeface="Calibri Light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Calibri Light"/>
              </a:rPr>
              <a:t> How should the tractor </a:t>
            </a:r>
            <a:r>
              <a:rPr lang="en-US" sz="2000" b="1" dirty="0" err="1" smtClean="0">
                <a:solidFill>
                  <a:srgbClr val="FF0000"/>
                </a:solidFill>
                <a:latin typeface="Calibri Light"/>
              </a:rPr>
              <a:t>powertrain</a:t>
            </a:r>
            <a:r>
              <a:rPr lang="en-US" sz="2000" b="1" dirty="0" smtClean="0">
                <a:solidFill>
                  <a:srgbClr val="FF0000"/>
                </a:solidFill>
                <a:latin typeface="Calibri Light"/>
              </a:rPr>
              <a:t> be sized?</a:t>
            </a:r>
          </a:p>
        </p:txBody>
      </p:sp>
      <p:pic>
        <p:nvPicPr>
          <p:cNvPr id="15" name="Picture 14" descr="ADoub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3039" y="1640640"/>
            <a:ext cx="6913038" cy="982817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6618513" y="2307769"/>
            <a:ext cx="206828" cy="206829"/>
          </a:xfrm>
          <a:prstGeom prst="ellipse">
            <a:avLst/>
          </a:prstGeom>
          <a:solidFill>
            <a:srgbClr val="20EC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57256" y="2307769"/>
            <a:ext cx="206828" cy="206829"/>
          </a:xfrm>
          <a:prstGeom prst="ellipse">
            <a:avLst/>
          </a:prstGeom>
          <a:solidFill>
            <a:srgbClr val="20EC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81399" y="2296883"/>
            <a:ext cx="206828" cy="206829"/>
          </a:xfrm>
          <a:prstGeom prst="ellipse">
            <a:avLst/>
          </a:prstGeom>
          <a:solidFill>
            <a:srgbClr val="20EC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98371" y="2296883"/>
            <a:ext cx="206828" cy="206829"/>
          </a:xfrm>
          <a:prstGeom prst="ellipse">
            <a:avLst/>
          </a:prstGeom>
          <a:solidFill>
            <a:srgbClr val="20EC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64240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>
                <a:solidFill>
                  <a:srgbClr val="000000"/>
                </a:solidFill>
                <a:latin typeface="Calibri Light"/>
              </a:rPr>
              <a:t>What combinations are possible?</a:t>
            </a:r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185939" y="1052736"/>
            <a:ext cx="11872193" cy="2060340"/>
            <a:chOff x="185939" y="2154914"/>
            <a:chExt cx="11872193" cy="20603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555" t="55618" r="3764" b="5171"/>
            <a:stretch/>
          </p:blipFill>
          <p:spPr>
            <a:xfrm>
              <a:off x="185939" y="2154914"/>
              <a:ext cx="11872193" cy="2060340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561858" y="3210722"/>
              <a:ext cx="576064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170" y="319149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D13</a:t>
              </a:r>
              <a:endParaRPr lang="en-GB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43672" y="3645024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312024" y="3713230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00256" y="3717032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1962266" y="367430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2461416" y="368665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4736394" y="369613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6922272" y="376871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9912424" y="3785571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5868" y="3240868"/>
            <a:ext cx="11872193" cy="2060340"/>
            <a:chOff x="235868" y="3625436"/>
            <a:chExt cx="11872193" cy="20603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555" t="55618" r="3764" b="5171"/>
            <a:stretch/>
          </p:blipFill>
          <p:spPr>
            <a:xfrm>
              <a:off x="235868" y="3625436"/>
              <a:ext cx="11872193" cy="2060340"/>
            </a:xfrm>
            <a:prstGeom prst="rect">
              <a:avLst/>
            </a:prstGeom>
          </p:spPr>
        </p:pic>
        <p:sp>
          <p:nvSpPr>
            <p:cNvPr id="31" name="Rounded Rectangle 30"/>
            <p:cNvSpPr/>
            <p:nvPr/>
          </p:nvSpPr>
          <p:spPr>
            <a:xfrm>
              <a:off x="749154" y="4681244"/>
              <a:ext cx="409969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228" y="465347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D11</a:t>
              </a:r>
              <a:endParaRPr lang="en-GB" b="1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193600" y="5115546"/>
              <a:ext cx="670151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450185" y="5187554"/>
              <a:ext cx="216024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2012195" y="5144824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2511345" y="515717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4786323" y="516666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5242374" y="517900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9962353" y="5256093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TextShape 2"/>
          <p:cNvSpPr txBox="1"/>
          <p:nvPr/>
        </p:nvSpPr>
        <p:spPr>
          <a:xfrm>
            <a:off x="1404123" y="5530952"/>
            <a:ext cx="1008000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b="1" dirty="0">
                <a:latin typeface="Arial"/>
              </a:rPr>
              <a:t>3 Engine Sizes X 3 Buffer Sizes X 3 Motor Sizes X 11 possible axles = 55296 combinations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xmlns="" val="140516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057" y="1942355"/>
            <a:ext cx="114082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For a specific transport mission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 smtClean="0">
              <a:solidFill>
                <a:srgbClr val="000000"/>
              </a:solidFill>
              <a:latin typeface="Calibri Light"/>
            </a:endParaRPr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Calibri Light"/>
              </a:rPr>
              <a:t>Develop a </a:t>
            </a:r>
            <a:r>
              <a:rPr lang="en-IN" sz="2000" b="1" dirty="0" smtClean="0">
                <a:solidFill>
                  <a:srgbClr val="000000"/>
                </a:solidFill>
                <a:latin typeface="Calibri Light"/>
              </a:rPr>
              <a:t>concept evaluation model</a:t>
            </a:r>
            <a:r>
              <a:rPr lang="en-IN" sz="2000" dirty="0" smtClean="0">
                <a:solidFill>
                  <a:srgbClr val="000000"/>
                </a:solidFill>
                <a:latin typeface="Calibri Light"/>
              </a:rPr>
              <a:t> for each long vehicle combination</a:t>
            </a:r>
            <a:endParaRPr lang="en-IN" sz="2000" dirty="0" smtClean="0">
              <a:solidFill>
                <a:srgbClr val="000000"/>
              </a:solidFill>
              <a:latin typeface="Calibri Light"/>
            </a:endParaRPr>
          </a:p>
          <a:p>
            <a:pPr algn="ctr">
              <a:lnSpc>
                <a:spcPct val="100000"/>
              </a:lnSpc>
              <a:buFont typeface="Arial"/>
              <a:buChar char="•"/>
            </a:pPr>
            <a:endParaRPr lang="en-IN" sz="2000" dirty="0" smtClean="0">
              <a:solidFill>
                <a:srgbClr val="000000"/>
              </a:solidFill>
              <a:latin typeface="Calibri Light"/>
            </a:endParaRPr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Calibri Light"/>
              </a:rPr>
              <a:t>Develop a </a:t>
            </a:r>
            <a:r>
              <a:rPr lang="en-IN" sz="2000" b="1" dirty="0" smtClean="0">
                <a:solidFill>
                  <a:srgbClr val="000000"/>
                </a:solidFill>
                <a:latin typeface="Calibri Light"/>
              </a:rPr>
              <a:t>concept selection / design tool</a:t>
            </a:r>
            <a:r>
              <a:rPr lang="en-IN" sz="2000" dirty="0" smtClean="0">
                <a:solidFill>
                  <a:srgbClr val="000000"/>
                </a:solidFill>
                <a:latin typeface="Calibri Light"/>
              </a:rPr>
              <a:t> to extract the most viable vehicle combination</a:t>
            </a:r>
            <a:endParaRPr lang="en-IN" sz="20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264240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Key Thesis Outcomes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97465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CustomShape 1"/>
          <p:cNvSpPr/>
          <p:nvPr/>
        </p:nvSpPr>
        <p:spPr>
          <a:xfrm>
            <a:off x="264240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Concept Evaluation Model</a:t>
            </a:r>
            <a:endParaRPr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37160" y="1383030"/>
          <a:ext cx="6433820" cy="4229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46470" y="2388870"/>
            <a:ext cx="5840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latin typeface="Calibri Light"/>
                <a:cs typeface="Calibri" pitchFamily="34" charset="0"/>
              </a:rPr>
              <a:t>Specific mission defined by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latin typeface="Calibri Light"/>
                <a:cs typeface="Calibri" pitchFamily="34" charset="0"/>
              </a:rPr>
              <a:t> Route – Road coordinates and </a:t>
            </a:r>
            <a:r>
              <a:rPr lang="en-US" dirty="0" smtClean="0">
                <a:latin typeface="Calibri Light"/>
                <a:cs typeface="Calibri" pitchFamily="34" charset="0"/>
              </a:rPr>
              <a:t>gradient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latin typeface="Calibri Light"/>
                <a:cs typeface="Calibri" pitchFamily="34" charset="0"/>
              </a:rPr>
              <a:t> Driver </a:t>
            </a:r>
            <a:r>
              <a:rPr lang="en-US" dirty="0" smtClean="0">
                <a:latin typeface="Calibri Light"/>
                <a:cs typeface="Calibri" pitchFamily="34" charset="0"/>
              </a:rPr>
              <a:t>– Driving behavior, </a:t>
            </a:r>
            <a:r>
              <a:rPr lang="en-US" dirty="0" smtClean="0">
                <a:latin typeface="Calibri Light"/>
                <a:cs typeface="Calibri" pitchFamily="34" charset="0"/>
              </a:rPr>
              <a:t>wages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latin typeface="Calibri Light"/>
                <a:cs typeface="Calibri" pitchFamily="34" charset="0"/>
              </a:rPr>
              <a:t> Payload – Load, density, revenues per </a:t>
            </a:r>
            <a:r>
              <a:rPr lang="en-US" dirty="0" smtClean="0">
                <a:latin typeface="Calibri Light"/>
                <a:cs typeface="Calibri" pitchFamily="34" charset="0"/>
              </a:rPr>
              <a:t>ton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 Light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 Light"/>
                <a:cs typeface="Calibri" pitchFamily="34" charset="0"/>
              </a:rPr>
              <a:t> </a:t>
            </a:r>
            <a:r>
              <a:rPr lang="en-US" dirty="0" smtClean="0">
                <a:latin typeface="Calibri Light"/>
                <a:cs typeface="Calibri" pitchFamily="34" charset="0"/>
              </a:rPr>
              <a:t>Vehicle combination simulated to execute mission</a:t>
            </a:r>
          </a:p>
          <a:p>
            <a:endParaRPr lang="en-US" dirty="0" smtClean="0">
              <a:latin typeface="Calibri Light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 Light"/>
                <a:cs typeface="Calibri" pitchFamily="34" charset="0"/>
              </a:rPr>
              <a:t> Numeric fitness measure derived from mission outputs </a:t>
            </a:r>
            <a:endParaRPr lang="en-US" dirty="0">
              <a:latin typeface="Calibri Ligh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465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620</Words>
  <Application>Microsoft Office PowerPoint</Application>
  <PresentationFormat>Custom</PresentationFormat>
  <Paragraphs>179</Paragraphs>
  <Slides>19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Venkataraman</dc:creator>
  <cp:lastModifiedBy>Sogol Kharrazi</cp:lastModifiedBy>
  <cp:revision>468</cp:revision>
  <dcterms:modified xsi:type="dcterms:W3CDTF">2014-10-01T22:57:18Z</dcterms:modified>
</cp:coreProperties>
</file>