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1.png" ContentType="image/png"/>
  <Override PartName="/ppt/media/image4.png" ContentType="image/png"/>
  <Override PartName="/ppt/media/image3.tif" ContentType="image/tiff"/>
  <Override PartName="/ppt/media/image2.tif" ContentType="image/tiff"/>
  <Override PartName="/ppt/media/image1.png" ContentType="image/png"/>
  <Override PartName="/ppt/media/image5.png" ContentType="image/png"/>
  <Override PartName="/ppt/media/image9.png" ContentType="image/png"/>
  <Override PartName="/ppt/media/image10.png" ContentType="image/png"/>
  <Override PartName="/ppt/media/image6.png" ContentType="image/png"/>
  <Override PartName="/ppt/media/image7.png" ContentType="image/png"/>
  <Override PartName="/ppt/media/image8.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25201562" cy="36009262"/>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49"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50"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51"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52" name="PlaceHolder 5"/>
          <p:cNvSpPr>
            <a:spLocks noGrp="1"/>
          </p:cNvSpPr>
          <p:nvPr>
            <p:ph type="sldNum"/>
          </p:nvPr>
        </p:nvSpPr>
        <p:spPr>
          <a:xfrm>
            <a:off x="4399200" y="9555480"/>
            <a:ext cx="3372840" cy="502560"/>
          </a:xfrm>
          <a:prstGeom prst="rect">
            <a:avLst/>
          </a:prstGeom>
        </p:spPr>
        <p:txBody>
          <a:bodyPr lIns="0" rIns="0" tIns="0" bIns="0" anchor="b"/>
          <a:p>
            <a:pPr algn="r"/>
            <a:fld id="{585CE864-5D64-4D70-89CB-10CDB3D2B2D6}"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body"/>
          </p:nvPr>
        </p:nvSpPr>
        <p:spPr>
          <a:xfrm>
            <a:off x="685800" y="4343400"/>
            <a:ext cx="5484600" cy="411300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72" name="CustomShape 2"/>
          <p:cNvSpPr/>
          <p:nvPr/>
        </p:nvSpPr>
        <p:spPr>
          <a:xfrm>
            <a:off x="3884760" y="8685360"/>
            <a:ext cx="2970000" cy="455400"/>
          </a:xfrm>
          <a:prstGeom prst="rect">
            <a:avLst/>
          </a:prstGeom>
          <a:noFill/>
          <a:ln>
            <a:noFill/>
          </a:ln>
        </p:spPr>
        <p:style>
          <a:lnRef idx="0"/>
          <a:fillRef idx="0"/>
          <a:effectRef idx="0"/>
          <a:fontRef idx="minor"/>
        </p:style>
        <p:txBody>
          <a:bodyPr lIns="90000" rIns="90000" tIns="45000" bIns="45000" anchor="b"/>
          <a:p>
            <a:pPr algn="r">
              <a:lnSpc>
                <a:spcPct val="100000"/>
              </a:lnSpc>
            </a:pPr>
            <a:fld id="{64F82599-278E-4F41-B357-9AF119CF90F6}"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260000" y="1436760"/>
            <a:ext cx="22680720" cy="6013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1260000" y="8426160"/>
            <a:ext cx="22680720" cy="9961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1260000" y="19334880"/>
            <a:ext cx="22680720" cy="9961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260000" y="1436760"/>
            <a:ext cx="22680720" cy="6013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1260000" y="8426160"/>
            <a:ext cx="11067840" cy="9961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0" name="PlaceHolder 3"/>
          <p:cNvSpPr>
            <a:spLocks noGrp="1"/>
          </p:cNvSpPr>
          <p:nvPr>
            <p:ph type="body"/>
          </p:nvPr>
        </p:nvSpPr>
        <p:spPr>
          <a:xfrm>
            <a:off x="12881520" y="8426160"/>
            <a:ext cx="11067840" cy="9961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1" name="PlaceHolder 4"/>
          <p:cNvSpPr>
            <a:spLocks noGrp="1"/>
          </p:cNvSpPr>
          <p:nvPr>
            <p:ph type="body"/>
          </p:nvPr>
        </p:nvSpPr>
        <p:spPr>
          <a:xfrm>
            <a:off x="12881520" y="19334880"/>
            <a:ext cx="11067840" cy="9961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2" name="PlaceHolder 5"/>
          <p:cNvSpPr>
            <a:spLocks noGrp="1"/>
          </p:cNvSpPr>
          <p:nvPr>
            <p:ph type="body"/>
          </p:nvPr>
        </p:nvSpPr>
        <p:spPr>
          <a:xfrm>
            <a:off x="1260000" y="19334880"/>
            <a:ext cx="11067840" cy="9961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260000" y="1436760"/>
            <a:ext cx="22680720" cy="6013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4" name="PlaceHolder 2"/>
          <p:cNvSpPr>
            <a:spLocks noGrp="1"/>
          </p:cNvSpPr>
          <p:nvPr>
            <p:ph type="body"/>
          </p:nvPr>
        </p:nvSpPr>
        <p:spPr>
          <a:xfrm>
            <a:off x="1260000" y="8426160"/>
            <a:ext cx="22680720" cy="20885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5" name="PlaceHolder 3"/>
          <p:cNvSpPr>
            <a:spLocks noGrp="1"/>
          </p:cNvSpPr>
          <p:nvPr>
            <p:ph type="body"/>
          </p:nvPr>
        </p:nvSpPr>
        <p:spPr>
          <a:xfrm>
            <a:off x="1260000" y="8426160"/>
            <a:ext cx="22680720" cy="20885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46" name="" descr=""/>
          <p:cNvPicPr/>
          <p:nvPr/>
        </p:nvPicPr>
        <p:blipFill>
          <a:blip r:embed="rId2"/>
          <a:stretch/>
        </p:blipFill>
        <p:spPr>
          <a:xfrm>
            <a:off x="1260000" y="9820440"/>
            <a:ext cx="22680720" cy="18096120"/>
          </a:xfrm>
          <a:prstGeom prst="rect">
            <a:avLst/>
          </a:prstGeom>
          <a:ln>
            <a:noFill/>
          </a:ln>
        </p:spPr>
      </p:pic>
      <p:pic>
        <p:nvPicPr>
          <p:cNvPr id="47" name="" descr=""/>
          <p:cNvPicPr/>
          <p:nvPr/>
        </p:nvPicPr>
        <p:blipFill>
          <a:blip r:embed="rId3"/>
          <a:stretch/>
        </p:blipFill>
        <p:spPr>
          <a:xfrm>
            <a:off x="1260000" y="9820440"/>
            <a:ext cx="22680720" cy="1809612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1260000" y="1436760"/>
            <a:ext cx="22680720" cy="6013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subTitle"/>
          </p:nvPr>
        </p:nvSpPr>
        <p:spPr>
          <a:xfrm>
            <a:off x="1260000" y="8426160"/>
            <a:ext cx="22680720" cy="20885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60000" y="1436760"/>
            <a:ext cx="22680720" cy="6013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1260000" y="8426160"/>
            <a:ext cx="22680720" cy="20885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260000" y="1436760"/>
            <a:ext cx="22680720" cy="6013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1260000" y="8426160"/>
            <a:ext cx="11067840" cy="20885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12881520" y="8426160"/>
            <a:ext cx="11067840" cy="20885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1260000" y="1436760"/>
            <a:ext cx="22680720" cy="6013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1260000" y="1436760"/>
            <a:ext cx="22680720" cy="2787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260000" y="1436760"/>
            <a:ext cx="22680720" cy="6013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1260000" y="8426160"/>
            <a:ext cx="11067840" cy="9961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1260000" y="19334880"/>
            <a:ext cx="11067840" cy="9961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4"/>
          <p:cNvSpPr>
            <a:spLocks noGrp="1"/>
          </p:cNvSpPr>
          <p:nvPr>
            <p:ph type="body"/>
          </p:nvPr>
        </p:nvSpPr>
        <p:spPr>
          <a:xfrm>
            <a:off x="12881520" y="8426160"/>
            <a:ext cx="11067840" cy="20885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260000" y="1436760"/>
            <a:ext cx="22680720" cy="6013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1260000" y="8426160"/>
            <a:ext cx="11067840" cy="20885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12881520" y="8426160"/>
            <a:ext cx="11067840" cy="9961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12881520" y="19334880"/>
            <a:ext cx="11067840" cy="9961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60000" y="1436760"/>
            <a:ext cx="22680720" cy="6013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1260000" y="8426160"/>
            <a:ext cx="11067840" cy="9961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12881520" y="8426160"/>
            <a:ext cx="11067840" cy="9961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1260000" y="19334880"/>
            <a:ext cx="22680720" cy="9961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3" descr=""/>
          <p:cNvPicPr/>
          <p:nvPr/>
        </p:nvPicPr>
        <p:blipFill>
          <a:blip r:embed="rId2"/>
          <a:srcRect l="11183" t="0" r="36444" b="0"/>
          <a:stretch/>
        </p:blipFill>
        <p:spPr>
          <a:xfrm>
            <a:off x="-439560" y="32436360"/>
            <a:ext cx="26078760" cy="2577600"/>
          </a:xfrm>
          <a:prstGeom prst="rect">
            <a:avLst/>
          </a:prstGeom>
          <a:ln>
            <a:noFill/>
          </a:ln>
        </p:spPr>
      </p:pic>
      <p:sp>
        <p:nvSpPr>
          <p:cNvPr id="1" name="CustomShape 1"/>
          <p:cNvSpPr/>
          <p:nvPr/>
        </p:nvSpPr>
        <p:spPr>
          <a:xfrm>
            <a:off x="-439560" y="0"/>
            <a:ext cx="26078760" cy="3899160"/>
          </a:xfrm>
          <a:prstGeom prst="rect">
            <a:avLst/>
          </a:prstGeom>
          <a:solidFill>
            <a:srgbClr val="9b2043"/>
          </a:solidFill>
          <a:ln>
            <a:solidFill>
              <a:srgbClr val="955cc0"/>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2" name="CustomShape 2"/>
          <p:cNvSpPr/>
          <p:nvPr/>
        </p:nvSpPr>
        <p:spPr>
          <a:xfrm>
            <a:off x="925200" y="34711200"/>
            <a:ext cx="10524600" cy="69840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9b2043"/>
                </a:solidFill>
                <a:uFill>
                  <a:solidFill>
                    <a:srgbClr val="ffffff"/>
                  </a:solidFill>
                </a:uFill>
                <a:latin typeface="Arial"/>
                <a:ea typeface="DejaVu Sans"/>
              </a:rPr>
              <a:t>Department of Electrical Engineering</a:t>
            </a:r>
            <a:endParaRPr b="0" lang="en-US" sz="1800" spc="-1" strike="noStrike">
              <a:solidFill>
                <a:srgbClr val="000000"/>
              </a:solidFill>
              <a:uFill>
                <a:solidFill>
                  <a:srgbClr val="ffffff"/>
                </a:solidFill>
              </a:uFill>
              <a:latin typeface="Arial"/>
            </a:endParaRPr>
          </a:p>
        </p:txBody>
      </p:sp>
      <p:sp>
        <p:nvSpPr>
          <p:cNvPr id="3" name="CustomShape 3"/>
          <p:cNvSpPr/>
          <p:nvPr/>
        </p:nvSpPr>
        <p:spPr>
          <a:xfrm>
            <a:off x="15849720" y="1646640"/>
            <a:ext cx="8160120" cy="1799280"/>
          </a:xfrm>
          <a:prstGeom prst="rect">
            <a:avLst/>
          </a:prstGeom>
          <a:noFill/>
          <a:ln>
            <a:noFill/>
          </a:ln>
        </p:spPr>
        <p:style>
          <a:lnRef idx="0"/>
          <a:fillRef idx="0"/>
          <a:effectRef idx="0"/>
          <a:fontRef idx="minor"/>
        </p:style>
        <p:txBody>
          <a:bodyPr lIns="90000" rIns="90000" tIns="45000" bIns="45000"/>
          <a:p>
            <a:r>
              <a:rPr b="0" lang="en-US" sz="2400" spc="-1" strike="noStrike">
                <a:solidFill>
                  <a:srgbClr val="ffffff"/>
                </a:solidFill>
                <a:uFill>
                  <a:solidFill>
                    <a:srgbClr val="ffffff"/>
                  </a:solidFill>
                </a:uFill>
                <a:latin typeface="Arial"/>
                <a:ea typeface="DejaVu Sans"/>
              </a:rPr>
              <a:t>Name</a:t>
            </a:r>
            <a:endParaRPr b="0" lang="en-US" sz="1800" spc="-1" strike="noStrike">
              <a:solidFill>
                <a:srgbClr val="000000"/>
              </a:solidFill>
              <a:uFill>
                <a:solidFill>
                  <a:srgbClr val="ffffff"/>
                </a:solidFill>
              </a:uFill>
              <a:latin typeface="Arial"/>
            </a:endParaRPr>
          </a:p>
          <a:p>
            <a:pPr algn="r">
              <a:lnSpc>
                <a:spcPct val="100000"/>
              </a:lnSpc>
            </a:pPr>
            <a:r>
              <a:rPr b="0" lang="en-US" sz="2400" spc="-1" strike="noStrike">
                <a:solidFill>
                  <a:srgbClr val="ffffff"/>
                </a:solidFill>
                <a:uFill>
                  <a:solidFill>
                    <a:srgbClr val="ffffff"/>
                  </a:solidFill>
                </a:uFill>
                <a:latin typeface="Arial"/>
                <a:ea typeface="DejaVu Sans"/>
              </a:rPr>
              <a:t>Course</a:t>
            </a:r>
            <a:endParaRPr b="0" lang="en-US" sz="1800" spc="-1" strike="noStrike">
              <a:solidFill>
                <a:srgbClr val="000000"/>
              </a:solidFill>
              <a:uFill>
                <a:solidFill>
                  <a:srgbClr val="ffffff"/>
                </a:solidFill>
              </a:uFill>
              <a:latin typeface="Arial"/>
            </a:endParaRPr>
          </a:p>
        </p:txBody>
      </p:sp>
      <p:sp>
        <p:nvSpPr>
          <p:cNvPr id="4" name="CustomShape 4"/>
          <p:cNvSpPr/>
          <p:nvPr/>
        </p:nvSpPr>
        <p:spPr>
          <a:xfrm>
            <a:off x="794520" y="637200"/>
            <a:ext cx="13964760" cy="283212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18000" spc="-287" strike="noStrike">
                <a:solidFill>
                  <a:srgbClr val="ffffff"/>
                </a:solidFill>
                <a:uFill>
                  <a:solidFill>
                    <a:srgbClr val="ffffff"/>
                  </a:solidFill>
                </a:uFill>
                <a:latin typeface="Arial"/>
                <a:ea typeface="DejaVu Sans"/>
              </a:rPr>
              <a:t>MPSYS</a:t>
            </a:r>
            <a:endParaRPr b="0" lang="en-US" sz="1800" spc="-1" strike="noStrike">
              <a:solidFill>
                <a:srgbClr val="000000"/>
              </a:solidFill>
              <a:uFill>
                <a:solidFill>
                  <a:srgbClr val="ffffff"/>
                </a:solidFill>
              </a:uFill>
              <a:latin typeface="Arial"/>
            </a:endParaRPr>
          </a:p>
        </p:txBody>
      </p:sp>
      <p:pic>
        <p:nvPicPr>
          <p:cNvPr id="5" name="Picture 28" descr=""/>
          <p:cNvPicPr/>
          <p:nvPr/>
        </p:nvPicPr>
        <p:blipFill>
          <a:blip r:embed="rId3"/>
          <a:stretch/>
        </p:blipFill>
        <p:spPr>
          <a:xfrm>
            <a:off x="20595600" y="34798320"/>
            <a:ext cx="3597840" cy="486000"/>
          </a:xfrm>
          <a:prstGeom prst="rect">
            <a:avLst/>
          </a:prstGeom>
          <a:ln>
            <a:noFill/>
          </a:ln>
        </p:spPr>
      </p:pic>
      <p:sp>
        <p:nvSpPr>
          <p:cNvPr id="6" name="CustomShape 5"/>
          <p:cNvSpPr/>
          <p:nvPr/>
        </p:nvSpPr>
        <p:spPr>
          <a:xfrm>
            <a:off x="9615240" y="1193400"/>
            <a:ext cx="7720200" cy="2526120"/>
          </a:xfrm>
          <a:prstGeom prst="rect">
            <a:avLst/>
          </a:prstGeom>
          <a:noFill/>
          <a:ln>
            <a:noFill/>
          </a:ln>
        </p:spPr>
        <p:style>
          <a:lnRef idx="0"/>
          <a:fillRef idx="0"/>
          <a:effectRef idx="0"/>
          <a:fontRef idx="minor"/>
        </p:style>
        <p:txBody>
          <a:bodyPr lIns="90000" rIns="90000" tIns="45000" bIns="45000"/>
          <a:p>
            <a:pPr algn="just">
              <a:lnSpc>
                <a:spcPts val="44"/>
              </a:lnSpc>
            </a:pPr>
            <a:r>
              <a:rPr b="1" lang="en-US" sz="8000" spc="-1" strike="noStrike">
                <a:solidFill>
                  <a:srgbClr val="ffffff"/>
                </a:solidFill>
                <a:uFill>
                  <a:solidFill>
                    <a:srgbClr val="ffffff"/>
                  </a:solidFill>
                </a:uFill>
                <a:latin typeface="Arial"/>
                <a:ea typeface="DejaVu Sans"/>
              </a:rPr>
              <a:t>TECHNICAL MINI FAIR</a:t>
            </a:r>
            <a:endParaRPr b="0" lang="en-US" sz="1800" spc="-1" strike="noStrike">
              <a:solidFill>
                <a:srgbClr val="000000"/>
              </a:solidFill>
              <a:uFill>
                <a:solidFill>
                  <a:srgbClr val="ffffff"/>
                </a:solidFill>
              </a:uFill>
              <a:latin typeface="Arial"/>
            </a:endParaRPr>
          </a:p>
        </p:txBody>
      </p:sp>
      <p:sp>
        <p:nvSpPr>
          <p:cNvPr id="7" name="CustomShape 6"/>
          <p:cNvSpPr/>
          <p:nvPr/>
        </p:nvSpPr>
        <p:spPr>
          <a:xfrm>
            <a:off x="-439560" y="0"/>
            <a:ext cx="26078760" cy="3899160"/>
          </a:xfrm>
          <a:prstGeom prst="rect">
            <a:avLst/>
          </a:prstGeom>
          <a:solidFill>
            <a:srgbClr val="9b2043"/>
          </a:solidFill>
          <a:ln>
            <a:solidFill>
              <a:srgbClr val="955cc0"/>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pic>
        <p:nvPicPr>
          <p:cNvPr id="8" name="Picture 19" descr=""/>
          <p:cNvPicPr/>
          <p:nvPr/>
        </p:nvPicPr>
        <p:blipFill>
          <a:blip r:embed="rId4"/>
          <a:stretch/>
        </p:blipFill>
        <p:spPr>
          <a:xfrm>
            <a:off x="20595600" y="34798320"/>
            <a:ext cx="3597840" cy="486000"/>
          </a:xfrm>
          <a:prstGeom prst="rect">
            <a:avLst/>
          </a:prstGeom>
          <a:ln>
            <a:noFill/>
          </a:ln>
        </p:spPr>
      </p:pic>
      <p:sp>
        <p:nvSpPr>
          <p:cNvPr id="9" name="CustomShape 7"/>
          <p:cNvSpPr/>
          <p:nvPr/>
        </p:nvSpPr>
        <p:spPr>
          <a:xfrm>
            <a:off x="794520" y="1073880"/>
            <a:ext cx="13964760" cy="283212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18000" spc="-287" strike="noStrike">
                <a:solidFill>
                  <a:srgbClr val="ffffff"/>
                </a:solidFill>
                <a:uFill>
                  <a:solidFill>
                    <a:srgbClr val="ffffff"/>
                  </a:solidFill>
                </a:uFill>
                <a:latin typeface="Arial"/>
                <a:ea typeface="DejaVu Sans"/>
              </a:rPr>
              <a:t>MPSYS</a:t>
            </a:r>
            <a:endParaRPr b="0" lang="en-US" sz="1800" spc="-1" strike="noStrike">
              <a:solidFill>
                <a:srgbClr val="000000"/>
              </a:solidFill>
              <a:uFill>
                <a:solidFill>
                  <a:srgbClr val="ffffff"/>
                </a:solidFill>
              </a:uFill>
              <a:latin typeface="Arial"/>
            </a:endParaRPr>
          </a:p>
        </p:txBody>
      </p:sp>
      <p:sp>
        <p:nvSpPr>
          <p:cNvPr id="10" name="CustomShape 8"/>
          <p:cNvSpPr/>
          <p:nvPr/>
        </p:nvSpPr>
        <p:spPr>
          <a:xfrm>
            <a:off x="9447480" y="1551240"/>
            <a:ext cx="7720200" cy="2526120"/>
          </a:xfrm>
          <a:prstGeom prst="rect">
            <a:avLst/>
          </a:prstGeom>
          <a:noFill/>
          <a:ln>
            <a:noFill/>
          </a:ln>
        </p:spPr>
        <p:style>
          <a:lnRef idx="0"/>
          <a:fillRef idx="0"/>
          <a:effectRef idx="0"/>
          <a:fontRef idx="minor"/>
        </p:style>
        <p:txBody>
          <a:bodyPr lIns="90000" rIns="90000" tIns="45000" bIns="45000"/>
          <a:p>
            <a:pPr algn="just">
              <a:lnSpc>
                <a:spcPts val="44"/>
              </a:lnSpc>
            </a:pPr>
            <a:r>
              <a:rPr b="1" lang="en-US" sz="8000" spc="-1" strike="noStrike">
                <a:solidFill>
                  <a:srgbClr val="ffffff"/>
                </a:solidFill>
                <a:uFill>
                  <a:solidFill>
                    <a:srgbClr val="ffffff"/>
                  </a:solidFill>
                </a:uFill>
                <a:latin typeface="Arial"/>
                <a:ea typeface="DejaVu Sans"/>
              </a:rPr>
              <a:t>TECHNICAL MINI FAIR</a:t>
            </a:r>
            <a:endParaRPr b="0" lang="en-US" sz="1800" spc="-1" strike="noStrike">
              <a:solidFill>
                <a:srgbClr val="000000"/>
              </a:solidFill>
              <a:uFill>
                <a:solidFill>
                  <a:srgbClr val="ffffff"/>
                </a:solidFill>
              </a:uFill>
              <a:latin typeface="Arial"/>
            </a:endParaRPr>
          </a:p>
        </p:txBody>
      </p:sp>
      <p:pic>
        <p:nvPicPr>
          <p:cNvPr id="11" name="Picture 24" descr=""/>
          <p:cNvPicPr/>
          <p:nvPr/>
        </p:nvPicPr>
        <p:blipFill>
          <a:blip r:embed="rId5"/>
          <a:stretch/>
        </p:blipFill>
        <p:spPr>
          <a:xfrm>
            <a:off x="794520" y="3924720"/>
            <a:ext cx="24646320" cy="1601640"/>
          </a:xfrm>
          <a:prstGeom prst="rect">
            <a:avLst/>
          </a:prstGeom>
          <a:ln>
            <a:noFill/>
          </a:ln>
        </p:spPr>
      </p:pic>
      <p:sp>
        <p:nvSpPr>
          <p:cNvPr id="12" name="PlaceHolder 9"/>
          <p:cNvSpPr>
            <a:spLocks noGrp="1"/>
          </p:cNvSpPr>
          <p:nvPr>
            <p:ph type="title"/>
          </p:nvPr>
        </p:nvSpPr>
        <p:spPr>
          <a:xfrm>
            <a:off x="1260000" y="1436760"/>
            <a:ext cx="22680720" cy="601308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3" name="PlaceHolder 10"/>
          <p:cNvSpPr>
            <a:spLocks noGrp="1"/>
          </p:cNvSpPr>
          <p:nvPr>
            <p:ph type="body"/>
          </p:nvPr>
        </p:nvSpPr>
        <p:spPr>
          <a:xfrm>
            <a:off x="1260000" y="8426160"/>
            <a:ext cx="22680720" cy="2088504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slideLayout" Target="../slideLayouts/slideLayout1.xml"/><Relationship Id="rId7"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15849720" y="1646640"/>
            <a:ext cx="8160120" cy="1799280"/>
          </a:xfrm>
          <a:prstGeom prst="rect">
            <a:avLst/>
          </a:prstGeom>
          <a:noFill/>
          <a:ln>
            <a:noFill/>
          </a:ln>
        </p:spPr>
        <p:style>
          <a:lnRef idx="0"/>
          <a:fillRef idx="0"/>
          <a:effectRef idx="0"/>
          <a:fontRef idx="minor"/>
        </p:style>
      </p:sp>
      <p:sp>
        <p:nvSpPr>
          <p:cNvPr id="54" name="CustomShape 2"/>
          <p:cNvSpPr/>
          <p:nvPr/>
        </p:nvSpPr>
        <p:spPr>
          <a:xfrm>
            <a:off x="1164240" y="5581440"/>
            <a:ext cx="22871520" cy="2006640"/>
          </a:xfrm>
          <a:prstGeom prst="rect">
            <a:avLst/>
          </a:prstGeom>
          <a:noFill/>
          <a:ln>
            <a:noFill/>
          </a:ln>
        </p:spPr>
        <p:style>
          <a:lnRef idx="0"/>
          <a:fillRef idx="0"/>
          <a:effectRef idx="0"/>
          <a:fontRef idx="minor"/>
        </p:style>
        <p:txBody>
          <a:bodyPr lIns="90000" rIns="90000" tIns="45000" bIns="45000"/>
          <a:p>
            <a:r>
              <a:rPr b="0" lang="en-US" sz="8800" spc="-1" strike="noStrike">
                <a:solidFill>
                  <a:srgbClr val="000000"/>
                </a:solidFill>
                <a:uFill>
                  <a:solidFill>
                    <a:srgbClr val="ffffff"/>
                  </a:solidFill>
                </a:uFill>
                <a:latin typeface="Arial"/>
                <a:ea typeface="DejaVu Sans"/>
              </a:rPr>
              <a:t>Optimal Overtaking for Autonomous Vehicles</a:t>
            </a:r>
            <a:endParaRPr b="0" lang="en-US" sz="1800" spc="-1" strike="noStrike">
              <a:solidFill>
                <a:srgbClr val="000000"/>
              </a:solidFill>
              <a:uFill>
                <a:solidFill>
                  <a:srgbClr val="ffffff"/>
                </a:solidFill>
              </a:uFill>
              <a:latin typeface="Arial"/>
            </a:endParaRPr>
          </a:p>
        </p:txBody>
      </p:sp>
      <p:sp>
        <p:nvSpPr>
          <p:cNvPr id="55" name="CustomShape 3"/>
          <p:cNvSpPr/>
          <p:nvPr/>
        </p:nvSpPr>
        <p:spPr>
          <a:xfrm>
            <a:off x="914400" y="14713920"/>
            <a:ext cx="9271440" cy="6225840"/>
          </a:xfrm>
          <a:prstGeom prst="rect">
            <a:avLst/>
          </a:prstGeom>
          <a:noFill/>
          <a:ln>
            <a:noFill/>
          </a:ln>
        </p:spPr>
        <p:style>
          <a:lnRef idx="0"/>
          <a:fillRef idx="0"/>
          <a:effectRef idx="0"/>
          <a:fontRef idx="minor"/>
        </p:style>
        <p:txBody>
          <a:bodyPr lIns="90000" rIns="90000" tIns="45000" bIns="45000"/>
          <a:p>
            <a:pPr marL="432000" indent="-322560">
              <a:lnSpc>
                <a:spcPct val="100000"/>
              </a:lnSpc>
              <a:buClr>
                <a:srgbClr val="000000"/>
              </a:buClr>
              <a:buSzPct val="45000"/>
              <a:buFont typeface="Wingdings" charset="2"/>
              <a:buChar char=""/>
            </a:pPr>
            <a:r>
              <a:rPr b="1" lang="en-US" sz="4800" spc="-1" strike="noStrike">
                <a:solidFill>
                  <a:srgbClr val="000000"/>
                </a:solidFill>
                <a:uFill>
                  <a:solidFill>
                    <a:srgbClr val="ffffff"/>
                  </a:solidFill>
                </a:uFill>
                <a:latin typeface="Arial"/>
                <a:ea typeface="DejaVu Sans"/>
              </a:rPr>
              <a:t>Method</a:t>
            </a:r>
            <a:endParaRPr b="0" lang="en-US" sz="1800" spc="-1" strike="noStrike">
              <a:solidFill>
                <a:srgbClr val="000000"/>
              </a:solidFill>
              <a:uFill>
                <a:solidFill>
                  <a:srgbClr val="ffffff"/>
                </a:solidFill>
              </a:uFill>
              <a:latin typeface="Arial"/>
            </a:endParaRPr>
          </a:p>
          <a:p>
            <a:pPr marL="432000" indent="-322560" algn="just">
              <a:lnSpc>
                <a:spcPct val="100000"/>
              </a:lnSpc>
              <a:buClr>
                <a:srgbClr val="000000"/>
              </a:buClr>
              <a:buSzPct val="45000"/>
              <a:buFont typeface="Symbol"/>
              <a:buChar char=""/>
            </a:pPr>
            <a:r>
              <a:rPr b="0" lang="en-US" sz="3200" spc="-1" strike="noStrike">
                <a:solidFill>
                  <a:srgbClr val="000000"/>
                </a:solidFill>
                <a:uFill>
                  <a:solidFill>
                    <a:srgbClr val="ffffff"/>
                  </a:solidFill>
                </a:uFill>
                <a:latin typeface="Arial"/>
                <a:ea typeface="DejaVu Sans"/>
              </a:rPr>
              <a:t>An optimal path for the overtaking manoeuvre is developed in previous work. </a:t>
            </a:r>
            <a:endParaRPr b="0" lang="en-US" sz="1800" spc="-1" strike="noStrike">
              <a:solidFill>
                <a:srgbClr val="000000"/>
              </a:solidFill>
              <a:uFill>
                <a:solidFill>
                  <a:srgbClr val="ffffff"/>
                </a:solidFill>
              </a:uFill>
              <a:latin typeface="Arial"/>
            </a:endParaRPr>
          </a:p>
          <a:p>
            <a:pPr marL="432000" indent="-322560" algn="just">
              <a:lnSpc>
                <a:spcPct val="100000"/>
              </a:lnSpc>
              <a:buClr>
                <a:srgbClr val="000000"/>
              </a:buClr>
              <a:buSzPct val="45000"/>
              <a:buFont typeface="Symbol"/>
              <a:buChar char=""/>
            </a:pPr>
            <a:r>
              <a:rPr b="0" lang="en-US" sz="3200" spc="-1" strike="noStrike">
                <a:solidFill>
                  <a:srgbClr val="000000"/>
                </a:solidFill>
                <a:uFill>
                  <a:solidFill>
                    <a:srgbClr val="ffffff"/>
                  </a:solidFill>
                </a:uFill>
                <a:latin typeface="Arial"/>
                <a:ea typeface="DejaVu Sans"/>
              </a:rPr>
              <a:t>On similar lines, an MPC problem over a fixed space horizon is solved to yield an optimal trailing manoeuvre.</a:t>
            </a:r>
            <a:endParaRPr b="0" lang="en-US" sz="1800" spc="-1" strike="noStrike">
              <a:solidFill>
                <a:srgbClr val="000000"/>
              </a:solidFill>
              <a:uFill>
                <a:solidFill>
                  <a:srgbClr val="ffffff"/>
                </a:solidFill>
              </a:uFill>
              <a:latin typeface="Arial"/>
            </a:endParaRPr>
          </a:p>
          <a:p>
            <a:pPr marL="432000" indent="-322560" algn="just">
              <a:lnSpc>
                <a:spcPct val="100000"/>
              </a:lnSpc>
              <a:buClr>
                <a:srgbClr val="000000"/>
              </a:buClr>
              <a:buSzPct val="45000"/>
              <a:buFont typeface="Symbol"/>
              <a:buChar char=""/>
            </a:pPr>
            <a:r>
              <a:rPr b="0" lang="en-US" sz="3200" spc="-1" strike="noStrike">
                <a:solidFill>
                  <a:srgbClr val="000000"/>
                </a:solidFill>
                <a:uFill>
                  <a:solidFill>
                    <a:srgbClr val="ffffff"/>
                  </a:solidFill>
                </a:uFill>
                <a:latin typeface="Arial"/>
                <a:ea typeface="DejaVu Sans"/>
              </a:rPr>
              <a:t>At each instant, the overtaking and following manoeuvres are evaluated against each other</a:t>
            </a:r>
            <a:endParaRPr b="0" lang="en-US" sz="1800" spc="-1" strike="noStrike">
              <a:solidFill>
                <a:srgbClr val="000000"/>
              </a:solidFill>
              <a:uFill>
                <a:solidFill>
                  <a:srgbClr val="ffffff"/>
                </a:solidFill>
              </a:uFill>
              <a:latin typeface="Arial"/>
            </a:endParaRPr>
          </a:p>
          <a:p>
            <a:pPr marL="432000" indent="-322560" algn="just">
              <a:lnSpc>
                <a:spcPct val="100000"/>
              </a:lnSpc>
              <a:buClr>
                <a:srgbClr val="000000"/>
              </a:buClr>
              <a:buSzPct val="45000"/>
              <a:buFont typeface="Symbol"/>
              <a:buChar char=""/>
            </a:pPr>
            <a:r>
              <a:rPr b="0" lang="en-US" sz="3200" spc="-1" strike="noStrike">
                <a:solidFill>
                  <a:srgbClr val="000000"/>
                </a:solidFill>
                <a:uFill>
                  <a:solidFill>
                    <a:srgbClr val="ffffff"/>
                  </a:solidFill>
                </a:uFill>
                <a:latin typeface="Arial"/>
                <a:ea typeface="DejaVu Sans"/>
              </a:rPr>
              <a:t>This is done using an objective function that compares the kinematics of the manoeuvres, the deviation from the reference speed and the decision robustness</a:t>
            </a:r>
            <a:endParaRPr b="0" lang="en-US" sz="1800" spc="-1" strike="noStrike">
              <a:solidFill>
                <a:srgbClr val="000000"/>
              </a:solidFill>
              <a:uFill>
                <a:solidFill>
                  <a:srgbClr val="ffffff"/>
                </a:solidFill>
              </a:uFill>
              <a:latin typeface="Arial"/>
            </a:endParaRPr>
          </a:p>
        </p:txBody>
      </p:sp>
      <p:sp>
        <p:nvSpPr>
          <p:cNvPr id="56" name="CustomShape 4"/>
          <p:cNvSpPr/>
          <p:nvPr/>
        </p:nvSpPr>
        <p:spPr>
          <a:xfrm>
            <a:off x="1146600" y="27518400"/>
            <a:ext cx="8736480" cy="6831000"/>
          </a:xfrm>
          <a:prstGeom prst="rect">
            <a:avLst/>
          </a:prstGeom>
          <a:noFill/>
          <a:ln>
            <a:noFill/>
          </a:ln>
        </p:spPr>
        <p:style>
          <a:lnRef idx="0"/>
          <a:fillRef idx="0"/>
          <a:effectRef idx="0"/>
          <a:fontRef idx="minor"/>
        </p:style>
      </p:sp>
      <p:sp>
        <p:nvSpPr>
          <p:cNvPr id="57" name="CustomShape 5"/>
          <p:cNvSpPr/>
          <p:nvPr/>
        </p:nvSpPr>
        <p:spPr>
          <a:xfrm>
            <a:off x="1128240" y="24654600"/>
            <a:ext cx="4898880" cy="750960"/>
          </a:xfrm>
          <a:prstGeom prst="rect">
            <a:avLst/>
          </a:prstGeom>
          <a:noFill/>
          <a:ln>
            <a:noFill/>
          </a:ln>
        </p:spPr>
        <p:style>
          <a:lnRef idx="0"/>
          <a:fillRef idx="0"/>
          <a:effectRef idx="0"/>
          <a:fontRef idx="minor"/>
        </p:style>
      </p:sp>
      <p:sp>
        <p:nvSpPr>
          <p:cNvPr id="58" name="CustomShape 6"/>
          <p:cNvSpPr/>
          <p:nvPr/>
        </p:nvSpPr>
        <p:spPr>
          <a:xfrm>
            <a:off x="1146600" y="23224680"/>
            <a:ext cx="8736480" cy="714240"/>
          </a:xfrm>
          <a:prstGeom prst="rect">
            <a:avLst/>
          </a:prstGeom>
          <a:noFill/>
          <a:ln>
            <a:noFill/>
          </a:ln>
        </p:spPr>
        <p:style>
          <a:lnRef idx="0"/>
          <a:fillRef idx="0"/>
          <a:effectRef idx="0"/>
          <a:fontRef idx="minor"/>
        </p:style>
      </p:sp>
      <p:pic>
        <p:nvPicPr>
          <p:cNvPr id="59" name="" descr=""/>
          <p:cNvPicPr/>
          <p:nvPr/>
        </p:nvPicPr>
        <p:blipFill>
          <a:blip r:embed="rId1"/>
          <a:stretch/>
        </p:blipFill>
        <p:spPr>
          <a:xfrm>
            <a:off x="2913840" y="11795760"/>
            <a:ext cx="5590080" cy="2655720"/>
          </a:xfrm>
          <a:prstGeom prst="rect">
            <a:avLst/>
          </a:prstGeom>
          <a:ln>
            <a:noFill/>
          </a:ln>
        </p:spPr>
      </p:pic>
      <p:sp>
        <p:nvSpPr>
          <p:cNvPr id="60" name="CustomShape 7"/>
          <p:cNvSpPr/>
          <p:nvPr/>
        </p:nvSpPr>
        <p:spPr>
          <a:xfrm>
            <a:off x="10301760" y="10913040"/>
            <a:ext cx="13734000" cy="13136760"/>
          </a:xfrm>
          <a:prstGeom prst="rect">
            <a:avLst/>
          </a:prstGeom>
          <a:noFill/>
          <a:ln>
            <a:noFill/>
          </a:ln>
        </p:spPr>
        <p:style>
          <a:lnRef idx="0"/>
          <a:fillRef idx="0"/>
          <a:effectRef idx="0"/>
          <a:fontRef idx="minor"/>
        </p:style>
      </p:sp>
      <p:sp>
        <p:nvSpPr>
          <p:cNvPr id="61" name="CustomShape 8"/>
          <p:cNvSpPr/>
          <p:nvPr/>
        </p:nvSpPr>
        <p:spPr>
          <a:xfrm>
            <a:off x="935280" y="7716960"/>
            <a:ext cx="9288360" cy="3198960"/>
          </a:xfrm>
          <a:prstGeom prst="rect">
            <a:avLst/>
          </a:prstGeom>
          <a:noFill/>
          <a:ln>
            <a:noFill/>
          </a:ln>
        </p:spPr>
        <p:style>
          <a:lnRef idx="0"/>
          <a:fillRef idx="0"/>
          <a:effectRef idx="0"/>
          <a:fontRef idx="minor"/>
        </p:style>
        <p:txBody>
          <a:bodyPr lIns="90000" rIns="90000" tIns="45000" bIns="45000"/>
          <a:p>
            <a:pPr marL="432000" indent="-322560">
              <a:lnSpc>
                <a:spcPct val="100000"/>
              </a:lnSpc>
              <a:buClr>
                <a:srgbClr val="000000"/>
              </a:buClr>
              <a:buSzPct val="45000"/>
              <a:buFont typeface="Wingdings" charset="2"/>
              <a:buChar char=""/>
            </a:pPr>
            <a:r>
              <a:rPr b="1" lang="en-US" sz="4800" spc="-1" strike="noStrike">
                <a:solidFill>
                  <a:srgbClr val="000000"/>
                </a:solidFill>
                <a:uFill>
                  <a:solidFill>
                    <a:srgbClr val="ffffff"/>
                  </a:solidFill>
                </a:uFill>
                <a:latin typeface="Arial"/>
                <a:ea typeface="DejaVu Sans"/>
              </a:rPr>
              <a:t>Purpose</a:t>
            </a:r>
            <a:endParaRPr b="0" lang="en-US" sz="1800" spc="-1" strike="noStrike">
              <a:solidFill>
                <a:srgbClr val="000000"/>
              </a:solidFill>
              <a:uFill>
                <a:solidFill>
                  <a:srgbClr val="ffffff"/>
                </a:solidFill>
              </a:uFill>
              <a:latin typeface="Arial"/>
            </a:endParaRPr>
          </a:p>
          <a:p>
            <a:pPr marL="432000" indent="-322560" algn="just">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Cars often find themselves behind slower moving vehicles such as trucks on the highway. In these situations, they must make the decision to either overtake or trail the leading vehicle, weighing both decisions to make a safe, yet optimal manoeuvre. </a:t>
            </a:r>
            <a:endParaRPr b="0" lang="en-US" sz="1800" spc="-1" strike="noStrike">
              <a:solidFill>
                <a:srgbClr val="000000"/>
              </a:solidFill>
              <a:uFill>
                <a:solidFill>
                  <a:srgbClr val="ffffff"/>
                </a:solidFill>
              </a:uFill>
              <a:latin typeface="Arial"/>
            </a:endParaRPr>
          </a:p>
        </p:txBody>
      </p:sp>
      <p:sp>
        <p:nvSpPr>
          <p:cNvPr id="62" name="CustomShape 9"/>
          <p:cNvSpPr/>
          <p:nvPr/>
        </p:nvSpPr>
        <p:spPr>
          <a:xfrm>
            <a:off x="822960" y="21305520"/>
            <a:ext cx="9485280" cy="2881440"/>
          </a:xfrm>
          <a:prstGeom prst="rect">
            <a:avLst/>
          </a:prstGeom>
          <a:noFill/>
          <a:ln>
            <a:noFill/>
          </a:ln>
        </p:spPr>
        <p:style>
          <a:lnRef idx="0"/>
          <a:fillRef idx="0"/>
          <a:effectRef idx="0"/>
          <a:fontRef idx="minor"/>
        </p:style>
        <p:txBody>
          <a:bodyPr lIns="90000" rIns="90000" tIns="45000" bIns="45000"/>
          <a:p>
            <a:pPr marL="432000" indent="-322560">
              <a:lnSpc>
                <a:spcPct val="100000"/>
              </a:lnSpc>
              <a:buClr>
                <a:srgbClr val="000000"/>
              </a:buClr>
              <a:buSzPct val="45000"/>
              <a:buFont typeface="Wingdings" charset="2"/>
              <a:buChar char=""/>
            </a:pPr>
            <a:r>
              <a:rPr b="1" lang="en-US" sz="4800" spc="-1" strike="noStrike">
                <a:solidFill>
                  <a:srgbClr val="000000"/>
                </a:solidFill>
                <a:uFill>
                  <a:solidFill>
                    <a:srgbClr val="ffffff"/>
                  </a:solidFill>
                </a:uFill>
                <a:latin typeface="Arial"/>
                <a:ea typeface="DejaVu Sans"/>
              </a:rPr>
              <a:t>Evaluation</a:t>
            </a:r>
            <a:endParaRPr b="0" lang="en-US" sz="1800" spc="-1" strike="noStrike">
              <a:solidFill>
                <a:srgbClr val="000000"/>
              </a:solidFill>
              <a:uFill>
                <a:solidFill>
                  <a:srgbClr val="ffffff"/>
                </a:solidFill>
              </a:uFill>
              <a:latin typeface="Arial"/>
            </a:endParaRPr>
          </a:p>
          <a:p>
            <a:pPr marL="108360" indent="-322560" algn="just">
              <a:lnSpc>
                <a:spcPct val="100000"/>
              </a:lnSpc>
              <a:buClr>
                <a:srgbClr val="000000"/>
              </a:buClr>
              <a:buFont typeface="Liberation Serif"/>
              <a:buAutoNum type="romanUcPeriod"/>
            </a:pPr>
            <a:r>
              <a:rPr b="0" lang="en-US" sz="3200" spc="-1" strike="noStrike">
                <a:solidFill>
                  <a:srgbClr val="000000"/>
                </a:solidFill>
                <a:uFill>
                  <a:solidFill>
                    <a:srgbClr val="ffffff"/>
                  </a:solidFill>
                </a:uFill>
                <a:latin typeface="Arial"/>
                <a:ea typeface="DejaVu Sans"/>
              </a:rPr>
              <a:t>  </a:t>
            </a:r>
            <a:r>
              <a:rPr b="0" i="1" lang="en-US" sz="3200" spc="-1" strike="noStrike">
                <a:solidFill>
                  <a:srgbClr val="000000"/>
                </a:solidFill>
                <a:uFill>
                  <a:solidFill>
                    <a:srgbClr val="ffffff"/>
                  </a:solidFill>
                </a:uFill>
                <a:latin typeface="Arial"/>
                <a:ea typeface="DejaVu Sans"/>
              </a:rPr>
              <a:t>Scenario 1 - Leading vehicle with deceleration - </a:t>
            </a:r>
            <a:endParaRPr b="0" lang="en-US" sz="1800" spc="-1" strike="noStrike">
              <a:solidFill>
                <a:srgbClr val="000000"/>
              </a:solidFill>
              <a:uFill>
                <a:solidFill>
                  <a:srgbClr val="ffffff"/>
                </a:solidFill>
              </a:uFill>
              <a:latin typeface="Arial"/>
            </a:endParaRPr>
          </a:p>
          <a:p>
            <a:pPr lvl="1" marL="432000" indent="-216000" algn="just">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The host follows a vehicle that slows down making an overtake necessary. The reference speed is 70kph. Initially, when the pilot drives at 68kph,the overtake is more expensive.</a:t>
            </a:r>
            <a:endParaRPr b="0" lang="en-US" sz="1800" spc="-1" strike="noStrike">
              <a:solidFill>
                <a:srgbClr val="000000"/>
              </a:solidFill>
              <a:uFill>
                <a:solidFill>
                  <a:srgbClr val="ffffff"/>
                </a:solidFill>
              </a:uFill>
              <a:latin typeface="Arial"/>
            </a:endParaRPr>
          </a:p>
        </p:txBody>
      </p:sp>
      <p:pic>
        <p:nvPicPr>
          <p:cNvPr id="63" name="" descr=""/>
          <p:cNvPicPr/>
          <p:nvPr/>
        </p:nvPicPr>
        <p:blipFill>
          <a:blip r:embed="rId2"/>
          <a:stretch/>
        </p:blipFill>
        <p:spPr>
          <a:xfrm>
            <a:off x="883800" y="25073640"/>
            <a:ext cx="9083160" cy="2724120"/>
          </a:xfrm>
          <a:prstGeom prst="rect">
            <a:avLst/>
          </a:prstGeom>
          <a:ln>
            <a:noFill/>
          </a:ln>
        </p:spPr>
      </p:pic>
      <p:sp>
        <p:nvSpPr>
          <p:cNvPr id="64" name="TextShape 10"/>
          <p:cNvSpPr txBox="1"/>
          <p:nvPr/>
        </p:nvSpPr>
        <p:spPr>
          <a:xfrm>
            <a:off x="11064240" y="7961760"/>
            <a:ext cx="13505040" cy="1913760"/>
          </a:xfrm>
          <a:prstGeom prst="rect">
            <a:avLst/>
          </a:prstGeom>
          <a:noFill/>
          <a:ln>
            <a:noFill/>
          </a:ln>
        </p:spPr>
        <p:txBody>
          <a:bodyPr lIns="90000" rIns="90000" tIns="45000" bIns="45000"/>
          <a:p>
            <a:pPr algn="just">
              <a:lnSpc>
                <a:spcPct val="100000"/>
              </a:lnSpc>
            </a:pPr>
            <a:r>
              <a:rPr b="0" i="1" lang="en-US" sz="3200" spc="-1" strike="noStrike">
                <a:solidFill>
                  <a:srgbClr val="000000"/>
                </a:solidFill>
                <a:uFill>
                  <a:solidFill>
                    <a:srgbClr val="ffffff"/>
                  </a:solidFill>
                </a:uFill>
                <a:latin typeface="Arial"/>
                <a:ea typeface="DejaVu Sans"/>
              </a:rPr>
              <a:t> </a:t>
            </a:r>
            <a:r>
              <a:rPr b="0" i="1" lang="en-US" sz="3200" spc="-1" strike="noStrike">
                <a:solidFill>
                  <a:srgbClr val="000000"/>
                </a:solidFill>
                <a:uFill>
                  <a:solidFill>
                    <a:srgbClr val="ffffff"/>
                  </a:solidFill>
                </a:uFill>
                <a:latin typeface="Arial"/>
                <a:ea typeface="DejaVu Sans"/>
              </a:rPr>
              <a:t>II. Scenario 2 – Adjacent vehicle with deceleration</a:t>
            </a:r>
            <a:endParaRPr b="0" lang="en-US" sz="1800" spc="-1" strike="noStrike">
              <a:solidFill>
                <a:srgbClr val="000000"/>
              </a:solidFill>
              <a:uFill>
                <a:solidFill>
                  <a:srgbClr val="ffffff"/>
                </a:solidFill>
              </a:uFill>
              <a:latin typeface="Arial"/>
            </a:endParaRPr>
          </a:p>
          <a:p>
            <a:pPr algn="just">
              <a:lnSpc>
                <a:spcPct val="100000"/>
              </a:lnSpc>
            </a:pPr>
            <a:r>
              <a:rPr b="0" lang="en-US" sz="3200" spc="-1" strike="noStrike">
                <a:solidFill>
                  <a:srgbClr val="000000"/>
                </a:solidFill>
                <a:uFill>
                  <a:solidFill>
                    <a:srgbClr val="ffffff"/>
                  </a:solidFill>
                </a:uFill>
                <a:latin typeface="Arial"/>
                <a:ea typeface="DejaVu Sans"/>
              </a:rPr>
              <a:t>	</a:t>
            </a:r>
            <a:r>
              <a:rPr b="0" lang="en-US" sz="3200" spc="-1" strike="noStrike">
                <a:solidFill>
                  <a:srgbClr val="000000"/>
                </a:solidFill>
                <a:uFill>
                  <a:solidFill>
                    <a:srgbClr val="ffffff"/>
                  </a:solidFill>
                </a:uFill>
                <a:latin typeface="Arial"/>
                <a:ea typeface="DejaVu Sans"/>
              </a:rPr>
              <a:t>The host follows a slower moving pilot at 50kph while another vehicle </a:t>
            </a:r>
            <a:r>
              <a:rPr b="0" lang="en-US" sz="3200" spc="-1" strike="noStrike">
                <a:solidFill>
                  <a:srgbClr val="000000"/>
                </a:solidFill>
                <a:uFill>
                  <a:solidFill>
                    <a:srgbClr val="ffffff"/>
                  </a:solidFill>
                </a:uFill>
                <a:latin typeface="Arial"/>
                <a:ea typeface="DejaVu Sans"/>
              </a:rPr>
              <a:t>	</a:t>
            </a:r>
            <a:r>
              <a:rPr b="0" lang="en-US" sz="3200" spc="-1" strike="noStrike">
                <a:solidFill>
                  <a:srgbClr val="000000"/>
                </a:solidFill>
                <a:uFill>
                  <a:solidFill>
                    <a:srgbClr val="ffffff"/>
                  </a:solidFill>
                </a:uFill>
                <a:latin typeface="Arial"/>
                <a:ea typeface="DejaVu Sans"/>
              </a:rPr>
              <a:t>	</a:t>
            </a:r>
            <a:r>
              <a:rPr b="0" lang="en-US" sz="3200" spc="-1" strike="noStrike">
                <a:solidFill>
                  <a:srgbClr val="000000"/>
                </a:solidFill>
                <a:uFill>
                  <a:solidFill>
                    <a:srgbClr val="ffffff"/>
                  </a:solidFill>
                </a:uFill>
                <a:latin typeface="Arial"/>
                <a:ea typeface="DejaVu Sans"/>
              </a:rPr>
              <a:t>drives a distance away on the adjacent lane at 50kph. Initially, an </a:t>
            </a:r>
            <a:r>
              <a:rPr b="0" lang="en-US" sz="3200" spc="-1" strike="noStrike">
                <a:solidFill>
                  <a:srgbClr val="000000"/>
                </a:solidFill>
                <a:uFill>
                  <a:solidFill>
                    <a:srgbClr val="ffffff"/>
                  </a:solidFill>
                </a:uFill>
                <a:latin typeface="Arial"/>
                <a:ea typeface="DejaVu Sans"/>
              </a:rPr>
              <a:t>	</a:t>
            </a:r>
            <a:r>
              <a:rPr b="0" lang="en-US" sz="3200" spc="-1" strike="noStrike">
                <a:solidFill>
                  <a:srgbClr val="000000"/>
                </a:solidFill>
                <a:uFill>
                  <a:solidFill>
                    <a:srgbClr val="ffffff"/>
                  </a:solidFill>
                </a:uFill>
                <a:latin typeface="Arial"/>
                <a:ea typeface="DejaVu Sans"/>
              </a:rPr>
              <a:t>	</a:t>
            </a:r>
            <a:r>
              <a:rPr b="0" lang="en-US" sz="3200" spc="-1" strike="noStrike">
                <a:solidFill>
                  <a:srgbClr val="000000"/>
                </a:solidFill>
                <a:uFill>
                  <a:solidFill>
                    <a:srgbClr val="ffffff"/>
                  </a:solidFill>
                </a:uFill>
                <a:latin typeface="Arial"/>
                <a:ea typeface="DejaVu Sans"/>
              </a:rPr>
              <a:t>	</a:t>
            </a:r>
            <a:r>
              <a:rPr b="0" lang="en-US" sz="3200" spc="-1" strike="noStrike">
                <a:solidFill>
                  <a:srgbClr val="000000"/>
                </a:solidFill>
                <a:uFill>
                  <a:solidFill>
                    <a:srgbClr val="ffffff"/>
                  </a:solidFill>
                </a:uFill>
                <a:latin typeface="Arial"/>
                <a:ea typeface="DejaVu Sans"/>
              </a:rPr>
              <a:t>	</a:t>
            </a:r>
            <a:r>
              <a:rPr b="0" lang="en-US" sz="3200" spc="-1" strike="noStrike">
                <a:solidFill>
                  <a:srgbClr val="000000"/>
                </a:solidFill>
                <a:uFill>
                  <a:solidFill>
                    <a:srgbClr val="ffffff"/>
                  </a:solidFill>
                </a:uFill>
                <a:latin typeface="Arial"/>
                <a:ea typeface="DejaVu Sans"/>
              </a:rPr>
              <a:t>overtake is deemed necessary and the host begins the lane change. </a:t>
            </a:r>
            <a:endParaRPr b="0" lang="en-US" sz="1800" spc="-1" strike="noStrike">
              <a:solidFill>
                <a:srgbClr val="000000"/>
              </a:solidFill>
              <a:uFill>
                <a:solidFill>
                  <a:srgbClr val="ffffff"/>
                </a:solidFill>
              </a:uFill>
              <a:latin typeface="Arial"/>
            </a:endParaRPr>
          </a:p>
        </p:txBody>
      </p:sp>
      <p:pic>
        <p:nvPicPr>
          <p:cNvPr id="65" name="" descr=""/>
          <p:cNvPicPr/>
          <p:nvPr/>
        </p:nvPicPr>
        <p:blipFill>
          <a:blip r:embed="rId3"/>
          <a:stretch/>
        </p:blipFill>
        <p:spPr>
          <a:xfrm>
            <a:off x="1146600" y="30998160"/>
            <a:ext cx="9205200" cy="2605320"/>
          </a:xfrm>
          <a:prstGeom prst="rect">
            <a:avLst/>
          </a:prstGeom>
          <a:ln>
            <a:noFill/>
          </a:ln>
        </p:spPr>
      </p:pic>
      <p:sp>
        <p:nvSpPr>
          <p:cNvPr id="66" name="TextShape 11"/>
          <p:cNvSpPr txBox="1"/>
          <p:nvPr/>
        </p:nvSpPr>
        <p:spPr>
          <a:xfrm>
            <a:off x="1269000" y="28803600"/>
            <a:ext cx="9155160" cy="1457640"/>
          </a:xfrm>
          <a:prstGeom prst="rect">
            <a:avLst/>
          </a:prstGeom>
          <a:noFill/>
          <a:ln>
            <a:noFill/>
          </a:ln>
        </p:spPr>
        <p:txBody>
          <a:bodyPr lIns="90000" rIns="90000" tIns="45000" bIns="45000"/>
          <a:p>
            <a:pPr algn="just"/>
            <a:r>
              <a:rPr b="0" lang="en-US" sz="3200" spc="-1" strike="noStrike">
                <a:solidFill>
                  <a:srgbClr val="000000"/>
                </a:solidFill>
                <a:uFill>
                  <a:solidFill>
                    <a:srgbClr val="ffffff"/>
                  </a:solidFill>
                </a:uFill>
                <a:latin typeface="Arial"/>
              </a:rPr>
              <a:t>Later, when the leading vehicle has slowed down to 60kph, following becomes more expensive and the decision to overtake is made.</a:t>
            </a:r>
            <a:endParaRPr b="0" lang="en-US" sz="3200" spc="-1" strike="noStrike">
              <a:solidFill>
                <a:srgbClr val="000000"/>
              </a:solidFill>
              <a:uFill>
                <a:solidFill>
                  <a:srgbClr val="ffffff"/>
                </a:solidFill>
              </a:uFill>
              <a:latin typeface="Arial"/>
              <a:ea typeface="DejaVu Sans"/>
            </a:endParaRPr>
          </a:p>
        </p:txBody>
      </p:sp>
      <p:sp>
        <p:nvSpPr>
          <p:cNvPr id="67" name="TextShape 12"/>
          <p:cNvSpPr txBox="1"/>
          <p:nvPr/>
        </p:nvSpPr>
        <p:spPr>
          <a:xfrm>
            <a:off x="11275200" y="24688800"/>
            <a:ext cx="13505040" cy="1913760"/>
          </a:xfrm>
          <a:prstGeom prst="rect">
            <a:avLst/>
          </a:prstGeom>
          <a:noFill/>
          <a:ln>
            <a:noFill/>
          </a:ln>
        </p:spPr>
        <p:txBody>
          <a:bodyPr lIns="90000" rIns="90000" tIns="45000" bIns="45000"/>
          <a:p>
            <a:pPr algn="just">
              <a:lnSpc>
                <a:spcPct val="100000"/>
              </a:lnSpc>
            </a:pPr>
            <a:r>
              <a:rPr b="0" i="1" lang="en-US" sz="3200" spc="-1" strike="noStrike">
                <a:solidFill>
                  <a:srgbClr val="000000"/>
                </a:solidFill>
                <a:uFill>
                  <a:solidFill>
                    <a:srgbClr val="ffffff"/>
                  </a:solidFill>
                </a:uFill>
                <a:latin typeface="Arial"/>
                <a:ea typeface="DejaVu Sans"/>
              </a:rPr>
              <a:t> </a:t>
            </a:r>
            <a:r>
              <a:rPr b="0" i="1" lang="en-US" sz="3200" spc="-1" strike="noStrike">
                <a:solidFill>
                  <a:srgbClr val="000000"/>
                </a:solidFill>
                <a:uFill>
                  <a:solidFill>
                    <a:srgbClr val="ffffff"/>
                  </a:solidFill>
                </a:uFill>
                <a:latin typeface="Arial"/>
                <a:ea typeface="DejaVu Sans"/>
              </a:rPr>
              <a:t>III. Scenario 3</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i="1" lang="en-US" sz="32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pic>
        <p:nvPicPr>
          <p:cNvPr id="68" name="" descr=""/>
          <p:cNvPicPr/>
          <p:nvPr/>
        </p:nvPicPr>
        <p:blipFill>
          <a:blip r:embed="rId4"/>
          <a:stretch/>
        </p:blipFill>
        <p:spPr>
          <a:xfrm>
            <a:off x="11338560" y="9998280"/>
            <a:ext cx="12801600" cy="5180760"/>
          </a:xfrm>
          <a:prstGeom prst="rect">
            <a:avLst/>
          </a:prstGeom>
          <a:ln>
            <a:noFill/>
          </a:ln>
        </p:spPr>
      </p:pic>
      <p:sp>
        <p:nvSpPr>
          <p:cNvPr id="69" name="TextShape 13"/>
          <p:cNvSpPr txBox="1"/>
          <p:nvPr/>
        </p:nvSpPr>
        <p:spPr>
          <a:xfrm>
            <a:off x="10881360" y="15636240"/>
            <a:ext cx="13505040" cy="1188720"/>
          </a:xfrm>
          <a:prstGeom prst="rect">
            <a:avLst/>
          </a:prstGeom>
          <a:noFill/>
          <a:ln>
            <a:noFill/>
          </a:ln>
        </p:spPr>
        <p:txBody>
          <a:bodyPr lIns="90000" rIns="90000" tIns="45000" bIns="45000"/>
          <a:p>
            <a:pPr algn="just">
              <a:lnSpc>
                <a:spcPct val="100000"/>
              </a:lnSpc>
            </a:pPr>
            <a:r>
              <a:rPr b="0" lang="en-US" sz="3200" spc="-1" strike="noStrike">
                <a:solidFill>
                  <a:srgbClr val="000000"/>
                </a:solidFill>
                <a:uFill>
                  <a:solidFill>
                    <a:srgbClr val="ffffff"/>
                  </a:solidFill>
                </a:uFill>
                <a:latin typeface="Arial"/>
                <a:ea typeface="DejaVu Sans"/>
              </a:rPr>
              <a:t>In the middle of the lane change, the vehicle in the adjacent lane slows down to 40kph requiring the host to abort the manoeuvre.</a:t>
            </a:r>
            <a:endParaRPr b="0" lang="en-US" sz="1800" spc="-1" strike="noStrike">
              <a:solidFill>
                <a:srgbClr val="000000"/>
              </a:solidFill>
              <a:uFill>
                <a:solidFill>
                  <a:srgbClr val="ffffff"/>
                </a:solidFill>
              </a:uFill>
              <a:latin typeface="Arial"/>
            </a:endParaRPr>
          </a:p>
        </p:txBody>
      </p:sp>
      <p:pic>
        <p:nvPicPr>
          <p:cNvPr id="70" name="" descr=""/>
          <p:cNvPicPr/>
          <p:nvPr/>
        </p:nvPicPr>
        <p:blipFill>
          <a:blip r:embed="rId5"/>
          <a:stretch/>
        </p:blipFill>
        <p:spPr>
          <a:xfrm>
            <a:off x="11788200" y="16745400"/>
            <a:ext cx="12133440" cy="75585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Poster Template</Template>
  <TotalTime>210</TotalTime>
  <Application>LibreOffice/5.1.6.2$Linux_X86_64 LibreOffice_project/10m0$Build-2</Application>
  <Words>1</Words>
  <Paragraphs>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2017-12-01T06:14:16Z</dcterms:created>
  <dc:creator>Petter Falkman</dc:creator>
  <dc:description/>
  <dc:language>en-US</dc:language>
  <cp:lastModifiedBy/>
  <cp:lastPrinted>2012-12-14T13:18:14Z</cp:lastPrinted>
  <dcterms:modified xsi:type="dcterms:W3CDTF">2017-12-10T17:58:09Z</dcterms:modified>
  <cp:revision>39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15.0040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Manager">
    <vt:lpwstr>malin.ulfvarson@chalmers.se</vt:lpwstr>
  </property>
  <property fmtid="{D5CDD505-2E9C-101B-9397-08002B2CF9AE}" pid="8" name="Notes">
    <vt:i4>1</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