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tif" ContentType="image/tiff"/>
  <Override PartName="/ppt/media/image3.tif" ContentType="image/tiff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25201562" cy="3600926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175965-BCB4-4B22-AE15-844F0046D8A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696534-D692-47AE-B11D-91C28BE1999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64240" y="5352480"/>
            <a:ext cx="22872960" cy="353268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6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164240" y="11479680"/>
            <a:ext cx="8720280" cy="385488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164240" y="15701040"/>
            <a:ext cx="8720280" cy="385488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64240" y="5352480"/>
            <a:ext cx="22872960" cy="353268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6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64240" y="11479680"/>
            <a:ext cx="4255200" cy="385488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632560" y="11479680"/>
            <a:ext cx="4255200" cy="385488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632560" y="15701040"/>
            <a:ext cx="4255200" cy="385488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164240" y="15701040"/>
            <a:ext cx="4255200" cy="385488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64240" y="5352480"/>
            <a:ext cx="22872960" cy="353268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6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64240" y="11479680"/>
            <a:ext cx="8720280" cy="80816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164240" y="11479680"/>
            <a:ext cx="8720280" cy="80816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1163880" y="12041640"/>
            <a:ext cx="8720280" cy="69573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1163880" y="12041640"/>
            <a:ext cx="8720280" cy="6957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64240" y="5352480"/>
            <a:ext cx="22872960" cy="353268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6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1164240" y="11479680"/>
            <a:ext cx="8720280" cy="808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64240" y="5352480"/>
            <a:ext cx="22872960" cy="353268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6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64240" y="11479680"/>
            <a:ext cx="8720280" cy="80816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64240" y="5352480"/>
            <a:ext cx="22872960" cy="353268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6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64240" y="11479680"/>
            <a:ext cx="4255200" cy="80816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32560" y="11479680"/>
            <a:ext cx="4255200" cy="80816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64240" y="5352480"/>
            <a:ext cx="22872960" cy="353268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6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164240" y="5352480"/>
            <a:ext cx="22872960" cy="1637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64240" y="5352480"/>
            <a:ext cx="22872960" cy="353268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6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64240" y="11479680"/>
            <a:ext cx="4255200" cy="385488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164240" y="15701040"/>
            <a:ext cx="4255200" cy="385488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632560" y="11479680"/>
            <a:ext cx="4255200" cy="80816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64240" y="5352480"/>
            <a:ext cx="22872960" cy="353268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6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64240" y="11479680"/>
            <a:ext cx="4255200" cy="808164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632560" y="11479680"/>
            <a:ext cx="4255200" cy="385488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632560" y="15701040"/>
            <a:ext cx="4255200" cy="385488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64240" y="5352480"/>
            <a:ext cx="22872960" cy="3532680"/>
          </a:xfrm>
          <a:prstGeom prst="rect">
            <a:avLst/>
          </a:prstGeom>
        </p:spPr>
        <p:txBody>
          <a:bodyPr lIns="0" rIns="0" tIns="0" bIns="0" anchor="ctr"/>
          <a:p>
            <a:endParaRPr b="0" lang="sv-SE" sz="6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164240" y="11479680"/>
            <a:ext cx="4255200" cy="385488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632560" y="11479680"/>
            <a:ext cx="4255200" cy="385488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1164240" y="15701040"/>
            <a:ext cx="8720280" cy="3854880"/>
          </a:xfrm>
          <a:prstGeom prst="rect">
            <a:avLst/>
          </a:prstGeom>
        </p:spPr>
        <p:txBody>
          <a:bodyPr lIns="0" rIns="0" tIns="0" bIns="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rcRect l="11183" t="0" r="36444" b="0"/>
          <a:stretch/>
        </p:blipFill>
        <p:spPr>
          <a:xfrm>
            <a:off x="-439560" y="32436360"/>
            <a:ext cx="26080200" cy="25790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439560" y="0"/>
            <a:ext cx="26080200" cy="3900600"/>
          </a:xfrm>
          <a:prstGeom prst="rect">
            <a:avLst/>
          </a:prstGeom>
          <a:solidFill>
            <a:srgbClr val="9b2043"/>
          </a:solidFill>
          <a:ln>
            <a:solidFill>
              <a:srgbClr val="955cc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925200" y="34711200"/>
            <a:ext cx="105260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9b204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 of Electrical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15849720" y="1646640"/>
            <a:ext cx="8161560" cy="18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794520" y="637200"/>
            <a:ext cx="1396620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18000" spc="-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MPSYS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8" descr=""/>
          <p:cNvPicPr/>
          <p:nvPr/>
        </p:nvPicPr>
        <p:blipFill>
          <a:blip r:embed="rId3"/>
          <a:stretch/>
        </p:blipFill>
        <p:spPr>
          <a:xfrm>
            <a:off x="20595600" y="34798320"/>
            <a:ext cx="3599280" cy="487440"/>
          </a:xfrm>
          <a:prstGeom prst="rect">
            <a:avLst/>
          </a:prstGeom>
          <a:ln>
            <a:noFill/>
          </a:ln>
        </p:spPr>
      </p:pic>
      <p:sp>
        <p:nvSpPr>
          <p:cNvPr id="6" name="CustomShape 5"/>
          <p:cNvSpPr/>
          <p:nvPr/>
        </p:nvSpPr>
        <p:spPr>
          <a:xfrm>
            <a:off x="9615240" y="1193400"/>
            <a:ext cx="772164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2822"/>
              </a:lnSpc>
            </a:pPr>
            <a:r>
              <a:rPr b="1" lang="en-US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TECHNICAL MINI FAIR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-439560" y="0"/>
            <a:ext cx="26080200" cy="3900600"/>
          </a:xfrm>
          <a:prstGeom prst="rect">
            <a:avLst/>
          </a:prstGeom>
          <a:solidFill>
            <a:srgbClr val="9b2043"/>
          </a:solidFill>
          <a:ln>
            <a:solidFill>
              <a:srgbClr val="955cc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1164240" y="11479680"/>
            <a:ext cx="8720280" cy="8081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10301760" y="24071040"/>
            <a:ext cx="13735440" cy="697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LevelBildtext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1146600" y="19802520"/>
            <a:ext cx="8737920" cy="42490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1146600" y="26186400"/>
            <a:ext cx="8737920" cy="68324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11"/>
          <p:cNvSpPr>
            <a:spLocks noGrp="1"/>
          </p:cNvSpPr>
          <p:nvPr>
            <p:ph type="body"/>
          </p:nvPr>
        </p:nvSpPr>
        <p:spPr>
          <a:xfrm>
            <a:off x="10301760" y="10913040"/>
            <a:ext cx="13735440" cy="131382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body"/>
          </p:nvPr>
        </p:nvSpPr>
        <p:spPr>
          <a:xfrm>
            <a:off x="10301760" y="25135920"/>
            <a:ext cx="13735440" cy="71852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1146600" y="10772280"/>
            <a:ext cx="4900320" cy="752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LevelTitle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1128240" y="25482600"/>
            <a:ext cx="4900320" cy="752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LevelTitle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15"/>
          <p:cNvSpPr>
            <a:spLocks noGrp="1"/>
          </p:cNvSpPr>
          <p:nvPr>
            <p:ph type="body"/>
          </p:nvPr>
        </p:nvSpPr>
        <p:spPr>
          <a:xfrm>
            <a:off x="1146600" y="24052680"/>
            <a:ext cx="8737920" cy="7156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LevelBildtext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16"/>
          <p:cNvSpPr>
            <a:spLocks noGrp="1"/>
          </p:cNvSpPr>
          <p:nvPr>
            <p:ph type="body"/>
          </p:nvPr>
        </p:nvSpPr>
        <p:spPr>
          <a:xfrm>
            <a:off x="10301760" y="32321520"/>
            <a:ext cx="13735440" cy="697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LevelBildtext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17"/>
          <p:cNvSpPr>
            <a:spLocks noGrp="1"/>
          </p:cNvSpPr>
          <p:nvPr>
            <p:ph type="body"/>
          </p:nvPr>
        </p:nvSpPr>
        <p:spPr>
          <a:xfrm>
            <a:off x="15849720" y="1646640"/>
            <a:ext cx="8161560" cy="18007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sv-S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LevelName</a:t>
            </a:r>
            <a:r>
              <a:rPr b="0" lang="sv-S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sv-S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18"/>
          <p:cNvSpPr>
            <a:spLocks noGrp="1"/>
          </p:cNvSpPr>
          <p:nvPr>
            <p:ph type="title"/>
          </p:nvPr>
        </p:nvSpPr>
        <p:spPr>
          <a:xfrm>
            <a:off x="1164240" y="5352480"/>
            <a:ext cx="22872960" cy="3532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sv-SE" sz="12000" spc="-14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here to edit title</a:t>
            </a:r>
            <a:endParaRPr b="0" lang="sv-SE" sz="6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" name="Picture 19" descr=""/>
          <p:cNvPicPr/>
          <p:nvPr/>
        </p:nvPicPr>
        <p:blipFill>
          <a:blip r:embed="rId4"/>
          <a:stretch/>
        </p:blipFill>
        <p:spPr>
          <a:xfrm>
            <a:off x="20595600" y="34798320"/>
            <a:ext cx="3599280" cy="487440"/>
          </a:xfrm>
          <a:prstGeom prst="rect">
            <a:avLst/>
          </a:prstGeom>
          <a:ln>
            <a:noFill/>
          </a:ln>
        </p:spPr>
      </p:pic>
      <p:sp>
        <p:nvSpPr>
          <p:cNvPr id="21" name="CustomShape 19"/>
          <p:cNvSpPr/>
          <p:nvPr/>
        </p:nvSpPr>
        <p:spPr>
          <a:xfrm>
            <a:off x="794520" y="1073880"/>
            <a:ext cx="1396620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18000" spc="-29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MPSYS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20"/>
          <p:cNvSpPr/>
          <p:nvPr/>
        </p:nvSpPr>
        <p:spPr>
          <a:xfrm>
            <a:off x="9447480" y="1551240"/>
            <a:ext cx="772164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ts val="2822"/>
              </a:lnSpc>
            </a:pPr>
            <a:r>
              <a:rPr b="1" lang="en-US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TECHNICAL MINI FAIR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" name="Picture 24" descr=""/>
          <p:cNvPicPr/>
          <p:nvPr/>
        </p:nvPicPr>
        <p:blipFill>
          <a:blip r:embed="rId5"/>
          <a:stretch/>
        </p:blipFill>
        <p:spPr>
          <a:xfrm>
            <a:off x="794520" y="3924720"/>
            <a:ext cx="24647760" cy="1603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5849720" y="1646640"/>
            <a:ext cx="8161560" cy="180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164240" y="5581440"/>
            <a:ext cx="22872960" cy="200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Overtaking for Autonomous Vehicles</a:t>
            </a:r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1029240" y="16184880"/>
            <a:ext cx="8740800" cy="694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</a:t>
            </a:r>
            <a:endParaRPr b="1" lang="sv-SE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optimal overtaking manoeuvre is developed in [1]. </a:t>
            </a:r>
            <a:endParaRPr b="1" lang="sv-SE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similar lines, a model-predictive control problem over a fixed space horizon is solved to yield an optimal trailing manoeuvre.</a:t>
            </a:r>
            <a:endParaRPr b="1" lang="sv-SE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Thereafter, at each instant, the overtaking and following manoeuvres are evaluated against each other</a:t>
            </a:r>
            <a:endParaRPr b="1" lang="sv-SE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done using an objective function that takes into account the kinematics of the manoeuvre, the deviation from the reference speed and the decision robustness. </a:t>
            </a:r>
            <a:endParaRPr b="1" lang="sv-SE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4"/>
          <p:cNvSpPr txBox="1"/>
          <p:nvPr/>
        </p:nvSpPr>
        <p:spPr>
          <a:xfrm>
            <a:off x="1146600" y="27518400"/>
            <a:ext cx="8737920" cy="683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5"/>
          <p:cNvSpPr txBox="1"/>
          <p:nvPr/>
        </p:nvSpPr>
        <p:spPr>
          <a:xfrm>
            <a:off x="1128240" y="25482600"/>
            <a:ext cx="4900320" cy="75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6"/>
          <p:cNvSpPr txBox="1"/>
          <p:nvPr/>
        </p:nvSpPr>
        <p:spPr>
          <a:xfrm>
            <a:off x="1146600" y="24052680"/>
            <a:ext cx="873792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659600" y="12252960"/>
            <a:ext cx="7510680" cy="3569040"/>
          </a:xfrm>
          <a:prstGeom prst="rect">
            <a:avLst/>
          </a:prstGeom>
          <a:ln>
            <a:noFill/>
          </a:ln>
        </p:spPr>
      </p:pic>
      <p:sp>
        <p:nvSpPr>
          <p:cNvPr id="70" name="TextShape 7"/>
          <p:cNvSpPr txBox="1"/>
          <p:nvPr/>
        </p:nvSpPr>
        <p:spPr>
          <a:xfrm>
            <a:off x="10301760" y="25135920"/>
            <a:ext cx="13735440" cy="718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8"/>
          <p:cNvSpPr txBox="1"/>
          <p:nvPr/>
        </p:nvSpPr>
        <p:spPr>
          <a:xfrm>
            <a:off x="10301760" y="10913040"/>
            <a:ext cx="13735440" cy="1313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sv-S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9"/>
          <p:cNvSpPr txBox="1"/>
          <p:nvPr/>
        </p:nvSpPr>
        <p:spPr>
          <a:xfrm>
            <a:off x="1043280" y="8112960"/>
            <a:ext cx="8740800" cy="32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v-S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Purpose</a:t>
            </a:r>
            <a:endParaRPr b="1" lang="sv-SE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Cars often find themselves behind slower </a:t>
            </a: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vehicles such as trucks on the </a:t>
            </a: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highway. In these situations, they must </a:t>
            </a: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the decision to either overtake or trail </a:t>
            </a: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leading vehicle, weighing both decisions </a:t>
            </a: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make a safe, yet optimal manoeuvre. </a:t>
            </a:r>
            <a:endParaRPr b="1" lang="sv-SE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 Template</Template>
  <TotalTime>4</TotalTime>
  <Application>LibreOffice/5.1.6.2$Linux_X86_64 LibreOffice_project/10m0$Build-2</Applicat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2017-12-01T06:14:16Z</dcterms:created>
  <dc:creator>Petter Falkman</dc:creator>
  <dc:description/>
  <dc:language>en-US</dc:language>
  <cp:lastModifiedBy/>
  <cp:lastPrinted>2012-12-14T13:18:14Z</cp:lastPrinted>
  <dcterms:modified xsi:type="dcterms:W3CDTF">2017-12-10T12:57:50Z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anager">
    <vt:lpwstr>malin.ulfvarson@chalmers.se</vt:lpwstr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