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45.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9.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61.xml" ContentType="application/vnd.openxmlformats-officedocument.presentationml.slide+xml"/>
  <Override PartName="/ppt/slides/slide60.xml" ContentType="application/vnd.openxmlformats-officedocument.presentationml.slide+xml"/>
  <Override PartName="/ppt/slides/slide59.xml" ContentType="application/vnd.openxmlformats-officedocument.presentationml.slide+xml"/>
  <Override PartName="/ppt/slides/slide58.xml" ContentType="application/vnd.openxmlformats-officedocument.presentationml.slide+xml"/>
  <Override PartName="/ppt/slides/slide57.xml" ContentType="application/vnd.openxmlformats-officedocument.presentationml.slide+xml"/>
  <Override PartName="/ppt/slides/slide46.xml" ContentType="application/vnd.openxmlformats-officedocument.presentationml.slide+xml"/>
  <Override PartName="/ppt/slides/slide48.xml" ContentType="application/vnd.openxmlformats-officedocument.presentationml.slide+xml"/>
  <Override PartName="/ppt/slides/slide1.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47.xml" ContentType="application/vnd.openxmlformats-officedocument.presentationml.slide+xml"/>
  <Override PartName="/ppt/slides/slide8.xml" ContentType="application/vnd.openxmlformats-officedocument.presentationml.slide+xml"/>
  <Override PartName="/ppt/slides/slide6.xml" ContentType="application/vnd.openxmlformats-officedocument.presentationml.slide+xml"/>
  <Override PartName="/ppt/slides/slide2.xml" ContentType="application/vnd.openxmlformats-officedocument.presentationml.slide+xml"/>
  <Override PartName="/ppt/slides/slide7.xml" ContentType="application/vnd.openxmlformats-officedocument.presentationml.slide+xml"/>
  <Override PartName="/ppt/slides/slide3.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Masters/slideMaster1.xml" ContentType="application/vnd.openxmlformats-officedocument.presentationml.slideMaster+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notesSlides/notesSlide2.xml" ContentType="application/vnd.openxmlformats-officedocument.presentationml.notesSlid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4.xml" ContentType="application/vnd.openxmlformats-officedocument.presentationml.notesSlide+xml"/>
  <Override PartName="/ppt/slideLayouts/slideLayout4.xml" ContentType="application/vnd.openxmlformats-officedocument.presentationml.slideLayout+xml"/>
  <Override PartName="/ppt/notesSlides/notesSlide5.xml" ContentType="application/vnd.openxmlformats-officedocument.presentationml.notesSlide+xml"/>
  <Override PartName="/ppt/slideLayouts/slideLayout3.xml" ContentType="application/vnd.openxmlformats-officedocument.presentationml.slideLayout+xml"/>
  <Override PartName="/ppt/theme/theme1.xml" ContentType="application/vnd.openxmlformats-officedocument.theme+xml"/>
  <Override PartName="/ppt/media/image2.jpg" ContentType="image/jpg"/>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63"/>
  </p:notesMasterIdLst>
  <p:sldIdLst>
    <p:sldId id="257" r:id="rId2"/>
    <p:sldId id="258" r:id="rId3"/>
    <p:sldId id="259"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90" r:id="rId25"/>
    <p:sldId id="281" r:id="rId26"/>
    <p:sldId id="291" r:id="rId27"/>
    <p:sldId id="282" r:id="rId28"/>
    <p:sldId id="283" r:id="rId29"/>
    <p:sldId id="284" r:id="rId30"/>
    <p:sldId id="285" r:id="rId31"/>
    <p:sldId id="286" r:id="rId32"/>
    <p:sldId id="287" r:id="rId33"/>
    <p:sldId id="288" r:id="rId34"/>
    <p:sldId id="289" r:id="rId35"/>
    <p:sldId id="292" r:id="rId36"/>
    <p:sldId id="293" r:id="rId37"/>
    <p:sldId id="309" r:id="rId38"/>
    <p:sldId id="310"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11" r:id="rId55"/>
    <p:sldId id="312" r:id="rId56"/>
    <p:sldId id="313" r:id="rId57"/>
    <p:sldId id="314" r:id="rId58"/>
    <p:sldId id="318" r:id="rId59"/>
    <p:sldId id="319" r:id="rId60"/>
    <p:sldId id="316" r:id="rId61"/>
    <p:sldId id="31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33CC33"/>
    <a:srgbClr val="6600FF"/>
    <a:srgbClr val="03717D"/>
    <a:srgbClr val="CC3300"/>
    <a:srgbClr val="6E12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87" d="100"/>
          <a:sy n="87" d="100"/>
        </p:scale>
        <p:origin x="528" y="5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notesMaster" Target="notesMasters/notesMaster1.xml"/><Relationship Id="rId68" Type="http://schemas.openxmlformats.org/officeDocument/2006/relationships/customXml" Target="../customXml/item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69" Type="http://schemas.openxmlformats.org/officeDocument/2006/relationships/customXml" Target="../customXml/item2.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27054D-C5EC-4245-B94F-93F9B7AAE592}"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05F048A-A6DD-4CC0-B484-B9BF50AFECA4}" type="slidenum">
              <a:rPr lang="en-IN" smtClean="0"/>
              <a:t>‹#›</a:t>
            </a:fld>
            <a:endParaRPr lang="en-IN"/>
          </a:p>
        </p:txBody>
      </p:sp>
    </p:spTree>
    <p:extLst>
      <p:ext uri="{BB962C8B-B14F-4D97-AF65-F5344CB8AC3E}">
        <p14:creationId xmlns:p14="http://schemas.microsoft.com/office/powerpoint/2010/main" val="41963298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2754" name="Slide Image Placeholder 842753"/>
          <p:cNvSpPr>
            <a:spLocks noGrp="1" noRot="1" noChangeAspect="1" noTextEdit="1"/>
          </p:cNvSpPr>
          <p:nvPr>
            <p:ph type="sldImg"/>
          </p:nvPr>
        </p:nvSpPr>
        <p:spPr/>
      </p:sp>
      <p:sp>
        <p:nvSpPr>
          <p:cNvPr id="842755" name="Text Placeholder 842754"/>
          <p:cNvSpPr>
            <a:spLocks noGrp="1"/>
          </p:cNvSpPr>
          <p:nvPr>
            <p:ph type="body" idx="1"/>
          </p:nvPr>
        </p:nvSpPr>
        <p:spPr/>
        <p:txBody>
          <a:bodyPr/>
          <a:lstStyle/>
          <a:p>
            <a:pPr lvl="0"/>
            <a:endParaRPr lang="en-US" altLang="x-none" dirty="0"/>
          </a:p>
        </p:txBody>
      </p:sp>
      <p:sp>
        <p:nvSpPr>
          <p:cNvPr id="2" name="Slide Number Placeholder 1"/>
          <p:cNvSpPr>
            <a:spLocks noGrp="1"/>
          </p:cNvSpPr>
          <p:nvPr>
            <p:ph type="sldNum" sz="quarter" idx="2"/>
          </p:nvPr>
        </p:nvSpPr>
        <p:spPr/>
        <p:txBody>
          <a:bodyPr/>
          <a:lstStyle/>
          <a:p>
            <a:pPr lvl="0" algn="r"/>
            <a:fld id="{9A0DB2DC-4C9A-4742-B13C-FB6460FD3503}" type="slidenum">
              <a:rPr lang="en-CA" sz="1200" dirty="0">
                <a:latin typeface="Tahoma" panose="020B0604030504040204" pitchFamily="34" charset="0"/>
              </a:rPr>
              <a:t>22</a:t>
            </a:fld>
            <a:endParaRPr lang="en-CA" sz="1200" dirty="0">
              <a:latin typeface="Tahoma" panose="020B0604030504040204" pitchFamily="34" charset="0"/>
            </a:endParaRPr>
          </a:p>
        </p:txBody>
      </p:sp>
    </p:spTree>
    <p:extLst>
      <p:ext uri="{BB962C8B-B14F-4D97-AF65-F5344CB8AC3E}">
        <p14:creationId xmlns:p14="http://schemas.microsoft.com/office/powerpoint/2010/main" val="31943690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Slide Image Placeholder 855041"/>
          <p:cNvSpPr>
            <a:spLocks noGrp="1" noRot="1" noChangeAspect="1" noTextEdit="1"/>
          </p:cNvSpPr>
          <p:nvPr>
            <p:ph type="sldImg"/>
          </p:nvPr>
        </p:nvSpPr>
        <p:spPr/>
      </p:sp>
      <p:sp>
        <p:nvSpPr>
          <p:cNvPr id="855043" name="Text Placeholder 855042"/>
          <p:cNvSpPr>
            <a:spLocks noGrp="1"/>
          </p:cNvSpPr>
          <p:nvPr>
            <p:ph type="body" idx="1"/>
          </p:nvPr>
        </p:nvSpPr>
        <p:spPr/>
        <p:txBody>
          <a:bodyPr/>
          <a:lstStyle/>
          <a:p>
            <a:pPr lvl="0"/>
            <a:endParaRPr lang="en-US" altLang="x-none" dirty="0"/>
          </a:p>
        </p:txBody>
      </p:sp>
      <p:sp>
        <p:nvSpPr>
          <p:cNvPr id="2" name="Slide Number Placeholder 1"/>
          <p:cNvSpPr>
            <a:spLocks noGrp="1"/>
          </p:cNvSpPr>
          <p:nvPr>
            <p:ph type="sldNum" sz="quarter" idx="2"/>
          </p:nvPr>
        </p:nvSpPr>
        <p:spPr/>
        <p:txBody>
          <a:bodyPr/>
          <a:lstStyle/>
          <a:p>
            <a:pPr lvl="0" algn="r"/>
            <a:fld id="{9A0DB2DC-4C9A-4742-B13C-FB6460FD3503}" type="slidenum">
              <a:rPr lang="en-CA" sz="1200" dirty="0">
                <a:latin typeface="Tahoma" panose="020B0604030504040204" pitchFamily="34" charset="0"/>
              </a:rPr>
              <a:t>26</a:t>
            </a:fld>
            <a:endParaRPr lang="en-CA" sz="1200" dirty="0">
              <a:latin typeface="Tahoma" panose="020B0604030504040204" pitchFamily="34" charset="0"/>
            </a:endParaRPr>
          </a:p>
        </p:txBody>
      </p:sp>
    </p:spTree>
    <p:extLst>
      <p:ext uri="{BB962C8B-B14F-4D97-AF65-F5344CB8AC3E}">
        <p14:creationId xmlns:p14="http://schemas.microsoft.com/office/powerpoint/2010/main" val="304229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5042" name="Slide Image Placeholder 855041"/>
          <p:cNvSpPr>
            <a:spLocks noGrp="1" noRot="1" noChangeAspect="1" noTextEdit="1"/>
          </p:cNvSpPr>
          <p:nvPr>
            <p:ph type="sldImg"/>
          </p:nvPr>
        </p:nvSpPr>
        <p:spPr/>
      </p:sp>
      <p:sp>
        <p:nvSpPr>
          <p:cNvPr id="855043" name="Text Placeholder 855042"/>
          <p:cNvSpPr>
            <a:spLocks noGrp="1"/>
          </p:cNvSpPr>
          <p:nvPr>
            <p:ph type="body" idx="1"/>
          </p:nvPr>
        </p:nvSpPr>
        <p:spPr/>
        <p:txBody>
          <a:bodyPr/>
          <a:lstStyle/>
          <a:p>
            <a:pPr lvl="0"/>
            <a:endParaRPr lang="en-US" altLang="x-none" dirty="0"/>
          </a:p>
        </p:txBody>
      </p:sp>
      <p:sp>
        <p:nvSpPr>
          <p:cNvPr id="2" name="Slide Number Placeholder 1"/>
          <p:cNvSpPr>
            <a:spLocks noGrp="1"/>
          </p:cNvSpPr>
          <p:nvPr>
            <p:ph type="sldNum" sz="quarter" idx="2"/>
          </p:nvPr>
        </p:nvSpPr>
        <p:spPr/>
        <p:txBody>
          <a:bodyPr/>
          <a:lstStyle/>
          <a:p>
            <a:pPr lvl="0" algn="r"/>
            <a:fld id="{9A0DB2DC-4C9A-4742-B13C-FB6460FD3503}" type="slidenum">
              <a:rPr lang="en-CA" sz="1200" dirty="0">
                <a:latin typeface="Tahoma" panose="020B0604030504040204" pitchFamily="34" charset="0"/>
              </a:rPr>
              <a:t>27</a:t>
            </a:fld>
            <a:endParaRPr lang="en-CA" sz="1200" dirty="0">
              <a:latin typeface="Tahoma" panose="020B0604030504040204" pitchFamily="34" charset="0"/>
            </a:endParaRPr>
          </a:p>
        </p:txBody>
      </p:sp>
    </p:spTree>
    <p:extLst>
      <p:ext uri="{BB962C8B-B14F-4D97-AF65-F5344CB8AC3E}">
        <p14:creationId xmlns:p14="http://schemas.microsoft.com/office/powerpoint/2010/main" val="17931487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CC8731-FDBE-46B2-9D91-CF4F2C11432B}" type="slidenum">
              <a:rPr lang="en-CA" altLang="en-US"/>
              <a:pPr/>
              <a:t>60</a:t>
            </a:fld>
            <a:endParaRPr lang="en-CA" altLang="en-US"/>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16918348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7CC8731-FDBE-46B2-9D91-CF4F2C11432B}" type="slidenum">
              <a:rPr lang="en-CA" altLang="en-US"/>
              <a:pPr/>
              <a:t>61</a:t>
            </a:fld>
            <a:endParaRPr lang="en-CA" altLang="en-US"/>
          </a:p>
        </p:txBody>
      </p:sp>
      <p:sp>
        <p:nvSpPr>
          <p:cNvPr id="824322" name="Rectangle 2"/>
          <p:cNvSpPr>
            <a:spLocks noGrp="1" noRot="1" noChangeAspect="1" noChangeArrowheads="1" noTextEdit="1"/>
          </p:cNvSpPr>
          <p:nvPr>
            <p:ph type="sldImg"/>
          </p:nvPr>
        </p:nvSpPr>
        <p:spPr>
          <a:ln/>
        </p:spPr>
      </p:sp>
      <p:sp>
        <p:nvSpPr>
          <p:cNvPr id="824323" name="Rectangle 3"/>
          <p:cNvSpPr>
            <a:spLocks noGrp="1" noChangeArrowheads="1"/>
          </p:cNvSpPr>
          <p:nvPr>
            <p:ph type="body" idx="1"/>
          </p:nvPr>
        </p:nvSpPr>
        <p:spPr/>
        <p:txBody>
          <a:bodyPr/>
          <a:lstStyle/>
          <a:p>
            <a:endParaRPr lang="en-US" altLang="en-US"/>
          </a:p>
        </p:txBody>
      </p:sp>
    </p:spTree>
    <p:extLst>
      <p:ext uri="{BB962C8B-B14F-4D97-AF65-F5344CB8AC3E}">
        <p14:creationId xmlns:p14="http://schemas.microsoft.com/office/powerpoint/2010/main" val="733368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0EF9812-4574-4848-9906-5DBBB02E1967}" type="datetimeFigureOut">
              <a:rPr lang="en-IN" smtClean="0"/>
              <a:t>02-08-2025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8C416-6DF8-4F22-BF7A-1CD1130A11B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76538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EF9812-4574-4848-9906-5DBBB02E1967}" type="datetimeFigureOut">
              <a:rPr lang="en-IN" smtClean="0"/>
              <a:t>02-08-2025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8C416-6DF8-4F22-BF7A-1CD1130A11B3}" type="slidenum">
              <a:rPr lang="en-IN" smtClean="0"/>
              <a:t>‹#›</a:t>
            </a:fld>
            <a:endParaRPr lang="en-IN"/>
          </a:p>
        </p:txBody>
      </p:sp>
    </p:spTree>
    <p:extLst>
      <p:ext uri="{BB962C8B-B14F-4D97-AF65-F5344CB8AC3E}">
        <p14:creationId xmlns:p14="http://schemas.microsoft.com/office/powerpoint/2010/main" val="2912489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EF9812-4574-4848-9906-5DBBB02E1967}" type="datetimeFigureOut">
              <a:rPr lang="en-IN" smtClean="0"/>
              <a:t>02-08-2025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8C416-6DF8-4F22-BF7A-1CD1130A11B3}" type="slidenum">
              <a:rPr lang="en-IN" smtClean="0"/>
              <a:t>‹#›</a:t>
            </a:fld>
            <a:endParaRPr lang="en-IN"/>
          </a:p>
        </p:txBody>
      </p:sp>
    </p:spTree>
    <p:extLst>
      <p:ext uri="{BB962C8B-B14F-4D97-AF65-F5344CB8AC3E}">
        <p14:creationId xmlns:p14="http://schemas.microsoft.com/office/powerpoint/2010/main" val="3461146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A0EF9812-4574-4848-9906-5DBBB02E1967}" type="datetimeFigureOut">
              <a:rPr lang="en-IN" smtClean="0"/>
              <a:t>02-08-2025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8C416-6DF8-4F22-BF7A-1CD1130A11B3}" type="slidenum">
              <a:rPr lang="en-IN" smtClean="0"/>
              <a:t>‹#›</a:t>
            </a:fld>
            <a:endParaRPr lang="en-IN"/>
          </a:p>
        </p:txBody>
      </p:sp>
    </p:spTree>
    <p:extLst>
      <p:ext uri="{BB962C8B-B14F-4D97-AF65-F5344CB8AC3E}">
        <p14:creationId xmlns:p14="http://schemas.microsoft.com/office/powerpoint/2010/main" val="30439316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0EF9812-4574-4848-9906-5DBBB02E1967}" type="datetimeFigureOut">
              <a:rPr lang="en-IN" smtClean="0"/>
              <a:t>02-08-2025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4C78C416-6DF8-4F22-BF7A-1CD1130A11B3}" type="slidenum">
              <a:rPr lang="en-IN" smtClean="0"/>
              <a:t>‹#›</a:t>
            </a:fld>
            <a:endParaRPr lang="en-IN"/>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70373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0EF9812-4574-4848-9906-5DBBB02E1967}" type="datetimeFigureOut">
              <a:rPr lang="en-IN" smtClean="0"/>
              <a:t>02-08-2025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78C416-6DF8-4F22-BF7A-1CD1130A11B3}" type="slidenum">
              <a:rPr lang="en-IN" smtClean="0"/>
              <a:t>‹#›</a:t>
            </a:fld>
            <a:endParaRPr lang="en-IN"/>
          </a:p>
        </p:txBody>
      </p:sp>
    </p:spTree>
    <p:extLst>
      <p:ext uri="{BB962C8B-B14F-4D97-AF65-F5344CB8AC3E}">
        <p14:creationId xmlns:p14="http://schemas.microsoft.com/office/powerpoint/2010/main" val="33186774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A0EF9812-4574-4848-9906-5DBBB02E1967}" type="datetimeFigureOut">
              <a:rPr lang="en-IN" smtClean="0"/>
              <a:t>02-08-2025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4C78C416-6DF8-4F22-BF7A-1CD1130A11B3}" type="slidenum">
              <a:rPr lang="en-IN" smtClean="0"/>
              <a:t>‹#›</a:t>
            </a:fld>
            <a:endParaRPr lang="en-IN"/>
          </a:p>
        </p:txBody>
      </p:sp>
    </p:spTree>
    <p:extLst>
      <p:ext uri="{BB962C8B-B14F-4D97-AF65-F5344CB8AC3E}">
        <p14:creationId xmlns:p14="http://schemas.microsoft.com/office/powerpoint/2010/main" val="37349113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A0EF9812-4574-4848-9906-5DBBB02E1967}" type="datetimeFigureOut">
              <a:rPr lang="en-IN" smtClean="0"/>
              <a:t>02-08-2025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4C78C416-6DF8-4F22-BF7A-1CD1130A11B3}" type="slidenum">
              <a:rPr lang="en-IN" smtClean="0"/>
              <a:t>‹#›</a:t>
            </a:fld>
            <a:endParaRPr lang="en-IN"/>
          </a:p>
        </p:txBody>
      </p:sp>
    </p:spTree>
    <p:extLst>
      <p:ext uri="{BB962C8B-B14F-4D97-AF65-F5344CB8AC3E}">
        <p14:creationId xmlns:p14="http://schemas.microsoft.com/office/powerpoint/2010/main" val="16809089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A0EF9812-4574-4848-9906-5DBBB02E1967}" type="datetimeFigureOut">
              <a:rPr lang="en-IN" smtClean="0"/>
              <a:t>02-08-2025</a:t>
            </a:fld>
            <a:endParaRPr lang="en-IN"/>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IN"/>
          </a:p>
        </p:txBody>
      </p:sp>
      <p:sp>
        <p:nvSpPr>
          <p:cNvPr id="9" name="Slide Number Placeholder 8"/>
          <p:cNvSpPr>
            <a:spLocks noGrp="1"/>
          </p:cNvSpPr>
          <p:nvPr>
            <p:ph type="sldNum" sz="quarter" idx="12"/>
          </p:nvPr>
        </p:nvSpPr>
        <p:spPr/>
        <p:txBody>
          <a:bodyPr/>
          <a:lstStyle/>
          <a:p>
            <a:fld id="{4C78C416-6DF8-4F22-BF7A-1CD1130A11B3}" type="slidenum">
              <a:rPr lang="en-IN" smtClean="0"/>
              <a:t>‹#›</a:t>
            </a:fld>
            <a:endParaRPr lang="en-IN"/>
          </a:p>
        </p:txBody>
      </p:sp>
    </p:spTree>
    <p:extLst>
      <p:ext uri="{BB962C8B-B14F-4D97-AF65-F5344CB8AC3E}">
        <p14:creationId xmlns:p14="http://schemas.microsoft.com/office/powerpoint/2010/main" val="29013897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A0EF9812-4574-4848-9906-5DBBB02E1967}" type="datetimeFigureOut">
              <a:rPr lang="en-IN" smtClean="0"/>
              <a:t>02-08-2025</a:t>
            </a:fld>
            <a:endParaRPr lang="en-IN"/>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IN"/>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C78C416-6DF8-4F22-BF7A-1CD1130A11B3}" type="slidenum">
              <a:rPr lang="en-IN" smtClean="0"/>
              <a:t>‹#›</a:t>
            </a:fld>
            <a:endParaRPr lang="en-IN"/>
          </a:p>
        </p:txBody>
      </p:sp>
    </p:spTree>
    <p:extLst>
      <p:ext uri="{BB962C8B-B14F-4D97-AF65-F5344CB8AC3E}">
        <p14:creationId xmlns:p14="http://schemas.microsoft.com/office/powerpoint/2010/main" val="30286192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0EF9812-4574-4848-9906-5DBBB02E1967}" type="datetimeFigureOut">
              <a:rPr lang="en-IN" smtClean="0"/>
              <a:t>02-08-2025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4C78C416-6DF8-4F22-BF7A-1CD1130A11B3}" type="slidenum">
              <a:rPr lang="en-IN" smtClean="0"/>
              <a:t>‹#›</a:t>
            </a:fld>
            <a:endParaRPr lang="en-IN"/>
          </a:p>
        </p:txBody>
      </p:sp>
    </p:spTree>
    <p:extLst>
      <p:ext uri="{BB962C8B-B14F-4D97-AF65-F5344CB8AC3E}">
        <p14:creationId xmlns:p14="http://schemas.microsoft.com/office/powerpoint/2010/main" val="658914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A0EF9812-4574-4848-9906-5DBBB02E1967}" type="datetimeFigureOut">
              <a:rPr lang="en-IN" smtClean="0"/>
              <a:t>02-08-2025</a:t>
            </a:fld>
            <a:endParaRPr lang="en-IN"/>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IN"/>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C78C416-6DF8-4F22-BF7A-1CD1130A11B3}" type="slidenum">
              <a:rPr lang="en-IN" smtClean="0"/>
              <a:t>‹#›</a:t>
            </a:fld>
            <a:endParaRPr lang="en-IN"/>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2922771"/>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2.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2.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1.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Module -II</a:t>
            </a:r>
            <a:endParaRPr lang="en-US" dirty="0"/>
          </a:p>
        </p:txBody>
      </p:sp>
    </p:spTree>
    <p:extLst>
      <p:ext uri="{BB962C8B-B14F-4D97-AF65-F5344CB8AC3E}">
        <p14:creationId xmlns:p14="http://schemas.microsoft.com/office/powerpoint/2010/main" val="5007866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dirty="0"/>
              <a:t>Types of </a:t>
            </a:r>
            <a:r>
              <a:rPr lang="en-IN" altLang="en-US" dirty="0" smtClean="0"/>
              <a:t>Attributes</a:t>
            </a:r>
            <a:endParaRPr lang="en-IN" altLang="en-US" dirty="0"/>
          </a:p>
        </p:txBody>
      </p:sp>
      <p:sp>
        <p:nvSpPr>
          <p:cNvPr id="3" name="Content Placeholder 2"/>
          <p:cNvSpPr>
            <a:spLocks noGrp="1"/>
          </p:cNvSpPr>
          <p:nvPr>
            <p:ph idx="1"/>
          </p:nvPr>
        </p:nvSpPr>
        <p:spPr>
          <a:xfrm>
            <a:off x="838200" y="1535430"/>
            <a:ext cx="10515600" cy="4641850"/>
          </a:xfrm>
        </p:spPr>
        <p:txBody>
          <a:bodyPr>
            <a:normAutofit lnSpcReduction="10000"/>
          </a:bodyPr>
          <a:lstStyle/>
          <a:p>
            <a:endParaRPr lang="en-IN" altLang="en-US" b="1" dirty="0" smtClean="0"/>
          </a:p>
          <a:p>
            <a:r>
              <a:rPr lang="en-IN" altLang="en-US" b="1" dirty="0"/>
              <a:t>Single-valued versus multivalued attributes</a:t>
            </a:r>
          </a:p>
          <a:p>
            <a:pPr lvl="1"/>
            <a:r>
              <a:rPr lang="en-IN" altLang="en-US" dirty="0" smtClean="0">
                <a:solidFill>
                  <a:srgbClr val="FF0000"/>
                </a:solidFill>
              </a:rPr>
              <a:t>Single- Valued attributes:</a:t>
            </a:r>
            <a:endParaRPr lang="en-IN" altLang="en-US" dirty="0">
              <a:solidFill>
                <a:srgbClr val="FF0000"/>
              </a:solidFill>
            </a:endParaRPr>
          </a:p>
          <a:p>
            <a:pPr lvl="2"/>
            <a:r>
              <a:rPr lang="en-US" sz="1500" dirty="0">
                <a:latin typeface="Times New Roman" panose="02020603050405020304" pitchFamily="18" charset="0"/>
                <a:cs typeface="Times New Roman" panose="02020603050405020304" pitchFamily="18" charset="0"/>
              </a:rPr>
              <a:t>single value for a particular entity; such attributes are called </a:t>
            </a:r>
            <a:r>
              <a:rPr lang="en-US" sz="1500" b="1" dirty="0">
                <a:latin typeface="Times New Roman" panose="02020603050405020304" pitchFamily="18" charset="0"/>
                <a:cs typeface="Times New Roman" panose="02020603050405020304" pitchFamily="18" charset="0"/>
              </a:rPr>
              <a:t>single-valued </a:t>
            </a:r>
            <a:endParaRPr lang="en-IN" sz="1500" b="1" dirty="0">
              <a:latin typeface="Times New Roman" panose="02020603050405020304" pitchFamily="18" charset="0"/>
              <a:cs typeface="Times New Roman" panose="02020603050405020304" pitchFamily="18" charset="0"/>
            </a:endParaRPr>
          </a:p>
          <a:p>
            <a:pPr lvl="2"/>
            <a:r>
              <a:rPr lang="en-US" sz="1500" dirty="0">
                <a:latin typeface="Times New Roman" panose="02020603050405020304" pitchFamily="18" charset="0"/>
                <a:cs typeface="Times New Roman" panose="02020603050405020304" pitchFamily="18" charset="0"/>
              </a:rPr>
              <a:t>Age is a single-valued attribute of a person </a:t>
            </a:r>
          </a:p>
          <a:p>
            <a:pPr lvl="1"/>
            <a:r>
              <a:rPr lang="en-IN" altLang="en-US" dirty="0" smtClean="0">
                <a:solidFill>
                  <a:srgbClr val="FF0000"/>
                </a:solidFill>
              </a:rPr>
              <a:t>Multi- </a:t>
            </a:r>
            <a:r>
              <a:rPr lang="en-IN" altLang="en-US" dirty="0">
                <a:solidFill>
                  <a:srgbClr val="FF0000"/>
                </a:solidFill>
              </a:rPr>
              <a:t>Valued attributes</a:t>
            </a:r>
            <a:r>
              <a:rPr lang="en-IN" altLang="en-US" dirty="0" smtClean="0">
                <a:solidFill>
                  <a:srgbClr val="FF0000"/>
                </a:solidFill>
              </a:rPr>
              <a:t>:</a:t>
            </a:r>
          </a:p>
          <a:p>
            <a:pPr lvl="2"/>
            <a:r>
              <a:rPr lang="en-US" dirty="0"/>
              <a:t>A </a:t>
            </a:r>
            <a:r>
              <a:rPr lang="en-US" b="1" dirty="0"/>
              <a:t>multivalued attribute</a:t>
            </a:r>
            <a:r>
              <a:rPr lang="en-US" dirty="0"/>
              <a:t> is one that can contain </a:t>
            </a:r>
            <a:r>
              <a:rPr lang="en-US" b="1" dirty="0"/>
              <a:t>a set of values</a:t>
            </a:r>
            <a:r>
              <a:rPr lang="en-US" dirty="0"/>
              <a:t> instead of a single value for a particular entity instance</a:t>
            </a:r>
            <a:r>
              <a:rPr lang="en-US" dirty="0" smtClean="0"/>
              <a:t>.</a:t>
            </a:r>
          </a:p>
          <a:p>
            <a:pPr lvl="2"/>
            <a:r>
              <a:rPr lang="en-US" altLang="en-US" dirty="0" err="1" smtClean="0">
                <a:solidFill>
                  <a:srgbClr val="FF0000"/>
                </a:solidFill>
              </a:rPr>
              <a:t>Eg</a:t>
            </a:r>
            <a:r>
              <a:rPr lang="en-US" altLang="en-US" dirty="0" smtClean="0">
                <a:solidFill>
                  <a:srgbClr val="FF0000"/>
                </a:solidFill>
              </a:rPr>
              <a:t>: </a:t>
            </a:r>
            <a:r>
              <a:rPr lang="en-US" altLang="en-US" dirty="0" smtClean="0">
                <a:solidFill>
                  <a:schemeClr val="tx1"/>
                </a:solidFill>
              </a:rPr>
              <a:t>Student with more than one phone number</a:t>
            </a:r>
          </a:p>
          <a:p>
            <a:pPr marL="91440" lvl="1" indent="-91440">
              <a:spcBef>
                <a:spcPts val="1200"/>
              </a:spcBef>
              <a:spcAft>
                <a:spcPts val="200"/>
              </a:spcAft>
              <a:buSzPct val="100000"/>
              <a:buFont typeface="Calibri" panose="020F0502020204030204" pitchFamily="34" charset="0"/>
              <a:buChar char=" "/>
            </a:pPr>
            <a:r>
              <a:rPr lang="en-IN" sz="2000" b="1" dirty="0"/>
              <a:t>Stored versus Derived Attributes. </a:t>
            </a:r>
            <a:endParaRPr lang="en-IN" altLang="en-US" sz="2000" b="1" dirty="0"/>
          </a:p>
          <a:p>
            <a:pPr lvl="1"/>
            <a:r>
              <a:rPr lang="en-IN" altLang="en-US" dirty="0">
                <a:solidFill>
                  <a:srgbClr val="FF0000"/>
                </a:solidFill>
              </a:rPr>
              <a:t>Stored attribute</a:t>
            </a:r>
            <a:r>
              <a:rPr lang="en-IN" altLang="en-US" dirty="0" smtClean="0">
                <a:solidFill>
                  <a:srgbClr val="FF0000"/>
                </a:solidFill>
              </a:rPr>
              <a:t>:	</a:t>
            </a:r>
          </a:p>
          <a:p>
            <a:pPr lvl="2"/>
            <a:r>
              <a:rPr lang="en-US" dirty="0"/>
              <a:t>A </a:t>
            </a:r>
            <a:r>
              <a:rPr lang="en-US" b="1" dirty="0"/>
              <a:t>stored attribute</a:t>
            </a:r>
            <a:r>
              <a:rPr lang="en-US" dirty="0"/>
              <a:t> is an attribute whose </a:t>
            </a:r>
            <a:r>
              <a:rPr lang="en-US" b="1" dirty="0"/>
              <a:t>value is physically stored</a:t>
            </a:r>
            <a:r>
              <a:rPr lang="en-US" dirty="0"/>
              <a:t> in the database</a:t>
            </a:r>
            <a:r>
              <a:rPr lang="en-US" dirty="0" smtClean="0"/>
              <a:t>. It </a:t>
            </a:r>
            <a:r>
              <a:rPr lang="en-US" dirty="0"/>
              <a:t>is </a:t>
            </a:r>
            <a:r>
              <a:rPr lang="en-US" b="1" dirty="0"/>
              <a:t>not derived</a:t>
            </a:r>
            <a:r>
              <a:rPr lang="en-US" dirty="0"/>
              <a:t> from other attributes</a:t>
            </a:r>
            <a:r>
              <a:rPr lang="en-US" dirty="0" smtClean="0"/>
              <a:t>.</a:t>
            </a:r>
            <a:endParaRPr lang="en-IN" dirty="0"/>
          </a:p>
          <a:p>
            <a:pPr lvl="2"/>
            <a:r>
              <a:rPr lang="en-IN" altLang="en-US" dirty="0" err="1" smtClean="0">
                <a:solidFill>
                  <a:srgbClr val="FF0000"/>
                </a:solidFill>
              </a:rPr>
              <a:t>Eg</a:t>
            </a:r>
            <a:r>
              <a:rPr lang="en-IN" altLang="en-US" dirty="0" smtClean="0">
                <a:solidFill>
                  <a:srgbClr val="FF0000"/>
                </a:solidFill>
              </a:rPr>
              <a:t>: DOB</a:t>
            </a:r>
          </a:p>
          <a:p>
            <a:pPr lvl="1"/>
            <a:r>
              <a:rPr lang="en-IN" altLang="en-US" dirty="0" smtClean="0">
                <a:solidFill>
                  <a:srgbClr val="FF0000"/>
                </a:solidFill>
              </a:rPr>
              <a:t>Derived attribute:</a:t>
            </a:r>
          </a:p>
          <a:p>
            <a:pPr lvl="2"/>
            <a:r>
              <a:rPr lang="en-US" dirty="0"/>
              <a:t>A </a:t>
            </a:r>
            <a:r>
              <a:rPr lang="en-US" b="1" dirty="0"/>
              <a:t>derived attribute</a:t>
            </a:r>
            <a:r>
              <a:rPr lang="en-US" dirty="0"/>
              <a:t> is an attribute whose </a:t>
            </a:r>
            <a:r>
              <a:rPr lang="en-US" b="1" dirty="0"/>
              <a:t>value is calculated</a:t>
            </a:r>
            <a:r>
              <a:rPr lang="en-US" dirty="0"/>
              <a:t> or </a:t>
            </a:r>
            <a:r>
              <a:rPr lang="en-US" b="1" dirty="0"/>
              <a:t>derived</a:t>
            </a:r>
            <a:r>
              <a:rPr lang="en-US" dirty="0"/>
              <a:t> from other </a:t>
            </a:r>
            <a:r>
              <a:rPr lang="en-US" b="1" dirty="0"/>
              <a:t>stored attributes</a:t>
            </a:r>
            <a:r>
              <a:rPr lang="en-US" dirty="0"/>
              <a:t>, and </a:t>
            </a:r>
            <a:r>
              <a:rPr lang="en-US" b="1" dirty="0"/>
              <a:t>not physically stored</a:t>
            </a:r>
            <a:r>
              <a:rPr lang="en-US" dirty="0"/>
              <a:t> in the database</a:t>
            </a:r>
            <a:r>
              <a:rPr lang="en-US" dirty="0" smtClean="0"/>
              <a:t>.</a:t>
            </a:r>
          </a:p>
          <a:p>
            <a:pPr lvl="2"/>
            <a:r>
              <a:rPr lang="en-US" altLang="en-US" dirty="0" err="1" smtClean="0">
                <a:solidFill>
                  <a:srgbClr val="FF0000"/>
                </a:solidFill>
              </a:rPr>
              <a:t>Eg</a:t>
            </a:r>
            <a:r>
              <a:rPr lang="en-US" altLang="en-US" dirty="0" smtClean="0">
                <a:solidFill>
                  <a:srgbClr val="FF0000"/>
                </a:solidFill>
              </a:rPr>
              <a:t>: Age derived from DOB</a:t>
            </a:r>
          </a:p>
          <a:p>
            <a:pPr lvl="2"/>
            <a:endParaRPr lang="en-IN" altLang="en-US" dirty="0">
              <a:solidFill>
                <a:srgbClr val="FF0000"/>
              </a:solidFill>
            </a:endParaRPr>
          </a:p>
        </p:txBody>
      </p:sp>
    </p:spTree>
    <p:extLst>
      <p:ext uri="{BB962C8B-B14F-4D97-AF65-F5344CB8AC3E}">
        <p14:creationId xmlns:p14="http://schemas.microsoft.com/office/powerpoint/2010/main" val="307826060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14409"/>
          </a:xfrm>
        </p:spPr>
        <p:txBody>
          <a:bodyPr/>
          <a:lstStyle/>
          <a:p>
            <a:r>
              <a:rPr lang="en-IN" altLang="en-US" dirty="0"/>
              <a:t>Types of </a:t>
            </a:r>
            <a:r>
              <a:rPr lang="en-IN" altLang="en-US" dirty="0" smtClean="0"/>
              <a:t>Attributes</a:t>
            </a:r>
            <a:endParaRPr lang="en-IN" altLang="en-US" dirty="0"/>
          </a:p>
        </p:txBody>
      </p:sp>
      <p:sp>
        <p:nvSpPr>
          <p:cNvPr id="3" name="Content Placeholder 2"/>
          <p:cNvSpPr>
            <a:spLocks noGrp="1"/>
          </p:cNvSpPr>
          <p:nvPr>
            <p:ph idx="1"/>
          </p:nvPr>
        </p:nvSpPr>
        <p:spPr>
          <a:xfrm>
            <a:off x="513184" y="933061"/>
            <a:ext cx="10840616" cy="5244219"/>
          </a:xfrm>
        </p:spPr>
        <p:txBody>
          <a:bodyPr>
            <a:normAutofit/>
          </a:bodyPr>
          <a:lstStyle/>
          <a:p>
            <a:endParaRPr lang="en-IN" altLang="en-US" b="1" dirty="0" smtClean="0"/>
          </a:p>
          <a:p>
            <a:r>
              <a:rPr lang="en-IN" altLang="en-US" b="1" dirty="0" smtClean="0">
                <a:solidFill>
                  <a:srgbClr val="FF0000"/>
                </a:solidFill>
              </a:rPr>
              <a:t>NULL values</a:t>
            </a:r>
          </a:p>
          <a:p>
            <a:pPr lvl="1"/>
            <a:r>
              <a:rPr lang="en-US" dirty="0" smtClean="0"/>
              <a:t>Not applicable</a:t>
            </a:r>
          </a:p>
          <a:p>
            <a:pPr lvl="2"/>
            <a:r>
              <a:rPr lang="en-US" altLang="en-US" b="1" dirty="0" err="1" smtClean="0"/>
              <a:t>Eg</a:t>
            </a:r>
            <a:r>
              <a:rPr lang="en-US" altLang="en-US" b="1" dirty="0" smtClean="0"/>
              <a:t>: </a:t>
            </a:r>
            <a:r>
              <a:rPr lang="en-IN" dirty="0" err="1"/>
              <a:t>Apartment_number</a:t>
            </a:r>
            <a:r>
              <a:rPr lang="en-IN" dirty="0"/>
              <a:t> </a:t>
            </a:r>
            <a:r>
              <a:rPr lang="en-IN" dirty="0" smtClean="0"/>
              <a:t>, </a:t>
            </a:r>
            <a:r>
              <a:rPr lang="en-IN" dirty="0" err="1" smtClean="0"/>
              <a:t>College_degrees</a:t>
            </a:r>
            <a:endParaRPr lang="en-IN" dirty="0" smtClean="0"/>
          </a:p>
          <a:p>
            <a:pPr lvl="1"/>
            <a:r>
              <a:rPr lang="en-US" dirty="0" smtClean="0"/>
              <a:t>Unknown</a:t>
            </a:r>
          </a:p>
          <a:p>
            <a:pPr lvl="2"/>
            <a:r>
              <a:rPr lang="en-US" dirty="0" smtClean="0"/>
              <a:t>Categories in unknown:</a:t>
            </a:r>
          </a:p>
          <a:p>
            <a:pPr lvl="2"/>
            <a:r>
              <a:rPr lang="en-US" dirty="0" smtClean="0"/>
              <a:t> </a:t>
            </a:r>
            <a:r>
              <a:rPr lang="en-US" dirty="0" err="1" smtClean="0"/>
              <a:t>i</a:t>
            </a:r>
            <a:r>
              <a:rPr lang="en-US" dirty="0" smtClean="0"/>
              <a:t>) Values exists but is missing  - </a:t>
            </a:r>
            <a:r>
              <a:rPr lang="en-US" dirty="0"/>
              <a:t>for instance, if the Height attribute of a person is listed as NULL </a:t>
            </a:r>
            <a:endParaRPr lang="en-US" dirty="0" smtClean="0"/>
          </a:p>
          <a:p>
            <a:pPr lvl="2"/>
            <a:r>
              <a:rPr lang="en-US" dirty="0" smtClean="0"/>
              <a:t> ii) </a:t>
            </a:r>
            <a:r>
              <a:rPr lang="en-US" dirty="0"/>
              <a:t>The second case arises when it is </a:t>
            </a:r>
            <a:r>
              <a:rPr lang="en-US" i="1" dirty="0"/>
              <a:t>not known </a:t>
            </a:r>
            <a:r>
              <a:rPr lang="en-US" dirty="0"/>
              <a:t>whether the attribute value exists—for example, if the </a:t>
            </a:r>
            <a:r>
              <a:rPr lang="en-US" dirty="0" err="1"/>
              <a:t>Home_phone</a:t>
            </a:r>
            <a:r>
              <a:rPr lang="en-US" dirty="0"/>
              <a:t> attribute of a person is NULL </a:t>
            </a:r>
            <a:endParaRPr lang="en-US" dirty="0" smtClean="0"/>
          </a:p>
          <a:p>
            <a:pPr lvl="2"/>
            <a:r>
              <a:rPr lang="en-US" dirty="0" smtClean="0"/>
              <a:t> </a:t>
            </a:r>
          </a:p>
          <a:p>
            <a:pPr marL="91440" lvl="1" indent="-91440">
              <a:spcBef>
                <a:spcPts val="1200"/>
              </a:spcBef>
              <a:spcAft>
                <a:spcPts val="200"/>
              </a:spcAft>
              <a:buSzPct val="100000"/>
              <a:buFont typeface="Calibri" panose="020F0502020204030204" pitchFamily="34" charset="0"/>
              <a:buChar char=" "/>
            </a:pPr>
            <a:r>
              <a:rPr lang="en-US" sz="2000" b="1" dirty="0">
                <a:solidFill>
                  <a:srgbClr val="FF0000"/>
                </a:solidFill>
              </a:rPr>
              <a:t>Complex </a:t>
            </a:r>
            <a:r>
              <a:rPr lang="en-US" sz="2000" b="1" dirty="0" smtClean="0">
                <a:solidFill>
                  <a:srgbClr val="FF0000"/>
                </a:solidFill>
              </a:rPr>
              <a:t>Attributes</a:t>
            </a:r>
          </a:p>
          <a:p>
            <a:pPr lvl="1"/>
            <a:r>
              <a:rPr lang="en-US" dirty="0"/>
              <a:t>A </a:t>
            </a:r>
            <a:r>
              <a:rPr lang="en-US" b="1" dirty="0"/>
              <a:t>complex attribute</a:t>
            </a:r>
            <a:r>
              <a:rPr lang="en-US" dirty="0"/>
              <a:t> is an attribute that is a </a:t>
            </a:r>
            <a:r>
              <a:rPr lang="en-US" b="1" dirty="0"/>
              <a:t>combination</a:t>
            </a:r>
            <a:r>
              <a:rPr lang="en-US" dirty="0"/>
              <a:t> of </a:t>
            </a:r>
            <a:r>
              <a:rPr lang="en-US" b="1" dirty="0"/>
              <a:t>simple attributes</a:t>
            </a:r>
            <a:r>
              <a:rPr lang="en-US" dirty="0"/>
              <a:t> and can include </a:t>
            </a:r>
            <a:r>
              <a:rPr lang="en-US" b="1" dirty="0"/>
              <a:t>multivalued</a:t>
            </a:r>
            <a:r>
              <a:rPr lang="en-US" dirty="0"/>
              <a:t> and/or </a:t>
            </a:r>
            <a:r>
              <a:rPr lang="en-US" b="1" dirty="0"/>
              <a:t>composite attributes</a:t>
            </a:r>
            <a:r>
              <a:rPr lang="en-US" dirty="0"/>
              <a:t>.</a:t>
            </a:r>
          </a:p>
          <a:p>
            <a:pPr lvl="1"/>
            <a:r>
              <a:rPr lang="en-US" dirty="0"/>
              <a:t>It is a </a:t>
            </a:r>
            <a:r>
              <a:rPr lang="en-US" b="1" dirty="0"/>
              <a:t>hierarchical structure</a:t>
            </a:r>
            <a:r>
              <a:rPr lang="en-US" dirty="0"/>
              <a:t> of attributes.</a:t>
            </a:r>
          </a:p>
          <a:p>
            <a:pPr marL="274320" lvl="2" indent="-91440">
              <a:spcBef>
                <a:spcPts val="1200"/>
              </a:spcBef>
              <a:spcAft>
                <a:spcPts val="200"/>
              </a:spcAft>
              <a:buSzPct val="100000"/>
              <a:buFont typeface="Calibri" panose="020F0502020204030204" pitchFamily="34" charset="0"/>
              <a:buChar char=" "/>
            </a:pPr>
            <a:endParaRPr lang="en-US" sz="1600" b="1" dirty="0">
              <a:solidFill>
                <a:srgbClr val="FF0000"/>
              </a:solidFill>
            </a:endParaRPr>
          </a:p>
          <a:p>
            <a:pPr lvl="1"/>
            <a:endParaRPr lang="en-IN" altLang="en-US" b="1" dirty="0"/>
          </a:p>
          <a:p>
            <a:pPr lvl="2"/>
            <a:endParaRPr lang="en-IN" altLang="en-US" dirty="0">
              <a:solidFill>
                <a:srgbClr val="FF0000"/>
              </a:solidFill>
            </a:endParaRPr>
          </a:p>
        </p:txBody>
      </p:sp>
    </p:spTree>
    <p:extLst>
      <p:ext uri="{BB962C8B-B14F-4D97-AF65-F5344CB8AC3E}">
        <p14:creationId xmlns:p14="http://schemas.microsoft.com/office/powerpoint/2010/main" val="334975961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814409"/>
          </a:xfrm>
        </p:spPr>
        <p:txBody>
          <a:bodyPr/>
          <a:lstStyle/>
          <a:p>
            <a:r>
              <a:rPr lang="en-IN" altLang="en-US" dirty="0"/>
              <a:t>Types of </a:t>
            </a:r>
            <a:r>
              <a:rPr lang="en-IN" altLang="en-US" dirty="0" smtClean="0"/>
              <a:t>Attributes</a:t>
            </a:r>
            <a:endParaRPr lang="en-IN" altLang="en-US" dirty="0"/>
          </a:p>
        </p:txBody>
      </p:sp>
      <p:sp>
        <p:nvSpPr>
          <p:cNvPr id="3" name="Content Placeholder 2"/>
          <p:cNvSpPr>
            <a:spLocks noGrp="1"/>
          </p:cNvSpPr>
          <p:nvPr>
            <p:ph idx="1"/>
          </p:nvPr>
        </p:nvSpPr>
        <p:spPr>
          <a:xfrm>
            <a:off x="513184" y="933061"/>
            <a:ext cx="10840616" cy="5244219"/>
          </a:xfrm>
        </p:spPr>
        <p:txBody>
          <a:bodyPr>
            <a:normAutofit/>
          </a:bodyPr>
          <a:lstStyle/>
          <a:p>
            <a:endParaRPr lang="en-IN" altLang="en-US" b="1" dirty="0" smtClean="0"/>
          </a:p>
          <a:p>
            <a:pPr marL="91440" lvl="1" indent="-91440">
              <a:spcBef>
                <a:spcPts val="1200"/>
              </a:spcBef>
              <a:spcAft>
                <a:spcPts val="200"/>
              </a:spcAft>
              <a:buSzPct val="100000"/>
              <a:buFont typeface="Calibri" panose="020F0502020204030204" pitchFamily="34" charset="0"/>
              <a:buChar char=" "/>
            </a:pPr>
            <a:r>
              <a:rPr lang="en-US" sz="2000" b="1" dirty="0" smtClean="0">
                <a:solidFill>
                  <a:srgbClr val="FF0000"/>
                </a:solidFill>
              </a:rPr>
              <a:t>Complex Attributes</a:t>
            </a:r>
          </a:p>
          <a:p>
            <a:pPr marL="201168" lvl="1" indent="0">
              <a:buNone/>
            </a:pPr>
            <a:r>
              <a:rPr lang="en-US" dirty="0"/>
              <a:t>Person</a:t>
            </a:r>
          </a:p>
          <a:p>
            <a:pPr marL="201168" lvl="1" indent="0">
              <a:buNone/>
            </a:pPr>
            <a:r>
              <a:rPr lang="en-US" dirty="0"/>
              <a:t> └── </a:t>
            </a:r>
            <a:r>
              <a:rPr lang="en-US" dirty="0" err="1"/>
              <a:t>ContactInfo</a:t>
            </a:r>
            <a:r>
              <a:rPr lang="en-US" dirty="0"/>
              <a:t> (Complex)</a:t>
            </a:r>
          </a:p>
          <a:p>
            <a:pPr marL="201168" lvl="1" indent="0">
              <a:buNone/>
            </a:pPr>
            <a:r>
              <a:rPr lang="en-US" dirty="0"/>
              <a:t>      ├── </a:t>
            </a:r>
            <a:r>
              <a:rPr lang="en-US" dirty="0" err="1"/>
              <a:t>PhoneNumber</a:t>
            </a:r>
            <a:r>
              <a:rPr lang="en-US" dirty="0"/>
              <a:t> (Multivalued)</a:t>
            </a:r>
          </a:p>
          <a:p>
            <a:pPr marL="201168" lvl="1" indent="0">
              <a:buNone/>
            </a:pPr>
            <a:r>
              <a:rPr lang="en-US" dirty="0"/>
              <a:t>      ├── Email (Multivalued)</a:t>
            </a:r>
          </a:p>
          <a:p>
            <a:pPr marL="201168" lvl="1" indent="0">
              <a:buNone/>
            </a:pPr>
            <a:r>
              <a:rPr lang="en-US" dirty="0"/>
              <a:t>      └── Address (Composite)</a:t>
            </a:r>
          </a:p>
          <a:p>
            <a:pPr marL="201168" lvl="1" indent="0">
              <a:buNone/>
            </a:pPr>
            <a:r>
              <a:rPr lang="en-US" dirty="0"/>
              <a:t>           ├── Street</a:t>
            </a:r>
          </a:p>
          <a:p>
            <a:pPr marL="201168" lvl="1" indent="0">
              <a:buNone/>
            </a:pPr>
            <a:r>
              <a:rPr lang="en-US" dirty="0"/>
              <a:t>           ├── City</a:t>
            </a:r>
          </a:p>
          <a:p>
            <a:pPr marL="201168" lvl="1" indent="0">
              <a:buNone/>
            </a:pPr>
            <a:r>
              <a:rPr lang="en-US" dirty="0"/>
              <a:t>           ├── State</a:t>
            </a:r>
          </a:p>
          <a:p>
            <a:pPr marL="201168" lvl="1" indent="0">
              <a:buNone/>
            </a:pPr>
            <a:r>
              <a:rPr lang="en-US" dirty="0"/>
              <a:t>           └── Zip</a:t>
            </a:r>
          </a:p>
          <a:p>
            <a:pPr lvl="1"/>
            <a:endParaRPr lang="en-IN" altLang="en-US" b="1" dirty="0"/>
          </a:p>
          <a:p>
            <a:pPr lvl="2"/>
            <a:endParaRPr lang="en-IN" altLang="en-US" dirty="0">
              <a:solidFill>
                <a:srgbClr val="FF0000"/>
              </a:solidFill>
            </a:endParaRPr>
          </a:p>
        </p:txBody>
      </p:sp>
      <p:pic>
        <p:nvPicPr>
          <p:cNvPr id="4" name="Picture 3"/>
          <p:cNvPicPr>
            <a:picLocks noChangeAspect="1"/>
          </p:cNvPicPr>
          <p:nvPr/>
        </p:nvPicPr>
        <p:blipFill>
          <a:blip r:embed="rId2"/>
          <a:stretch>
            <a:fillRect/>
          </a:stretch>
        </p:blipFill>
        <p:spPr>
          <a:xfrm>
            <a:off x="2598533" y="4469789"/>
            <a:ext cx="7573432" cy="866896"/>
          </a:xfrm>
          <a:prstGeom prst="rect">
            <a:avLst/>
          </a:prstGeom>
        </p:spPr>
      </p:pic>
    </p:spTree>
    <p:extLst>
      <p:ext uri="{BB962C8B-B14F-4D97-AF65-F5344CB8AC3E}">
        <p14:creationId xmlns:p14="http://schemas.microsoft.com/office/powerpoint/2010/main" val="17070451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4" y="118652"/>
            <a:ext cx="10058400" cy="814409"/>
          </a:xfrm>
        </p:spPr>
        <p:txBody>
          <a:bodyPr>
            <a:normAutofit fontScale="90000"/>
          </a:bodyPr>
          <a:lstStyle/>
          <a:p>
            <a:r>
              <a:rPr lang="en-US" dirty="0">
                <a:solidFill>
                  <a:srgbClr val="4040F2"/>
                </a:solidFill>
              </a:rPr>
              <a:t>Entity Types, Entity Sets, Keys, and Value Sets </a:t>
            </a:r>
            <a:endParaRPr lang="en-IN" altLang="en-US" dirty="0">
              <a:solidFill>
                <a:srgbClr val="4040F2"/>
              </a:solidFill>
            </a:endParaRPr>
          </a:p>
        </p:txBody>
      </p:sp>
      <p:sp>
        <p:nvSpPr>
          <p:cNvPr id="3" name="Content Placeholder 2"/>
          <p:cNvSpPr>
            <a:spLocks noGrp="1"/>
          </p:cNvSpPr>
          <p:nvPr>
            <p:ph idx="1"/>
          </p:nvPr>
        </p:nvSpPr>
        <p:spPr>
          <a:xfrm>
            <a:off x="513184" y="933061"/>
            <a:ext cx="10840616" cy="5244219"/>
          </a:xfrm>
        </p:spPr>
        <p:txBody>
          <a:bodyPr>
            <a:normAutofit/>
          </a:bodyPr>
          <a:lstStyle/>
          <a:p>
            <a:r>
              <a:rPr lang="en-IN" altLang="en-US" b="1" dirty="0" smtClean="0"/>
              <a:t>Entity Types</a:t>
            </a:r>
          </a:p>
          <a:p>
            <a:pPr lvl="1"/>
            <a:r>
              <a:rPr lang="en-US" dirty="0"/>
              <a:t>An </a:t>
            </a:r>
            <a:r>
              <a:rPr lang="en-US" b="1" dirty="0"/>
              <a:t>entity type </a:t>
            </a:r>
            <a:r>
              <a:rPr lang="en-US" dirty="0"/>
              <a:t>defines a </a:t>
            </a:r>
            <a:r>
              <a:rPr lang="en-US" i="1" dirty="0"/>
              <a:t>collection </a:t>
            </a:r>
            <a:r>
              <a:rPr lang="en-US" dirty="0"/>
              <a:t>(or </a:t>
            </a:r>
            <a:r>
              <a:rPr lang="en-US" i="1" dirty="0"/>
              <a:t>set</a:t>
            </a:r>
            <a:r>
              <a:rPr lang="en-US" dirty="0"/>
              <a:t>) of entities that have the same attributes </a:t>
            </a:r>
            <a:endParaRPr lang="en-US" dirty="0" smtClean="0"/>
          </a:p>
          <a:p>
            <a:pPr lvl="1"/>
            <a:endParaRPr lang="en-US" dirty="0" smtClean="0"/>
          </a:p>
          <a:p>
            <a:pPr lvl="1"/>
            <a:r>
              <a:rPr lang="en-US" dirty="0" smtClean="0"/>
              <a:t>The </a:t>
            </a:r>
            <a:r>
              <a:rPr lang="en-US" dirty="0"/>
              <a:t>collection of all entities of a particular entity type in the database at any point in time is called an </a:t>
            </a:r>
            <a:r>
              <a:rPr lang="en-US" b="1" dirty="0"/>
              <a:t>entity set </a:t>
            </a:r>
            <a:r>
              <a:rPr lang="en-US" dirty="0"/>
              <a:t>or </a:t>
            </a:r>
            <a:r>
              <a:rPr lang="en-US" b="1" dirty="0"/>
              <a:t>entity collection </a:t>
            </a:r>
            <a:endParaRPr lang="en-US" b="1" dirty="0" smtClean="0"/>
          </a:p>
          <a:p>
            <a:pPr lvl="1"/>
            <a:r>
              <a:rPr lang="en-US" dirty="0"/>
              <a:t>An entity type describes the </a:t>
            </a:r>
            <a:r>
              <a:rPr lang="en-US" b="1" dirty="0"/>
              <a:t>schema </a:t>
            </a:r>
            <a:r>
              <a:rPr lang="en-US" dirty="0"/>
              <a:t>or </a:t>
            </a:r>
            <a:r>
              <a:rPr lang="en-US" b="1" dirty="0"/>
              <a:t>intension </a:t>
            </a:r>
            <a:endParaRPr lang="en-US" b="1" dirty="0" smtClean="0"/>
          </a:p>
          <a:p>
            <a:pPr lvl="1"/>
            <a:r>
              <a:rPr lang="en-US" b="1" dirty="0" smtClean="0"/>
              <a:t>Entity set – extension</a:t>
            </a:r>
          </a:p>
          <a:p>
            <a:pPr lvl="1"/>
            <a:endParaRPr lang="en-IN" b="1" dirty="0"/>
          </a:p>
          <a:p>
            <a:pPr lvl="1"/>
            <a:endParaRPr lang="en-IN" altLang="en-US" b="1" dirty="0" smtClean="0"/>
          </a:p>
        </p:txBody>
      </p:sp>
      <p:pic>
        <p:nvPicPr>
          <p:cNvPr id="5" name="Picture 4"/>
          <p:cNvPicPr>
            <a:picLocks noChangeAspect="1"/>
          </p:cNvPicPr>
          <p:nvPr/>
        </p:nvPicPr>
        <p:blipFill>
          <a:blip r:embed="rId2"/>
          <a:stretch>
            <a:fillRect/>
          </a:stretch>
        </p:blipFill>
        <p:spPr>
          <a:xfrm>
            <a:off x="3399729" y="2816158"/>
            <a:ext cx="6472059" cy="3229842"/>
          </a:xfrm>
          <a:prstGeom prst="rect">
            <a:avLst/>
          </a:prstGeom>
        </p:spPr>
      </p:pic>
    </p:spTree>
    <p:extLst>
      <p:ext uri="{BB962C8B-B14F-4D97-AF65-F5344CB8AC3E}">
        <p14:creationId xmlns:p14="http://schemas.microsoft.com/office/powerpoint/2010/main" val="42376694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4" y="118652"/>
            <a:ext cx="10058400" cy="814409"/>
          </a:xfrm>
        </p:spPr>
        <p:txBody>
          <a:bodyPr>
            <a:normAutofit fontScale="90000"/>
          </a:bodyPr>
          <a:lstStyle/>
          <a:p>
            <a:r>
              <a:rPr lang="en-US" dirty="0">
                <a:solidFill>
                  <a:srgbClr val="4040F2"/>
                </a:solidFill>
              </a:rPr>
              <a:t>Entity Types, Entity Sets, Keys, and Value Sets </a:t>
            </a:r>
            <a:endParaRPr lang="en-IN" altLang="en-US" dirty="0">
              <a:solidFill>
                <a:srgbClr val="4040F2"/>
              </a:solidFill>
            </a:endParaRPr>
          </a:p>
        </p:txBody>
      </p:sp>
      <p:sp>
        <p:nvSpPr>
          <p:cNvPr id="3" name="Content Placeholder 2"/>
          <p:cNvSpPr>
            <a:spLocks noGrp="1"/>
          </p:cNvSpPr>
          <p:nvPr>
            <p:ph idx="1"/>
          </p:nvPr>
        </p:nvSpPr>
        <p:spPr>
          <a:xfrm>
            <a:off x="513184" y="933061"/>
            <a:ext cx="10840616" cy="5244219"/>
          </a:xfrm>
        </p:spPr>
        <p:txBody>
          <a:bodyPr>
            <a:normAutofit/>
          </a:bodyPr>
          <a:lstStyle/>
          <a:p>
            <a:r>
              <a:rPr lang="en-US" dirty="0">
                <a:solidFill>
                  <a:srgbClr val="C00000"/>
                </a:solidFill>
              </a:rPr>
              <a:t>Key Attributes of an Entity Type </a:t>
            </a:r>
            <a:endParaRPr lang="en-US" dirty="0" smtClean="0">
              <a:solidFill>
                <a:srgbClr val="C00000"/>
              </a:solidFill>
            </a:endParaRPr>
          </a:p>
          <a:p>
            <a:pPr lvl="1"/>
            <a:r>
              <a:rPr lang="en-US" dirty="0"/>
              <a:t>constraint on the entities of an entity type is the </a:t>
            </a:r>
            <a:r>
              <a:rPr lang="en-US" b="1" dirty="0"/>
              <a:t>key </a:t>
            </a:r>
            <a:r>
              <a:rPr lang="en-US" dirty="0"/>
              <a:t>or </a:t>
            </a:r>
            <a:r>
              <a:rPr lang="en-US" b="1" dirty="0"/>
              <a:t>uniqueness constraint </a:t>
            </a:r>
            <a:r>
              <a:rPr lang="en-US" dirty="0"/>
              <a:t>on attributes </a:t>
            </a:r>
            <a:endParaRPr lang="en-US" dirty="0" smtClean="0"/>
          </a:p>
          <a:p>
            <a:pPr lvl="1"/>
            <a:endParaRPr lang="en-US" dirty="0">
              <a:solidFill>
                <a:srgbClr val="C00000"/>
              </a:solidFill>
            </a:endParaRPr>
          </a:p>
          <a:p>
            <a:pPr lvl="1"/>
            <a:r>
              <a:rPr lang="en-US" dirty="0" smtClean="0">
                <a:solidFill>
                  <a:srgbClr val="C00000"/>
                </a:solidFill>
              </a:rPr>
              <a:t>Key attribute – </a:t>
            </a:r>
            <a:r>
              <a:rPr lang="en-US" dirty="0" smtClean="0">
                <a:solidFill>
                  <a:schemeClr val="tx1"/>
                </a:solidFill>
              </a:rPr>
              <a:t>attribute with distinct values</a:t>
            </a:r>
          </a:p>
          <a:p>
            <a:pPr lvl="1"/>
            <a:endParaRPr lang="en-US" dirty="0">
              <a:solidFill>
                <a:schemeClr val="tx1"/>
              </a:solidFill>
            </a:endParaRPr>
          </a:p>
          <a:p>
            <a:pPr lvl="1"/>
            <a:r>
              <a:rPr lang="en-US" dirty="0">
                <a:solidFill>
                  <a:srgbClr val="C00000"/>
                </a:solidFill>
              </a:rPr>
              <a:t>Value sets ( Domains) of </a:t>
            </a:r>
            <a:r>
              <a:rPr lang="en-US" dirty="0" smtClean="0">
                <a:solidFill>
                  <a:srgbClr val="C00000"/>
                </a:solidFill>
              </a:rPr>
              <a:t>attribute</a:t>
            </a:r>
          </a:p>
          <a:p>
            <a:pPr lvl="2"/>
            <a:r>
              <a:rPr lang="en-US" sz="1800" dirty="0">
                <a:solidFill>
                  <a:schemeClr val="tx1"/>
                </a:solidFill>
              </a:rPr>
              <a:t>Not included in ER diagram</a:t>
            </a:r>
          </a:p>
          <a:p>
            <a:pPr lvl="2"/>
            <a:r>
              <a:rPr lang="en-US" sz="1800" dirty="0">
                <a:solidFill>
                  <a:schemeClr val="tx1"/>
                </a:solidFill>
              </a:rPr>
              <a:t>Similar to datatypes</a:t>
            </a:r>
          </a:p>
          <a:p>
            <a:pPr marL="0" lvl="0" indent="0" eaLnBrk="0" fontAlgn="base" hangingPunct="0">
              <a:lnSpc>
                <a:spcPct val="100000"/>
              </a:lnSpc>
              <a:spcBef>
                <a:spcPct val="0"/>
              </a:spcBef>
              <a:spcAft>
                <a:spcPct val="0"/>
              </a:spcAft>
              <a:buClrTx/>
              <a:buSzTx/>
              <a:buFontTx/>
              <a:buChar char="•"/>
            </a:pPr>
            <a:r>
              <a:rPr lang="en-US" dirty="0" err="1" smtClean="0">
                <a:solidFill>
                  <a:srgbClr val="C00000"/>
                </a:solidFill>
              </a:rPr>
              <a:t>Eg</a:t>
            </a:r>
            <a:r>
              <a:rPr lang="en-US" dirty="0" smtClean="0">
                <a:solidFill>
                  <a:srgbClr val="C00000"/>
                </a:solidFill>
              </a:rPr>
              <a:t>:</a:t>
            </a:r>
            <a:endParaRPr lang="en-US" sz="1800" dirty="0">
              <a:solidFill>
                <a:schemeClr val="tx1"/>
              </a:solidFill>
            </a:endParaRPr>
          </a:p>
          <a:p>
            <a:pPr marL="0" lvl="0" indent="0" eaLnBrk="0" fontAlgn="base" hangingPunct="0">
              <a:lnSpc>
                <a:spcPct val="100000"/>
              </a:lnSpc>
              <a:spcBef>
                <a:spcPct val="0"/>
              </a:spcBef>
              <a:spcAft>
                <a:spcPct val="0"/>
              </a:spcAft>
              <a:buClrTx/>
              <a:buSzTx/>
              <a:buFontTx/>
              <a:buChar char="•"/>
            </a:pPr>
            <a:endParaRPr lang="en-US" sz="1800" dirty="0">
              <a:solidFill>
                <a:schemeClr val="tx1"/>
              </a:solidFill>
            </a:endParaRPr>
          </a:p>
        </p:txBody>
      </p:sp>
      <p:pic>
        <p:nvPicPr>
          <p:cNvPr id="4" name="Picture 3"/>
          <p:cNvPicPr>
            <a:picLocks noChangeAspect="1"/>
          </p:cNvPicPr>
          <p:nvPr/>
        </p:nvPicPr>
        <p:blipFill>
          <a:blip r:embed="rId2"/>
          <a:stretch>
            <a:fillRect/>
          </a:stretch>
        </p:blipFill>
        <p:spPr>
          <a:xfrm>
            <a:off x="5839318" y="1655239"/>
            <a:ext cx="4629629" cy="2229978"/>
          </a:xfrm>
          <a:prstGeom prst="rect">
            <a:avLst/>
          </a:prstGeom>
        </p:spPr>
      </p:pic>
      <p:graphicFrame>
        <p:nvGraphicFramePr>
          <p:cNvPr id="8" name="Table 7"/>
          <p:cNvGraphicFramePr>
            <a:graphicFrameLocks noGrp="1"/>
          </p:cNvGraphicFramePr>
          <p:nvPr>
            <p:extLst/>
          </p:nvPr>
        </p:nvGraphicFramePr>
        <p:xfrm>
          <a:off x="904292" y="3713364"/>
          <a:ext cx="10058400" cy="2560320"/>
        </p:xfrm>
        <a:graphic>
          <a:graphicData uri="http://schemas.openxmlformats.org/drawingml/2006/table">
            <a:tbl>
              <a:tblPr/>
              <a:tblGrid>
                <a:gridCol w="5029200">
                  <a:extLst>
                    <a:ext uri="{9D8B030D-6E8A-4147-A177-3AD203B41FA5}">
                      <a16:colId xmlns:a16="http://schemas.microsoft.com/office/drawing/2014/main" val="947553478"/>
                    </a:ext>
                  </a:extLst>
                </a:gridCol>
                <a:gridCol w="5029200">
                  <a:extLst>
                    <a:ext uri="{9D8B030D-6E8A-4147-A177-3AD203B41FA5}">
                      <a16:colId xmlns:a16="http://schemas.microsoft.com/office/drawing/2014/main" val="3386054628"/>
                    </a:ext>
                  </a:extLst>
                </a:gridCol>
              </a:tblGrid>
              <a:tr h="0">
                <a:tc>
                  <a:txBody>
                    <a:bodyPr/>
                    <a:lstStyle/>
                    <a:p>
                      <a:r>
                        <a:rPr lang="en-IN"/>
                        <a:t>Attribute</a:t>
                      </a:r>
                    </a:p>
                  </a:txBody>
                  <a:tcPr anchor="ctr">
                    <a:lnL>
                      <a:noFill/>
                    </a:lnL>
                    <a:lnR>
                      <a:noFill/>
                    </a:lnR>
                    <a:lnT>
                      <a:noFill/>
                    </a:lnT>
                    <a:lnB>
                      <a:noFill/>
                    </a:lnB>
                  </a:tcPr>
                </a:tc>
                <a:tc>
                  <a:txBody>
                    <a:bodyPr/>
                    <a:lstStyle/>
                    <a:p>
                      <a:r>
                        <a:rPr lang="en-IN"/>
                        <a:t>Value Set (Domain)</a:t>
                      </a:r>
                    </a:p>
                  </a:txBody>
                  <a:tcPr anchor="ctr">
                    <a:lnL>
                      <a:noFill/>
                    </a:lnL>
                    <a:lnR>
                      <a:noFill/>
                    </a:lnR>
                    <a:lnT>
                      <a:noFill/>
                    </a:lnT>
                    <a:lnB>
                      <a:noFill/>
                    </a:lnB>
                  </a:tcPr>
                </a:tc>
                <a:extLst>
                  <a:ext uri="{0D108BD9-81ED-4DB2-BD59-A6C34878D82A}">
                    <a16:rowId xmlns:a16="http://schemas.microsoft.com/office/drawing/2014/main" val="2052259735"/>
                  </a:ext>
                </a:extLst>
              </a:tr>
              <a:tr h="0">
                <a:tc>
                  <a:txBody>
                    <a:bodyPr/>
                    <a:lstStyle/>
                    <a:p>
                      <a:r>
                        <a:rPr lang="en-IN"/>
                        <a:t>Age</a:t>
                      </a:r>
                    </a:p>
                  </a:txBody>
                  <a:tcPr anchor="ctr">
                    <a:lnL>
                      <a:noFill/>
                    </a:lnL>
                    <a:lnR>
                      <a:noFill/>
                    </a:lnR>
                    <a:lnT>
                      <a:noFill/>
                    </a:lnT>
                    <a:lnB>
                      <a:noFill/>
                    </a:lnB>
                  </a:tcPr>
                </a:tc>
                <a:tc>
                  <a:txBody>
                    <a:bodyPr/>
                    <a:lstStyle/>
                    <a:p>
                      <a:r>
                        <a:rPr lang="en-IN"/>
                        <a:t>{0 – 120}</a:t>
                      </a:r>
                    </a:p>
                  </a:txBody>
                  <a:tcPr anchor="ctr">
                    <a:lnL>
                      <a:noFill/>
                    </a:lnL>
                    <a:lnR>
                      <a:noFill/>
                    </a:lnR>
                    <a:lnT>
                      <a:noFill/>
                    </a:lnT>
                    <a:lnB>
                      <a:noFill/>
                    </a:lnB>
                  </a:tcPr>
                </a:tc>
                <a:extLst>
                  <a:ext uri="{0D108BD9-81ED-4DB2-BD59-A6C34878D82A}">
                    <a16:rowId xmlns:a16="http://schemas.microsoft.com/office/drawing/2014/main" val="4070099968"/>
                  </a:ext>
                </a:extLst>
              </a:tr>
              <a:tr h="0">
                <a:tc>
                  <a:txBody>
                    <a:bodyPr/>
                    <a:lstStyle/>
                    <a:p>
                      <a:r>
                        <a:rPr lang="en-IN"/>
                        <a:t>Name</a:t>
                      </a:r>
                    </a:p>
                  </a:txBody>
                  <a:tcPr anchor="ctr">
                    <a:lnL>
                      <a:noFill/>
                    </a:lnL>
                    <a:lnR>
                      <a:noFill/>
                    </a:lnR>
                    <a:lnT>
                      <a:noFill/>
                    </a:lnT>
                    <a:lnB>
                      <a:noFill/>
                    </a:lnB>
                  </a:tcPr>
                </a:tc>
                <a:tc>
                  <a:txBody>
                    <a:bodyPr/>
                    <a:lstStyle/>
                    <a:p>
                      <a:r>
                        <a:rPr lang="en-US"/>
                        <a:t>Set of all alphabetic strings</a:t>
                      </a:r>
                    </a:p>
                  </a:txBody>
                  <a:tcPr anchor="ctr">
                    <a:lnL>
                      <a:noFill/>
                    </a:lnL>
                    <a:lnR>
                      <a:noFill/>
                    </a:lnR>
                    <a:lnT>
                      <a:noFill/>
                    </a:lnT>
                    <a:lnB>
                      <a:noFill/>
                    </a:lnB>
                  </a:tcPr>
                </a:tc>
                <a:extLst>
                  <a:ext uri="{0D108BD9-81ED-4DB2-BD59-A6C34878D82A}">
                    <a16:rowId xmlns:a16="http://schemas.microsoft.com/office/drawing/2014/main" val="1752656331"/>
                  </a:ext>
                </a:extLst>
              </a:tr>
              <a:tr h="0">
                <a:tc>
                  <a:txBody>
                    <a:bodyPr/>
                    <a:lstStyle/>
                    <a:p>
                      <a:r>
                        <a:rPr lang="en-IN"/>
                        <a:t>Email</a:t>
                      </a:r>
                    </a:p>
                  </a:txBody>
                  <a:tcPr anchor="ctr">
                    <a:lnL>
                      <a:noFill/>
                    </a:lnL>
                    <a:lnR>
                      <a:noFill/>
                    </a:lnR>
                    <a:lnT>
                      <a:noFill/>
                    </a:lnT>
                    <a:lnB>
                      <a:noFill/>
                    </a:lnB>
                  </a:tcPr>
                </a:tc>
                <a:tc>
                  <a:txBody>
                    <a:bodyPr/>
                    <a:lstStyle/>
                    <a:p>
                      <a:r>
                        <a:rPr lang="en-US"/>
                        <a:t>Set of valid email address formats</a:t>
                      </a:r>
                    </a:p>
                  </a:txBody>
                  <a:tcPr anchor="ctr">
                    <a:lnL>
                      <a:noFill/>
                    </a:lnL>
                    <a:lnR>
                      <a:noFill/>
                    </a:lnR>
                    <a:lnT>
                      <a:noFill/>
                    </a:lnT>
                    <a:lnB>
                      <a:noFill/>
                    </a:lnB>
                  </a:tcPr>
                </a:tc>
                <a:extLst>
                  <a:ext uri="{0D108BD9-81ED-4DB2-BD59-A6C34878D82A}">
                    <a16:rowId xmlns:a16="http://schemas.microsoft.com/office/drawing/2014/main" val="3852913216"/>
                  </a:ext>
                </a:extLst>
              </a:tr>
              <a:tr h="0">
                <a:tc>
                  <a:txBody>
                    <a:bodyPr/>
                    <a:lstStyle/>
                    <a:p>
                      <a:r>
                        <a:rPr lang="en-IN"/>
                        <a:t>Gender</a:t>
                      </a:r>
                    </a:p>
                  </a:txBody>
                  <a:tcPr anchor="ctr">
                    <a:lnL>
                      <a:noFill/>
                    </a:lnL>
                    <a:lnR>
                      <a:noFill/>
                    </a:lnR>
                    <a:lnT>
                      <a:noFill/>
                    </a:lnT>
                    <a:lnB>
                      <a:noFill/>
                    </a:lnB>
                  </a:tcPr>
                </a:tc>
                <a:tc>
                  <a:txBody>
                    <a:bodyPr/>
                    <a:lstStyle/>
                    <a:p>
                      <a:r>
                        <a:rPr lang="en-IN"/>
                        <a:t>{'Male', 'Female', 'Other'}</a:t>
                      </a:r>
                    </a:p>
                  </a:txBody>
                  <a:tcPr anchor="ctr">
                    <a:lnL>
                      <a:noFill/>
                    </a:lnL>
                    <a:lnR>
                      <a:noFill/>
                    </a:lnR>
                    <a:lnT>
                      <a:noFill/>
                    </a:lnT>
                    <a:lnB>
                      <a:noFill/>
                    </a:lnB>
                  </a:tcPr>
                </a:tc>
                <a:extLst>
                  <a:ext uri="{0D108BD9-81ED-4DB2-BD59-A6C34878D82A}">
                    <a16:rowId xmlns:a16="http://schemas.microsoft.com/office/drawing/2014/main" val="3587624163"/>
                  </a:ext>
                </a:extLst>
              </a:tr>
              <a:tr h="0">
                <a:tc>
                  <a:txBody>
                    <a:bodyPr/>
                    <a:lstStyle/>
                    <a:p>
                      <a:r>
                        <a:rPr lang="en-IN" dirty="0" err="1"/>
                        <a:t>DateOfBirth</a:t>
                      </a:r>
                      <a:endParaRPr lang="en-IN" dirty="0"/>
                    </a:p>
                  </a:txBody>
                  <a:tcPr anchor="ctr">
                    <a:lnL>
                      <a:noFill/>
                    </a:lnL>
                    <a:lnR>
                      <a:noFill/>
                    </a:lnR>
                    <a:lnT>
                      <a:noFill/>
                    </a:lnT>
                    <a:lnB>
                      <a:noFill/>
                    </a:lnB>
                  </a:tcPr>
                </a:tc>
                <a:tc>
                  <a:txBody>
                    <a:bodyPr/>
                    <a:lstStyle/>
                    <a:p>
                      <a:r>
                        <a:rPr lang="en-IN"/>
                        <a:t>Valid date values</a:t>
                      </a:r>
                    </a:p>
                  </a:txBody>
                  <a:tcPr anchor="ctr">
                    <a:lnL>
                      <a:noFill/>
                    </a:lnL>
                    <a:lnR>
                      <a:noFill/>
                    </a:lnR>
                    <a:lnT>
                      <a:noFill/>
                    </a:lnT>
                    <a:lnB>
                      <a:noFill/>
                    </a:lnB>
                  </a:tcPr>
                </a:tc>
                <a:extLst>
                  <a:ext uri="{0D108BD9-81ED-4DB2-BD59-A6C34878D82A}">
                    <a16:rowId xmlns:a16="http://schemas.microsoft.com/office/drawing/2014/main" val="648895840"/>
                  </a:ext>
                </a:extLst>
              </a:tr>
              <a:tr h="0">
                <a:tc>
                  <a:txBody>
                    <a:bodyPr/>
                    <a:lstStyle/>
                    <a:p>
                      <a:r>
                        <a:rPr lang="en-IN"/>
                        <a:t>Grade</a:t>
                      </a:r>
                    </a:p>
                  </a:txBody>
                  <a:tcPr anchor="ctr">
                    <a:lnL>
                      <a:noFill/>
                    </a:lnL>
                    <a:lnR>
                      <a:noFill/>
                    </a:lnR>
                    <a:lnT>
                      <a:noFill/>
                    </a:lnT>
                    <a:lnB>
                      <a:noFill/>
                    </a:lnB>
                  </a:tcPr>
                </a:tc>
                <a:tc>
                  <a:txBody>
                    <a:bodyPr/>
                    <a:lstStyle/>
                    <a:p>
                      <a:r>
                        <a:rPr lang="en-IN" dirty="0"/>
                        <a:t>{'A', 'B', 'C', 'D', 'F'}</a:t>
                      </a:r>
                    </a:p>
                  </a:txBody>
                  <a:tcPr anchor="ctr">
                    <a:lnL>
                      <a:noFill/>
                    </a:lnL>
                    <a:lnR>
                      <a:noFill/>
                    </a:lnR>
                    <a:lnT>
                      <a:noFill/>
                    </a:lnT>
                    <a:lnB>
                      <a:noFill/>
                    </a:lnB>
                  </a:tcPr>
                </a:tc>
                <a:extLst>
                  <a:ext uri="{0D108BD9-81ED-4DB2-BD59-A6C34878D82A}">
                    <a16:rowId xmlns:a16="http://schemas.microsoft.com/office/drawing/2014/main" val="1803383582"/>
                  </a:ext>
                </a:extLst>
              </a:tr>
            </a:tbl>
          </a:graphicData>
        </a:graphic>
      </p:graphicFrame>
      <p:sp>
        <p:nvSpPr>
          <p:cNvPr id="9" name="Rectangle 2"/>
          <p:cNvSpPr>
            <a:spLocks noChangeArrowheads="1"/>
          </p:cNvSpPr>
          <p:nvPr/>
        </p:nvSpPr>
        <p:spPr bwMode="auto">
          <a:xfrm>
            <a:off x="994326" y="36566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chemeClr val="tx1"/>
                </a:solidFill>
                <a:effectLst/>
                <a:latin typeface="Arial" panose="020B0604020202020204" pitchFamily="34" charset="0"/>
              </a:rPr>
              <a:t>Common Value Set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882416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3184" y="118652"/>
            <a:ext cx="10058400" cy="814409"/>
          </a:xfrm>
        </p:spPr>
        <p:txBody>
          <a:bodyPr>
            <a:normAutofit fontScale="90000"/>
          </a:bodyPr>
          <a:lstStyle/>
          <a:p>
            <a:r>
              <a:rPr lang="en-US" dirty="0">
                <a:solidFill>
                  <a:srgbClr val="4040F2"/>
                </a:solidFill>
              </a:rPr>
              <a:t>Entity Types, Entity Sets, Keys, and Value Sets </a:t>
            </a:r>
            <a:endParaRPr lang="en-IN" altLang="en-US" dirty="0">
              <a:solidFill>
                <a:srgbClr val="4040F2"/>
              </a:solidFill>
            </a:endParaRPr>
          </a:p>
        </p:txBody>
      </p:sp>
      <p:sp>
        <p:nvSpPr>
          <p:cNvPr id="3" name="Content Placeholder 2"/>
          <p:cNvSpPr>
            <a:spLocks noGrp="1"/>
          </p:cNvSpPr>
          <p:nvPr>
            <p:ph idx="1"/>
          </p:nvPr>
        </p:nvSpPr>
        <p:spPr>
          <a:xfrm>
            <a:off x="513184" y="933061"/>
            <a:ext cx="10840616" cy="5244219"/>
          </a:xfrm>
        </p:spPr>
        <p:txBody>
          <a:bodyPr>
            <a:normAutofit/>
          </a:bodyPr>
          <a:lstStyle/>
          <a:p>
            <a:r>
              <a:rPr lang="en-US" dirty="0">
                <a:solidFill>
                  <a:srgbClr val="C00000"/>
                </a:solidFill>
              </a:rPr>
              <a:t>Key Attributes of an Entity Type </a:t>
            </a:r>
            <a:endParaRPr lang="en-US" dirty="0" smtClean="0">
              <a:solidFill>
                <a:srgbClr val="C00000"/>
              </a:solidFill>
            </a:endParaRPr>
          </a:p>
          <a:p>
            <a:pPr lvl="1"/>
            <a:r>
              <a:rPr lang="en-US" dirty="0"/>
              <a:t>constraint on the entities of an entity type is the </a:t>
            </a:r>
            <a:r>
              <a:rPr lang="en-US" b="1" dirty="0"/>
              <a:t>key </a:t>
            </a:r>
            <a:r>
              <a:rPr lang="en-US" dirty="0"/>
              <a:t>or </a:t>
            </a:r>
            <a:r>
              <a:rPr lang="en-US" b="1" dirty="0"/>
              <a:t>uniqueness constraint </a:t>
            </a:r>
            <a:r>
              <a:rPr lang="en-US" dirty="0"/>
              <a:t>on attributes </a:t>
            </a:r>
            <a:endParaRPr lang="en-US" dirty="0" smtClean="0"/>
          </a:p>
          <a:p>
            <a:pPr lvl="1"/>
            <a:endParaRPr lang="en-US" dirty="0">
              <a:solidFill>
                <a:srgbClr val="C00000"/>
              </a:solidFill>
            </a:endParaRPr>
          </a:p>
          <a:p>
            <a:pPr lvl="1"/>
            <a:r>
              <a:rPr lang="en-US" dirty="0" smtClean="0">
                <a:solidFill>
                  <a:srgbClr val="C00000"/>
                </a:solidFill>
              </a:rPr>
              <a:t>Key attribute – </a:t>
            </a:r>
            <a:r>
              <a:rPr lang="en-US" dirty="0" smtClean="0">
                <a:solidFill>
                  <a:schemeClr val="tx1"/>
                </a:solidFill>
              </a:rPr>
              <a:t>attribute with distinct values</a:t>
            </a:r>
          </a:p>
          <a:p>
            <a:pPr lvl="1"/>
            <a:endParaRPr lang="en-US" dirty="0">
              <a:solidFill>
                <a:schemeClr val="tx1"/>
              </a:solidFill>
            </a:endParaRPr>
          </a:p>
          <a:p>
            <a:pPr lvl="1"/>
            <a:r>
              <a:rPr lang="en-US" dirty="0">
                <a:solidFill>
                  <a:srgbClr val="C00000"/>
                </a:solidFill>
              </a:rPr>
              <a:t>Value sets ( Domains) of </a:t>
            </a:r>
            <a:r>
              <a:rPr lang="en-US" dirty="0" smtClean="0">
                <a:solidFill>
                  <a:srgbClr val="C00000"/>
                </a:solidFill>
              </a:rPr>
              <a:t>attribute</a:t>
            </a:r>
          </a:p>
          <a:p>
            <a:pPr lvl="2"/>
            <a:r>
              <a:rPr lang="en-US" sz="1800" dirty="0">
                <a:solidFill>
                  <a:schemeClr val="tx1"/>
                </a:solidFill>
              </a:rPr>
              <a:t>Not included in ER diagram</a:t>
            </a:r>
          </a:p>
          <a:p>
            <a:pPr lvl="2"/>
            <a:r>
              <a:rPr lang="en-US" sz="1800" dirty="0">
                <a:solidFill>
                  <a:schemeClr val="tx1"/>
                </a:solidFill>
              </a:rPr>
              <a:t>Similar to datatypes</a:t>
            </a:r>
          </a:p>
          <a:p>
            <a:pPr marL="0" lvl="0" indent="0" eaLnBrk="0" fontAlgn="base" hangingPunct="0">
              <a:lnSpc>
                <a:spcPct val="100000"/>
              </a:lnSpc>
              <a:spcBef>
                <a:spcPct val="0"/>
              </a:spcBef>
              <a:spcAft>
                <a:spcPct val="0"/>
              </a:spcAft>
              <a:buClrTx/>
              <a:buSzTx/>
              <a:buFontTx/>
              <a:buChar char="•"/>
            </a:pPr>
            <a:r>
              <a:rPr lang="en-US" dirty="0" err="1" smtClean="0">
                <a:solidFill>
                  <a:srgbClr val="C00000"/>
                </a:solidFill>
              </a:rPr>
              <a:t>Eg</a:t>
            </a:r>
            <a:r>
              <a:rPr lang="en-US" dirty="0" smtClean="0">
                <a:solidFill>
                  <a:srgbClr val="C00000"/>
                </a:solidFill>
              </a:rPr>
              <a:t>:</a:t>
            </a:r>
            <a:endParaRPr lang="en-US" sz="1800" dirty="0">
              <a:solidFill>
                <a:schemeClr val="tx1"/>
              </a:solidFill>
            </a:endParaRPr>
          </a:p>
          <a:p>
            <a:pPr marL="0" lvl="0" indent="0" eaLnBrk="0" fontAlgn="base" hangingPunct="0">
              <a:lnSpc>
                <a:spcPct val="100000"/>
              </a:lnSpc>
              <a:spcBef>
                <a:spcPct val="0"/>
              </a:spcBef>
              <a:spcAft>
                <a:spcPct val="0"/>
              </a:spcAft>
              <a:buClrTx/>
              <a:buSzTx/>
              <a:buFontTx/>
              <a:buChar char="•"/>
            </a:pPr>
            <a:endParaRPr lang="en-US" sz="1800" dirty="0">
              <a:solidFill>
                <a:schemeClr val="tx1"/>
              </a:solidFill>
            </a:endParaRPr>
          </a:p>
        </p:txBody>
      </p:sp>
      <p:pic>
        <p:nvPicPr>
          <p:cNvPr id="4" name="Picture 3"/>
          <p:cNvPicPr>
            <a:picLocks noChangeAspect="1"/>
          </p:cNvPicPr>
          <p:nvPr/>
        </p:nvPicPr>
        <p:blipFill>
          <a:blip r:embed="rId2"/>
          <a:stretch>
            <a:fillRect/>
          </a:stretch>
        </p:blipFill>
        <p:spPr>
          <a:xfrm>
            <a:off x="5839318" y="1655239"/>
            <a:ext cx="4629629" cy="2229978"/>
          </a:xfrm>
          <a:prstGeom prst="rect">
            <a:avLst/>
          </a:prstGeom>
        </p:spPr>
      </p:pic>
      <p:graphicFrame>
        <p:nvGraphicFramePr>
          <p:cNvPr id="8" name="Table 7"/>
          <p:cNvGraphicFramePr>
            <a:graphicFrameLocks noGrp="1"/>
          </p:cNvGraphicFramePr>
          <p:nvPr>
            <p:extLst/>
          </p:nvPr>
        </p:nvGraphicFramePr>
        <p:xfrm>
          <a:off x="904292" y="3713364"/>
          <a:ext cx="10058400" cy="2560320"/>
        </p:xfrm>
        <a:graphic>
          <a:graphicData uri="http://schemas.openxmlformats.org/drawingml/2006/table">
            <a:tbl>
              <a:tblPr/>
              <a:tblGrid>
                <a:gridCol w="5029200">
                  <a:extLst>
                    <a:ext uri="{9D8B030D-6E8A-4147-A177-3AD203B41FA5}">
                      <a16:colId xmlns:a16="http://schemas.microsoft.com/office/drawing/2014/main" val="947553478"/>
                    </a:ext>
                  </a:extLst>
                </a:gridCol>
                <a:gridCol w="5029200">
                  <a:extLst>
                    <a:ext uri="{9D8B030D-6E8A-4147-A177-3AD203B41FA5}">
                      <a16:colId xmlns:a16="http://schemas.microsoft.com/office/drawing/2014/main" val="3386054628"/>
                    </a:ext>
                  </a:extLst>
                </a:gridCol>
              </a:tblGrid>
              <a:tr h="0">
                <a:tc>
                  <a:txBody>
                    <a:bodyPr/>
                    <a:lstStyle/>
                    <a:p>
                      <a:r>
                        <a:rPr lang="en-IN"/>
                        <a:t>Attribute</a:t>
                      </a:r>
                    </a:p>
                  </a:txBody>
                  <a:tcPr anchor="ctr">
                    <a:lnL>
                      <a:noFill/>
                    </a:lnL>
                    <a:lnR>
                      <a:noFill/>
                    </a:lnR>
                    <a:lnT>
                      <a:noFill/>
                    </a:lnT>
                    <a:lnB>
                      <a:noFill/>
                    </a:lnB>
                  </a:tcPr>
                </a:tc>
                <a:tc>
                  <a:txBody>
                    <a:bodyPr/>
                    <a:lstStyle/>
                    <a:p>
                      <a:r>
                        <a:rPr lang="en-IN"/>
                        <a:t>Value Set (Domain)</a:t>
                      </a:r>
                    </a:p>
                  </a:txBody>
                  <a:tcPr anchor="ctr">
                    <a:lnL>
                      <a:noFill/>
                    </a:lnL>
                    <a:lnR>
                      <a:noFill/>
                    </a:lnR>
                    <a:lnT>
                      <a:noFill/>
                    </a:lnT>
                    <a:lnB>
                      <a:noFill/>
                    </a:lnB>
                  </a:tcPr>
                </a:tc>
                <a:extLst>
                  <a:ext uri="{0D108BD9-81ED-4DB2-BD59-A6C34878D82A}">
                    <a16:rowId xmlns:a16="http://schemas.microsoft.com/office/drawing/2014/main" val="2052259735"/>
                  </a:ext>
                </a:extLst>
              </a:tr>
              <a:tr h="0">
                <a:tc>
                  <a:txBody>
                    <a:bodyPr/>
                    <a:lstStyle/>
                    <a:p>
                      <a:r>
                        <a:rPr lang="en-IN"/>
                        <a:t>Age</a:t>
                      </a:r>
                    </a:p>
                  </a:txBody>
                  <a:tcPr anchor="ctr">
                    <a:lnL>
                      <a:noFill/>
                    </a:lnL>
                    <a:lnR>
                      <a:noFill/>
                    </a:lnR>
                    <a:lnT>
                      <a:noFill/>
                    </a:lnT>
                    <a:lnB>
                      <a:noFill/>
                    </a:lnB>
                  </a:tcPr>
                </a:tc>
                <a:tc>
                  <a:txBody>
                    <a:bodyPr/>
                    <a:lstStyle/>
                    <a:p>
                      <a:r>
                        <a:rPr lang="en-IN"/>
                        <a:t>{0 – 120}</a:t>
                      </a:r>
                    </a:p>
                  </a:txBody>
                  <a:tcPr anchor="ctr">
                    <a:lnL>
                      <a:noFill/>
                    </a:lnL>
                    <a:lnR>
                      <a:noFill/>
                    </a:lnR>
                    <a:lnT>
                      <a:noFill/>
                    </a:lnT>
                    <a:lnB>
                      <a:noFill/>
                    </a:lnB>
                  </a:tcPr>
                </a:tc>
                <a:extLst>
                  <a:ext uri="{0D108BD9-81ED-4DB2-BD59-A6C34878D82A}">
                    <a16:rowId xmlns:a16="http://schemas.microsoft.com/office/drawing/2014/main" val="4070099968"/>
                  </a:ext>
                </a:extLst>
              </a:tr>
              <a:tr h="0">
                <a:tc>
                  <a:txBody>
                    <a:bodyPr/>
                    <a:lstStyle/>
                    <a:p>
                      <a:r>
                        <a:rPr lang="en-IN"/>
                        <a:t>Name</a:t>
                      </a:r>
                    </a:p>
                  </a:txBody>
                  <a:tcPr anchor="ctr">
                    <a:lnL>
                      <a:noFill/>
                    </a:lnL>
                    <a:lnR>
                      <a:noFill/>
                    </a:lnR>
                    <a:lnT>
                      <a:noFill/>
                    </a:lnT>
                    <a:lnB>
                      <a:noFill/>
                    </a:lnB>
                  </a:tcPr>
                </a:tc>
                <a:tc>
                  <a:txBody>
                    <a:bodyPr/>
                    <a:lstStyle/>
                    <a:p>
                      <a:r>
                        <a:rPr lang="en-US"/>
                        <a:t>Set of all alphabetic strings</a:t>
                      </a:r>
                    </a:p>
                  </a:txBody>
                  <a:tcPr anchor="ctr">
                    <a:lnL>
                      <a:noFill/>
                    </a:lnL>
                    <a:lnR>
                      <a:noFill/>
                    </a:lnR>
                    <a:lnT>
                      <a:noFill/>
                    </a:lnT>
                    <a:lnB>
                      <a:noFill/>
                    </a:lnB>
                  </a:tcPr>
                </a:tc>
                <a:extLst>
                  <a:ext uri="{0D108BD9-81ED-4DB2-BD59-A6C34878D82A}">
                    <a16:rowId xmlns:a16="http://schemas.microsoft.com/office/drawing/2014/main" val="1752656331"/>
                  </a:ext>
                </a:extLst>
              </a:tr>
              <a:tr h="0">
                <a:tc>
                  <a:txBody>
                    <a:bodyPr/>
                    <a:lstStyle/>
                    <a:p>
                      <a:r>
                        <a:rPr lang="en-IN"/>
                        <a:t>Email</a:t>
                      </a:r>
                    </a:p>
                  </a:txBody>
                  <a:tcPr anchor="ctr">
                    <a:lnL>
                      <a:noFill/>
                    </a:lnL>
                    <a:lnR>
                      <a:noFill/>
                    </a:lnR>
                    <a:lnT>
                      <a:noFill/>
                    </a:lnT>
                    <a:lnB>
                      <a:noFill/>
                    </a:lnB>
                  </a:tcPr>
                </a:tc>
                <a:tc>
                  <a:txBody>
                    <a:bodyPr/>
                    <a:lstStyle/>
                    <a:p>
                      <a:r>
                        <a:rPr lang="en-US"/>
                        <a:t>Set of valid email address formats</a:t>
                      </a:r>
                    </a:p>
                  </a:txBody>
                  <a:tcPr anchor="ctr">
                    <a:lnL>
                      <a:noFill/>
                    </a:lnL>
                    <a:lnR>
                      <a:noFill/>
                    </a:lnR>
                    <a:lnT>
                      <a:noFill/>
                    </a:lnT>
                    <a:lnB>
                      <a:noFill/>
                    </a:lnB>
                  </a:tcPr>
                </a:tc>
                <a:extLst>
                  <a:ext uri="{0D108BD9-81ED-4DB2-BD59-A6C34878D82A}">
                    <a16:rowId xmlns:a16="http://schemas.microsoft.com/office/drawing/2014/main" val="3852913216"/>
                  </a:ext>
                </a:extLst>
              </a:tr>
              <a:tr h="0">
                <a:tc>
                  <a:txBody>
                    <a:bodyPr/>
                    <a:lstStyle/>
                    <a:p>
                      <a:r>
                        <a:rPr lang="en-IN"/>
                        <a:t>Gender</a:t>
                      </a:r>
                    </a:p>
                  </a:txBody>
                  <a:tcPr anchor="ctr">
                    <a:lnL>
                      <a:noFill/>
                    </a:lnL>
                    <a:lnR>
                      <a:noFill/>
                    </a:lnR>
                    <a:lnT>
                      <a:noFill/>
                    </a:lnT>
                    <a:lnB>
                      <a:noFill/>
                    </a:lnB>
                  </a:tcPr>
                </a:tc>
                <a:tc>
                  <a:txBody>
                    <a:bodyPr/>
                    <a:lstStyle/>
                    <a:p>
                      <a:r>
                        <a:rPr lang="en-IN"/>
                        <a:t>{'Male', 'Female', 'Other'}</a:t>
                      </a:r>
                    </a:p>
                  </a:txBody>
                  <a:tcPr anchor="ctr">
                    <a:lnL>
                      <a:noFill/>
                    </a:lnL>
                    <a:lnR>
                      <a:noFill/>
                    </a:lnR>
                    <a:lnT>
                      <a:noFill/>
                    </a:lnT>
                    <a:lnB>
                      <a:noFill/>
                    </a:lnB>
                  </a:tcPr>
                </a:tc>
                <a:extLst>
                  <a:ext uri="{0D108BD9-81ED-4DB2-BD59-A6C34878D82A}">
                    <a16:rowId xmlns:a16="http://schemas.microsoft.com/office/drawing/2014/main" val="3587624163"/>
                  </a:ext>
                </a:extLst>
              </a:tr>
              <a:tr h="0">
                <a:tc>
                  <a:txBody>
                    <a:bodyPr/>
                    <a:lstStyle/>
                    <a:p>
                      <a:r>
                        <a:rPr lang="en-IN" dirty="0" err="1"/>
                        <a:t>DateOfBirth</a:t>
                      </a:r>
                      <a:endParaRPr lang="en-IN" dirty="0"/>
                    </a:p>
                  </a:txBody>
                  <a:tcPr anchor="ctr">
                    <a:lnL>
                      <a:noFill/>
                    </a:lnL>
                    <a:lnR>
                      <a:noFill/>
                    </a:lnR>
                    <a:lnT>
                      <a:noFill/>
                    </a:lnT>
                    <a:lnB>
                      <a:noFill/>
                    </a:lnB>
                  </a:tcPr>
                </a:tc>
                <a:tc>
                  <a:txBody>
                    <a:bodyPr/>
                    <a:lstStyle/>
                    <a:p>
                      <a:r>
                        <a:rPr lang="en-IN"/>
                        <a:t>Valid date values</a:t>
                      </a:r>
                    </a:p>
                  </a:txBody>
                  <a:tcPr anchor="ctr">
                    <a:lnL>
                      <a:noFill/>
                    </a:lnL>
                    <a:lnR>
                      <a:noFill/>
                    </a:lnR>
                    <a:lnT>
                      <a:noFill/>
                    </a:lnT>
                    <a:lnB>
                      <a:noFill/>
                    </a:lnB>
                  </a:tcPr>
                </a:tc>
                <a:extLst>
                  <a:ext uri="{0D108BD9-81ED-4DB2-BD59-A6C34878D82A}">
                    <a16:rowId xmlns:a16="http://schemas.microsoft.com/office/drawing/2014/main" val="648895840"/>
                  </a:ext>
                </a:extLst>
              </a:tr>
              <a:tr h="0">
                <a:tc>
                  <a:txBody>
                    <a:bodyPr/>
                    <a:lstStyle/>
                    <a:p>
                      <a:r>
                        <a:rPr lang="en-IN"/>
                        <a:t>Grade</a:t>
                      </a:r>
                    </a:p>
                  </a:txBody>
                  <a:tcPr anchor="ctr">
                    <a:lnL>
                      <a:noFill/>
                    </a:lnL>
                    <a:lnR>
                      <a:noFill/>
                    </a:lnR>
                    <a:lnT>
                      <a:noFill/>
                    </a:lnT>
                    <a:lnB>
                      <a:noFill/>
                    </a:lnB>
                  </a:tcPr>
                </a:tc>
                <a:tc>
                  <a:txBody>
                    <a:bodyPr/>
                    <a:lstStyle/>
                    <a:p>
                      <a:r>
                        <a:rPr lang="en-IN" dirty="0"/>
                        <a:t>{'A', 'B', 'C', 'D', 'F'}</a:t>
                      </a:r>
                    </a:p>
                  </a:txBody>
                  <a:tcPr anchor="ctr">
                    <a:lnL>
                      <a:noFill/>
                    </a:lnL>
                    <a:lnR>
                      <a:noFill/>
                    </a:lnR>
                    <a:lnT>
                      <a:noFill/>
                    </a:lnT>
                    <a:lnB>
                      <a:noFill/>
                    </a:lnB>
                  </a:tcPr>
                </a:tc>
                <a:extLst>
                  <a:ext uri="{0D108BD9-81ED-4DB2-BD59-A6C34878D82A}">
                    <a16:rowId xmlns:a16="http://schemas.microsoft.com/office/drawing/2014/main" val="1803383582"/>
                  </a:ext>
                </a:extLst>
              </a:tr>
            </a:tbl>
          </a:graphicData>
        </a:graphic>
      </p:graphicFrame>
      <p:sp>
        <p:nvSpPr>
          <p:cNvPr id="9" name="Rectangle 2"/>
          <p:cNvSpPr>
            <a:spLocks noChangeArrowheads="1"/>
          </p:cNvSpPr>
          <p:nvPr/>
        </p:nvSpPr>
        <p:spPr bwMode="auto">
          <a:xfrm>
            <a:off x="994326" y="3656617"/>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900" b="1" i="0" u="none" strike="noStrike" cap="none" normalizeH="0" baseline="0" dirty="0" smtClean="0">
                <a:ln>
                  <a:noFill/>
                </a:ln>
                <a:solidFill>
                  <a:schemeClr val="tx1"/>
                </a:solidFill>
                <a:effectLst/>
                <a:latin typeface="Arial" panose="020B0604020202020204" pitchFamily="34" charset="0"/>
              </a:rPr>
              <a:t>Common Value Set Types: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868128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Title 925697"/>
          <p:cNvSpPr>
            <a:spLocks noGrp="1"/>
          </p:cNvSpPr>
          <p:nvPr>
            <p:ph type="title"/>
          </p:nvPr>
        </p:nvSpPr>
        <p:spPr>
          <a:xfrm>
            <a:off x="1097280" y="286604"/>
            <a:ext cx="10058400" cy="497168"/>
          </a:xfrm>
        </p:spPr>
        <p:txBody>
          <a:bodyPr anchor="b">
            <a:normAutofit fontScale="90000"/>
          </a:bodyPr>
          <a:lstStyle/>
          <a:p>
            <a:r>
              <a:rPr lang="en-US" altLang="x-none" sz="3200" dirty="0"/>
              <a:t>Summary of notation for ER diagrams</a:t>
            </a:r>
          </a:p>
        </p:txBody>
      </p:sp>
      <p:pic>
        <p:nvPicPr>
          <p:cNvPr id="925700" name="Picture 925699" descr="fig03_14"/>
          <p:cNvPicPr>
            <a:picLocks noChangeAspect="1"/>
          </p:cNvPicPr>
          <p:nvPr/>
        </p:nvPicPr>
        <p:blipFill>
          <a:blip r:embed="rId2">
            <a:lum bright="-18000"/>
          </a:blip>
          <a:stretch>
            <a:fillRect/>
          </a:stretch>
        </p:blipFill>
        <p:spPr>
          <a:xfrm>
            <a:off x="1394862" y="929322"/>
            <a:ext cx="8756844" cy="5475984"/>
          </a:xfrm>
          <a:prstGeom prst="rect">
            <a:avLst/>
          </a:prstGeom>
          <a:noFill/>
          <a:ln w="9525">
            <a:noFill/>
          </a:ln>
        </p:spPr>
      </p:pic>
    </p:spTree>
    <p:extLst>
      <p:ext uri="{BB962C8B-B14F-4D97-AF65-F5344CB8AC3E}">
        <p14:creationId xmlns:p14="http://schemas.microsoft.com/office/powerpoint/2010/main" val="2904263914"/>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543820"/>
          </a:xfrm>
        </p:spPr>
        <p:txBody>
          <a:bodyPr>
            <a:normAutofit fontScale="90000"/>
          </a:bodyPr>
          <a:lstStyle/>
          <a:p>
            <a:r>
              <a:rPr lang="en-US" sz="3600" dirty="0">
                <a:solidFill>
                  <a:srgbClr val="C00000"/>
                </a:solidFill>
              </a:rPr>
              <a:t>Initial Conceptual Design of the COMPANY Database </a:t>
            </a:r>
            <a:endParaRPr lang="en-IN" sz="3600" dirty="0">
              <a:solidFill>
                <a:srgbClr val="C00000"/>
              </a:solidFill>
            </a:endParaRPr>
          </a:p>
        </p:txBody>
      </p:sp>
      <p:sp>
        <p:nvSpPr>
          <p:cNvPr id="3" name="Content Placeholder 2"/>
          <p:cNvSpPr>
            <a:spLocks noGrp="1"/>
          </p:cNvSpPr>
          <p:nvPr>
            <p:ph idx="1"/>
          </p:nvPr>
        </p:nvSpPr>
        <p:spPr>
          <a:xfrm>
            <a:off x="1097280" y="933061"/>
            <a:ext cx="10058400" cy="4936033"/>
          </a:xfrm>
        </p:spPr>
        <p:txBody>
          <a:bodyPr/>
          <a:lstStyle/>
          <a:p>
            <a:pPr algn="just"/>
            <a:r>
              <a:rPr lang="en-US" b="1"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An entity type DEPARTMENT with attributes Name, Number, Locations, Manager, and </a:t>
            </a:r>
            <a:r>
              <a:rPr lang="en-US" dirty="0" err="1">
                <a:latin typeface="Times New Roman" panose="02020603050405020304" pitchFamily="18" charset="0"/>
                <a:cs typeface="Times New Roman" panose="02020603050405020304" pitchFamily="18" charset="0"/>
              </a:rPr>
              <a:t>Manager_start_date</a:t>
            </a:r>
            <a:r>
              <a:rPr lang="en-US" dirty="0">
                <a:latin typeface="Times New Roman" panose="02020603050405020304" pitchFamily="18" charset="0"/>
                <a:cs typeface="Times New Roman" panose="02020603050405020304" pitchFamily="18" charset="0"/>
              </a:rPr>
              <a:t>. Locations is the only multivalued attribute. We can specify that both Name and Number are (separate) key attributes because each was specified to be unique</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An entity type PROJECT with attributes Name, Number, Location, and </a:t>
            </a:r>
            <a:r>
              <a:rPr lang="en-US" dirty="0" err="1">
                <a:latin typeface="Times New Roman" panose="02020603050405020304" pitchFamily="18" charset="0"/>
                <a:cs typeface="Times New Roman" panose="02020603050405020304" pitchFamily="18" charset="0"/>
              </a:rPr>
              <a:t>Controlling_department</a:t>
            </a:r>
            <a:r>
              <a:rPr lang="en-US" dirty="0">
                <a:latin typeface="Times New Roman" panose="02020603050405020304" pitchFamily="18" charset="0"/>
                <a:cs typeface="Times New Roman" panose="02020603050405020304" pitchFamily="18" charset="0"/>
              </a:rPr>
              <a:t>. Both Name and Number are (separate) key attributes. </a:t>
            </a:r>
            <a:endParaRPr lang="en-US" dirty="0" smtClean="0">
              <a:latin typeface="Times New Roman" panose="02020603050405020304" pitchFamily="18" charset="0"/>
              <a:cs typeface="Times New Roman" panose="02020603050405020304" pitchFamily="18" charset="0"/>
            </a:endParaRPr>
          </a:p>
          <a:p>
            <a:pPr algn="just"/>
            <a:r>
              <a:rPr lang="en-US" b="1" dirty="0" smtClean="0">
                <a:latin typeface="Times New Roman" panose="02020603050405020304" pitchFamily="18" charset="0"/>
                <a:cs typeface="Times New Roman" panose="02020603050405020304" pitchFamily="18" charset="0"/>
              </a:rPr>
              <a:t>3</a:t>
            </a:r>
            <a:r>
              <a:rPr lang="en-US" b="1"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An entity type EMPLOYEE with attributes Name, </a:t>
            </a:r>
            <a:r>
              <a:rPr lang="en-US" dirty="0" err="1">
                <a:latin typeface="Times New Roman" panose="02020603050405020304" pitchFamily="18" charset="0"/>
                <a:cs typeface="Times New Roman" panose="02020603050405020304" pitchFamily="18" charset="0"/>
              </a:rPr>
              <a:t>Ssn</a:t>
            </a:r>
            <a:r>
              <a:rPr lang="en-US" dirty="0">
                <a:latin typeface="Times New Roman" panose="02020603050405020304" pitchFamily="18" charset="0"/>
                <a:cs typeface="Times New Roman" panose="02020603050405020304" pitchFamily="18" charset="0"/>
              </a:rPr>
              <a:t>, Sex, Address, Salary, </a:t>
            </a:r>
            <a:r>
              <a:rPr lang="en-US" dirty="0" err="1">
                <a:latin typeface="Times New Roman" panose="02020603050405020304" pitchFamily="18" charset="0"/>
                <a:cs typeface="Times New Roman" panose="02020603050405020304" pitchFamily="18" charset="0"/>
              </a:rPr>
              <a:t>Birth_date</a:t>
            </a:r>
            <a:r>
              <a:rPr lang="en-US" dirty="0">
                <a:latin typeface="Times New Roman" panose="02020603050405020304" pitchFamily="18" charset="0"/>
                <a:cs typeface="Times New Roman" panose="02020603050405020304" pitchFamily="18" charset="0"/>
              </a:rPr>
              <a:t>, Department, and Supervisor. Both Name and Address may be composite attributes; however, this was not specified in the requirements. We must go back to the users to see if any of them will refer to the individual components of Name—</a:t>
            </a:r>
            <a:r>
              <a:rPr lang="en-US" dirty="0" err="1">
                <a:latin typeface="Times New Roman" panose="02020603050405020304" pitchFamily="18" charset="0"/>
                <a:cs typeface="Times New Roman" panose="02020603050405020304" pitchFamily="18" charset="0"/>
              </a:rPr>
              <a:t>First_name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Middle_initial</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Last_name</a:t>
            </a:r>
            <a:r>
              <a:rPr lang="en-US" dirty="0">
                <a:latin typeface="Times New Roman" panose="02020603050405020304" pitchFamily="18" charset="0"/>
                <a:cs typeface="Times New Roman" panose="02020603050405020304" pitchFamily="18" charset="0"/>
              </a:rPr>
              <a:t>—or of Address. In our example, Name is modeled as a composite attribute, whereas Address is not, presumably after consultation with the users.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4. An </a:t>
            </a:r>
            <a:r>
              <a:rPr lang="en-US" dirty="0">
                <a:latin typeface="Times New Roman" panose="02020603050405020304" pitchFamily="18" charset="0"/>
                <a:cs typeface="Times New Roman" panose="02020603050405020304" pitchFamily="18" charset="0"/>
              </a:rPr>
              <a:t>entity type DEPENDENT with attributes Employee, </a:t>
            </a:r>
            <a:r>
              <a:rPr lang="en-US" dirty="0" err="1">
                <a:latin typeface="Times New Roman" panose="02020603050405020304" pitchFamily="18" charset="0"/>
                <a:cs typeface="Times New Roman" panose="02020603050405020304" pitchFamily="18" charset="0"/>
              </a:rPr>
              <a:t>Dependent_name</a:t>
            </a:r>
            <a:r>
              <a:rPr lang="en-US" dirty="0">
                <a:latin typeface="Times New Roman" panose="02020603050405020304" pitchFamily="18" charset="0"/>
                <a:cs typeface="Times New Roman" panose="02020603050405020304" pitchFamily="18" charset="0"/>
              </a:rPr>
              <a:t>, Sex, </a:t>
            </a:r>
            <a:r>
              <a:rPr lang="en-US" dirty="0" err="1">
                <a:latin typeface="Times New Roman" panose="02020603050405020304" pitchFamily="18" charset="0"/>
                <a:cs typeface="Times New Roman" panose="02020603050405020304" pitchFamily="18" charset="0"/>
              </a:rPr>
              <a:t>Birth_date</a:t>
            </a:r>
            <a:r>
              <a:rPr lang="en-US" dirty="0">
                <a:latin typeface="Times New Roman" panose="02020603050405020304" pitchFamily="18" charset="0"/>
                <a:cs typeface="Times New Roman" panose="02020603050405020304" pitchFamily="18" charset="0"/>
              </a:rPr>
              <a:t>, and Relationship (to the employee).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886444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543820"/>
          </a:xfrm>
        </p:spPr>
        <p:txBody>
          <a:bodyPr>
            <a:normAutofit fontScale="90000"/>
          </a:bodyPr>
          <a:lstStyle/>
          <a:p>
            <a:r>
              <a:rPr lang="en-US" sz="3600" dirty="0">
                <a:solidFill>
                  <a:srgbClr val="C00000"/>
                </a:solidFill>
              </a:rPr>
              <a:t>Initial Conceptual Design of the COMPANY Database </a:t>
            </a:r>
            <a:endParaRPr lang="en-IN" sz="3600" dirty="0">
              <a:solidFill>
                <a:srgbClr val="C00000"/>
              </a:solidFill>
            </a:endParaRPr>
          </a:p>
        </p:txBody>
      </p:sp>
      <p:pic>
        <p:nvPicPr>
          <p:cNvPr id="4" name="Content Placeholder 3"/>
          <p:cNvPicPr>
            <a:picLocks noGrp="1" noChangeAspect="1"/>
          </p:cNvPicPr>
          <p:nvPr>
            <p:ph idx="1"/>
          </p:nvPr>
        </p:nvPicPr>
        <p:blipFill>
          <a:blip r:embed="rId2"/>
          <a:stretch>
            <a:fillRect/>
          </a:stretch>
        </p:blipFill>
        <p:spPr>
          <a:xfrm>
            <a:off x="826692" y="1577962"/>
            <a:ext cx="4334420" cy="1738445"/>
          </a:xfrm>
          <a:prstGeom prst="rect">
            <a:avLst/>
          </a:prstGeom>
        </p:spPr>
      </p:pic>
      <p:pic>
        <p:nvPicPr>
          <p:cNvPr id="5" name="Picture 4"/>
          <p:cNvPicPr>
            <a:picLocks noChangeAspect="1"/>
          </p:cNvPicPr>
          <p:nvPr/>
        </p:nvPicPr>
        <p:blipFill>
          <a:blip r:embed="rId3"/>
          <a:stretch>
            <a:fillRect/>
          </a:stretch>
        </p:blipFill>
        <p:spPr>
          <a:xfrm>
            <a:off x="6308778" y="1323078"/>
            <a:ext cx="4277322" cy="2248214"/>
          </a:xfrm>
          <a:prstGeom prst="rect">
            <a:avLst/>
          </a:prstGeom>
        </p:spPr>
      </p:pic>
      <p:pic>
        <p:nvPicPr>
          <p:cNvPr id="6" name="Picture 5"/>
          <p:cNvPicPr>
            <a:picLocks noChangeAspect="1"/>
          </p:cNvPicPr>
          <p:nvPr/>
        </p:nvPicPr>
        <p:blipFill>
          <a:blip r:embed="rId4"/>
          <a:stretch>
            <a:fillRect/>
          </a:stretch>
        </p:blipFill>
        <p:spPr>
          <a:xfrm>
            <a:off x="667748" y="3713584"/>
            <a:ext cx="5807952" cy="2514265"/>
          </a:xfrm>
          <a:prstGeom prst="rect">
            <a:avLst/>
          </a:prstGeom>
        </p:spPr>
      </p:pic>
      <p:pic>
        <p:nvPicPr>
          <p:cNvPr id="7" name="Picture 6"/>
          <p:cNvPicPr>
            <a:picLocks noChangeAspect="1"/>
          </p:cNvPicPr>
          <p:nvPr/>
        </p:nvPicPr>
        <p:blipFill>
          <a:blip r:embed="rId5"/>
          <a:stretch>
            <a:fillRect/>
          </a:stretch>
        </p:blipFill>
        <p:spPr>
          <a:xfrm>
            <a:off x="6078166" y="3871978"/>
            <a:ext cx="5182323" cy="1838582"/>
          </a:xfrm>
          <a:prstGeom prst="rect">
            <a:avLst/>
          </a:prstGeom>
        </p:spPr>
      </p:pic>
    </p:spTree>
    <p:extLst>
      <p:ext uri="{BB962C8B-B14F-4D97-AF65-F5344CB8AC3E}">
        <p14:creationId xmlns:p14="http://schemas.microsoft.com/office/powerpoint/2010/main" val="38151283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531" y="66187"/>
            <a:ext cx="10515600" cy="1021080"/>
          </a:xfrm>
        </p:spPr>
        <p:txBody>
          <a:bodyPr>
            <a:normAutofit fontScale="90000"/>
          </a:bodyPr>
          <a:lstStyle/>
          <a:p>
            <a:r>
              <a:rPr lang="en-US" dirty="0">
                <a:solidFill>
                  <a:srgbClr val="1B1BB5"/>
                </a:solidFill>
              </a:rPr>
              <a:t>Relationship Types, </a:t>
            </a:r>
            <a:r>
              <a:rPr lang="en-US" dirty="0" smtClean="0">
                <a:solidFill>
                  <a:srgbClr val="1B1BB5"/>
                </a:solidFill>
              </a:rPr>
              <a:t>Sets , </a:t>
            </a:r>
            <a:r>
              <a:rPr lang="en-IN" dirty="0">
                <a:solidFill>
                  <a:srgbClr val="1B1BB5"/>
                </a:solidFill>
              </a:rPr>
              <a:t>Roles, and Structural Constraints</a:t>
            </a:r>
            <a:endParaRPr lang="en-US" dirty="0">
              <a:solidFill>
                <a:srgbClr val="1B1BB5"/>
              </a:solidFill>
            </a:endParaRPr>
          </a:p>
        </p:txBody>
      </p:sp>
      <p:sp>
        <p:nvSpPr>
          <p:cNvPr id="3" name="Content Placeholder 2"/>
          <p:cNvSpPr>
            <a:spLocks noGrp="1"/>
          </p:cNvSpPr>
          <p:nvPr>
            <p:ph idx="1"/>
          </p:nvPr>
        </p:nvSpPr>
        <p:spPr>
          <a:xfrm>
            <a:off x="310661" y="1087267"/>
            <a:ext cx="11374316" cy="5278364"/>
          </a:xfrm>
        </p:spPr>
        <p:txBody>
          <a:bodyPr/>
          <a:lstStyle/>
          <a:p>
            <a:r>
              <a:rPr lang="en-US" b="1" dirty="0"/>
              <a:t>Relationship:</a:t>
            </a:r>
            <a:r>
              <a:rPr lang="en-US" dirty="0"/>
              <a:t> This is an association between two entities. </a:t>
            </a:r>
            <a:endParaRPr lang="en-US" dirty="0" smtClean="0"/>
          </a:p>
          <a:p>
            <a:pPr lvl="1"/>
            <a:r>
              <a:rPr lang="en-US" dirty="0"/>
              <a:t>whenever an attribute of one entity type refers to another entity type, some relationship </a:t>
            </a:r>
            <a:r>
              <a:rPr lang="en-US" dirty="0" smtClean="0"/>
              <a:t>exists</a:t>
            </a:r>
          </a:p>
          <a:p>
            <a:pPr lvl="1"/>
            <a:r>
              <a:rPr lang="en-US" dirty="0" smtClean="0"/>
              <a:t>References that are not represented as attributes are:</a:t>
            </a:r>
          </a:p>
          <a:p>
            <a:pPr lvl="2"/>
            <a:r>
              <a:rPr lang="en-US" dirty="0"/>
              <a:t>For example, the attribute Manager of DEPARTMENT refers to an employee who manages the department</a:t>
            </a:r>
            <a:r>
              <a:rPr lang="en-US" dirty="0" smtClean="0"/>
              <a:t>;</a:t>
            </a:r>
          </a:p>
          <a:p>
            <a:pPr lvl="2"/>
            <a:r>
              <a:rPr lang="en-US" dirty="0"/>
              <a:t>the attribute </a:t>
            </a:r>
            <a:r>
              <a:rPr lang="en-US" dirty="0" err="1"/>
              <a:t>Controlling_department</a:t>
            </a:r>
            <a:r>
              <a:rPr lang="en-US" dirty="0"/>
              <a:t> of PROJECT refers to the department that controls the project</a:t>
            </a:r>
          </a:p>
          <a:p>
            <a:r>
              <a:rPr lang="en-US" sz="2400" dirty="0" smtClean="0">
                <a:solidFill>
                  <a:srgbClr val="C00000"/>
                </a:solidFill>
              </a:rPr>
              <a:t>Benefits of Relationship</a:t>
            </a:r>
          </a:p>
          <a:p>
            <a:pPr lvl="1"/>
            <a:r>
              <a:rPr lang="en-US" sz="2200" dirty="0" smtClean="0">
                <a:solidFill>
                  <a:schemeClr val="tx1">
                    <a:lumMod val="85000"/>
                    <a:lumOff val="15000"/>
                  </a:schemeClr>
                </a:solidFill>
              </a:rPr>
              <a:t>Eliminate data redundancy and inconsistency</a:t>
            </a:r>
          </a:p>
          <a:p>
            <a:pPr lvl="1"/>
            <a:r>
              <a:rPr lang="en-US" b="1" dirty="0"/>
              <a:t>maintain data integrity by enforcing referential integrity constraints</a:t>
            </a:r>
            <a:r>
              <a:rPr lang="en-US" dirty="0"/>
              <a:t> </a:t>
            </a:r>
            <a:endParaRPr lang="en-US" dirty="0" smtClean="0"/>
          </a:p>
          <a:p>
            <a:pPr lvl="1"/>
            <a:r>
              <a:rPr lang="en-US" b="1" dirty="0"/>
              <a:t>efficient querying and retrieval of data</a:t>
            </a:r>
            <a:r>
              <a:rPr lang="en-US" dirty="0"/>
              <a:t> </a:t>
            </a:r>
            <a:r>
              <a:rPr lang="en-US" dirty="0" smtClean="0"/>
              <a:t>( accessing multiple table with single query)</a:t>
            </a:r>
          </a:p>
          <a:p>
            <a:pPr lvl="1"/>
            <a:endParaRPr lang="en-US" sz="2200" dirty="0">
              <a:solidFill>
                <a:schemeClr val="tx1">
                  <a:lumMod val="85000"/>
                  <a:lumOff val="15000"/>
                </a:schemeClr>
              </a:solidFill>
            </a:endParaRPr>
          </a:p>
          <a:p>
            <a:pPr lvl="1"/>
            <a:endParaRPr lang="en-US" sz="2200" dirty="0" smtClean="0">
              <a:solidFill>
                <a:srgbClr val="C00000"/>
              </a:solidFill>
            </a:endParaRPr>
          </a:p>
          <a:p>
            <a:pPr lvl="1"/>
            <a:endParaRPr lang="en-US" sz="2200" dirty="0"/>
          </a:p>
          <a:p>
            <a:endParaRPr lang="en-US" sz="2400" dirty="0"/>
          </a:p>
        </p:txBody>
      </p:sp>
    </p:spTree>
    <p:extLst>
      <p:ext uri="{BB962C8B-B14F-4D97-AF65-F5344CB8AC3E}">
        <p14:creationId xmlns:p14="http://schemas.microsoft.com/office/powerpoint/2010/main" val="278267170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7687" y="351790"/>
            <a:ext cx="9535557" cy="1160633"/>
          </a:xfrm>
          <a:prstGeom prst="rect">
            <a:avLst/>
          </a:prstGeom>
        </p:spPr>
        <p:txBody>
          <a:bodyPr vert="horz" wrap="square" lIns="0" tIns="478848" rIns="0" bIns="0" rtlCol="0" anchor="ctr">
            <a:spAutoFit/>
          </a:bodyPr>
          <a:lstStyle/>
          <a:p>
            <a:pPr marL="1081962">
              <a:lnSpc>
                <a:spcPct val="100000"/>
              </a:lnSpc>
              <a:spcBef>
                <a:spcPts val="103"/>
              </a:spcBef>
            </a:pPr>
            <a:r>
              <a:rPr dirty="0"/>
              <a:t>Course</a:t>
            </a:r>
            <a:r>
              <a:rPr spc="-77" dirty="0"/>
              <a:t> </a:t>
            </a:r>
            <a:r>
              <a:rPr spc="-9" dirty="0"/>
              <a:t>Objective</a:t>
            </a:r>
          </a:p>
        </p:txBody>
      </p:sp>
      <p:sp>
        <p:nvSpPr>
          <p:cNvPr id="4" name="object 4"/>
          <p:cNvSpPr txBox="1">
            <a:spLocks noGrp="1"/>
          </p:cNvSpPr>
          <p:nvPr>
            <p:ph idx="1"/>
          </p:nvPr>
        </p:nvSpPr>
        <p:spPr>
          <a:xfrm>
            <a:off x="1981431" y="1743402"/>
            <a:ext cx="8228447" cy="2714343"/>
          </a:xfrm>
          <a:prstGeom prst="rect">
            <a:avLst/>
          </a:prstGeom>
        </p:spPr>
        <p:txBody>
          <a:bodyPr vert="horz" wrap="square" lIns="0" tIns="239532" rIns="0" bIns="0" rtlCol="0">
            <a:spAutoFit/>
          </a:bodyPr>
          <a:lstStyle/>
          <a:p>
            <a:pPr marL="0" indent="0">
              <a:buNone/>
            </a:pPr>
            <a:r>
              <a:rPr lang="en-US" sz="2000" dirty="0">
                <a:latin typeface="Times New Roman" panose="02020603050405020304" pitchFamily="18" charset="0"/>
                <a:cs typeface="Times New Roman" panose="02020603050405020304" pitchFamily="18" charset="0"/>
              </a:rPr>
              <a:t>1. </a:t>
            </a:r>
            <a:r>
              <a:rPr lang="en-US" sz="2000" dirty="0">
                <a:solidFill>
                  <a:srgbClr val="6600FF"/>
                </a:solidFill>
                <a:latin typeface="Times New Roman" panose="02020603050405020304" pitchFamily="18" charset="0"/>
                <a:cs typeface="Times New Roman" panose="02020603050405020304" pitchFamily="18" charset="0"/>
              </a:rPr>
              <a:t>To understand the concepts of File system and structure of the database; </a:t>
            </a:r>
            <a:r>
              <a:rPr lang="en-US" sz="2000" dirty="0" smtClean="0">
                <a:solidFill>
                  <a:srgbClr val="6600FF"/>
                </a:solidFill>
                <a:latin typeface="Times New Roman" panose="02020603050405020304" pitchFamily="18" charset="0"/>
                <a:cs typeface="Times New Roman" panose="02020603050405020304" pitchFamily="18" charset="0"/>
              </a:rPr>
              <a:t>Designing an Entity-Relationship </a:t>
            </a:r>
            <a:r>
              <a:rPr lang="en-US" sz="2000" dirty="0">
                <a:solidFill>
                  <a:srgbClr val="6600FF"/>
                </a:solidFill>
                <a:latin typeface="Times New Roman" panose="02020603050405020304" pitchFamily="18" charset="0"/>
                <a:cs typeface="Times New Roman" panose="02020603050405020304" pitchFamily="18" charset="0"/>
              </a:rPr>
              <a:t>model for a real-life application and Mapping a database </a:t>
            </a:r>
            <a:r>
              <a:rPr lang="en-US" sz="2000" dirty="0" smtClean="0">
                <a:solidFill>
                  <a:srgbClr val="6600FF"/>
                </a:solidFill>
                <a:latin typeface="Times New Roman" panose="02020603050405020304" pitchFamily="18" charset="0"/>
                <a:cs typeface="Times New Roman" panose="02020603050405020304" pitchFamily="18" charset="0"/>
              </a:rPr>
              <a:t>schema </a:t>
            </a:r>
            <a:r>
              <a:rPr lang="en-IN" sz="2000" dirty="0" smtClean="0">
                <a:solidFill>
                  <a:srgbClr val="6600FF"/>
                </a:solidFill>
                <a:latin typeface="Times New Roman" panose="02020603050405020304" pitchFamily="18" charset="0"/>
                <a:cs typeface="Times New Roman" panose="02020603050405020304" pitchFamily="18" charset="0"/>
              </a:rPr>
              <a:t>from </a:t>
            </a:r>
            <a:r>
              <a:rPr lang="en-IN" sz="2000" dirty="0">
                <a:solidFill>
                  <a:srgbClr val="6600FF"/>
                </a:solidFill>
                <a:latin typeface="Times New Roman" panose="02020603050405020304" pitchFamily="18" charset="0"/>
                <a:cs typeface="Times New Roman" panose="02020603050405020304" pitchFamily="18" charset="0"/>
              </a:rPr>
              <a:t>the ER model.</a:t>
            </a:r>
          </a:p>
          <a:p>
            <a:pPr marL="0" indent="0">
              <a:buNone/>
            </a:pPr>
            <a:r>
              <a:rPr lang="en-US" sz="2000" dirty="0">
                <a:latin typeface="Times New Roman" panose="02020603050405020304" pitchFamily="18" charset="0"/>
                <a:cs typeface="Times New Roman" panose="02020603050405020304" pitchFamily="18" charset="0"/>
              </a:rPr>
              <a:t>2. </a:t>
            </a:r>
            <a:r>
              <a:rPr lang="en-US" sz="2000" dirty="0">
                <a:solidFill>
                  <a:schemeClr val="accent2">
                    <a:lumMod val="75000"/>
                  </a:schemeClr>
                </a:solidFill>
                <a:latin typeface="Times New Roman" panose="02020603050405020304" pitchFamily="18" charset="0"/>
                <a:cs typeface="Times New Roman" panose="02020603050405020304" pitchFamily="18" charset="0"/>
              </a:rPr>
              <a:t>To differentiate various normal forms, evaluate relational schemas for design </a:t>
            </a:r>
            <a:r>
              <a:rPr lang="en-US" sz="2000" dirty="0" smtClean="0">
                <a:solidFill>
                  <a:schemeClr val="accent2">
                    <a:lumMod val="75000"/>
                  </a:schemeClr>
                </a:solidFill>
                <a:latin typeface="Times New Roman" panose="02020603050405020304" pitchFamily="18" charset="0"/>
                <a:cs typeface="Times New Roman" panose="02020603050405020304" pitchFamily="18" charset="0"/>
              </a:rPr>
              <a:t>qualities </a:t>
            </a:r>
            <a:r>
              <a:rPr lang="en-IN" sz="2000" dirty="0" smtClean="0">
                <a:solidFill>
                  <a:schemeClr val="accent2">
                    <a:lumMod val="75000"/>
                  </a:schemeClr>
                </a:solidFill>
                <a:latin typeface="Times New Roman" panose="02020603050405020304" pitchFamily="18" charset="0"/>
                <a:cs typeface="Times New Roman" panose="02020603050405020304" pitchFamily="18" charset="0"/>
              </a:rPr>
              <a:t>and </a:t>
            </a:r>
            <a:r>
              <a:rPr lang="en-IN" sz="2000" dirty="0">
                <a:solidFill>
                  <a:schemeClr val="accent2">
                    <a:lumMod val="75000"/>
                  </a:schemeClr>
                </a:solidFill>
                <a:latin typeface="Times New Roman" panose="02020603050405020304" pitchFamily="18" charset="0"/>
                <a:cs typeface="Times New Roman" panose="02020603050405020304" pitchFamily="18" charset="0"/>
              </a:rPr>
              <a:t>optimize a query.</a:t>
            </a:r>
          </a:p>
          <a:p>
            <a:pPr marL="0" indent="0">
              <a:buNone/>
            </a:pPr>
            <a:r>
              <a:rPr lang="en-US" sz="2000" dirty="0">
                <a:latin typeface="Times New Roman" panose="02020603050405020304" pitchFamily="18" charset="0"/>
                <a:cs typeface="Times New Roman" panose="02020603050405020304" pitchFamily="18" charset="0"/>
              </a:rPr>
              <a:t>3. </a:t>
            </a:r>
            <a:r>
              <a:rPr lang="en-US" sz="2000" dirty="0">
                <a:solidFill>
                  <a:schemeClr val="accent1">
                    <a:lumMod val="75000"/>
                  </a:schemeClr>
                </a:solidFill>
                <a:latin typeface="Times New Roman" panose="02020603050405020304" pitchFamily="18" charset="0"/>
                <a:cs typeface="Times New Roman" panose="02020603050405020304" pitchFamily="18" charset="0"/>
              </a:rPr>
              <a:t>To impart the working methodologies of transaction management, </a:t>
            </a:r>
            <a:r>
              <a:rPr lang="en-US" sz="2000" dirty="0" smtClean="0">
                <a:solidFill>
                  <a:schemeClr val="accent1">
                    <a:lumMod val="75000"/>
                  </a:schemeClr>
                </a:solidFill>
                <a:latin typeface="Times New Roman" panose="02020603050405020304" pitchFamily="18" charset="0"/>
                <a:cs typeface="Times New Roman" panose="02020603050405020304" pitchFamily="18" charset="0"/>
              </a:rPr>
              <a:t>understand concurrency </a:t>
            </a:r>
            <a:r>
              <a:rPr lang="en-US" sz="2000" dirty="0">
                <a:solidFill>
                  <a:schemeClr val="accent1">
                    <a:lumMod val="75000"/>
                  </a:schemeClr>
                </a:solidFill>
                <a:latin typeface="Times New Roman" panose="02020603050405020304" pitchFamily="18" charset="0"/>
                <a:cs typeface="Times New Roman" panose="02020603050405020304" pitchFamily="18" charset="0"/>
              </a:rPr>
              <a:t>control, recovery, indexing, access methods and fundamental view </a:t>
            </a:r>
            <a:r>
              <a:rPr lang="en-US" sz="2000" dirty="0" smtClean="0">
                <a:solidFill>
                  <a:schemeClr val="accent1">
                    <a:lumMod val="75000"/>
                  </a:schemeClr>
                </a:solidFill>
                <a:latin typeface="Times New Roman" panose="02020603050405020304" pitchFamily="18" charset="0"/>
                <a:cs typeface="Times New Roman" panose="02020603050405020304" pitchFamily="18" charset="0"/>
              </a:rPr>
              <a:t>on unstructured </a:t>
            </a:r>
            <a:r>
              <a:rPr lang="en-US" sz="2000" dirty="0">
                <a:solidFill>
                  <a:schemeClr val="accent1">
                    <a:lumMod val="75000"/>
                  </a:schemeClr>
                </a:solidFill>
                <a:latin typeface="Times New Roman" panose="02020603050405020304" pitchFamily="18" charset="0"/>
                <a:cs typeface="Times New Roman" panose="02020603050405020304" pitchFamily="18" charset="0"/>
              </a:rPr>
              <a:t>data and its management.</a:t>
            </a:r>
            <a:endParaRPr sz="20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object 3"/>
          <p:cNvSpPr/>
          <p:nvPr/>
        </p:nvSpPr>
        <p:spPr>
          <a:xfrm>
            <a:off x="1981430" y="1829721"/>
            <a:ext cx="8228448" cy="3123240"/>
          </a:xfrm>
          <a:custGeom>
            <a:avLst/>
            <a:gdLst/>
            <a:ahLst/>
            <a:cxnLst/>
            <a:rect l="l" t="t" r="r" b="b"/>
            <a:pathLst>
              <a:path w="9074150" h="3444240">
                <a:moveTo>
                  <a:pt x="0" y="0"/>
                </a:moveTo>
                <a:lnTo>
                  <a:pt x="9073895" y="0"/>
                </a:lnTo>
                <a:lnTo>
                  <a:pt x="9073895" y="3444240"/>
                </a:lnTo>
                <a:lnTo>
                  <a:pt x="0" y="3444240"/>
                </a:lnTo>
                <a:lnTo>
                  <a:pt x="0" y="0"/>
                </a:lnTo>
                <a:close/>
              </a:path>
            </a:pathLst>
          </a:custGeom>
          <a:ln w="42672">
            <a:solidFill>
              <a:srgbClr val="91CF50"/>
            </a:solidFill>
          </a:ln>
        </p:spPr>
        <p:txBody>
          <a:bodyPr wrap="square" lIns="0" tIns="0" rIns="0" bIns="0" rtlCol="0"/>
          <a:lstStyle/>
          <a:p>
            <a:endParaRPr sz="1632"/>
          </a:p>
        </p:txBody>
      </p:sp>
      <p:pic>
        <p:nvPicPr>
          <p:cNvPr id="5" name="object 5"/>
          <p:cNvPicPr/>
          <p:nvPr/>
        </p:nvPicPr>
        <p:blipFill>
          <a:blip r:embed="rId2" cstate="print"/>
          <a:stretch>
            <a:fillRect/>
          </a:stretch>
        </p:blipFill>
        <p:spPr>
          <a:xfrm>
            <a:off x="8229292" y="1"/>
            <a:ext cx="2436404" cy="1829720"/>
          </a:xfrm>
          <a:prstGeom prst="rect">
            <a:avLst/>
          </a:prstGeom>
        </p:spPr>
      </p:pic>
    </p:spTree>
    <p:extLst>
      <p:ext uri="{BB962C8B-B14F-4D97-AF65-F5344CB8AC3E}">
        <p14:creationId xmlns:p14="http://schemas.microsoft.com/office/powerpoint/2010/main" val="21121085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530" y="66187"/>
            <a:ext cx="11960469" cy="680262"/>
          </a:xfrm>
        </p:spPr>
        <p:txBody>
          <a:bodyPr>
            <a:normAutofit/>
          </a:bodyPr>
          <a:lstStyle/>
          <a:p>
            <a:r>
              <a:rPr lang="en-US" sz="4000" dirty="0">
                <a:solidFill>
                  <a:srgbClr val="1B1BB5"/>
                </a:solidFill>
              </a:rPr>
              <a:t>Relationship Types, </a:t>
            </a:r>
            <a:r>
              <a:rPr lang="en-US" sz="4000" dirty="0" smtClean="0">
                <a:solidFill>
                  <a:srgbClr val="1B1BB5"/>
                </a:solidFill>
              </a:rPr>
              <a:t>Sets , </a:t>
            </a:r>
            <a:r>
              <a:rPr lang="en-IN" sz="4000" dirty="0">
                <a:solidFill>
                  <a:srgbClr val="1B1BB5"/>
                </a:solidFill>
              </a:rPr>
              <a:t>Roles, and Structural Constraints</a:t>
            </a:r>
            <a:endParaRPr lang="en-US" sz="4000" dirty="0">
              <a:solidFill>
                <a:srgbClr val="1B1BB5"/>
              </a:solidFill>
            </a:endParaRPr>
          </a:p>
        </p:txBody>
      </p:sp>
      <p:sp>
        <p:nvSpPr>
          <p:cNvPr id="3" name="Content Placeholder 2"/>
          <p:cNvSpPr>
            <a:spLocks noGrp="1"/>
          </p:cNvSpPr>
          <p:nvPr>
            <p:ph idx="1"/>
          </p:nvPr>
        </p:nvSpPr>
        <p:spPr>
          <a:xfrm>
            <a:off x="130629" y="746449"/>
            <a:ext cx="11554348" cy="5619182"/>
          </a:xfrm>
        </p:spPr>
        <p:txBody>
          <a:bodyPr/>
          <a:lstStyle/>
          <a:p>
            <a:pPr lvl="0"/>
            <a:r>
              <a:rPr lang="en-US" b="1" dirty="0" smtClean="0"/>
              <a:t>Relationship </a:t>
            </a:r>
            <a:r>
              <a:rPr lang="en-US" b="1" dirty="0"/>
              <a:t>type </a:t>
            </a:r>
            <a:r>
              <a:rPr lang="en-IN" altLang="en-US" dirty="0" smtClean="0"/>
              <a:t>:</a:t>
            </a:r>
          </a:p>
          <a:p>
            <a:r>
              <a:rPr lang="en-US" dirty="0"/>
              <a:t>A </a:t>
            </a:r>
            <a:r>
              <a:rPr lang="en-US" dirty="0">
                <a:solidFill>
                  <a:srgbClr val="FF3399"/>
                </a:solidFill>
              </a:rPr>
              <a:t>relationship type </a:t>
            </a:r>
            <a:r>
              <a:rPr lang="en-US" dirty="0"/>
              <a:t>R among n entity types E1, E2, . . . , </a:t>
            </a:r>
            <a:r>
              <a:rPr lang="en-US" dirty="0" err="1"/>
              <a:t>En</a:t>
            </a:r>
            <a:r>
              <a:rPr lang="en-US" dirty="0"/>
              <a:t> defines a </a:t>
            </a:r>
            <a:r>
              <a:rPr lang="en-US" dirty="0">
                <a:solidFill>
                  <a:srgbClr val="FF3399"/>
                </a:solidFill>
              </a:rPr>
              <a:t>set of associations</a:t>
            </a:r>
            <a:r>
              <a:rPr lang="en-US" dirty="0"/>
              <a:t>—or a relationship set</a:t>
            </a:r>
            <a:r>
              <a:rPr lang="en-US" dirty="0">
                <a:solidFill>
                  <a:srgbClr val="FF3399"/>
                </a:solidFill>
              </a:rPr>
              <a:t>—among entities </a:t>
            </a:r>
            <a:r>
              <a:rPr lang="en-US" dirty="0"/>
              <a:t>from these entity types. </a:t>
            </a:r>
          </a:p>
          <a:p>
            <a:pPr lvl="0"/>
            <a:r>
              <a:rPr lang="en-US" dirty="0" smtClean="0"/>
              <a:t>Each </a:t>
            </a:r>
            <a:r>
              <a:rPr lang="en-US" dirty="0"/>
              <a:t>relationship type contains a set of relationships of the same type each satisfying a set of predefined common properties</a:t>
            </a:r>
            <a:r>
              <a:rPr lang="en-US" dirty="0" smtClean="0"/>
              <a:t>.</a:t>
            </a:r>
          </a:p>
          <a:p>
            <a:pPr lvl="1"/>
            <a:r>
              <a:rPr lang="en-US" dirty="0" smtClean="0"/>
              <a:t>One-to-one</a:t>
            </a:r>
          </a:p>
          <a:p>
            <a:pPr lvl="1"/>
            <a:r>
              <a:rPr lang="en-US" dirty="0" smtClean="0"/>
              <a:t>One-to-many</a:t>
            </a:r>
          </a:p>
          <a:p>
            <a:pPr lvl="1"/>
            <a:r>
              <a:rPr lang="en-US" dirty="0" smtClean="0"/>
              <a:t>Many-to-many</a:t>
            </a:r>
            <a:endParaRPr lang="en-US" dirty="0"/>
          </a:p>
          <a:p>
            <a:pPr lvl="1"/>
            <a:endParaRPr lang="en-US" dirty="0"/>
          </a:p>
        </p:txBody>
      </p:sp>
      <p:graphicFrame>
        <p:nvGraphicFramePr>
          <p:cNvPr id="4" name="Table 3"/>
          <p:cNvGraphicFramePr>
            <a:graphicFrameLocks noGrp="1"/>
          </p:cNvGraphicFramePr>
          <p:nvPr>
            <p:extLst/>
          </p:nvPr>
        </p:nvGraphicFramePr>
        <p:xfrm>
          <a:off x="3862872" y="2336258"/>
          <a:ext cx="4665306" cy="3793955"/>
        </p:xfrm>
        <a:graphic>
          <a:graphicData uri="http://schemas.openxmlformats.org/drawingml/2006/table">
            <a:tbl>
              <a:tblPr/>
              <a:tblGrid>
                <a:gridCol w="1555102">
                  <a:extLst>
                    <a:ext uri="{9D8B030D-6E8A-4147-A177-3AD203B41FA5}">
                      <a16:colId xmlns:a16="http://schemas.microsoft.com/office/drawing/2014/main" val="346241585"/>
                    </a:ext>
                  </a:extLst>
                </a:gridCol>
                <a:gridCol w="1555102">
                  <a:extLst>
                    <a:ext uri="{9D8B030D-6E8A-4147-A177-3AD203B41FA5}">
                      <a16:colId xmlns:a16="http://schemas.microsoft.com/office/drawing/2014/main" val="1776104411"/>
                    </a:ext>
                  </a:extLst>
                </a:gridCol>
                <a:gridCol w="1555102">
                  <a:extLst>
                    <a:ext uri="{9D8B030D-6E8A-4147-A177-3AD203B41FA5}">
                      <a16:colId xmlns:a16="http://schemas.microsoft.com/office/drawing/2014/main" val="4232012162"/>
                    </a:ext>
                  </a:extLst>
                </a:gridCol>
              </a:tblGrid>
              <a:tr h="274748">
                <a:tc>
                  <a:txBody>
                    <a:bodyPr/>
                    <a:lstStyle/>
                    <a:p>
                      <a:pPr algn="l" fontAlgn="t" latinLnBrk="0"/>
                      <a:r>
                        <a:rPr lang="en-IN" sz="1400" b="0" dirty="0">
                          <a:effectLst/>
                        </a:rPr>
                        <a:t>Relationship Type</a:t>
                      </a:r>
                    </a:p>
                  </a:txBody>
                  <a:tcPr marL="48467" marR="48467" marT="48467" marB="48467">
                    <a:lnL>
                      <a:noFill/>
                    </a:lnL>
                    <a:lnR>
                      <a:noFill/>
                    </a:lnR>
                    <a:lnT>
                      <a:noFill/>
                    </a:lnT>
                    <a:lnB w="12700" cap="flat" cmpd="sng" algn="ctr">
                      <a:solidFill>
                        <a:srgbClr val="487EBD"/>
                      </a:solidFill>
                      <a:prstDash val="solid"/>
                      <a:round/>
                      <a:headEnd type="none" w="med" len="med"/>
                      <a:tailEnd type="none" w="med" len="med"/>
                    </a:lnB>
                  </a:tcPr>
                </a:tc>
                <a:tc>
                  <a:txBody>
                    <a:bodyPr/>
                    <a:lstStyle/>
                    <a:p>
                      <a:pPr algn="l" fontAlgn="t" latinLnBrk="0"/>
                      <a:r>
                        <a:rPr lang="en-IN" sz="1400" b="0">
                          <a:effectLst/>
                        </a:rPr>
                        <a:t>Description</a:t>
                      </a:r>
                    </a:p>
                  </a:txBody>
                  <a:tcPr marL="48467" marR="48467" marT="48467" marB="48467">
                    <a:lnL>
                      <a:noFill/>
                    </a:lnL>
                    <a:lnR>
                      <a:noFill/>
                    </a:lnR>
                    <a:lnT>
                      <a:noFill/>
                    </a:lnT>
                    <a:lnB w="12700" cap="flat" cmpd="sng" algn="ctr">
                      <a:solidFill>
                        <a:srgbClr val="487EBD"/>
                      </a:solidFill>
                      <a:prstDash val="solid"/>
                      <a:round/>
                      <a:headEnd type="none" w="med" len="med"/>
                      <a:tailEnd type="none" w="med" len="med"/>
                    </a:lnB>
                  </a:tcPr>
                </a:tc>
                <a:tc>
                  <a:txBody>
                    <a:bodyPr/>
                    <a:lstStyle/>
                    <a:p>
                      <a:pPr algn="l" fontAlgn="t" latinLnBrk="0"/>
                      <a:r>
                        <a:rPr lang="en-IN" sz="1400" b="0">
                          <a:effectLst/>
                        </a:rPr>
                        <a:t>Example</a:t>
                      </a:r>
                    </a:p>
                  </a:txBody>
                  <a:tcPr marL="48467" marR="48467" marT="48467" marB="48467">
                    <a:lnL>
                      <a:noFill/>
                    </a:lnL>
                    <a:lnR>
                      <a:noFill/>
                    </a:lnR>
                    <a:lnT>
                      <a:noFill/>
                    </a:lnT>
                    <a:lnB w="12700" cap="flat" cmpd="sng" algn="ctr">
                      <a:solidFill>
                        <a:srgbClr val="487EBD"/>
                      </a:solidFill>
                      <a:prstDash val="solid"/>
                      <a:round/>
                      <a:headEnd type="none" w="med" len="med"/>
                      <a:tailEnd type="none" w="med" len="med"/>
                    </a:lnB>
                  </a:tcPr>
                </a:tc>
                <a:extLst>
                  <a:ext uri="{0D108BD9-81ED-4DB2-BD59-A6C34878D82A}">
                    <a16:rowId xmlns:a16="http://schemas.microsoft.com/office/drawing/2014/main" val="3975983894"/>
                  </a:ext>
                </a:extLst>
              </a:tr>
              <a:tr h="1204661">
                <a:tc>
                  <a:txBody>
                    <a:bodyPr/>
                    <a:lstStyle/>
                    <a:p>
                      <a:pPr fontAlgn="base" latinLnBrk="0"/>
                      <a:r>
                        <a:rPr lang="en-IN" sz="1400" b="0" dirty="0">
                          <a:effectLst/>
                        </a:rPr>
                        <a:t>One-to-One (1:1)</a:t>
                      </a:r>
                      <a:endParaRPr lang="en-IN" sz="1400" dirty="0">
                        <a:effectLst/>
                      </a:endParaRPr>
                    </a:p>
                  </a:txBody>
                  <a:tcPr marL="48467" marR="48467" marT="36350" marB="36350" anchor="ctr">
                    <a:lnL w="12700" cap="flat" cmpd="sng" algn="ctr">
                      <a:solidFill>
                        <a:srgbClr val="487EBD"/>
                      </a:solidFill>
                      <a:prstDash val="solid"/>
                      <a:round/>
                      <a:headEnd type="none" w="med" len="med"/>
                      <a:tailEnd type="none" w="med" len="med"/>
                    </a:lnL>
                    <a:lnR w="12700" cap="flat" cmpd="sng" algn="ctr">
                      <a:solidFill>
                        <a:srgbClr val="487EBD"/>
                      </a:solidFill>
                      <a:prstDash val="solid"/>
                      <a:round/>
                      <a:headEnd type="none" w="med" len="med"/>
                      <a:tailEnd type="none" w="med" len="med"/>
                    </a:lnR>
                    <a:lnT w="12700" cap="flat" cmpd="sng" algn="ctr">
                      <a:solidFill>
                        <a:srgbClr val="487EBD"/>
                      </a:solidFill>
                      <a:prstDash val="solid"/>
                      <a:round/>
                      <a:headEnd type="none" w="med" len="med"/>
                      <a:tailEnd type="none" w="med" len="med"/>
                    </a:lnT>
                    <a:lnB w="12700" cap="flat" cmpd="sng" algn="ctr">
                      <a:solidFill>
                        <a:srgbClr val="887FBD"/>
                      </a:solidFill>
                      <a:prstDash val="solid"/>
                      <a:round/>
                      <a:headEnd type="none" w="med" len="med"/>
                      <a:tailEnd type="none" w="med" len="med"/>
                    </a:lnB>
                  </a:tcPr>
                </a:tc>
                <a:tc>
                  <a:txBody>
                    <a:bodyPr/>
                    <a:lstStyle/>
                    <a:p>
                      <a:pPr fontAlgn="base" latinLnBrk="0"/>
                      <a:r>
                        <a:rPr lang="en-US" sz="1400">
                          <a:effectLst/>
                        </a:rPr>
                        <a:t>Each entity instance in one set is related to at most one entity instance in the other set.</a:t>
                      </a:r>
                    </a:p>
                  </a:txBody>
                  <a:tcPr marL="48467" marR="48467" marT="36350" marB="36350" anchor="ctr">
                    <a:lnL w="12700" cap="flat" cmpd="sng" algn="ctr">
                      <a:solidFill>
                        <a:srgbClr val="487EBD"/>
                      </a:solidFill>
                      <a:prstDash val="solid"/>
                      <a:round/>
                      <a:headEnd type="none" w="med" len="med"/>
                      <a:tailEnd type="none" w="med" len="med"/>
                    </a:lnL>
                    <a:lnR w="12700" cap="flat" cmpd="sng" algn="ctr">
                      <a:solidFill>
                        <a:srgbClr val="487EBD"/>
                      </a:solidFill>
                      <a:prstDash val="solid"/>
                      <a:round/>
                      <a:headEnd type="none" w="med" len="med"/>
                      <a:tailEnd type="none" w="med" len="med"/>
                    </a:lnR>
                    <a:lnT w="12700" cap="flat" cmpd="sng" algn="ctr">
                      <a:solidFill>
                        <a:srgbClr val="487EBD"/>
                      </a:solidFill>
                      <a:prstDash val="solid"/>
                      <a:round/>
                      <a:headEnd type="none" w="med" len="med"/>
                      <a:tailEnd type="none" w="med" len="med"/>
                    </a:lnT>
                    <a:lnB w="12700" cap="flat" cmpd="sng" algn="ctr">
                      <a:solidFill>
                        <a:srgbClr val="887FBD"/>
                      </a:solidFill>
                      <a:prstDash val="solid"/>
                      <a:round/>
                      <a:headEnd type="none" w="med" len="med"/>
                      <a:tailEnd type="none" w="med" len="med"/>
                    </a:lnB>
                  </a:tcPr>
                </a:tc>
                <a:tc>
                  <a:txBody>
                    <a:bodyPr/>
                    <a:lstStyle/>
                    <a:p>
                      <a:pPr fontAlgn="base" latinLnBrk="0"/>
                      <a:r>
                        <a:rPr lang="en-US" sz="1400">
                          <a:effectLst/>
                        </a:rPr>
                        <a:t>An Employee has exactly one Employee Contact Info</a:t>
                      </a:r>
                    </a:p>
                  </a:txBody>
                  <a:tcPr marL="48467" marR="48467" marT="36350" marB="36350" anchor="ctr">
                    <a:lnL w="12700" cap="flat" cmpd="sng" algn="ctr">
                      <a:solidFill>
                        <a:srgbClr val="487EBD"/>
                      </a:solidFill>
                      <a:prstDash val="solid"/>
                      <a:round/>
                      <a:headEnd type="none" w="med" len="med"/>
                      <a:tailEnd type="none" w="med" len="med"/>
                    </a:lnL>
                    <a:lnR w="12700" cap="flat" cmpd="sng" algn="ctr">
                      <a:solidFill>
                        <a:srgbClr val="487EBD"/>
                      </a:solidFill>
                      <a:prstDash val="solid"/>
                      <a:round/>
                      <a:headEnd type="none" w="med" len="med"/>
                      <a:tailEnd type="none" w="med" len="med"/>
                    </a:lnR>
                    <a:lnT w="12700" cap="flat" cmpd="sng" algn="ctr">
                      <a:solidFill>
                        <a:srgbClr val="487EBD"/>
                      </a:solidFill>
                      <a:prstDash val="solid"/>
                      <a:round/>
                      <a:headEnd type="none" w="med" len="med"/>
                      <a:tailEnd type="none" w="med" len="med"/>
                    </a:lnT>
                    <a:lnB w="12700" cap="flat" cmpd="sng" algn="ctr">
                      <a:solidFill>
                        <a:srgbClr val="887FBD"/>
                      </a:solidFill>
                      <a:prstDash val="solid"/>
                      <a:round/>
                      <a:headEnd type="none" w="med" len="med"/>
                      <a:tailEnd type="none" w="med" len="med"/>
                    </a:lnB>
                  </a:tcPr>
                </a:tc>
                <a:extLst>
                  <a:ext uri="{0D108BD9-81ED-4DB2-BD59-A6C34878D82A}">
                    <a16:rowId xmlns:a16="http://schemas.microsoft.com/office/drawing/2014/main" val="2243017118"/>
                  </a:ext>
                </a:extLst>
              </a:tr>
              <a:tr h="1204661">
                <a:tc>
                  <a:txBody>
                    <a:bodyPr/>
                    <a:lstStyle/>
                    <a:p>
                      <a:pPr fontAlgn="base" latinLnBrk="0"/>
                      <a:r>
                        <a:rPr lang="en-IN" sz="1400" b="0">
                          <a:effectLst/>
                        </a:rPr>
                        <a:t>One-to-Many (1:N)</a:t>
                      </a:r>
                      <a:endParaRPr lang="en-IN" sz="1400">
                        <a:effectLst/>
                      </a:endParaRPr>
                    </a:p>
                  </a:txBody>
                  <a:tcPr marL="48467" marR="48467" marT="36350" marB="36350" anchor="ctr">
                    <a:lnL w="12700" cap="flat" cmpd="sng" algn="ctr">
                      <a:solidFill>
                        <a:srgbClr val="887FBD"/>
                      </a:solidFill>
                      <a:prstDash val="solid"/>
                      <a:round/>
                      <a:headEnd type="none" w="med" len="med"/>
                      <a:tailEnd type="none" w="med" len="med"/>
                    </a:lnL>
                    <a:lnR w="12700" cap="flat" cmpd="sng" algn="ctr">
                      <a:solidFill>
                        <a:srgbClr val="887FBD"/>
                      </a:solidFill>
                      <a:prstDash val="solid"/>
                      <a:round/>
                      <a:headEnd type="none" w="med" len="med"/>
                      <a:tailEnd type="none" w="med" len="med"/>
                    </a:lnR>
                    <a:lnT w="12700" cap="flat" cmpd="sng" algn="ctr">
                      <a:solidFill>
                        <a:srgbClr val="887FBD"/>
                      </a:solidFill>
                      <a:prstDash val="solid"/>
                      <a:round/>
                      <a:headEnd type="none" w="med" len="med"/>
                      <a:tailEnd type="none" w="med" len="med"/>
                    </a:lnT>
                    <a:lnB w="12700" cap="flat" cmpd="sng" algn="ctr">
                      <a:solidFill>
                        <a:srgbClr val="8867BD"/>
                      </a:solidFill>
                      <a:prstDash val="solid"/>
                      <a:round/>
                      <a:headEnd type="none" w="med" len="med"/>
                      <a:tailEnd type="none" w="med" len="med"/>
                    </a:lnB>
                  </a:tcPr>
                </a:tc>
                <a:tc>
                  <a:txBody>
                    <a:bodyPr/>
                    <a:lstStyle/>
                    <a:p>
                      <a:pPr fontAlgn="base" latinLnBrk="0"/>
                      <a:r>
                        <a:rPr lang="en-US" sz="1400" dirty="0">
                          <a:effectLst/>
                        </a:rPr>
                        <a:t>One entity instance in the first set relates to multiple instances in the second set, but not vice versa.</a:t>
                      </a:r>
                    </a:p>
                  </a:txBody>
                  <a:tcPr marL="48467" marR="48467" marT="36350" marB="36350" anchor="ctr">
                    <a:lnL w="12700" cap="flat" cmpd="sng" algn="ctr">
                      <a:solidFill>
                        <a:srgbClr val="887FBD"/>
                      </a:solidFill>
                      <a:prstDash val="solid"/>
                      <a:round/>
                      <a:headEnd type="none" w="med" len="med"/>
                      <a:tailEnd type="none" w="med" len="med"/>
                    </a:lnL>
                    <a:lnR w="12700" cap="flat" cmpd="sng" algn="ctr">
                      <a:solidFill>
                        <a:srgbClr val="887FBD"/>
                      </a:solidFill>
                      <a:prstDash val="solid"/>
                      <a:round/>
                      <a:headEnd type="none" w="med" len="med"/>
                      <a:tailEnd type="none" w="med" len="med"/>
                    </a:lnR>
                    <a:lnT w="12700" cap="flat" cmpd="sng" algn="ctr">
                      <a:solidFill>
                        <a:srgbClr val="887FBD"/>
                      </a:solidFill>
                      <a:prstDash val="solid"/>
                      <a:round/>
                      <a:headEnd type="none" w="med" len="med"/>
                      <a:tailEnd type="none" w="med" len="med"/>
                    </a:lnT>
                    <a:lnB w="12700" cap="flat" cmpd="sng" algn="ctr">
                      <a:solidFill>
                        <a:srgbClr val="8867BD"/>
                      </a:solidFill>
                      <a:prstDash val="solid"/>
                      <a:round/>
                      <a:headEnd type="none" w="med" len="med"/>
                      <a:tailEnd type="none" w="med" len="med"/>
                    </a:lnB>
                  </a:tcPr>
                </a:tc>
                <a:tc>
                  <a:txBody>
                    <a:bodyPr/>
                    <a:lstStyle/>
                    <a:p>
                      <a:pPr fontAlgn="base" latinLnBrk="0"/>
                      <a:r>
                        <a:rPr lang="en-US" sz="1400">
                          <a:effectLst/>
                        </a:rPr>
                        <a:t>A Department has many Employees, but each Employee belongs to one Department</a:t>
                      </a:r>
                    </a:p>
                  </a:txBody>
                  <a:tcPr marL="48467" marR="48467" marT="36350" marB="36350" anchor="ctr">
                    <a:lnL w="12700" cap="flat" cmpd="sng" algn="ctr">
                      <a:solidFill>
                        <a:srgbClr val="887FBD"/>
                      </a:solidFill>
                      <a:prstDash val="solid"/>
                      <a:round/>
                      <a:headEnd type="none" w="med" len="med"/>
                      <a:tailEnd type="none" w="med" len="med"/>
                    </a:lnL>
                    <a:lnR w="12700" cap="flat" cmpd="sng" algn="ctr">
                      <a:solidFill>
                        <a:srgbClr val="887FBD"/>
                      </a:solidFill>
                      <a:prstDash val="solid"/>
                      <a:round/>
                      <a:headEnd type="none" w="med" len="med"/>
                      <a:tailEnd type="none" w="med" len="med"/>
                    </a:lnR>
                    <a:lnT w="12700" cap="flat" cmpd="sng" algn="ctr">
                      <a:solidFill>
                        <a:srgbClr val="887FBD"/>
                      </a:solidFill>
                      <a:prstDash val="solid"/>
                      <a:round/>
                      <a:headEnd type="none" w="med" len="med"/>
                      <a:tailEnd type="none" w="med" len="med"/>
                    </a:lnT>
                    <a:lnB w="12700" cap="flat" cmpd="sng" algn="ctr">
                      <a:solidFill>
                        <a:srgbClr val="8867BD"/>
                      </a:solidFill>
                      <a:prstDash val="solid"/>
                      <a:round/>
                      <a:headEnd type="none" w="med" len="med"/>
                      <a:tailEnd type="none" w="med" len="med"/>
                    </a:lnB>
                  </a:tcPr>
                </a:tc>
                <a:extLst>
                  <a:ext uri="{0D108BD9-81ED-4DB2-BD59-A6C34878D82A}">
                    <a16:rowId xmlns:a16="http://schemas.microsoft.com/office/drawing/2014/main" val="2844010371"/>
                  </a:ext>
                </a:extLst>
              </a:tr>
              <a:tr h="824242">
                <a:tc>
                  <a:txBody>
                    <a:bodyPr/>
                    <a:lstStyle/>
                    <a:p>
                      <a:pPr fontAlgn="base" latinLnBrk="0"/>
                      <a:r>
                        <a:rPr lang="en-IN" sz="1400" b="0">
                          <a:effectLst/>
                        </a:rPr>
                        <a:t>Many-to-Many (M:N)</a:t>
                      </a:r>
                      <a:endParaRPr lang="en-IN" sz="1400">
                        <a:effectLst/>
                      </a:endParaRPr>
                    </a:p>
                  </a:txBody>
                  <a:tcPr marL="48467" marR="48467" marT="36350" marB="36350" anchor="ctr">
                    <a:lnL w="12700" cap="flat" cmpd="sng" algn="ctr">
                      <a:solidFill>
                        <a:srgbClr val="8867BD"/>
                      </a:solidFill>
                      <a:prstDash val="solid"/>
                      <a:round/>
                      <a:headEnd type="none" w="med" len="med"/>
                      <a:tailEnd type="none" w="med" len="med"/>
                    </a:lnL>
                    <a:lnR w="12700" cap="flat" cmpd="sng" algn="ctr">
                      <a:solidFill>
                        <a:srgbClr val="8867BD"/>
                      </a:solidFill>
                      <a:prstDash val="solid"/>
                      <a:round/>
                      <a:headEnd type="none" w="med" len="med"/>
                      <a:tailEnd type="none" w="med" len="med"/>
                    </a:lnR>
                    <a:lnT w="12700" cap="flat" cmpd="sng" algn="ctr">
                      <a:solidFill>
                        <a:srgbClr val="8867BD"/>
                      </a:solidFill>
                      <a:prstDash val="solid"/>
                      <a:round/>
                      <a:headEnd type="none" w="med" len="med"/>
                      <a:tailEnd type="none" w="med" len="med"/>
                    </a:lnT>
                    <a:lnB w="12700" cap="flat" cmpd="sng" algn="ctr">
                      <a:solidFill>
                        <a:srgbClr val="8867BD"/>
                      </a:solidFill>
                      <a:prstDash val="solid"/>
                      <a:round/>
                      <a:headEnd type="none" w="med" len="med"/>
                      <a:tailEnd type="none" w="med" len="med"/>
                    </a:lnB>
                  </a:tcPr>
                </a:tc>
                <a:tc>
                  <a:txBody>
                    <a:bodyPr/>
                    <a:lstStyle/>
                    <a:p>
                      <a:pPr fontAlgn="base" latinLnBrk="0"/>
                      <a:r>
                        <a:rPr lang="en-US" sz="1400">
                          <a:effectLst/>
                        </a:rPr>
                        <a:t>Multiple instances in one set relate to multiple instances in the other set.</a:t>
                      </a:r>
                    </a:p>
                  </a:txBody>
                  <a:tcPr marL="48467" marR="48467" marT="36350" marB="36350" anchor="ctr">
                    <a:lnL w="12700" cap="flat" cmpd="sng" algn="ctr">
                      <a:solidFill>
                        <a:srgbClr val="8867BD"/>
                      </a:solidFill>
                      <a:prstDash val="solid"/>
                      <a:round/>
                      <a:headEnd type="none" w="med" len="med"/>
                      <a:tailEnd type="none" w="med" len="med"/>
                    </a:lnL>
                    <a:lnR w="12700" cap="flat" cmpd="sng" algn="ctr">
                      <a:solidFill>
                        <a:srgbClr val="8867BD"/>
                      </a:solidFill>
                      <a:prstDash val="solid"/>
                      <a:round/>
                      <a:headEnd type="none" w="med" len="med"/>
                      <a:tailEnd type="none" w="med" len="med"/>
                    </a:lnR>
                    <a:lnT w="12700" cap="flat" cmpd="sng" algn="ctr">
                      <a:solidFill>
                        <a:srgbClr val="8867BD"/>
                      </a:solidFill>
                      <a:prstDash val="solid"/>
                      <a:round/>
                      <a:headEnd type="none" w="med" len="med"/>
                      <a:tailEnd type="none" w="med" len="med"/>
                    </a:lnT>
                    <a:lnB w="12700" cap="flat" cmpd="sng" algn="ctr">
                      <a:solidFill>
                        <a:srgbClr val="8867BD"/>
                      </a:solidFill>
                      <a:prstDash val="solid"/>
                      <a:round/>
                      <a:headEnd type="none" w="med" len="med"/>
                      <a:tailEnd type="none" w="med" len="med"/>
                    </a:lnB>
                  </a:tcPr>
                </a:tc>
                <a:tc>
                  <a:txBody>
                    <a:bodyPr/>
                    <a:lstStyle/>
                    <a:p>
                      <a:pPr fontAlgn="base" latinLnBrk="0"/>
                      <a:r>
                        <a:rPr lang="en-US" sz="1400" dirty="0">
                          <a:effectLst/>
                        </a:rPr>
                        <a:t>Students enroll in many Courses, and Courses have many Students</a:t>
                      </a:r>
                    </a:p>
                  </a:txBody>
                  <a:tcPr marL="48467" marR="48467" marT="36350" marB="36350" anchor="ctr">
                    <a:lnL w="12700" cap="flat" cmpd="sng" algn="ctr">
                      <a:solidFill>
                        <a:srgbClr val="8867BD"/>
                      </a:solidFill>
                      <a:prstDash val="solid"/>
                      <a:round/>
                      <a:headEnd type="none" w="med" len="med"/>
                      <a:tailEnd type="none" w="med" len="med"/>
                    </a:lnL>
                    <a:lnR w="12700" cap="flat" cmpd="sng" algn="ctr">
                      <a:solidFill>
                        <a:srgbClr val="8867BD"/>
                      </a:solidFill>
                      <a:prstDash val="solid"/>
                      <a:round/>
                      <a:headEnd type="none" w="med" len="med"/>
                      <a:tailEnd type="none" w="med" len="med"/>
                    </a:lnR>
                    <a:lnT w="12700" cap="flat" cmpd="sng" algn="ctr">
                      <a:solidFill>
                        <a:srgbClr val="8867BD"/>
                      </a:solidFill>
                      <a:prstDash val="solid"/>
                      <a:round/>
                      <a:headEnd type="none" w="med" len="med"/>
                      <a:tailEnd type="none" w="med" len="med"/>
                    </a:lnT>
                    <a:lnB w="12700" cap="flat" cmpd="sng" algn="ctr">
                      <a:solidFill>
                        <a:srgbClr val="8867BD"/>
                      </a:solidFill>
                      <a:prstDash val="solid"/>
                      <a:round/>
                      <a:headEnd type="none" w="med" len="med"/>
                      <a:tailEnd type="none" w="med" len="med"/>
                    </a:lnB>
                  </a:tcPr>
                </a:tc>
                <a:extLst>
                  <a:ext uri="{0D108BD9-81ED-4DB2-BD59-A6C34878D82A}">
                    <a16:rowId xmlns:a16="http://schemas.microsoft.com/office/drawing/2014/main" val="1049584586"/>
                  </a:ext>
                </a:extLst>
              </a:tr>
            </a:tbl>
          </a:graphicData>
        </a:graphic>
      </p:graphicFrame>
    </p:spTree>
    <p:extLst>
      <p:ext uri="{BB962C8B-B14F-4D97-AF65-F5344CB8AC3E}">
        <p14:creationId xmlns:p14="http://schemas.microsoft.com/office/powerpoint/2010/main" val="273071730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1531" y="66187"/>
            <a:ext cx="10515600" cy="1021080"/>
          </a:xfrm>
        </p:spPr>
        <p:txBody>
          <a:bodyPr>
            <a:normAutofit fontScale="90000"/>
          </a:bodyPr>
          <a:lstStyle/>
          <a:p>
            <a:r>
              <a:rPr lang="en-US" dirty="0">
                <a:solidFill>
                  <a:srgbClr val="1B1BB5"/>
                </a:solidFill>
              </a:rPr>
              <a:t>Relationship Types, </a:t>
            </a:r>
            <a:r>
              <a:rPr lang="en-US" dirty="0" smtClean="0">
                <a:solidFill>
                  <a:srgbClr val="1B1BB5"/>
                </a:solidFill>
              </a:rPr>
              <a:t>Sets , </a:t>
            </a:r>
            <a:r>
              <a:rPr lang="en-IN" dirty="0">
                <a:solidFill>
                  <a:srgbClr val="1B1BB5"/>
                </a:solidFill>
              </a:rPr>
              <a:t>Roles, and Structural Constraints</a:t>
            </a:r>
            <a:endParaRPr lang="en-US" dirty="0">
              <a:solidFill>
                <a:srgbClr val="1B1BB5"/>
              </a:solidFill>
            </a:endParaRPr>
          </a:p>
        </p:txBody>
      </p:sp>
      <p:sp>
        <p:nvSpPr>
          <p:cNvPr id="3" name="Content Placeholder 2"/>
          <p:cNvSpPr>
            <a:spLocks noGrp="1"/>
          </p:cNvSpPr>
          <p:nvPr>
            <p:ph idx="1"/>
          </p:nvPr>
        </p:nvSpPr>
        <p:spPr>
          <a:xfrm>
            <a:off x="310661" y="1087267"/>
            <a:ext cx="11374316" cy="5278364"/>
          </a:xfrm>
        </p:spPr>
        <p:txBody>
          <a:bodyPr/>
          <a:lstStyle/>
          <a:p>
            <a:pPr lvl="0"/>
            <a:r>
              <a:rPr lang="en-IN" altLang="en-US" b="1" dirty="0" smtClean="0"/>
              <a:t>R</a:t>
            </a:r>
            <a:r>
              <a:rPr lang="en-US" b="1" dirty="0" err="1"/>
              <a:t>elationship</a:t>
            </a:r>
            <a:r>
              <a:rPr lang="en-US" b="1" dirty="0"/>
              <a:t> set</a:t>
            </a:r>
            <a:r>
              <a:rPr lang="en-US" dirty="0"/>
              <a:t> is a set of instances of a relationship type.</a:t>
            </a:r>
          </a:p>
          <a:p>
            <a:pPr lvl="1"/>
            <a:r>
              <a:rPr lang="en-US" dirty="0"/>
              <a:t>If, say, R is a relationship type that relates entity types A and B, then, at any moment in time, the relationship set of R will be a set of ordered pairs (</a:t>
            </a:r>
            <a:r>
              <a:rPr lang="en-US" dirty="0" err="1"/>
              <a:t>x,y</a:t>
            </a:r>
            <a:r>
              <a:rPr lang="en-US" dirty="0"/>
              <a:t>), where x is an instance of A and y is an instance of B.</a:t>
            </a:r>
          </a:p>
          <a:p>
            <a:pPr lvl="1"/>
            <a:endParaRPr lang="en-US" dirty="0"/>
          </a:p>
        </p:txBody>
      </p:sp>
    </p:spTree>
    <p:extLst>
      <p:ext uri="{BB962C8B-B14F-4D97-AF65-F5344CB8AC3E}">
        <p14:creationId xmlns:p14="http://schemas.microsoft.com/office/powerpoint/2010/main" val="128101403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1743" name="Title 841742"/>
          <p:cNvSpPr>
            <a:spLocks noGrp="1"/>
          </p:cNvSpPr>
          <p:nvPr>
            <p:ph type="title"/>
          </p:nvPr>
        </p:nvSpPr>
        <p:spPr>
          <a:xfrm>
            <a:off x="1676400" y="290513"/>
            <a:ext cx="8763000" cy="776287"/>
          </a:xfrm>
        </p:spPr>
        <p:txBody>
          <a:bodyPr vert="horz" wrap="square" lIns="91440" tIns="45720" rIns="91440" bIns="45720" anchor="b">
            <a:normAutofit fontScale="90000"/>
          </a:bodyPr>
          <a:lstStyle/>
          <a:p>
            <a:r>
              <a:rPr lang="en-US" altLang="x-none" sz="2800"/>
              <a:t>Relationship instances of the WORKS_FOR N:1 relationship between EMPLOYEE and DEPARTMENT</a:t>
            </a:r>
          </a:p>
        </p:txBody>
      </p:sp>
      <p:pic>
        <p:nvPicPr>
          <p:cNvPr id="841759" name="Picture 841758" descr="fig03_09"/>
          <p:cNvPicPr>
            <a:picLocks noChangeAspect="1"/>
          </p:cNvPicPr>
          <p:nvPr/>
        </p:nvPicPr>
        <p:blipFill>
          <a:blip r:embed="rId3"/>
          <a:stretch>
            <a:fillRect/>
          </a:stretch>
        </p:blipFill>
        <p:spPr>
          <a:xfrm>
            <a:off x="2209800" y="1608138"/>
            <a:ext cx="7924800" cy="4724400"/>
          </a:xfrm>
          <a:prstGeom prst="rect">
            <a:avLst/>
          </a:prstGeom>
          <a:noFill/>
          <a:ln w="9525">
            <a:noFill/>
          </a:ln>
        </p:spPr>
      </p:pic>
    </p:spTree>
    <p:extLst>
      <p:ext uri="{BB962C8B-B14F-4D97-AF65-F5344CB8AC3E}">
        <p14:creationId xmlns:p14="http://schemas.microsoft.com/office/powerpoint/2010/main" val="123302995"/>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60"/>
            <a:ext cx="11174095" cy="1325880"/>
          </a:xfrm>
        </p:spPr>
        <p:txBody>
          <a:bodyPr>
            <a:normAutofit fontScale="90000"/>
          </a:bodyPr>
          <a:lstStyle/>
          <a:p>
            <a:r>
              <a:rPr lang="en-IN" altLang="en-US"/>
              <a:t>Relationship Degree,Role Names and Recursive Relationships</a:t>
            </a:r>
          </a:p>
        </p:txBody>
      </p:sp>
      <p:sp>
        <p:nvSpPr>
          <p:cNvPr id="3" name="Content Placeholder 2"/>
          <p:cNvSpPr>
            <a:spLocks noGrp="1"/>
          </p:cNvSpPr>
          <p:nvPr>
            <p:ph idx="1"/>
          </p:nvPr>
        </p:nvSpPr>
        <p:spPr>
          <a:xfrm>
            <a:off x="838200" y="1449705"/>
            <a:ext cx="11174095" cy="5080635"/>
          </a:xfrm>
        </p:spPr>
        <p:txBody>
          <a:bodyPr/>
          <a:lstStyle/>
          <a:p>
            <a:pPr>
              <a:lnSpc>
                <a:spcPct val="80000"/>
              </a:lnSpc>
            </a:pPr>
            <a:r>
              <a:rPr lang="en-US" altLang="x-none" sz="2800" dirty="0">
                <a:sym typeface="+mn-ea"/>
              </a:rPr>
              <a:t>The </a:t>
            </a:r>
            <a:r>
              <a:rPr lang="en-US" altLang="x-none" sz="2800" b="1" dirty="0">
                <a:sym typeface="+mn-ea"/>
              </a:rPr>
              <a:t>degree </a:t>
            </a:r>
            <a:r>
              <a:rPr lang="en-US" altLang="x-none" sz="2800" dirty="0">
                <a:sym typeface="+mn-ea"/>
              </a:rPr>
              <a:t>of a relationship type is the number of participating entity types. </a:t>
            </a:r>
            <a:endParaRPr lang="en-US" altLang="x-none" sz="2800" dirty="0"/>
          </a:p>
          <a:p>
            <a:pPr lvl="1">
              <a:lnSpc>
                <a:spcPct val="80000"/>
              </a:lnSpc>
            </a:pPr>
            <a:r>
              <a:rPr lang="en-US" altLang="x-none" sz="2800" dirty="0">
                <a:sym typeface="+mn-ea"/>
              </a:rPr>
              <a:t>Both MANAGES and WORKS_ON are </a:t>
            </a:r>
            <a:r>
              <a:rPr lang="en-US" altLang="x-none" sz="2800" i="1" dirty="0">
                <a:sym typeface="+mn-ea"/>
              </a:rPr>
              <a:t>binary</a:t>
            </a:r>
            <a:r>
              <a:rPr lang="en-US" altLang="x-none" sz="2800" dirty="0">
                <a:sym typeface="+mn-ea"/>
              </a:rPr>
              <a:t> relationships</a:t>
            </a:r>
            <a:r>
              <a:rPr lang="en-US" altLang="x-none" sz="2800" dirty="0" smtClean="0">
                <a:sym typeface="+mn-ea"/>
              </a:rPr>
              <a:t>.</a:t>
            </a:r>
          </a:p>
          <a:p>
            <a:pPr lvl="1">
              <a:lnSpc>
                <a:spcPct val="80000"/>
              </a:lnSpc>
            </a:pPr>
            <a:endParaRPr lang="en-US" altLang="x-none" sz="2800" dirty="0">
              <a:sym typeface="+mn-ea"/>
            </a:endParaRPr>
          </a:p>
          <a:p>
            <a:pPr lvl="1">
              <a:lnSpc>
                <a:spcPct val="80000"/>
              </a:lnSpc>
            </a:pPr>
            <a:endParaRPr lang="en-US" dirty="0" smtClean="0"/>
          </a:p>
          <a:p>
            <a:pPr lvl="1">
              <a:lnSpc>
                <a:spcPct val="80000"/>
              </a:lnSpc>
            </a:pPr>
            <a:endParaRPr lang="en-US" dirty="0"/>
          </a:p>
          <a:p>
            <a:pPr lvl="1">
              <a:lnSpc>
                <a:spcPct val="80000"/>
              </a:lnSpc>
            </a:pPr>
            <a:endParaRPr lang="en-US" dirty="0" smtClean="0"/>
          </a:p>
          <a:p>
            <a:pPr lvl="1">
              <a:lnSpc>
                <a:spcPct val="80000"/>
              </a:lnSpc>
            </a:pPr>
            <a:endParaRPr lang="en-US" dirty="0"/>
          </a:p>
          <a:p>
            <a:pPr lvl="1">
              <a:lnSpc>
                <a:spcPct val="80000"/>
              </a:lnSpc>
            </a:pPr>
            <a:r>
              <a:rPr lang="en-US" dirty="0" smtClean="0"/>
              <a:t>Relationships </a:t>
            </a:r>
            <a:r>
              <a:rPr lang="en-US" dirty="0"/>
              <a:t>with degree three (called ternary) or more are also possible, although not as common</a:t>
            </a:r>
            <a:r>
              <a:rPr lang="en-US" dirty="0" smtClean="0"/>
              <a:t>.</a:t>
            </a:r>
          </a:p>
          <a:p>
            <a:pPr lvl="1">
              <a:lnSpc>
                <a:spcPct val="80000"/>
              </a:lnSpc>
            </a:pPr>
            <a:endParaRPr lang="en-US" dirty="0"/>
          </a:p>
        </p:txBody>
      </p:sp>
      <p:pic>
        <p:nvPicPr>
          <p:cNvPr id="5" name="Picture 4"/>
          <p:cNvPicPr>
            <a:picLocks noChangeAspect="1"/>
          </p:cNvPicPr>
          <p:nvPr/>
        </p:nvPicPr>
        <p:blipFill>
          <a:blip r:embed="rId2"/>
          <a:stretch>
            <a:fillRect/>
          </a:stretch>
        </p:blipFill>
        <p:spPr>
          <a:xfrm>
            <a:off x="3233005" y="2341685"/>
            <a:ext cx="5057775" cy="1524000"/>
          </a:xfrm>
          <a:prstGeom prst="rect">
            <a:avLst/>
          </a:prstGeom>
        </p:spPr>
      </p:pic>
      <p:pic>
        <p:nvPicPr>
          <p:cNvPr id="7" name="Picture 6"/>
          <p:cNvPicPr>
            <a:picLocks noChangeAspect="1"/>
          </p:cNvPicPr>
          <p:nvPr/>
        </p:nvPicPr>
        <p:blipFill>
          <a:blip r:embed="rId3"/>
          <a:stretch>
            <a:fillRect/>
          </a:stretch>
        </p:blipFill>
        <p:spPr>
          <a:xfrm>
            <a:off x="4349897" y="4471756"/>
            <a:ext cx="3686272" cy="1893379"/>
          </a:xfrm>
          <a:prstGeom prst="rect">
            <a:avLst/>
          </a:prstGeom>
        </p:spPr>
      </p:pic>
    </p:spTree>
    <p:extLst>
      <p:ext uri="{BB962C8B-B14F-4D97-AF65-F5344CB8AC3E}">
        <p14:creationId xmlns:p14="http://schemas.microsoft.com/office/powerpoint/2010/main" val="408451821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24460"/>
            <a:ext cx="11174095" cy="1325880"/>
          </a:xfrm>
        </p:spPr>
        <p:txBody>
          <a:bodyPr>
            <a:normAutofit fontScale="90000"/>
          </a:bodyPr>
          <a:lstStyle/>
          <a:p>
            <a:r>
              <a:rPr lang="en-IN" altLang="en-US"/>
              <a:t>Relationship Degree,Role Names and Recursive Relationships</a:t>
            </a:r>
          </a:p>
        </p:txBody>
      </p:sp>
      <p:sp>
        <p:nvSpPr>
          <p:cNvPr id="3" name="Content Placeholder 2"/>
          <p:cNvSpPr>
            <a:spLocks noGrp="1"/>
          </p:cNvSpPr>
          <p:nvPr>
            <p:ph idx="1"/>
          </p:nvPr>
        </p:nvSpPr>
        <p:spPr>
          <a:xfrm>
            <a:off x="838200" y="1449705"/>
            <a:ext cx="11174095" cy="5080635"/>
          </a:xfrm>
        </p:spPr>
        <p:txBody>
          <a:bodyPr/>
          <a:lstStyle/>
          <a:p>
            <a:pPr lvl="0">
              <a:lnSpc>
                <a:spcPct val="80000"/>
              </a:lnSpc>
            </a:pPr>
            <a:r>
              <a:rPr lang="en-US" b="1" dirty="0" smtClean="0"/>
              <a:t>Roles </a:t>
            </a:r>
            <a:r>
              <a:rPr lang="en-US" b="1" dirty="0"/>
              <a:t>in relationships:</a:t>
            </a:r>
            <a:r>
              <a:rPr lang="en-US" dirty="0"/>
              <a:t> Each entity that participates in a relationship plays a particular role in that relationship, and it is often convenient to refer to that role using an appropriate name.</a:t>
            </a:r>
          </a:p>
          <a:p>
            <a:pPr lvl="1">
              <a:lnSpc>
                <a:spcPct val="80000"/>
              </a:lnSpc>
            </a:pPr>
            <a:r>
              <a:rPr lang="en-US" dirty="0"/>
              <a:t>For example, in each instance of a WORKS_FOR relationship set, the employee entity plays the role of worker or </a:t>
            </a:r>
            <a:r>
              <a:rPr lang="en-US" dirty="0" smtClean="0"/>
              <a:t>employee </a:t>
            </a:r>
            <a:r>
              <a:rPr lang="en-US" dirty="0"/>
              <a:t>and each department plays the role of employer or </a:t>
            </a:r>
            <a:r>
              <a:rPr lang="en-US" dirty="0" smtClean="0"/>
              <a:t>department</a:t>
            </a:r>
            <a:r>
              <a:rPr lang="en-US" dirty="0"/>
              <a:t>. </a:t>
            </a:r>
          </a:p>
        </p:txBody>
      </p:sp>
      <p:pic>
        <p:nvPicPr>
          <p:cNvPr id="2050" name="Picture 2" descr="https://blogger.googleusercontent.com/img/b/R29vZ2xl/AVvXsEhDtAbU3J88I3LNjJLA3rjnQ3D-ot9l5hVXZdxZ903HAIoaXrPuXJP3cjY40NdKBzTM7yQ66VedMSsTKGRuxJo1NztHtEJwTnJf5njx6DM1ucUvJRQEetRZvzHVFm4dKpZSKj2wjYzJVBjV/w439-h202/imag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8436" y="2763666"/>
            <a:ext cx="4812079" cy="19401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384868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Recursive Relationships</a:t>
            </a:r>
          </a:p>
        </p:txBody>
      </p:sp>
      <p:sp>
        <p:nvSpPr>
          <p:cNvPr id="3" name="Content Placeholder 2"/>
          <p:cNvSpPr>
            <a:spLocks noGrp="1"/>
          </p:cNvSpPr>
          <p:nvPr>
            <p:ph idx="1"/>
          </p:nvPr>
        </p:nvSpPr>
        <p:spPr>
          <a:xfrm>
            <a:off x="838200" y="1537335"/>
            <a:ext cx="10515600" cy="4639945"/>
          </a:xfrm>
        </p:spPr>
        <p:txBody>
          <a:bodyPr>
            <a:normAutofit fontScale="92500" lnSpcReduction="20000"/>
          </a:bodyPr>
          <a:lstStyle/>
          <a:p>
            <a:r>
              <a:rPr lang="en-IN" altLang="en-US" dirty="0" smtClean="0"/>
              <a:t>W</a:t>
            </a:r>
            <a:r>
              <a:rPr lang="en-US" dirty="0"/>
              <a:t>hen the same entity type plays two (or more) roles in the same relationship</a:t>
            </a:r>
            <a:r>
              <a:rPr lang="en-IN" altLang="en-US" dirty="0"/>
              <a:t>,s</a:t>
            </a:r>
            <a:r>
              <a:rPr lang="en-US" dirty="0" err="1"/>
              <a:t>uch</a:t>
            </a:r>
            <a:r>
              <a:rPr lang="en-US" dirty="0"/>
              <a:t> relationships are said to be recursive</a:t>
            </a:r>
            <a:r>
              <a:rPr lang="en-IN" altLang="en-US" dirty="0"/>
              <a:t>.</a:t>
            </a:r>
          </a:p>
          <a:p>
            <a:pPr lvl="1"/>
            <a:endParaRPr lang="en-US" altLang="x-none" sz="2800" dirty="0" smtClean="0">
              <a:sym typeface="+mn-ea"/>
            </a:endParaRPr>
          </a:p>
          <a:p>
            <a:pPr lvl="1"/>
            <a:endParaRPr lang="en-US" altLang="x-none" sz="2800" dirty="0">
              <a:sym typeface="+mn-ea"/>
            </a:endParaRPr>
          </a:p>
          <a:p>
            <a:pPr lvl="1"/>
            <a:r>
              <a:rPr lang="en-US" altLang="x-none" sz="2800" dirty="0" smtClean="0">
                <a:sym typeface="+mn-ea"/>
              </a:rPr>
              <a:t>Example</a:t>
            </a:r>
            <a:r>
              <a:rPr lang="en-US" altLang="x-none" sz="2800" dirty="0">
                <a:sym typeface="+mn-ea"/>
              </a:rPr>
              <a:t>: the SUPERVISION relationship</a:t>
            </a:r>
            <a:endParaRPr lang="en-US" altLang="x-none" sz="2800" dirty="0"/>
          </a:p>
          <a:p>
            <a:pPr lvl="2"/>
            <a:r>
              <a:rPr lang="en-US" altLang="x-none" sz="2330" dirty="0">
                <a:sym typeface="+mn-ea"/>
              </a:rPr>
              <a:t>EMPLOYEE participates twice in two distinct roles:</a:t>
            </a:r>
            <a:endParaRPr lang="en-US" altLang="x-none" sz="2330" dirty="0"/>
          </a:p>
          <a:p>
            <a:pPr lvl="2"/>
            <a:r>
              <a:rPr lang="en-US" altLang="x-none" sz="2330" dirty="0">
                <a:sym typeface="+mn-ea"/>
              </a:rPr>
              <a:t>supervisor (or boss) role</a:t>
            </a:r>
            <a:endParaRPr lang="en-US" altLang="x-none" sz="2330" dirty="0"/>
          </a:p>
          <a:p>
            <a:pPr lvl="2"/>
            <a:r>
              <a:rPr lang="en-US" altLang="x-none" sz="2330" dirty="0">
                <a:sym typeface="+mn-ea"/>
              </a:rPr>
              <a:t>supervisee (or subordinate) role</a:t>
            </a:r>
            <a:endParaRPr lang="en-US" altLang="x-none" sz="2330" dirty="0"/>
          </a:p>
          <a:p>
            <a:pPr lvl="1"/>
            <a:endParaRPr lang="en-US" altLang="x-none" sz="2800" dirty="0" smtClean="0">
              <a:sym typeface="+mn-ea"/>
            </a:endParaRPr>
          </a:p>
          <a:p>
            <a:pPr lvl="1"/>
            <a:endParaRPr lang="en-US" altLang="x-none" sz="2800" dirty="0">
              <a:sym typeface="+mn-ea"/>
            </a:endParaRPr>
          </a:p>
          <a:p>
            <a:pPr lvl="1"/>
            <a:r>
              <a:rPr lang="en-US" altLang="x-none" sz="2800" dirty="0" smtClean="0">
                <a:sym typeface="+mn-ea"/>
              </a:rPr>
              <a:t>Each </a:t>
            </a:r>
            <a:r>
              <a:rPr lang="en-US" altLang="x-none" sz="2800" dirty="0">
                <a:sym typeface="+mn-ea"/>
              </a:rPr>
              <a:t>relationship instance relates two distinct EMPLOYEE entities:</a:t>
            </a:r>
            <a:endParaRPr lang="en-US" altLang="x-none" sz="2800" dirty="0"/>
          </a:p>
          <a:p>
            <a:pPr lvl="2"/>
            <a:r>
              <a:rPr lang="en-US" altLang="x-none" sz="2330" dirty="0">
                <a:sym typeface="+mn-ea"/>
              </a:rPr>
              <a:t>One employee in </a:t>
            </a:r>
            <a:r>
              <a:rPr lang="en-US" altLang="x-none" sz="2330" i="1" dirty="0">
                <a:sym typeface="+mn-ea"/>
              </a:rPr>
              <a:t>supervisor</a:t>
            </a:r>
            <a:r>
              <a:rPr lang="en-US" altLang="x-none" sz="2330" dirty="0">
                <a:sym typeface="+mn-ea"/>
              </a:rPr>
              <a:t> role</a:t>
            </a:r>
            <a:endParaRPr lang="en-US" altLang="x-none" sz="2330" dirty="0"/>
          </a:p>
          <a:p>
            <a:pPr lvl="2"/>
            <a:r>
              <a:rPr lang="en-US" altLang="x-none" sz="2330" dirty="0">
                <a:sym typeface="+mn-ea"/>
              </a:rPr>
              <a:t>One employee in </a:t>
            </a:r>
            <a:r>
              <a:rPr lang="en-US" altLang="x-none" sz="2330" i="1" dirty="0">
                <a:sym typeface="+mn-ea"/>
              </a:rPr>
              <a:t>supervisee</a:t>
            </a:r>
            <a:r>
              <a:rPr lang="en-US" altLang="x-none" sz="2330" dirty="0">
                <a:sym typeface="+mn-ea"/>
              </a:rPr>
              <a:t> role</a:t>
            </a:r>
            <a:endParaRPr lang="en-US" altLang="x-none" sz="2330" dirty="0"/>
          </a:p>
          <a:p>
            <a:pPr lvl="1"/>
            <a:endParaRPr lang="en-IN" altLang="en-US" dirty="0"/>
          </a:p>
        </p:txBody>
      </p:sp>
      <p:pic>
        <p:nvPicPr>
          <p:cNvPr id="5" name="Picture 4"/>
          <p:cNvPicPr>
            <a:picLocks noChangeAspect="1"/>
          </p:cNvPicPr>
          <p:nvPr/>
        </p:nvPicPr>
        <p:blipFill>
          <a:blip r:embed="rId2"/>
          <a:stretch>
            <a:fillRect/>
          </a:stretch>
        </p:blipFill>
        <p:spPr>
          <a:xfrm>
            <a:off x="7346707" y="2145323"/>
            <a:ext cx="2334699" cy="2174957"/>
          </a:xfrm>
          <a:prstGeom prst="rect">
            <a:avLst/>
          </a:prstGeom>
        </p:spPr>
      </p:pic>
    </p:spTree>
    <p:extLst>
      <p:ext uri="{BB962C8B-B14F-4D97-AF65-F5344CB8AC3E}">
        <p14:creationId xmlns:p14="http://schemas.microsoft.com/office/powerpoint/2010/main" val="221059821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20" name="Title 854019"/>
          <p:cNvSpPr>
            <a:spLocks noGrp="1"/>
          </p:cNvSpPr>
          <p:nvPr>
            <p:ph type="title"/>
          </p:nvPr>
        </p:nvSpPr>
        <p:spPr/>
        <p:txBody>
          <a:bodyPr anchor="b"/>
          <a:lstStyle/>
          <a:p>
            <a:r>
              <a:rPr lang="en-US" altLang="x-none"/>
              <a:t>Constraints on Relationships</a:t>
            </a:r>
          </a:p>
        </p:txBody>
      </p:sp>
      <p:sp>
        <p:nvSpPr>
          <p:cNvPr id="854021" name="Text Placeholder 854020"/>
          <p:cNvSpPr>
            <a:spLocks noGrp="1"/>
          </p:cNvSpPr>
          <p:nvPr>
            <p:ph type="body" idx="1"/>
          </p:nvPr>
        </p:nvSpPr>
        <p:spPr/>
        <p:txBody>
          <a:bodyPr rIns="0">
            <a:normAutofit/>
          </a:bodyPr>
          <a:lstStyle/>
          <a:p>
            <a:r>
              <a:rPr lang="en-US" altLang="x-none" sz="2400" dirty="0"/>
              <a:t>Constraints on Relationship Types</a:t>
            </a:r>
          </a:p>
          <a:p>
            <a:pPr lvl="1"/>
            <a:r>
              <a:rPr lang="en-US" altLang="x-none" sz="2200" dirty="0"/>
              <a:t>(Also known as ratio constraints)</a:t>
            </a:r>
          </a:p>
          <a:p>
            <a:pPr lvl="1"/>
            <a:r>
              <a:rPr lang="en-US" altLang="x-none" sz="2200" dirty="0"/>
              <a:t>Cardinality Ratio (specifies </a:t>
            </a:r>
            <a:r>
              <a:rPr lang="en-US" altLang="x-none" sz="2200" i="1" dirty="0"/>
              <a:t>maximum</a:t>
            </a:r>
            <a:r>
              <a:rPr lang="en-US" altLang="x-none" sz="2200" dirty="0"/>
              <a:t> participation) </a:t>
            </a:r>
          </a:p>
          <a:p>
            <a:pPr lvl="2"/>
            <a:r>
              <a:rPr lang="en-US" altLang="x-none" sz="2000" dirty="0"/>
              <a:t>One-to-one (1:1</a:t>
            </a:r>
            <a:r>
              <a:rPr lang="en-US" altLang="x-none" sz="2000" dirty="0" smtClean="0"/>
              <a:t>)</a:t>
            </a:r>
          </a:p>
          <a:p>
            <a:pPr lvl="2"/>
            <a:endParaRPr lang="en-US" altLang="x-none" sz="2000" dirty="0"/>
          </a:p>
          <a:p>
            <a:pPr lvl="2"/>
            <a:r>
              <a:rPr lang="en-US" altLang="x-none" sz="2000" dirty="0" smtClean="0"/>
              <a:t>One-to-many </a:t>
            </a:r>
            <a:r>
              <a:rPr lang="en-US" altLang="x-none" sz="2000" dirty="0"/>
              <a:t>(1:N) or Many-to-one (N:1</a:t>
            </a:r>
            <a:r>
              <a:rPr lang="en-US" altLang="x-none" sz="2000" dirty="0" smtClean="0"/>
              <a:t>)</a:t>
            </a:r>
            <a:endParaRPr lang="en-US" altLang="x-none" sz="2000" dirty="0"/>
          </a:p>
        </p:txBody>
      </p:sp>
      <p:pic>
        <p:nvPicPr>
          <p:cNvPr id="2" name="Picture 1"/>
          <p:cNvPicPr>
            <a:picLocks noChangeAspect="1"/>
          </p:cNvPicPr>
          <p:nvPr/>
        </p:nvPicPr>
        <p:blipFill>
          <a:blip r:embed="rId3"/>
          <a:stretch>
            <a:fillRect/>
          </a:stretch>
        </p:blipFill>
        <p:spPr>
          <a:xfrm>
            <a:off x="6355405" y="2977936"/>
            <a:ext cx="4063480" cy="1122910"/>
          </a:xfrm>
          <a:prstGeom prst="rect">
            <a:avLst/>
          </a:prstGeom>
        </p:spPr>
      </p:pic>
      <p:pic>
        <p:nvPicPr>
          <p:cNvPr id="3" name="Picture 2"/>
          <p:cNvPicPr>
            <a:picLocks noChangeAspect="1"/>
          </p:cNvPicPr>
          <p:nvPr/>
        </p:nvPicPr>
        <p:blipFill>
          <a:blip r:embed="rId4"/>
          <a:stretch>
            <a:fillRect/>
          </a:stretch>
        </p:blipFill>
        <p:spPr>
          <a:xfrm>
            <a:off x="6074035" y="3983958"/>
            <a:ext cx="4731711" cy="2160815"/>
          </a:xfrm>
          <a:prstGeom prst="rect">
            <a:avLst/>
          </a:prstGeom>
        </p:spPr>
      </p:pic>
    </p:spTree>
    <p:extLst>
      <p:ext uri="{BB962C8B-B14F-4D97-AF65-F5344CB8AC3E}">
        <p14:creationId xmlns:p14="http://schemas.microsoft.com/office/powerpoint/2010/main" val="3109753930"/>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4020" name="Title 854019"/>
          <p:cNvSpPr>
            <a:spLocks noGrp="1"/>
          </p:cNvSpPr>
          <p:nvPr>
            <p:ph type="title"/>
          </p:nvPr>
        </p:nvSpPr>
        <p:spPr/>
        <p:txBody>
          <a:bodyPr anchor="b"/>
          <a:lstStyle/>
          <a:p>
            <a:r>
              <a:rPr lang="en-US" altLang="x-none"/>
              <a:t>Constraints on Relationships</a:t>
            </a:r>
          </a:p>
        </p:txBody>
      </p:sp>
      <p:sp>
        <p:nvSpPr>
          <p:cNvPr id="854021" name="Text Placeholder 854020"/>
          <p:cNvSpPr>
            <a:spLocks noGrp="1"/>
          </p:cNvSpPr>
          <p:nvPr>
            <p:ph type="body" idx="1"/>
          </p:nvPr>
        </p:nvSpPr>
        <p:spPr/>
        <p:txBody>
          <a:bodyPr rIns="0">
            <a:normAutofit/>
          </a:bodyPr>
          <a:lstStyle/>
          <a:p>
            <a:r>
              <a:rPr lang="en-US" altLang="x-none" sz="2400" dirty="0"/>
              <a:t>Constraints on Relationship Types</a:t>
            </a:r>
          </a:p>
          <a:p>
            <a:pPr lvl="2"/>
            <a:r>
              <a:rPr lang="en-US" altLang="x-none" sz="2000" dirty="0" smtClean="0"/>
              <a:t>Many-to-many </a:t>
            </a:r>
            <a:r>
              <a:rPr lang="en-US" altLang="x-none" sz="2000" dirty="0"/>
              <a:t>(M:N</a:t>
            </a:r>
            <a:r>
              <a:rPr lang="en-US" altLang="x-none" sz="2000" dirty="0" smtClean="0"/>
              <a:t>)</a:t>
            </a:r>
          </a:p>
          <a:p>
            <a:pPr lvl="2"/>
            <a:endParaRPr lang="en-US" altLang="x-none" sz="2000" dirty="0"/>
          </a:p>
          <a:p>
            <a:pPr lvl="2"/>
            <a:endParaRPr lang="en-US" altLang="x-none" sz="2000" dirty="0"/>
          </a:p>
          <a:p>
            <a:pPr lvl="1"/>
            <a:r>
              <a:rPr lang="en-US" altLang="x-none" sz="2200" dirty="0"/>
              <a:t>Existence Dependency Constraint (specifies </a:t>
            </a:r>
            <a:r>
              <a:rPr lang="en-US" altLang="x-none" sz="2200" i="1" dirty="0"/>
              <a:t>minimum</a:t>
            </a:r>
            <a:r>
              <a:rPr lang="en-US" altLang="x-none" sz="2200" dirty="0"/>
              <a:t> participation) (also called participation constraint)</a:t>
            </a:r>
          </a:p>
          <a:p>
            <a:pPr lvl="2"/>
            <a:r>
              <a:rPr lang="en-US" altLang="x-none" sz="2000" dirty="0"/>
              <a:t>zero (optional participation, not existence-dependent)</a:t>
            </a:r>
          </a:p>
          <a:p>
            <a:pPr lvl="2"/>
            <a:r>
              <a:rPr lang="en-US" altLang="x-none" sz="2000" dirty="0"/>
              <a:t>one or more (mandatory participation, existence-dependent)</a:t>
            </a:r>
          </a:p>
        </p:txBody>
      </p:sp>
    </p:spTree>
    <p:extLst>
      <p:ext uri="{BB962C8B-B14F-4D97-AF65-F5344CB8AC3E}">
        <p14:creationId xmlns:p14="http://schemas.microsoft.com/office/powerpoint/2010/main" val="1041637774"/>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a:blip r:embed="rId2"/>
          <a:stretch>
            <a:fillRect/>
          </a:stretch>
        </p:blipFill>
        <p:spPr>
          <a:xfrm>
            <a:off x="415277" y="292639"/>
            <a:ext cx="4009204" cy="2476938"/>
          </a:xfrm>
          <a:prstGeom prst="rect">
            <a:avLst/>
          </a:prstGeom>
        </p:spPr>
      </p:pic>
      <p:sp>
        <p:nvSpPr>
          <p:cNvPr id="6" name="TextBox 5"/>
          <p:cNvSpPr txBox="1"/>
          <p:nvPr/>
        </p:nvSpPr>
        <p:spPr>
          <a:xfrm>
            <a:off x="1380392" y="2470638"/>
            <a:ext cx="2470639" cy="369332"/>
          </a:xfrm>
          <a:prstGeom prst="rect">
            <a:avLst/>
          </a:prstGeom>
          <a:noFill/>
        </p:spPr>
        <p:txBody>
          <a:bodyPr wrap="square" rtlCol="0">
            <a:spAutoFit/>
          </a:bodyPr>
          <a:lstStyle/>
          <a:p>
            <a:r>
              <a:rPr lang="en-IN" dirty="0" smtClean="0"/>
              <a:t>1:1 relationship</a:t>
            </a:r>
            <a:endParaRPr lang="en-IN" dirty="0"/>
          </a:p>
        </p:txBody>
      </p:sp>
      <p:pic>
        <p:nvPicPr>
          <p:cNvPr id="7" name="Picture 6" descr="fig03_13"/>
          <p:cNvPicPr>
            <a:picLocks noChangeAspect="1"/>
          </p:cNvPicPr>
          <p:nvPr/>
        </p:nvPicPr>
        <p:blipFill>
          <a:blip r:embed="rId3"/>
          <a:stretch>
            <a:fillRect/>
          </a:stretch>
        </p:blipFill>
        <p:spPr>
          <a:xfrm>
            <a:off x="4816146" y="659911"/>
            <a:ext cx="6948487" cy="4783138"/>
          </a:xfrm>
          <a:prstGeom prst="rect">
            <a:avLst/>
          </a:prstGeom>
          <a:noFill/>
          <a:ln w="9525">
            <a:noFill/>
          </a:ln>
        </p:spPr>
      </p:pic>
    </p:spTree>
    <p:extLst>
      <p:ext uri="{BB962C8B-B14F-4D97-AF65-F5344CB8AC3E}">
        <p14:creationId xmlns:p14="http://schemas.microsoft.com/office/powerpoint/2010/main" val="181574737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4" y="0"/>
            <a:ext cx="10515600" cy="703385"/>
          </a:xfrm>
        </p:spPr>
        <p:txBody>
          <a:bodyPr>
            <a:normAutofit/>
          </a:bodyPr>
          <a:lstStyle/>
          <a:p>
            <a:r>
              <a:rPr lang="en-IN" sz="3600" b="1" dirty="0"/>
              <a:t>Participation Constraints and Existence Dependencies</a:t>
            </a:r>
          </a:p>
        </p:txBody>
      </p:sp>
      <p:sp>
        <p:nvSpPr>
          <p:cNvPr id="3" name="Content Placeholder 2"/>
          <p:cNvSpPr>
            <a:spLocks noGrp="1"/>
          </p:cNvSpPr>
          <p:nvPr>
            <p:ph idx="1"/>
          </p:nvPr>
        </p:nvSpPr>
        <p:spPr>
          <a:xfrm>
            <a:off x="193431" y="633046"/>
            <a:ext cx="11160369" cy="5543917"/>
          </a:xfrm>
        </p:spPr>
        <p:txBody>
          <a:bodyPr/>
          <a:lstStyle/>
          <a:p>
            <a:r>
              <a:rPr lang="en-US" dirty="0"/>
              <a:t>The </a:t>
            </a:r>
            <a:r>
              <a:rPr lang="en-US" dirty="0">
                <a:solidFill>
                  <a:srgbClr val="FF3399"/>
                </a:solidFill>
              </a:rPr>
              <a:t>participation constraint </a:t>
            </a:r>
            <a:r>
              <a:rPr lang="en-US" dirty="0"/>
              <a:t>specifies whether the existence of an entity depends on its being </a:t>
            </a:r>
            <a:r>
              <a:rPr lang="en-US" dirty="0" smtClean="0"/>
              <a:t>related </a:t>
            </a:r>
            <a:r>
              <a:rPr lang="en-US" dirty="0"/>
              <a:t>to another entity via the relationship </a:t>
            </a:r>
            <a:r>
              <a:rPr lang="en-US" dirty="0" smtClean="0"/>
              <a:t>type</a:t>
            </a:r>
          </a:p>
          <a:p>
            <a:pPr lvl="1"/>
            <a:r>
              <a:rPr lang="en-US" dirty="0" smtClean="0"/>
              <a:t>Constraint which specifies </a:t>
            </a:r>
            <a:r>
              <a:rPr lang="en-US" dirty="0"/>
              <a:t>the minimum number of relationship instances that each entity can participate in and is </a:t>
            </a:r>
            <a:r>
              <a:rPr lang="en-US" dirty="0" smtClean="0"/>
              <a:t>called </a:t>
            </a:r>
            <a:r>
              <a:rPr lang="en-US" dirty="0"/>
              <a:t>the </a:t>
            </a:r>
            <a:r>
              <a:rPr lang="en-US" dirty="0">
                <a:solidFill>
                  <a:srgbClr val="FF3399"/>
                </a:solidFill>
              </a:rPr>
              <a:t>minimum cardinality </a:t>
            </a:r>
            <a:r>
              <a:rPr lang="en-US" dirty="0" smtClean="0">
                <a:solidFill>
                  <a:srgbClr val="FF3399"/>
                </a:solidFill>
              </a:rPr>
              <a:t>constraint</a:t>
            </a:r>
          </a:p>
          <a:p>
            <a:r>
              <a:rPr lang="en-US" dirty="0"/>
              <a:t>Types of participation constraint </a:t>
            </a:r>
          </a:p>
          <a:p>
            <a:pPr lvl="1"/>
            <a:r>
              <a:rPr lang="en-IN" dirty="0" smtClean="0">
                <a:solidFill>
                  <a:srgbClr val="FF3399"/>
                </a:solidFill>
              </a:rPr>
              <a:t>Total partition / existence dependency : </a:t>
            </a:r>
            <a:r>
              <a:rPr lang="en-IN" dirty="0" err="1" smtClean="0"/>
              <a:t>Eg</a:t>
            </a:r>
            <a:r>
              <a:rPr lang="en-IN" dirty="0" smtClean="0"/>
              <a:t>: </a:t>
            </a:r>
            <a:r>
              <a:rPr lang="en-US" dirty="0"/>
              <a:t>every employee must work for a department, then an employee entity can exist only if it participates in at least one WORKS_FOR relationship instance</a:t>
            </a:r>
            <a:endParaRPr lang="en-IN" dirty="0" smtClean="0"/>
          </a:p>
          <a:p>
            <a:pPr lvl="1"/>
            <a:r>
              <a:rPr lang="en-IN" dirty="0" smtClean="0">
                <a:solidFill>
                  <a:srgbClr val="FF3399"/>
                </a:solidFill>
              </a:rPr>
              <a:t>Partial participation : </a:t>
            </a:r>
            <a:r>
              <a:rPr lang="en-IN" dirty="0" err="1"/>
              <a:t>eg</a:t>
            </a:r>
            <a:r>
              <a:rPr lang="en-IN" dirty="0" smtClean="0">
                <a:solidFill>
                  <a:srgbClr val="FF3399"/>
                </a:solidFill>
              </a:rPr>
              <a:t>: </a:t>
            </a:r>
            <a:r>
              <a:rPr lang="en-IN" dirty="0"/>
              <a:t>not</a:t>
            </a:r>
            <a:r>
              <a:rPr lang="en-IN" dirty="0" smtClean="0">
                <a:solidFill>
                  <a:srgbClr val="FF3399"/>
                </a:solidFill>
              </a:rPr>
              <a:t> </a:t>
            </a:r>
            <a:r>
              <a:rPr lang="en-US" dirty="0" smtClean="0"/>
              <a:t>every </a:t>
            </a:r>
            <a:r>
              <a:rPr lang="en-US" dirty="0"/>
              <a:t>employee </a:t>
            </a:r>
            <a:r>
              <a:rPr lang="en-US" dirty="0" smtClean="0"/>
              <a:t>need to </a:t>
            </a:r>
            <a:r>
              <a:rPr lang="en-US" dirty="0"/>
              <a:t>manage a </a:t>
            </a:r>
            <a:r>
              <a:rPr lang="en-US" dirty="0" smtClean="0"/>
              <a:t>department</a:t>
            </a:r>
          </a:p>
          <a:p>
            <a:r>
              <a:rPr lang="en-US" dirty="0" smtClean="0">
                <a:solidFill>
                  <a:srgbClr val="1B1BB5"/>
                </a:solidFill>
              </a:rPr>
              <a:t>Cardinality </a:t>
            </a:r>
            <a:r>
              <a:rPr lang="en-US" dirty="0">
                <a:solidFill>
                  <a:srgbClr val="1B1BB5"/>
                </a:solidFill>
              </a:rPr>
              <a:t>ratio and participation </a:t>
            </a:r>
            <a:r>
              <a:rPr lang="en-US" dirty="0" smtClean="0">
                <a:solidFill>
                  <a:srgbClr val="1B1BB5"/>
                </a:solidFill>
              </a:rPr>
              <a:t>constraints </a:t>
            </a:r>
            <a:r>
              <a:rPr lang="en-US" dirty="0" smtClean="0"/>
              <a:t>together considered as </a:t>
            </a:r>
            <a:r>
              <a:rPr lang="en-US" dirty="0" smtClean="0">
                <a:solidFill>
                  <a:srgbClr val="FF3399"/>
                </a:solidFill>
              </a:rPr>
              <a:t>structural </a:t>
            </a:r>
            <a:r>
              <a:rPr lang="en-US" dirty="0">
                <a:solidFill>
                  <a:srgbClr val="FF3399"/>
                </a:solidFill>
              </a:rPr>
              <a:t>constraints </a:t>
            </a:r>
            <a:r>
              <a:rPr lang="en-US" dirty="0"/>
              <a:t>of a relationship type</a:t>
            </a:r>
            <a:endParaRPr lang="en-IN" dirty="0" smtClean="0"/>
          </a:p>
          <a:p>
            <a:endParaRPr lang="en-IN" dirty="0">
              <a:solidFill>
                <a:srgbClr val="FF3399"/>
              </a:solidFill>
            </a:endParaRPr>
          </a:p>
        </p:txBody>
      </p:sp>
    </p:spTree>
    <p:extLst>
      <p:ext uri="{BB962C8B-B14F-4D97-AF65-F5344CB8AC3E}">
        <p14:creationId xmlns:p14="http://schemas.microsoft.com/office/powerpoint/2010/main" val="343324506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05423" y="1228567"/>
            <a:ext cx="8380464" cy="4943403"/>
          </a:xfrm>
          <a:custGeom>
            <a:avLst/>
            <a:gdLst/>
            <a:ahLst/>
            <a:cxnLst/>
            <a:rect l="l" t="t" r="r" b="b"/>
            <a:pathLst>
              <a:path w="9241790" h="5451475">
                <a:moveTo>
                  <a:pt x="0" y="0"/>
                </a:moveTo>
                <a:lnTo>
                  <a:pt x="9241536" y="0"/>
                </a:lnTo>
                <a:lnTo>
                  <a:pt x="9241536" y="5451347"/>
                </a:lnTo>
                <a:lnTo>
                  <a:pt x="0" y="5451347"/>
                </a:lnTo>
                <a:lnTo>
                  <a:pt x="0" y="0"/>
                </a:lnTo>
                <a:close/>
              </a:path>
            </a:pathLst>
          </a:custGeom>
          <a:ln w="42672">
            <a:solidFill>
              <a:srgbClr val="91CF50"/>
            </a:solidFill>
          </a:ln>
        </p:spPr>
        <p:txBody>
          <a:bodyPr wrap="square" lIns="0" tIns="0" rIns="0" bIns="0" rtlCol="0"/>
          <a:lstStyle/>
          <a:p>
            <a:endParaRPr sz="1632"/>
          </a:p>
        </p:txBody>
      </p:sp>
      <p:sp>
        <p:nvSpPr>
          <p:cNvPr id="6" name="object 6"/>
          <p:cNvSpPr txBox="1"/>
          <p:nvPr/>
        </p:nvSpPr>
        <p:spPr>
          <a:xfrm>
            <a:off x="2111157" y="1345222"/>
            <a:ext cx="8105505" cy="3471014"/>
          </a:xfrm>
          <a:prstGeom prst="rect">
            <a:avLst/>
          </a:prstGeom>
        </p:spPr>
        <p:txBody>
          <a:bodyPr vert="horz" wrap="square" lIns="0" tIns="84645" rIns="0" bIns="0" rtlCol="0">
            <a:spAutoFit/>
          </a:bodyPr>
          <a:lstStyle/>
          <a:p>
            <a:r>
              <a:rPr lang="en-US" sz="2000" dirty="0">
                <a:solidFill>
                  <a:srgbClr val="FF0000"/>
                </a:solidFill>
                <a:latin typeface="Times New Roman" panose="02020603050405020304" pitchFamily="18" charset="0"/>
                <a:cs typeface="Times New Roman" panose="02020603050405020304" pitchFamily="18" charset="0"/>
              </a:rPr>
              <a:t>On completion of this course, student should be able to:</a:t>
            </a:r>
          </a:p>
          <a:p>
            <a:r>
              <a:rPr lang="en-US" sz="2000" dirty="0">
                <a:latin typeface="Times New Roman" panose="02020603050405020304" pitchFamily="18" charset="0"/>
                <a:cs typeface="Times New Roman" panose="02020603050405020304" pitchFamily="18" charset="0"/>
              </a:rPr>
              <a:t>1</a:t>
            </a:r>
            <a:r>
              <a:rPr lang="en-US" sz="2000" dirty="0">
                <a:solidFill>
                  <a:srgbClr val="00B050"/>
                </a:solidFill>
                <a:latin typeface="Times New Roman" panose="02020603050405020304" pitchFamily="18" charset="0"/>
                <a:cs typeface="Times New Roman" panose="02020603050405020304" pitchFamily="18" charset="0"/>
              </a:rPr>
              <a:t>. Comprehend the role of database management system in an organization and </a:t>
            </a:r>
            <a:r>
              <a:rPr lang="en-US" sz="2000" dirty="0" smtClean="0">
                <a:solidFill>
                  <a:srgbClr val="00B050"/>
                </a:solidFill>
                <a:latin typeface="Times New Roman" panose="02020603050405020304" pitchFamily="18" charset="0"/>
                <a:cs typeface="Times New Roman" panose="02020603050405020304" pitchFamily="18" charset="0"/>
              </a:rPr>
              <a:t>design the </a:t>
            </a:r>
            <a:r>
              <a:rPr lang="en-US" sz="2000" dirty="0">
                <a:solidFill>
                  <a:srgbClr val="00B050"/>
                </a:solidFill>
                <a:latin typeface="Times New Roman" panose="02020603050405020304" pitchFamily="18" charset="0"/>
                <a:cs typeface="Times New Roman" panose="02020603050405020304" pitchFamily="18" charset="0"/>
              </a:rPr>
              <a:t>structure and operation of the relational data model</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2. </a:t>
            </a:r>
            <a:r>
              <a:rPr lang="en-US" sz="2000" dirty="0">
                <a:solidFill>
                  <a:srgbClr val="FF9900"/>
                </a:solidFill>
                <a:latin typeface="Times New Roman" panose="02020603050405020304" pitchFamily="18" charset="0"/>
                <a:cs typeface="Times New Roman" panose="02020603050405020304" pitchFamily="18" charset="0"/>
              </a:rPr>
              <a:t>Develop a database project depending on the business requirements, </a:t>
            </a:r>
            <a:r>
              <a:rPr lang="en-US" sz="2000" dirty="0" smtClean="0">
                <a:solidFill>
                  <a:srgbClr val="FF9900"/>
                </a:solidFill>
                <a:latin typeface="Times New Roman" panose="02020603050405020304" pitchFamily="18" charset="0"/>
                <a:cs typeface="Times New Roman" panose="02020603050405020304" pitchFamily="18" charset="0"/>
              </a:rPr>
              <a:t>considering </a:t>
            </a:r>
            <a:r>
              <a:rPr lang="en-IN" sz="2000" dirty="0" smtClean="0">
                <a:solidFill>
                  <a:srgbClr val="FF9900"/>
                </a:solidFill>
                <a:latin typeface="Times New Roman" panose="02020603050405020304" pitchFamily="18" charset="0"/>
                <a:cs typeface="Times New Roman" panose="02020603050405020304" pitchFamily="18" charset="0"/>
              </a:rPr>
              <a:t>various </a:t>
            </a:r>
            <a:r>
              <a:rPr lang="en-IN" sz="2000" dirty="0">
                <a:solidFill>
                  <a:srgbClr val="FF9900"/>
                </a:solidFill>
                <a:latin typeface="Times New Roman" panose="02020603050405020304" pitchFamily="18" charset="0"/>
                <a:cs typeface="Times New Roman" panose="02020603050405020304" pitchFamily="18" charset="0"/>
              </a:rPr>
              <a:t>design issues</a:t>
            </a:r>
            <a:r>
              <a:rPr lang="en-IN"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3. </a:t>
            </a:r>
            <a:r>
              <a:rPr lang="en-US" sz="2000" dirty="0">
                <a:solidFill>
                  <a:schemeClr val="accent2">
                    <a:lumMod val="75000"/>
                  </a:schemeClr>
                </a:solidFill>
                <a:latin typeface="Times New Roman" panose="02020603050405020304" pitchFamily="18" charset="0"/>
                <a:cs typeface="Times New Roman" panose="02020603050405020304" pitchFamily="18" charset="0"/>
              </a:rPr>
              <a:t>List the concepts of indexing and accessing methods</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4. </a:t>
            </a:r>
            <a:r>
              <a:rPr lang="en-US" sz="2000" dirty="0">
                <a:solidFill>
                  <a:schemeClr val="accent4">
                    <a:lumMod val="75000"/>
                  </a:schemeClr>
                </a:solidFill>
                <a:latin typeface="Times New Roman" panose="02020603050405020304" pitchFamily="18" charset="0"/>
                <a:cs typeface="Times New Roman" panose="02020603050405020304" pitchFamily="18" charset="0"/>
              </a:rPr>
              <a:t>Explain the concept of a database transaction processing and comprehend the </a:t>
            </a:r>
            <a:r>
              <a:rPr lang="en-US" sz="2000" dirty="0" smtClean="0">
                <a:solidFill>
                  <a:schemeClr val="accent4">
                    <a:lumMod val="75000"/>
                  </a:schemeClr>
                </a:solidFill>
                <a:latin typeface="Times New Roman" panose="02020603050405020304" pitchFamily="18" charset="0"/>
                <a:cs typeface="Times New Roman" panose="02020603050405020304" pitchFamily="18" charset="0"/>
              </a:rPr>
              <a:t>concept of </a:t>
            </a:r>
            <a:r>
              <a:rPr lang="en-US" sz="2000" dirty="0">
                <a:solidFill>
                  <a:schemeClr val="accent4">
                    <a:lumMod val="75000"/>
                  </a:schemeClr>
                </a:solidFill>
                <a:latin typeface="Times New Roman" panose="02020603050405020304" pitchFamily="18" charset="0"/>
                <a:cs typeface="Times New Roman" panose="02020603050405020304" pitchFamily="18" charset="0"/>
              </a:rPr>
              <a:t>database facilities including concurrency control, backup and recovery.</a:t>
            </a:r>
          </a:p>
          <a:p>
            <a:r>
              <a:rPr lang="en-US" sz="2000" dirty="0">
                <a:latin typeface="Times New Roman" panose="02020603050405020304" pitchFamily="18" charset="0"/>
                <a:cs typeface="Times New Roman" panose="02020603050405020304" pitchFamily="18" charset="0"/>
              </a:rPr>
              <a:t>5. </a:t>
            </a:r>
            <a:r>
              <a:rPr lang="en-US" sz="2000" dirty="0">
                <a:solidFill>
                  <a:schemeClr val="accent5">
                    <a:lumMod val="75000"/>
                  </a:schemeClr>
                </a:solidFill>
                <a:latin typeface="Times New Roman" panose="02020603050405020304" pitchFamily="18" charset="0"/>
                <a:cs typeface="Times New Roman" panose="02020603050405020304" pitchFamily="18" charset="0"/>
              </a:rPr>
              <a:t>Review the fundamental view on unstructured data and describe other </a:t>
            </a:r>
            <a:r>
              <a:rPr lang="en-US" sz="2000" dirty="0" smtClean="0">
                <a:solidFill>
                  <a:schemeClr val="accent5">
                    <a:lumMod val="75000"/>
                  </a:schemeClr>
                </a:solidFill>
                <a:latin typeface="Times New Roman" panose="02020603050405020304" pitchFamily="18" charset="0"/>
                <a:cs typeface="Times New Roman" panose="02020603050405020304" pitchFamily="18" charset="0"/>
              </a:rPr>
              <a:t>emerging </a:t>
            </a:r>
            <a:r>
              <a:rPr lang="en-IN" sz="2000" dirty="0" smtClean="0">
                <a:solidFill>
                  <a:schemeClr val="accent5">
                    <a:lumMod val="75000"/>
                  </a:schemeClr>
                </a:solidFill>
                <a:latin typeface="Times New Roman" panose="02020603050405020304" pitchFamily="18" charset="0"/>
                <a:cs typeface="Times New Roman" panose="02020603050405020304" pitchFamily="18" charset="0"/>
              </a:rPr>
              <a:t>database </a:t>
            </a:r>
            <a:r>
              <a:rPr lang="en-IN" sz="2000" dirty="0">
                <a:solidFill>
                  <a:schemeClr val="accent5">
                    <a:lumMod val="75000"/>
                  </a:schemeClr>
                </a:solidFill>
                <a:latin typeface="Times New Roman" panose="02020603050405020304" pitchFamily="18" charset="0"/>
                <a:cs typeface="Times New Roman" panose="02020603050405020304" pitchFamily="18" charset="0"/>
              </a:rPr>
              <a:t>technologies</a:t>
            </a:r>
            <a:r>
              <a:rPr lang="en-IN" sz="2000" dirty="0">
                <a:latin typeface="Times New Roman" panose="02020603050405020304" pitchFamily="18" charset="0"/>
                <a:cs typeface="Times New Roman" panose="02020603050405020304" pitchFamily="18" charset="0"/>
              </a:rPr>
              <a:t>.</a:t>
            </a:r>
            <a:endParaRPr sz="2000" dirty="0">
              <a:latin typeface="Times New Roman" panose="02020603050405020304" pitchFamily="18" charset="0"/>
              <a:cs typeface="Times New Roman" panose="02020603050405020304" pitchFamily="18" charset="0"/>
            </a:endParaRPr>
          </a:p>
        </p:txBody>
      </p:sp>
      <p:pic>
        <p:nvPicPr>
          <p:cNvPr id="4098" name="Picture 2" descr="Learning Outcomes | SAFI Institute of ..."/>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85887" y="373019"/>
            <a:ext cx="1259987" cy="125998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40810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4" y="0"/>
            <a:ext cx="10515600" cy="703385"/>
          </a:xfrm>
        </p:spPr>
        <p:txBody>
          <a:bodyPr>
            <a:normAutofit/>
          </a:bodyPr>
          <a:lstStyle/>
          <a:p>
            <a:r>
              <a:rPr lang="en-IN" sz="3600" b="1" dirty="0"/>
              <a:t>Participation Constraints and Existence Dependencies</a:t>
            </a:r>
          </a:p>
        </p:txBody>
      </p:sp>
      <p:pic>
        <p:nvPicPr>
          <p:cNvPr id="4" name="Content Placeholder 3"/>
          <p:cNvPicPr>
            <a:picLocks noGrp="1" noChangeAspect="1"/>
          </p:cNvPicPr>
          <p:nvPr>
            <p:ph idx="1"/>
          </p:nvPr>
        </p:nvPicPr>
        <p:blipFill>
          <a:blip r:embed="rId2"/>
          <a:stretch>
            <a:fillRect/>
          </a:stretch>
        </p:blipFill>
        <p:spPr>
          <a:xfrm>
            <a:off x="1238206" y="1405976"/>
            <a:ext cx="3848433" cy="3101609"/>
          </a:xfrm>
          <a:prstGeom prst="rect">
            <a:avLst/>
          </a:prstGeom>
        </p:spPr>
      </p:pic>
      <p:pic>
        <p:nvPicPr>
          <p:cNvPr id="5" name="Picture 4"/>
          <p:cNvPicPr>
            <a:picLocks noChangeAspect="1"/>
          </p:cNvPicPr>
          <p:nvPr/>
        </p:nvPicPr>
        <p:blipFill>
          <a:blip r:embed="rId3"/>
          <a:stretch>
            <a:fillRect/>
          </a:stretch>
        </p:blipFill>
        <p:spPr>
          <a:xfrm>
            <a:off x="6580875" y="1364579"/>
            <a:ext cx="3848433" cy="3177815"/>
          </a:xfrm>
          <a:prstGeom prst="rect">
            <a:avLst/>
          </a:prstGeom>
        </p:spPr>
      </p:pic>
    </p:spTree>
    <p:extLst>
      <p:ext uri="{BB962C8B-B14F-4D97-AF65-F5344CB8AC3E}">
        <p14:creationId xmlns:p14="http://schemas.microsoft.com/office/powerpoint/2010/main" val="182984081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854" y="0"/>
            <a:ext cx="10515600" cy="703385"/>
          </a:xfrm>
        </p:spPr>
        <p:txBody>
          <a:bodyPr>
            <a:normAutofit/>
          </a:bodyPr>
          <a:lstStyle/>
          <a:p>
            <a:r>
              <a:rPr lang="en-IN" sz="3600" b="1" dirty="0" smtClean="0"/>
              <a:t>Attributes of Relationship type</a:t>
            </a:r>
            <a:endParaRPr lang="en-IN" sz="3600" b="1" dirty="0"/>
          </a:p>
        </p:txBody>
      </p:sp>
      <p:sp>
        <p:nvSpPr>
          <p:cNvPr id="3" name="Content Placeholder 2"/>
          <p:cNvSpPr>
            <a:spLocks noGrp="1"/>
          </p:cNvSpPr>
          <p:nvPr>
            <p:ph idx="1"/>
          </p:nvPr>
        </p:nvSpPr>
        <p:spPr>
          <a:xfrm>
            <a:off x="193431" y="633046"/>
            <a:ext cx="11160369" cy="5543917"/>
          </a:xfrm>
        </p:spPr>
        <p:txBody>
          <a:bodyPr/>
          <a:lstStyle/>
          <a:p>
            <a:r>
              <a:rPr lang="en-US" dirty="0"/>
              <a:t>Relationship types can also have attributes, similar to those of entity </a:t>
            </a:r>
            <a:r>
              <a:rPr lang="en-US" dirty="0" smtClean="0"/>
              <a:t>types</a:t>
            </a:r>
          </a:p>
          <a:p>
            <a:r>
              <a:rPr lang="en-IN" dirty="0" err="1" smtClean="0">
                <a:solidFill>
                  <a:srgbClr val="FF3399"/>
                </a:solidFill>
              </a:rPr>
              <a:t>Eg</a:t>
            </a:r>
            <a:r>
              <a:rPr lang="en-IN" dirty="0" smtClean="0">
                <a:solidFill>
                  <a:srgbClr val="FF3399"/>
                </a:solidFill>
              </a:rPr>
              <a:t>: </a:t>
            </a:r>
            <a:r>
              <a:rPr lang="en-US" dirty="0"/>
              <a:t>For example, to record the number of hours per week that a particular employee works on a particular project, </a:t>
            </a:r>
            <a:r>
              <a:rPr lang="en-US" dirty="0" smtClean="0"/>
              <a:t>an </a:t>
            </a:r>
            <a:r>
              <a:rPr lang="en-US" dirty="0"/>
              <a:t>attribute Hours for the WORKS_ON relationship type </a:t>
            </a:r>
            <a:r>
              <a:rPr lang="en-US" dirty="0" smtClean="0"/>
              <a:t>can be included</a:t>
            </a:r>
            <a:endParaRPr lang="en-IN" dirty="0">
              <a:solidFill>
                <a:srgbClr val="FF3399"/>
              </a:solidFill>
            </a:endParaRPr>
          </a:p>
        </p:txBody>
      </p:sp>
      <p:pic>
        <p:nvPicPr>
          <p:cNvPr id="4" name="Picture 3"/>
          <p:cNvPicPr>
            <a:picLocks noChangeAspect="1"/>
          </p:cNvPicPr>
          <p:nvPr/>
        </p:nvPicPr>
        <p:blipFill>
          <a:blip r:embed="rId2"/>
          <a:stretch>
            <a:fillRect/>
          </a:stretch>
        </p:blipFill>
        <p:spPr>
          <a:xfrm>
            <a:off x="2637096" y="2511281"/>
            <a:ext cx="4224478" cy="1322165"/>
          </a:xfrm>
          <a:prstGeom prst="rect">
            <a:avLst/>
          </a:prstGeom>
        </p:spPr>
      </p:pic>
    </p:spTree>
    <p:extLst>
      <p:ext uri="{BB962C8B-B14F-4D97-AF65-F5344CB8AC3E}">
        <p14:creationId xmlns:p14="http://schemas.microsoft.com/office/powerpoint/2010/main" val="311560413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846" y="114300"/>
            <a:ext cx="10515600" cy="703385"/>
          </a:xfrm>
        </p:spPr>
        <p:txBody>
          <a:bodyPr>
            <a:normAutofit/>
          </a:bodyPr>
          <a:lstStyle/>
          <a:p>
            <a:r>
              <a:rPr lang="en-IN" sz="3600" b="1" dirty="0" smtClean="0"/>
              <a:t>Weak Entity Type</a:t>
            </a:r>
            <a:endParaRPr lang="en-IN" sz="3600" b="1" dirty="0"/>
          </a:p>
        </p:txBody>
      </p:sp>
      <p:sp>
        <p:nvSpPr>
          <p:cNvPr id="3" name="Content Placeholder 2"/>
          <p:cNvSpPr>
            <a:spLocks noGrp="1"/>
          </p:cNvSpPr>
          <p:nvPr>
            <p:ph idx="1"/>
          </p:nvPr>
        </p:nvSpPr>
        <p:spPr>
          <a:xfrm>
            <a:off x="175846" y="1046284"/>
            <a:ext cx="11160369" cy="5543917"/>
          </a:xfrm>
        </p:spPr>
        <p:txBody>
          <a:bodyPr/>
          <a:lstStyle/>
          <a:p>
            <a:r>
              <a:rPr lang="en-US" dirty="0"/>
              <a:t>Entity types that do not have key attributes of their own are called </a:t>
            </a:r>
            <a:r>
              <a:rPr lang="en-US" dirty="0">
                <a:solidFill>
                  <a:srgbClr val="FF3399"/>
                </a:solidFill>
              </a:rPr>
              <a:t>weak entity</a:t>
            </a:r>
            <a:r>
              <a:rPr lang="en-US" dirty="0"/>
              <a:t> </a:t>
            </a:r>
            <a:r>
              <a:rPr lang="en-US" dirty="0" smtClean="0"/>
              <a:t>types</a:t>
            </a:r>
          </a:p>
          <a:p>
            <a:r>
              <a:rPr lang="en-US" dirty="0"/>
              <a:t>A weak entity type always has a total participation constraint (existence dependency) with respect to its identifying </a:t>
            </a:r>
            <a:r>
              <a:rPr lang="en-US" dirty="0" smtClean="0"/>
              <a:t>relationship</a:t>
            </a:r>
          </a:p>
          <a:p>
            <a:r>
              <a:rPr lang="en-US" dirty="0"/>
              <a:t>Relationship type which involves a weak entity type is called </a:t>
            </a:r>
            <a:r>
              <a:rPr lang="en-US" dirty="0" smtClean="0">
                <a:solidFill>
                  <a:srgbClr val="FF3399"/>
                </a:solidFill>
              </a:rPr>
              <a:t>existence dependency</a:t>
            </a:r>
            <a:r>
              <a:rPr lang="en-US" dirty="0" smtClean="0"/>
              <a:t> </a:t>
            </a:r>
            <a:r>
              <a:rPr lang="en-US" dirty="0"/>
              <a:t>relationship type</a:t>
            </a:r>
            <a:endParaRPr lang="en-IN" dirty="0">
              <a:solidFill>
                <a:srgbClr val="FF3399"/>
              </a:solidFill>
            </a:endParaRPr>
          </a:p>
        </p:txBody>
      </p:sp>
    </p:spTree>
    <p:extLst>
      <p:ext uri="{BB962C8B-B14F-4D97-AF65-F5344CB8AC3E}">
        <p14:creationId xmlns:p14="http://schemas.microsoft.com/office/powerpoint/2010/main" val="153342974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48989" y="205108"/>
            <a:ext cx="11640366" cy="1500599"/>
          </a:xfrm>
          <a:prstGeom prst="rect">
            <a:avLst/>
          </a:prstGeom>
        </p:spPr>
      </p:pic>
      <p:sp>
        <p:nvSpPr>
          <p:cNvPr id="5" name="Rectangle 4"/>
          <p:cNvSpPr/>
          <p:nvPr/>
        </p:nvSpPr>
        <p:spPr>
          <a:xfrm>
            <a:off x="348989" y="2323071"/>
            <a:ext cx="11151578" cy="2031325"/>
          </a:xfrm>
          <a:prstGeom prst="rect">
            <a:avLst/>
          </a:prstGeom>
        </p:spPr>
        <p:txBody>
          <a:bodyPr wrap="square">
            <a:spAutoFit/>
          </a:bodyPr>
          <a:lstStyle/>
          <a:p>
            <a:pPr algn="just"/>
            <a:r>
              <a:rPr lang="en-US" dirty="0"/>
              <a:t>UPS prides itself on having up-to-date information on the processing and current location of each shipped item. To do this, UPS relies on a company-wide information system. Shipped items are the heart of the UPS product tracking information system. Shipped items can be characterized by item number (unique), weight, dimensions, insurance amount, destination, and final delivery date. Shipped items are received into the UPS system at a single retail center. Retail centers are characterized by their type, </a:t>
            </a:r>
            <a:r>
              <a:rPr lang="en-US" dirty="0" err="1"/>
              <a:t>uniqueID</a:t>
            </a:r>
            <a:r>
              <a:rPr lang="en-US" dirty="0"/>
              <a:t>, and address. Shipped items make their way to their destination via one or more standard UPS transportation events (i.e., flights, truck deliveries). These transportation events are characterized by a unique </a:t>
            </a:r>
            <a:r>
              <a:rPr lang="en-US" dirty="0" err="1"/>
              <a:t>scheduleNumber</a:t>
            </a:r>
            <a:r>
              <a:rPr lang="en-US" dirty="0"/>
              <a:t>, a type (</a:t>
            </a:r>
            <a:r>
              <a:rPr lang="en-US" dirty="0" err="1"/>
              <a:t>e.g</a:t>
            </a:r>
            <a:r>
              <a:rPr lang="en-US" dirty="0"/>
              <a:t>, flight, truck), and a </a:t>
            </a:r>
            <a:r>
              <a:rPr lang="en-US" dirty="0" err="1"/>
              <a:t>deliveryRoute</a:t>
            </a:r>
            <a:r>
              <a:rPr lang="en-US" dirty="0"/>
              <a:t>.</a:t>
            </a:r>
            <a:endParaRPr lang="en-IN" dirty="0"/>
          </a:p>
        </p:txBody>
      </p:sp>
    </p:spTree>
    <p:extLst>
      <p:ext uri="{BB962C8B-B14F-4D97-AF65-F5344CB8AC3E}">
        <p14:creationId xmlns:p14="http://schemas.microsoft.com/office/powerpoint/2010/main" val="232169182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5698" name="Title 925697"/>
          <p:cNvSpPr>
            <a:spLocks noGrp="1"/>
          </p:cNvSpPr>
          <p:nvPr>
            <p:ph type="title"/>
          </p:nvPr>
        </p:nvSpPr>
        <p:spPr/>
        <p:txBody>
          <a:bodyPr anchor="b"/>
          <a:lstStyle/>
          <a:p>
            <a:r>
              <a:rPr lang="en-US" altLang="x-none" sz="3200"/>
              <a:t>Summary of notation for ER diagrams</a:t>
            </a:r>
          </a:p>
        </p:txBody>
      </p:sp>
      <p:pic>
        <p:nvPicPr>
          <p:cNvPr id="925700" name="Picture 925699" descr="fig03_14"/>
          <p:cNvPicPr>
            <a:picLocks noChangeAspect="1"/>
          </p:cNvPicPr>
          <p:nvPr/>
        </p:nvPicPr>
        <p:blipFill>
          <a:blip r:embed="rId2">
            <a:lum bright="-18000"/>
          </a:blip>
          <a:stretch>
            <a:fillRect/>
          </a:stretch>
        </p:blipFill>
        <p:spPr>
          <a:xfrm>
            <a:off x="1749425" y="1600200"/>
            <a:ext cx="7994650" cy="4999355"/>
          </a:xfrm>
          <a:prstGeom prst="rect">
            <a:avLst/>
          </a:prstGeom>
          <a:noFill/>
          <a:ln w="9525">
            <a:noFill/>
          </a:ln>
        </p:spPr>
      </p:pic>
    </p:spTree>
    <p:extLst>
      <p:ext uri="{BB962C8B-B14F-4D97-AF65-F5344CB8AC3E}">
        <p14:creationId xmlns:p14="http://schemas.microsoft.com/office/powerpoint/2010/main" val="1482081258"/>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3020" y="382555"/>
            <a:ext cx="10082660" cy="5486539"/>
          </a:xfrm>
        </p:spPr>
        <p:txBody>
          <a:bodyPr/>
          <a:lstStyle/>
          <a:p>
            <a:r>
              <a:rPr lang="en-US" dirty="0"/>
              <a:t>The company is organized into departments. Each department has a unique name, a unique number, and a particular employee who manages the </a:t>
            </a:r>
            <a:r>
              <a:rPr lang="en-US" dirty="0" smtClean="0"/>
              <a:t>department</a:t>
            </a:r>
            <a:r>
              <a:rPr lang="en-US" dirty="0"/>
              <a:t>. We keep track of the start date when that employee began managing the department. A department may have several locations. </a:t>
            </a:r>
            <a:endParaRPr lang="en-US" dirty="0" smtClean="0"/>
          </a:p>
          <a:p>
            <a:r>
              <a:rPr lang="en-US" dirty="0" smtClean="0"/>
              <a:t>■ </a:t>
            </a:r>
            <a:r>
              <a:rPr lang="en-US" dirty="0"/>
              <a:t>A department controls a number of projects, each of which has a unique name, a unique number, and a single location. </a:t>
            </a:r>
            <a:endParaRPr lang="en-US" dirty="0" smtClean="0"/>
          </a:p>
          <a:p>
            <a:r>
              <a:rPr lang="en-US" dirty="0" smtClean="0"/>
              <a:t>■ </a:t>
            </a:r>
            <a:r>
              <a:rPr lang="en-US" dirty="0"/>
              <a:t>The database will store each employee’s name, Social Security number,2 address, salary, sex (gender), and birth date. An employee is assigned to one department, but may work on several projects, which are not necessarily controlled by the same department. It is required to keep track of the </a:t>
            </a:r>
            <a:r>
              <a:rPr lang="en-US" dirty="0" smtClean="0"/>
              <a:t>current </a:t>
            </a:r>
            <a:r>
              <a:rPr lang="en-US" dirty="0"/>
              <a:t>number of hours per week that an employee works on each project, as well as the direct supervisor of each employee (who is another employee</a:t>
            </a:r>
            <a:r>
              <a:rPr lang="en-US" dirty="0" smtClean="0"/>
              <a:t>).</a:t>
            </a:r>
          </a:p>
          <a:p>
            <a:r>
              <a:rPr lang="en-US" dirty="0" smtClean="0"/>
              <a:t> </a:t>
            </a:r>
            <a:r>
              <a:rPr lang="en-US" dirty="0"/>
              <a:t>■ The database will keep track of the dependents of each employee for </a:t>
            </a:r>
            <a:r>
              <a:rPr lang="en-US" dirty="0" smtClean="0"/>
              <a:t>insurance </a:t>
            </a:r>
            <a:r>
              <a:rPr lang="en-US" dirty="0"/>
              <a:t>purposes, including each dependent’s first name, sex, birth date, and relationship to the employee </a:t>
            </a:r>
            <a:endParaRPr lang="en-IN" dirty="0"/>
          </a:p>
        </p:txBody>
      </p:sp>
    </p:spTree>
    <p:extLst>
      <p:ext uri="{BB962C8B-B14F-4D97-AF65-F5344CB8AC3E}">
        <p14:creationId xmlns:p14="http://schemas.microsoft.com/office/powerpoint/2010/main" val="319145704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22106" y="35790"/>
            <a:ext cx="7735078" cy="6288311"/>
          </a:xfrm>
          <a:prstGeom prst="rect">
            <a:avLst/>
          </a:prstGeom>
        </p:spPr>
      </p:pic>
    </p:spTree>
    <p:extLst>
      <p:ext uri="{BB962C8B-B14F-4D97-AF65-F5344CB8AC3E}">
        <p14:creationId xmlns:p14="http://schemas.microsoft.com/office/powerpoint/2010/main" val="383710265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1162" y="237393"/>
            <a:ext cx="11034346" cy="5632311"/>
          </a:xfrm>
          <a:prstGeom prst="rect">
            <a:avLst/>
          </a:prstGeom>
        </p:spPr>
        <p:txBody>
          <a:bodyPr wrap="square">
            <a:spAutoFit/>
          </a:bodyPr>
          <a:lstStyle/>
          <a:p>
            <a:r>
              <a:rPr lang="en-US" sz="2400" dirty="0">
                <a:latin typeface="Times New Roman" panose="02020603050405020304" pitchFamily="18" charset="0"/>
                <a:cs typeface="Times New Roman" panose="02020603050405020304" pitchFamily="18" charset="0"/>
              </a:rPr>
              <a:t>Consider a </a:t>
            </a:r>
            <a:r>
              <a:rPr lang="en-US" sz="2400" dirty="0">
                <a:solidFill>
                  <a:srgbClr val="FF0000"/>
                </a:solidFill>
                <a:latin typeface="Times New Roman" panose="02020603050405020304" pitchFamily="18" charset="0"/>
                <a:cs typeface="Times New Roman" panose="02020603050405020304" pitchFamily="18" charset="0"/>
              </a:rPr>
              <a:t>MOVIE</a:t>
            </a:r>
            <a:r>
              <a:rPr lang="en-US" sz="2400" dirty="0">
                <a:latin typeface="Times New Roman" panose="02020603050405020304" pitchFamily="18" charset="0"/>
                <a:cs typeface="Times New Roman" panose="02020603050405020304" pitchFamily="18" charset="0"/>
              </a:rPr>
              <a:t> database in which data is recorded about the movie industry. The data requirements are summarized as follows: </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solidFill>
                  <a:srgbClr val="0070C0"/>
                </a:solidFill>
                <a:latin typeface="Times New Roman" panose="02020603050405020304" pitchFamily="18" charset="0"/>
                <a:cs typeface="Times New Roman" panose="02020603050405020304" pitchFamily="18" charset="0"/>
              </a:rPr>
              <a:t>Each movie is identified by title and year of release. Each movie has a length in minutes. Each has a production company, and each is classified under one or more genres (such as horror, action, drama, and so forth). Each movie has one or more directors and one or more actors appear in it. Each movie also has a plot outline. Finally, each movie has zero or more quotable quotes, each of which is spoken by a particular actor appearing in the movie. </a:t>
            </a:r>
            <a:endParaRPr lang="en-US" sz="2400" dirty="0" smtClean="0">
              <a:solidFill>
                <a:srgbClr val="0070C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solidFill>
                  <a:srgbClr val="FF0000"/>
                </a:solidFill>
                <a:latin typeface="Times New Roman" panose="02020603050405020304" pitchFamily="18" charset="0"/>
                <a:cs typeface="Times New Roman" panose="02020603050405020304" pitchFamily="18" charset="0"/>
              </a:rPr>
              <a:t>Actors are identified by name and date of birth and appear in one or more movies. Each actor has a role in the movie</a:t>
            </a:r>
            <a:r>
              <a:rPr lang="en-US" sz="2400" dirty="0" smtClean="0">
                <a:solidFill>
                  <a:srgbClr val="FF0000"/>
                </a:solidFill>
                <a:latin typeface="Times New Roman" panose="02020603050405020304" pitchFamily="18" charset="0"/>
                <a:cs typeface="Times New Roman" panose="02020603050405020304" pitchFamily="18" charset="0"/>
              </a:rPr>
              <a:t>.</a:t>
            </a:r>
            <a:endParaRPr lang="en-US" sz="2400" dirty="0" smtClean="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a:solidFill>
                  <a:srgbClr val="C00000"/>
                </a:solidFill>
                <a:latin typeface="Times New Roman" panose="02020603050405020304" pitchFamily="18" charset="0"/>
                <a:cs typeface="Times New Roman" panose="02020603050405020304" pitchFamily="18" charset="0"/>
              </a:rPr>
              <a:t>Directors are also identified by name and date of birth and direct one or more movies. It is possible for a director to act in a movie (including one that he or she may also direct). </a:t>
            </a:r>
            <a:endParaRPr lang="en-US" sz="2400" dirty="0" smtClean="0">
              <a:solidFill>
                <a:srgbClr val="C00000"/>
              </a:solidFill>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 </a:t>
            </a:r>
            <a:r>
              <a:rPr lang="en-US" sz="2400" dirty="0">
                <a:solidFill>
                  <a:schemeClr val="accent2">
                    <a:lumMod val="75000"/>
                  </a:schemeClr>
                </a:solidFill>
                <a:latin typeface="Times New Roman" panose="02020603050405020304" pitchFamily="18" charset="0"/>
                <a:cs typeface="Times New Roman" panose="02020603050405020304" pitchFamily="18" charset="0"/>
              </a:rPr>
              <a:t>Production companies are identified by name and each has an address. A production company produces one or more movies. </a:t>
            </a:r>
            <a:endParaRPr lang="en-IN" sz="2400" dirty="0">
              <a:solidFill>
                <a:schemeClr val="accent2">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24987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student submitted image, transcription available below"/>
          <p:cNvPicPr/>
          <p:nvPr/>
        </p:nvPicPr>
        <p:blipFill>
          <a:blip r:embed="rId2">
            <a:extLst>
              <a:ext uri="{28A0092B-C50C-407E-A947-70E740481C1C}">
                <a14:useLocalDpi xmlns:a14="http://schemas.microsoft.com/office/drawing/2010/main" val="0"/>
              </a:ext>
            </a:extLst>
          </a:blip>
          <a:srcRect/>
          <a:stretch>
            <a:fillRect/>
          </a:stretch>
        </p:blipFill>
        <p:spPr bwMode="auto">
          <a:xfrm>
            <a:off x="1890346" y="624255"/>
            <a:ext cx="8264769" cy="4811346"/>
          </a:xfrm>
          <a:prstGeom prst="rect">
            <a:avLst/>
          </a:prstGeom>
          <a:noFill/>
          <a:ln>
            <a:noFill/>
          </a:ln>
        </p:spPr>
      </p:pic>
    </p:spTree>
    <p:extLst>
      <p:ext uri="{BB962C8B-B14F-4D97-AF65-F5344CB8AC3E}">
        <p14:creationId xmlns:p14="http://schemas.microsoft.com/office/powerpoint/2010/main" val="37373529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57459"/>
          </a:xfrm>
        </p:spPr>
        <p:txBody>
          <a:bodyPr>
            <a:normAutofit/>
          </a:bodyPr>
          <a:lstStyle/>
          <a:p>
            <a:r>
              <a:rPr lang="en-IN" sz="2800" b="1" dirty="0">
                <a:solidFill>
                  <a:srgbClr val="FF0000"/>
                </a:solidFill>
              </a:rPr>
              <a:t>Mapping ER model to a </a:t>
            </a:r>
            <a:r>
              <a:rPr lang="en-IN" sz="2800" b="1" dirty="0" smtClean="0">
                <a:solidFill>
                  <a:srgbClr val="FF0000"/>
                </a:solidFill>
              </a:rPr>
              <a:t>relational schema</a:t>
            </a:r>
            <a:endParaRPr lang="en-IN" sz="2800" b="1" dirty="0">
              <a:solidFill>
                <a:srgbClr val="FF0000"/>
              </a:solidFill>
            </a:endParaRPr>
          </a:p>
        </p:txBody>
      </p:sp>
      <p:sp>
        <p:nvSpPr>
          <p:cNvPr id="3" name="Content Placeholder 2"/>
          <p:cNvSpPr>
            <a:spLocks noGrp="1"/>
          </p:cNvSpPr>
          <p:nvPr>
            <p:ph idx="1"/>
          </p:nvPr>
        </p:nvSpPr>
        <p:spPr>
          <a:xfrm>
            <a:off x="1019908" y="1028700"/>
            <a:ext cx="10135772" cy="4840394"/>
          </a:xfrm>
        </p:spPr>
        <p:txBody>
          <a:bodyPr/>
          <a:lstStyle/>
          <a:p>
            <a:r>
              <a:rPr lang="en-US" dirty="0" smtClean="0">
                <a:solidFill>
                  <a:srgbClr val="6600FF"/>
                </a:solidFill>
              </a:rPr>
              <a:t>Rule -01</a:t>
            </a:r>
            <a:r>
              <a:rPr lang="en-US" dirty="0">
                <a:solidFill>
                  <a:srgbClr val="6600FF"/>
                </a:solidFill>
              </a:rPr>
              <a:t>: Mapping of Regular Entity Types </a:t>
            </a:r>
            <a:endParaRPr lang="en-IN" dirty="0">
              <a:solidFill>
                <a:srgbClr val="6600FF"/>
              </a:solidFill>
            </a:endParaRPr>
          </a:p>
          <a:p>
            <a:pPr lvl="2" fontAlgn="base"/>
            <a:r>
              <a:rPr lang="en-US" sz="1800" dirty="0"/>
              <a:t> A strong entity set with only simple attributes will require only one table in relational model.</a:t>
            </a:r>
          </a:p>
          <a:p>
            <a:pPr lvl="2" fontAlgn="base"/>
            <a:r>
              <a:rPr lang="en-US" sz="1800" dirty="0"/>
              <a:t>Attributes of the table will be the attributes of the entity set.</a:t>
            </a:r>
          </a:p>
          <a:p>
            <a:pPr lvl="2" fontAlgn="base"/>
            <a:r>
              <a:rPr lang="en-US" sz="1800" dirty="0"/>
              <a:t>The primary key of the table will be the key attribute of the entity set.</a:t>
            </a:r>
          </a:p>
          <a:p>
            <a:pPr lvl="4"/>
            <a:endParaRPr lang="en-IN" dirty="0" smtClean="0">
              <a:solidFill>
                <a:srgbClr val="6600FF"/>
              </a:solidFill>
            </a:endParaRPr>
          </a:p>
          <a:p>
            <a:pPr lvl="4"/>
            <a:endParaRPr lang="en-IN" dirty="0">
              <a:solidFill>
                <a:srgbClr val="6600FF"/>
              </a:solidFill>
            </a:endParaRPr>
          </a:p>
          <a:p>
            <a:pPr lvl="4"/>
            <a:endParaRPr lang="en-IN" dirty="0" smtClean="0">
              <a:solidFill>
                <a:srgbClr val="6600FF"/>
              </a:solidFill>
            </a:endParaRPr>
          </a:p>
          <a:p>
            <a:r>
              <a:rPr lang="en-US" sz="1800" dirty="0">
                <a:solidFill>
                  <a:srgbClr val="6600FF"/>
                </a:solidFill>
              </a:rPr>
              <a:t>Rule-02: For Strong Entity Set With Composite </a:t>
            </a:r>
            <a:r>
              <a:rPr lang="en-US" sz="1800" dirty="0" smtClean="0">
                <a:solidFill>
                  <a:srgbClr val="6600FF"/>
                </a:solidFill>
              </a:rPr>
              <a:t>Attributes</a:t>
            </a:r>
            <a:endParaRPr lang="en-US" sz="1800" dirty="0">
              <a:solidFill>
                <a:srgbClr val="6600FF"/>
              </a:solidFill>
            </a:endParaRPr>
          </a:p>
          <a:p>
            <a:pPr lvl="1" fontAlgn="base"/>
            <a:r>
              <a:rPr lang="en-US" sz="1600" dirty="0"/>
              <a:t>A strong entity set with any number of composite attributes </a:t>
            </a:r>
            <a:endParaRPr lang="en-US" sz="1600" dirty="0" smtClean="0"/>
          </a:p>
          <a:p>
            <a:pPr marL="201168" lvl="1" indent="0" fontAlgn="base">
              <a:buNone/>
            </a:pPr>
            <a:r>
              <a:rPr lang="en-US" sz="1600" dirty="0" smtClean="0"/>
              <a:t>    will </a:t>
            </a:r>
            <a:r>
              <a:rPr lang="en-US" sz="1600" dirty="0"/>
              <a:t>require only one table in relational model.</a:t>
            </a:r>
          </a:p>
          <a:p>
            <a:pPr lvl="1" fontAlgn="base"/>
            <a:r>
              <a:rPr lang="en-US" sz="1600" dirty="0"/>
              <a:t>While conversion, simple attributes of the composite attributes </a:t>
            </a:r>
            <a:endParaRPr lang="en-US" sz="1600" dirty="0" smtClean="0"/>
          </a:p>
          <a:p>
            <a:pPr marL="201168" lvl="1" indent="0" fontAlgn="base">
              <a:buNone/>
            </a:pPr>
            <a:r>
              <a:rPr lang="en-US" sz="1600" dirty="0"/>
              <a:t> </a:t>
            </a:r>
            <a:r>
              <a:rPr lang="en-US" sz="1600" dirty="0" smtClean="0"/>
              <a:t>    are </a:t>
            </a:r>
            <a:r>
              <a:rPr lang="en-US" sz="1600" dirty="0"/>
              <a:t>taken into account and not the composite attribute itself.</a:t>
            </a:r>
          </a:p>
          <a:p>
            <a:endParaRPr lang="en-US" sz="1800" dirty="0"/>
          </a:p>
          <a:p>
            <a:pPr lvl="4"/>
            <a:endParaRPr lang="en-IN" dirty="0">
              <a:solidFill>
                <a:srgbClr val="6600FF"/>
              </a:solidFill>
            </a:endParaRPr>
          </a:p>
        </p:txBody>
      </p:sp>
      <p:pic>
        <p:nvPicPr>
          <p:cNvPr id="4" name="Picture 3"/>
          <p:cNvPicPr>
            <a:picLocks noChangeAspect="1"/>
          </p:cNvPicPr>
          <p:nvPr/>
        </p:nvPicPr>
        <p:blipFill>
          <a:blip r:embed="rId2"/>
          <a:stretch>
            <a:fillRect/>
          </a:stretch>
        </p:blipFill>
        <p:spPr>
          <a:xfrm>
            <a:off x="7087536" y="3244872"/>
            <a:ext cx="4068144" cy="2677146"/>
          </a:xfrm>
          <a:prstGeom prst="rect">
            <a:avLst/>
          </a:prstGeom>
        </p:spPr>
      </p:pic>
      <p:pic>
        <p:nvPicPr>
          <p:cNvPr id="6" name="Picture 5"/>
          <p:cNvPicPr>
            <a:picLocks noChangeAspect="1"/>
          </p:cNvPicPr>
          <p:nvPr/>
        </p:nvPicPr>
        <p:blipFill>
          <a:blip r:embed="rId3"/>
          <a:stretch>
            <a:fillRect/>
          </a:stretch>
        </p:blipFill>
        <p:spPr>
          <a:xfrm>
            <a:off x="1685342" y="2294448"/>
            <a:ext cx="7071798" cy="950424"/>
          </a:xfrm>
          <a:prstGeom prst="rect">
            <a:avLst/>
          </a:prstGeom>
        </p:spPr>
      </p:pic>
    </p:spTree>
    <p:extLst>
      <p:ext uri="{BB962C8B-B14F-4D97-AF65-F5344CB8AC3E}">
        <p14:creationId xmlns:p14="http://schemas.microsoft.com/office/powerpoint/2010/main" val="7729511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0290"/>
          </a:xfrm>
        </p:spPr>
        <p:txBody>
          <a:bodyPr/>
          <a:lstStyle/>
          <a:p>
            <a:r>
              <a:rPr lang="en-IN" dirty="0" smtClean="0"/>
              <a:t>ER Model </a:t>
            </a:r>
            <a:endParaRPr lang="en-IN" dirty="0"/>
          </a:p>
        </p:txBody>
      </p:sp>
      <p:sp>
        <p:nvSpPr>
          <p:cNvPr id="3" name="Content Placeholder 2"/>
          <p:cNvSpPr>
            <a:spLocks noGrp="1"/>
          </p:cNvSpPr>
          <p:nvPr>
            <p:ph idx="1"/>
          </p:nvPr>
        </p:nvSpPr>
        <p:spPr>
          <a:xfrm>
            <a:off x="838200" y="1028700"/>
            <a:ext cx="10515600" cy="5148263"/>
          </a:xfrm>
        </p:spPr>
        <p:txBody>
          <a:bodyPr>
            <a:normAutofit/>
          </a:bodyPr>
          <a:lstStyle/>
          <a:p>
            <a:endParaRPr lang="en-IN" dirty="0" smtClean="0"/>
          </a:p>
          <a:p>
            <a:r>
              <a:rPr lang="en-IN" dirty="0" smtClean="0"/>
              <a:t>Database application – database and associated programs that implements database queries and updates</a:t>
            </a:r>
          </a:p>
          <a:p>
            <a:r>
              <a:rPr lang="en-IN" dirty="0" smtClean="0"/>
              <a:t>Major part of database application development involves application programs.</a:t>
            </a:r>
          </a:p>
          <a:p>
            <a:pPr lvl="1"/>
            <a:r>
              <a:rPr lang="en-IN" dirty="0" smtClean="0"/>
              <a:t>Application programs design, implementation comes under software engineering</a:t>
            </a:r>
          </a:p>
          <a:p>
            <a:r>
              <a:rPr lang="en-IN" dirty="0" smtClean="0"/>
              <a:t>Conceptual database design</a:t>
            </a:r>
          </a:p>
          <a:p>
            <a:pPr lvl="1"/>
            <a:r>
              <a:rPr lang="en-IN" dirty="0" smtClean="0"/>
              <a:t>Data structure and constraints considered during conceptual design</a:t>
            </a:r>
          </a:p>
          <a:p>
            <a:r>
              <a:rPr lang="en-IN" dirty="0" smtClean="0"/>
              <a:t>Entity – relationship (ER) model is a high level conceptual data model</a:t>
            </a:r>
          </a:p>
          <a:p>
            <a:endParaRPr lang="en-IN" dirty="0" smtClean="0"/>
          </a:p>
          <a:p>
            <a:pPr lvl="1"/>
            <a:endParaRPr lang="en-IN" dirty="0"/>
          </a:p>
        </p:txBody>
      </p:sp>
    </p:spTree>
    <p:extLst>
      <p:ext uri="{BB962C8B-B14F-4D97-AF65-F5344CB8AC3E}">
        <p14:creationId xmlns:p14="http://schemas.microsoft.com/office/powerpoint/2010/main" val="241989424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57459"/>
          </a:xfrm>
        </p:spPr>
        <p:txBody>
          <a:bodyPr>
            <a:normAutofit/>
          </a:bodyPr>
          <a:lstStyle/>
          <a:p>
            <a:r>
              <a:rPr lang="en-IN" sz="2800" b="1" dirty="0">
                <a:solidFill>
                  <a:srgbClr val="FF0000"/>
                </a:solidFill>
              </a:rPr>
              <a:t>Mapping ER model to a </a:t>
            </a:r>
            <a:r>
              <a:rPr lang="en-IN" sz="2800" b="1" dirty="0" smtClean="0">
                <a:solidFill>
                  <a:srgbClr val="FF0000"/>
                </a:solidFill>
              </a:rPr>
              <a:t>relational schema</a:t>
            </a:r>
            <a:endParaRPr lang="en-IN" sz="2800" b="1" dirty="0">
              <a:solidFill>
                <a:srgbClr val="FF0000"/>
              </a:solidFill>
            </a:endParaRPr>
          </a:p>
        </p:txBody>
      </p:sp>
      <p:sp>
        <p:nvSpPr>
          <p:cNvPr id="3" name="Content Placeholder 2"/>
          <p:cNvSpPr>
            <a:spLocks noGrp="1"/>
          </p:cNvSpPr>
          <p:nvPr>
            <p:ph idx="1"/>
          </p:nvPr>
        </p:nvSpPr>
        <p:spPr>
          <a:xfrm>
            <a:off x="1019908" y="1028700"/>
            <a:ext cx="10135772" cy="4840394"/>
          </a:xfrm>
        </p:spPr>
        <p:txBody>
          <a:bodyPr/>
          <a:lstStyle/>
          <a:p>
            <a:pPr lvl="1"/>
            <a:r>
              <a:rPr lang="en-US" dirty="0" smtClean="0">
                <a:solidFill>
                  <a:srgbClr val="6600FF"/>
                </a:solidFill>
              </a:rPr>
              <a:t>Rule 03: Mapping of Weak Entity Type </a:t>
            </a:r>
            <a:endParaRPr lang="en-IN" dirty="0">
              <a:solidFill>
                <a:srgbClr val="6600FF"/>
              </a:solidFill>
            </a:endParaRPr>
          </a:p>
          <a:p>
            <a:pPr lvl="2" fontAlgn="base"/>
            <a:r>
              <a:rPr lang="en-US" sz="1800" dirty="0"/>
              <a:t> Rule: For each weak entity set, create a new table. </a:t>
            </a:r>
            <a:endParaRPr lang="en-US" sz="1800" dirty="0" smtClean="0"/>
          </a:p>
          <a:p>
            <a:pPr lvl="2" fontAlgn="base"/>
            <a:r>
              <a:rPr lang="en-US" sz="1800" dirty="0" smtClean="0"/>
              <a:t>The </a:t>
            </a:r>
            <a:r>
              <a:rPr lang="en-US" sz="1800" dirty="0"/>
              <a:t>table will include</a:t>
            </a:r>
            <a:r>
              <a:rPr lang="en-US" sz="1800" dirty="0" smtClean="0"/>
              <a:t>:</a:t>
            </a:r>
          </a:p>
          <a:p>
            <a:pPr lvl="2" fontAlgn="base"/>
            <a:r>
              <a:rPr lang="en-US" sz="1800" smtClean="0"/>
              <a:t>All </a:t>
            </a:r>
            <a:r>
              <a:rPr lang="en-US" sz="1800" dirty="0"/>
              <a:t>the attributes of the weak entity</a:t>
            </a:r>
            <a:r>
              <a:rPr lang="en-US" sz="1800" dirty="0" smtClean="0"/>
              <a:t>.</a:t>
            </a:r>
          </a:p>
          <a:p>
            <a:pPr lvl="2" fontAlgn="base"/>
            <a:r>
              <a:rPr lang="en-US" sz="1800" dirty="0" smtClean="0"/>
              <a:t>The </a:t>
            </a:r>
            <a:r>
              <a:rPr lang="en-US" sz="1800" dirty="0"/>
              <a:t>primary key of its identifying (owner) entity</a:t>
            </a:r>
            <a:r>
              <a:rPr lang="en-US" sz="1800" dirty="0" smtClean="0"/>
              <a:t>.</a:t>
            </a:r>
          </a:p>
          <a:p>
            <a:pPr lvl="2" fontAlgn="base"/>
            <a:r>
              <a:rPr lang="en-US" sz="1800" dirty="0" smtClean="0"/>
              <a:t>The </a:t>
            </a:r>
            <a:r>
              <a:rPr lang="en-US" sz="1800" dirty="0"/>
              <a:t>combination of the identifying entity's primary key and the weak entity's partial key forms the primary key of the weak entity's table.</a:t>
            </a:r>
            <a:endParaRPr lang="en-IN" dirty="0">
              <a:solidFill>
                <a:srgbClr val="6600FF"/>
              </a:solidFill>
            </a:endParaRPr>
          </a:p>
        </p:txBody>
      </p:sp>
      <p:pic>
        <p:nvPicPr>
          <p:cNvPr id="5" name="Picture 4"/>
          <p:cNvPicPr>
            <a:picLocks noChangeAspect="1"/>
          </p:cNvPicPr>
          <p:nvPr/>
        </p:nvPicPr>
        <p:blipFill>
          <a:blip r:embed="rId2"/>
          <a:stretch>
            <a:fillRect/>
          </a:stretch>
        </p:blipFill>
        <p:spPr>
          <a:xfrm>
            <a:off x="5294655" y="3051705"/>
            <a:ext cx="5036306" cy="3198381"/>
          </a:xfrm>
          <a:prstGeom prst="rect">
            <a:avLst/>
          </a:prstGeom>
        </p:spPr>
      </p:pic>
    </p:spTree>
    <p:extLst>
      <p:ext uri="{BB962C8B-B14F-4D97-AF65-F5344CB8AC3E}">
        <p14:creationId xmlns:p14="http://schemas.microsoft.com/office/powerpoint/2010/main" val="42448202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57459"/>
          </a:xfrm>
        </p:spPr>
        <p:txBody>
          <a:bodyPr>
            <a:normAutofit/>
          </a:bodyPr>
          <a:lstStyle/>
          <a:p>
            <a:r>
              <a:rPr lang="en-IN" sz="2800" b="1" dirty="0">
                <a:solidFill>
                  <a:srgbClr val="FF0000"/>
                </a:solidFill>
              </a:rPr>
              <a:t>Mapping ER model to a </a:t>
            </a:r>
            <a:r>
              <a:rPr lang="en-IN" sz="2800" b="1" dirty="0" smtClean="0">
                <a:solidFill>
                  <a:srgbClr val="FF0000"/>
                </a:solidFill>
              </a:rPr>
              <a:t>relational schema</a:t>
            </a:r>
            <a:endParaRPr lang="en-IN" sz="2800" b="1" dirty="0">
              <a:solidFill>
                <a:srgbClr val="FF0000"/>
              </a:solidFill>
            </a:endParaRPr>
          </a:p>
        </p:txBody>
      </p:sp>
      <p:sp>
        <p:nvSpPr>
          <p:cNvPr id="3" name="Content Placeholder 2"/>
          <p:cNvSpPr>
            <a:spLocks noGrp="1"/>
          </p:cNvSpPr>
          <p:nvPr>
            <p:ph idx="1"/>
          </p:nvPr>
        </p:nvSpPr>
        <p:spPr>
          <a:xfrm>
            <a:off x="1019908" y="1028700"/>
            <a:ext cx="10135772" cy="4840394"/>
          </a:xfrm>
        </p:spPr>
        <p:txBody>
          <a:bodyPr/>
          <a:lstStyle/>
          <a:p>
            <a:pPr lvl="1"/>
            <a:r>
              <a:rPr lang="en-US" dirty="0" smtClean="0">
                <a:solidFill>
                  <a:srgbClr val="6600FF"/>
                </a:solidFill>
              </a:rPr>
              <a:t>Rule 04: </a:t>
            </a:r>
            <a:r>
              <a:rPr lang="en-US" sz="1800" dirty="0" smtClean="0">
                <a:solidFill>
                  <a:srgbClr val="6600FF"/>
                </a:solidFill>
              </a:rPr>
              <a:t>For </a:t>
            </a:r>
            <a:r>
              <a:rPr lang="en-US" sz="1800" dirty="0">
                <a:solidFill>
                  <a:srgbClr val="6600FF"/>
                </a:solidFill>
              </a:rPr>
              <a:t>each multi-valued attribute </a:t>
            </a:r>
            <a:r>
              <a:rPr lang="en-US" sz="1800" dirty="0"/>
              <a:t>A </a:t>
            </a:r>
            <a:endParaRPr lang="en-US" sz="1800" dirty="0" smtClean="0"/>
          </a:p>
          <a:p>
            <a:pPr lvl="3"/>
            <a:r>
              <a:rPr lang="en-US" sz="1800" dirty="0" smtClean="0"/>
              <a:t> </a:t>
            </a:r>
            <a:r>
              <a:rPr lang="en-US" sz="1800" dirty="0"/>
              <a:t>Create a new relation R that includes an attribute corresponding to A plus the primary key attribute K (as a foreign key in R) of the relation that represents the entity type or relationship type that has A as an attribute. </a:t>
            </a:r>
            <a:endParaRPr lang="en-US" sz="1800" dirty="0" smtClean="0"/>
          </a:p>
          <a:p>
            <a:pPr lvl="3"/>
            <a:r>
              <a:rPr lang="en-US" sz="1800" dirty="0" smtClean="0"/>
              <a:t>The </a:t>
            </a:r>
            <a:r>
              <a:rPr lang="en-US" sz="1800" dirty="0"/>
              <a:t>primary key of R is the combination of A and K. </a:t>
            </a:r>
            <a:endParaRPr lang="en-US" sz="1800" dirty="0" smtClean="0"/>
          </a:p>
          <a:p>
            <a:pPr lvl="3"/>
            <a:r>
              <a:rPr lang="en-US" sz="1800" dirty="0" smtClean="0"/>
              <a:t>If </a:t>
            </a:r>
            <a:r>
              <a:rPr lang="en-US" sz="1800" dirty="0"/>
              <a:t>a multi-valued attribute is composite, we include its components</a:t>
            </a:r>
            <a:r>
              <a:rPr lang="en-US" sz="1800" dirty="0" smtClean="0"/>
              <a:t>.</a:t>
            </a:r>
          </a:p>
          <a:p>
            <a:pPr lvl="3"/>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1832688" y="3553417"/>
            <a:ext cx="7278116" cy="2019582"/>
          </a:xfrm>
          <a:prstGeom prst="rect">
            <a:avLst/>
          </a:prstGeom>
        </p:spPr>
      </p:pic>
    </p:spTree>
    <p:extLst>
      <p:ext uri="{BB962C8B-B14F-4D97-AF65-F5344CB8AC3E}">
        <p14:creationId xmlns:p14="http://schemas.microsoft.com/office/powerpoint/2010/main" val="33384143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57459"/>
          </a:xfrm>
        </p:spPr>
        <p:txBody>
          <a:bodyPr>
            <a:normAutofit/>
          </a:bodyPr>
          <a:lstStyle/>
          <a:p>
            <a:r>
              <a:rPr lang="en-IN" sz="2800" b="1" dirty="0">
                <a:solidFill>
                  <a:srgbClr val="FF0000"/>
                </a:solidFill>
              </a:rPr>
              <a:t>Mapping ER model to a </a:t>
            </a:r>
            <a:r>
              <a:rPr lang="en-IN" sz="2800" b="1" dirty="0" smtClean="0">
                <a:solidFill>
                  <a:srgbClr val="FF0000"/>
                </a:solidFill>
              </a:rPr>
              <a:t>relational schema</a:t>
            </a:r>
            <a:endParaRPr lang="en-IN" sz="2800" b="1" dirty="0">
              <a:solidFill>
                <a:srgbClr val="FF0000"/>
              </a:solidFill>
            </a:endParaRPr>
          </a:p>
        </p:txBody>
      </p:sp>
      <p:sp>
        <p:nvSpPr>
          <p:cNvPr id="3" name="Content Placeholder 2"/>
          <p:cNvSpPr>
            <a:spLocks noGrp="1"/>
          </p:cNvSpPr>
          <p:nvPr>
            <p:ph idx="1"/>
          </p:nvPr>
        </p:nvSpPr>
        <p:spPr>
          <a:xfrm>
            <a:off x="1019908" y="1028700"/>
            <a:ext cx="10135772" cy="4840394"/>
          </a:xfrm>
        </p:spPr>
        <p:txBody>
          <a:bodyPr/>
          <a:lstStyle/>
          <a:p>
            <a:pPr lvl="1"/>
            <a:r>
              <a:rPr lang="en-US" dirty="0" smtClean="0">
                <a:solidFill>
                  <a:srgbClr val="6600FF"/>
                </a:solidFill>
              </a:rPr>
              <a:t>Rule 04: </a:t>
            </a:r>
            <a:r>
              <a:rPr lang="en-US" dirty="0">
                <a:solidFill>
                  <a:srgbClr val="6600FF"/>
                </a:solidFill>
              </a:rPr>
              <a:t>Mapping of Binary 1:1 Relationship </a:t>
            </a:r>
            <a:r>
              <a:rPr lang="en-US" dirty="0" smtClean="0">
                <a:solidFill>
                  <a:srgbClr val="6600FF"/>
                </a:solidFill>
              </a:rPr>
              <a:t>Types</a:t>
            </a:r>
            <a:endParaRPr lang="en-IN" dirty="0">
              <a:solidFill>
                <a:srgbClr val="6600FF"/>
              </a:solidFill>
            </a:endParaRPr>
          </a:p>
          <a:p>
            <a:pPr lvl="2"/>
            <a:r>
              <a:rPr lang="en-US" sz="1800" dirty="0">
                <a:solidFill>
                  <a:schemeClr val="tx1"/>
                </a:solidFill>
                <a:latin typeface="Times New Roman" panose="02020603050405020304" pitchFamily="18" charset="0"/>
                <a:cs typeface="Times New Roman" panose="02020603050405020304" pitchFamily="18" charset="0"/>
              </a:rPr>
              <a:t>Identify the relations S and T that correspond </a:t>
            </a:r>
            <a:r>
              <a:rPr lang="en-US" sz="1800" dirty="0" smtClean="0">
                <a:solidFill>
                  <a:schemeClr val="tx1"/>
                </a:solidFill>
                <a:latin typeface="Times New Roman" panose="02020603050405020304" pitchFamily="18" charset="0"/>
                <a:cs typeface="Times New Roman" panose="02020603050405020304" pitchFamily="18" charset="0"/>
              </a:rPr>
              <a:t>to the </a:t>
            </a:r>
            <a:r>
              <a:rPr lang="en-US" sz="1800" dirty="0">
                <a:solidFill>
                  <a:schemeClr val="tx1"/>
                </a:solidFill>
                <a:latin typeface="Times New Roman" panose="02020603050405020304" pitchFamily="18" charset="0"/>
                <a:cs typeface="Times New Roman" panose="02020603050405020304" pitchFamily="18" charset="0"/>
              </a:rPr>
              <a:t>entity types participating in R. Choose one </a:t>
            </a:r>
            <a:r>
              <a:rPr lang="en-US" sz="1800" dirty="0" smtClean="0">
                <a:solidFill>
                  <a:schemeClr val="tx1"/>
                </a:solidFill>
                <a:latin typeface="Times New Roman" panose="02020603050405020304" pitchFamily="18" charset="0"/>
                <a:cs typeface="Times New Roman" panose="02020603050405020304" pitchFamily="18" charset="0"/>
              </a:rPr>
              <a:t>of the </a:t>
            </a:r>
            <a:r>
              <a:rPr lang="en-US" sz="1800" dirty="0">
                <a:solidFill>
                  <a:schemeClr val="tx1"/>
                </a:solidFill>
                <a:latin typeface="Times New Roman" panose="02020603050405020304" pitchFamily="18" charset="0"/>
                <a:cs typeface="Times New Roman" panose="02020603050405020304" pitchFamily="18" charset="0"/>
              </a:rPr>
              <a:t>relations, say S, and include as foreign key </a:t>
            </a:r>
            <a:r>
              <a:rPr lang="en-US" sz="1800" dirty="0" smtClean="0">
                <a:solidFill>
                  <a:schemeClr val="tx1"/>
                </a:solidFill>
                <a:latin typeface="Times New Roman" panose="02020603050405020304" pitchFamily="18" charset="0"/>
                <a:cs typeface="Times New Roman" panose="02020603050405020304" pitchFamily="18" charset="0"/>
              </a:rPr>
              <a:t>in S </a:t>
            </a:r>
            <a:r>
              <a:rPr lang="en-US" sz="1800" dirty="0">
                <a:solidFill>
                  <a:schemeClr val="tx1"/>
                </a:solidFill>
                <a:latin typeface="Times New Roman" panose="02020603050405020304" pitchFamily="18" charset="0"/>
                <a:cs typeface="Times New Roman" panose="02020603050405020304" pitchFamily="18" charset="0"/>
              </a:rPr>
              <a:t>the primary key of T.</a:t>
            </a:r>
          </a:p>
          <a:p>
            <a:pPr lvl="2"/>
            <a:r>
              <a:rPr lang="en-US" sz="1800" dirty="0" smtClean="0">
                <a:solidFill>
                  <a:schemeClr val="tx1"/>
                </a:solidFill>
                <a:latin typeface="Times New Roman" panose="02020603050405020304" pitchFamily="18" charset="0"/>
                <a:cs typeface="Times New Roman" panose="02020603050405020304" pitchFamily="18" charset="0"/>
              </a:rPr>
              <a:t>It </a:t>
            </a:r>
            <a:r>
              <a:rPr lang="en-US" sz="1800" dirty="0">
                <a:solidFill>
                  <a:schemeClr val="tx1"/>
                </a:solidFill>
                <a:latin typeface="Times New Roman" panose="02020603050405020304" pitchFamily="18" charset="0"/>
                <a:cs typeface="Times New Roman" panose="02020603050405020304" pitchFamily="18" charset="0"/>
              </a:rPr>
              <a:t>is better to choose an entity type with </a:t>
            </a:r>
            <a:r>
              <a:rPr lang="en-US" sz="1800" dirty="0" smtClean="0">
                <a:solidFill>
                  <a:schemeClr val="tx1"/>
                </a:solidFill>
                <a:latin typeface="Times New Roman" panose="02020603050405020304" pitchFamily="18" charset="0"/>
                <a:cs typeface="Times New Roman" panose="02020603050405020304" pitchFamily="18" charset="0"/>
              </a:rPr>
              <a:t>total participation </a:t>
            </a:r>
            <a:r>
              <a:rPr lang="en-US" sz="1800" dirty="0">
                <a:solidFill>
                  <a:schemeClr val="tx1"/>
                </a:solidFill>
                <a:latin typeface="Times New Roman" panose="02020603050405020304" pitchFamily="18" charset="0"/>
                <a:cs typeface="Times New Roman" panose="02020603050405020304" pitchFamily="18" charset="0"/>
              </a:rPr>
              <a:t>in R in the role of S.</a:t>
            </a:r>
          </a:p>
          <a:p>
            <a:pPr lvl="2"/>
            <a:r>
              <a:rPr lang="en-US" sz="1800" dirty="0" smtClean="0">
                <a:solidFill>
                  <a:schemeClr val="tx1"/>
                </a:solidFill>
                <a:latin typeface="Times New Roman" panose="02020603050405020304" pitchFamily="18" charset="0"/>
                <a:cs typeface="Times New Roman" panose="02020603050405020304" pitchFamily="18" charset="0"/>
              </a:rPr>
              <a:t>Include </a:t>
            </a:r>
            <a:r>
              <a:rPr lang="en-US" sz="1800" dirty="0">
                <a:solidFill>
                  <a:schemeClr val="tx1"/>
                </a:solidFill>
                <a:latin typeface="Times New Roman" panose="02020603050405020304" pitchFamily="18" charset="0"/>
                <a:cs typeface="Times New Roman" panose="02020603050405020304" pitchFamily="18" charset="0"/>
              </a:rPr>
              <a:t>the simple attributes of the </a:t>
            </a:r>
            <a:r>
              <a:rPr lang="en-US" sz="1800" dirty="0" smtClean="0">
                <a:solidFill>
                  <a:schemeClr val="tx1"/>
                </a:solidFill>
                <a:latin typeface="Times New Roman" panose="02020603050405020304" pitchFamily="18" charset="0"/>
                <a:cs typeface="Times New Roman" panose="02020603050405020304" pitchFamily="18" charset="0"/>
              </a:rPr>
              <a:t>1:1 relationship </a:t>
            </a:r>
            <a:r>
              <a:rPr lang="en-US" sz="1800" dirty="0">
                <a:solidFill>
                  <a:schemeClr val="tx1"/>
                </a:solidFill>
                <a:latin typeface="Times New Roman" panose="02020603050405020304" pitchFamily="18" charset="0"/>
                <a:cs typeface="Times New Roman" panose="02020603050405020304" pitchFamily="18" charset="0"/>
              </a:rPr>
              <a:t>type R as attributes of S.</a:t>
            </a:r>
          </a:p>
          <a:p>
            <a:pPr lvl="2"/>
            <a:r>
              <a:rPr lang="en-US" sz="1800" dirty="0" smtClean="0">
                <a:solidFill>
                  <a:schemeClr val="tx1"/>
                </a:solidFill>
                <a:latin typeface="Times New Roman" panose="02020603050405020304" pitchFamily="18" charset="0"/>
                <a:cs typeface="Times New Roman" panose="02020603050405020304" pitchFamily="18" charset="0"/>
              </a:rPr>
              <a:t>If </a:t>
            </a:r>
            <a:r>
              <a:rPr lang="en-US" sz="1800" dirty="0">
                <a:solidFill>
                  <a:schemeClr val="tx1"/>
                </a:solidFill>
                <a:latin typeface="Times New Roman" panose="02020603050405020304" pitchFamily="18" charset="0"/>
                <a:cs typeface="Times New Roman" panose="02020603050405020304" pitchFamily="18" charset="0"/>
              </a:rPr>
              <a:t>both participations are total, we may merge </a:t>
            </a:r>
            <a:r>
              <a:rPr lang="en-US" sz="1800" dirty="0" smtClean="0">
                <a:solidFill>
                  <a:schemeClr val="tx1"/>
                </a:solidFill>
                <a:latin typeface="Times New Roman" panose="02020603050405020304" pitchFamily="18" charset="0"/>
                <a:cs typeface="Times New Roman" panose="02020603050405020304" pitchFamily="18" charset="0"/>
              </a:rPr>
              <a:t>the two </a:t>
            </a:r>
            <a:r>
              <a:rPr lang="en-US" sz="1800" dirty="0">
                <a:solidFill>
                  <a:schemeClr val="tx1"/>
                </a:solidFill>
                <a:latin typeface="Times New Roman" panose="02020603050405020304" pitchFamily="18" charset="0"/>
                <a:cs typeface="Times New Roman" panose="02020603050405020304" pitchFamily="18" charset="0"/>
              </a:rPr>
              <a:t>entity types and the relationship into a </a:t>
            </a:r>
            <a:r>
              <a:rPr lang="en-US" sz="1800" dirty="0" smtClean="0">
                <a:solidFill>
                  <a:schemeClr val="tx1"/>
                </a:solidFill>
                <a:latin typeface="Times New Roman" panose="02020603050405020304" pitchFamily="18" charset="0"/>
                <a:cs typeface="Times New Roman" panose="02020603050405020304" pitchFamily="18" charset="0"/>
              </a:rPr>
              <a:t>single relation</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2821456" y="3124874"/>
            <a:ext cx="5759836" cy="2928858"/>
          </a:xfrm>
          <a:prstGeom prst="rect">
            <a:avLst/>
          </a:prstGeom>
        </p:spPr>
      </p:pic>
    </p:spTree>
    <p:extLst>
      <p:ext uri="{BB962C8B-B14F-4D97-AF65-F5344CB8AC3E}">
        <p14:creationId xmlns:p14="http://schemas.microsoft.com/office/powerpoint/2010/main" val="236545980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57459"/>
          </a:xfrm>
        </p:spPr>
        <p:txBody>
          <a:bodyPr>
            <a:normAutofit/>
          </a:bodyPr>
          <a:lstStyle/>
          <a:p>
            <a:r>
              <a:rPr lang="en-IN" sz="2800" b="1" dirty="0">
                <a:solidFill>
                  <a:srgbClr val="FF0000"/>
                </a:solidFill>
              </a:rPr>
              <a:t>Mapping ER model to a </a:t>
            </a:r>
            <a:r>
              <a:rPr lang="en-IN" sz="2800" b="1" dirty="0" smtClean="0">
                <a:solidFill>
                  <a:srgbClr val="FF0000"/>
                </a:solidFill>
              </a:rPr>
              <a:t>relational schema</a:t>
            </a:r>
            <a:endParaRPr lang="en-IN" sz="2800" b="1" dirty="0">
              <a:solidFill>
                <a:srgbClr val="FF0000"/>
              </a:solidFill>
            </a:endParaRPr>
          </a:p>
        </p:txBody>
      </p:sp>
      <p:sp>
        <p:nvSpPr>
          <p:cNvPr id="3" name="Content Placeholder 2"/>
          <p:cNvSpPr>
            <a:spLocks noGrp="1"/>
          </p:cNvSpPr>
          <p:nvPr>
            <p:ph idx="1"/>
          </p:nvPr>
        </p:nvSpPr>
        <p:spPr>
          <a:xfrm>
            <a:off x="1019908" y="1028700"/>
            <a:ext cx="10135772" cy="4840394"/>
          </a:xfrm>
        </p:spPr>
        <p:txBody>
          <a:bodyPr/>
          <a:lstStyle/>
          <a:p>
            <a:pPr lvl="1"/>
            <a:r>
              <a:rPr lang="en-US" dirty="0" smtClean="0">
                <a:solidFill>
                  <a:srgbClr val="6600FF"/>
                </a:solidFill>
              </a:rPr>
              <a:t>Rule 04: </a:t>
            </a:r>
            <a:r>
              <a:rPr lang="en-US" dirty="0">
                <a:solidFill>
                  <a:srgbClr val="6600FF"/>
                </a:solidFill>
              </a:rPr>
              <a:t>Mapping of Binary </a:t>
            </a:r>
            <a:r>
              <a:rPr lang="en-US" dirty="0" smtClean="0">
                <a:solidFill>
                  <a:srgbClr val="6600FF"/>
                </a:solidFill>
              </a:rPr>
              <a:t>1:N </a:t>
            </a:r>
            <a:r>
              <a:rPr lang="en-US" dirty="0">
                <a:solidFill>
                  <a:srgbClr val="6600FF"/>
                </a:solidFill>
              </a:rPr>
              <a:t>Relationship </a:t>
            </a:r>
            <a:r>
              <a:rPr lang="en-US" dirty="0" smtClean="0">
                <a:solidFill>
                  <a:srgbClr val="6600FF"/>
                </a:solidFill>
              </a:rPr>
              <a:t>Types</a:t>
            </a:r>
            <a:endParaRPr lang="en-IN" dirty="0">
              <a:solidFill>
                <a:srgbClr val="6600FF"/>
              </a:solidFill>
            </a:endParaRPr>
          </a:p>
          <a:p>
            <a:pPr lvl="2"/>
            <a:r>
              <a:rPr lang="en-US" sz="1800" dirty="0">
                <a:solidFill>
                  <a:schemeClr val="tx1"/>
                </a:solidFill>
                <a:latin typeface="Times New Roman" panose="02020603050405020304" pitchFamily="18" charset="0"/>
                <a:cs typeface="Times New Roman" panose="02020603050405020304" pitchFamily="18" charset="0"/>
              </a:rPr>
              <a:t>Identify the relation S that represents </a:t>
            </a:r>
            <a:r>
              <a:rPr lang="en-US" sz="1800" dirty="0" smtClean="0">
                <a:solidFill>
                  <a:schemeClr val="tx1"/>
                </a:solidFill>
                <a:latin typeface="Times New Roman" panose="02020603050405020304" pitchFamily="18" charset="0"/>
                <a:cs typeface="Times New Roman" panose="02020603050405020304" pitchFamily="18" charset="0"/>
              </a:rPr>
              <a:t>the participating </a:t>
            </a:r>
            <a:r>
              <a:rPr lang="en-US" sz="1800" dirty="0">
                <a:solidFill>
                  <a:schemeClr val="tx1"/>
                </a:solidFill>
                <a:latin typeface="Times New Roman" panose="02020603050405020304" pitchFamily="18" charset="0"/>
                <a:cs typeface="Times New Roman" panose="02020603050405020304" pitchFamily="18" charset="0"/>
              </a:rPr>
              <a:t>entity type at the N-side of </a:t>
            </a:r>
            <a:r>
              <a:rPr lang="en-US" sz="1800" dirty="0" smtClean="0">
                <a:solidFill>
                  <a:schemeClr val="tx1"/>
                </a:solidFill>
                <a:latin typeface="Times New Roman" panose="02020603050405020304" pitchFamily="18" charset="0"/>
                <a:cs typeface="Times New Roman" panose="02020603050405020304" pitchFamily="18" charset="0"/>
              </a:rPr>
              <a:t>the relationship </a:t>
            </a:r>
            <a:r>
              <a:rPr lang="en-US" sz="1800" dirty="0">
                <a:solidFill>
                  <a:schemeClr val="tx1"/>
                </a:solidFill>
                <a:latin typeface="Times New Roman" panose="02020603050405020304" pitchFamily="18" charset="0"/>
                <a:cs typeface="Times New Roman" panose="02020603050405020304" pitchFamily="18" charset="0"/>
              </a:rPr>
              <a:t>type.</a:t>
            </a:r>
          </a:p>
          <a:p>
            <a:pPr lvl="2"/>
            <a:r>
              <a:rPr lang="en-US" sz="1800" dirty="0" smtClean="0">
                <a:solidFill>
                  <a:schemeClr val="tx1"/>
                </a:solidFill>
                <a:latin typeface="Times New Roman" panose="02020603050405020304" pitchFamily="18" charset="0"/>
                <a:cs typeface="Times New Roman" panose="02020603050405020304" pitchFamily="18" charset="0"/>
              </a:rPr>
              <a:t>Include </a:t>
            </a:r>
            <a:r>
              <a:rPr lang="en-US" sz="1800" dirty="0">
                <a:solidFill>
                  <a:schemeClr val="tx1"/>
                </a:solidFill>
                <a:latin typeface="Times New Roman" panose="02020603050405020304" pitchFamily="18" charset="0"/>
                <a:cs typeface="Times New Roman" panose="02020603050405020304" pitchFamily="18" charset="0"/>
              </a:rPr>
              <a:t>as foreign key in S the primary </a:t>
            </a:r>
            <a:r>
              <a:rPr lang="en-US" sz="1800" dirty="0" smtClean="0">
                <a:solidFill>
                  <a:schemeClr val="tx1"/>
                </a:solidFill>
                <a:latin typeface="Times New Roman" panose="02020603050405020304" pitchFamily="18" charset="0"/>
                <a:cs typeface="Times New Roman" panose="02020603050405020304" pitchFamily="18" charset="0"/>
              </a:rPr>
              <a:t>key of </a:t>
            </a:r>
            <a:r>
              <a:rPr lang="en-US" sz="1800" dirty="0">
                <a:solidFill>
                  <a:schemeClr val="tx1"/>
                </a:solidFill>
                <a:latin typeface="Times New Roman" panose="02020603050405020304" pitchFamily="18" charset="0"/>
                <a:cs typeface="Times New Roman" panose="02020603050405020304" pitchFamily="18" charset="0"/>
              </a:rPr>
              <a:t>the relations T that represents the </a:t>
            </a:r>
            <a:r>
              <a:rPr lang="en-US" sz="1800" dirty="0" smtClean="0">
                <a:solidFill>
                  <a:schemeClr val="tx1"/>
                </a:solidFill>
                <a:latin typeface="Times New Roman" panose="02020603050405020304" pitchFamily="18" charset="0"/>
                <a:cs typeface="Times New Roman" panose="02020603050405020304" pitchFamily="18" charset="0"/>
              </a:rPr>
              <a:t>other entity </a:t>
            </a:r>
            <a:r>
              <a:rPr lang="en-US" sz="1800" dirty="0">
                <a:solidFill>
                  <a:schemeClr val="tx1"/>
                </a:solidFill>
                <a:latin typeface="Times New Roman" panose="02020603050405020304" pitchFamily="18" charset="0"/>
                <a:cs typeface="Times New Roman" panose="02020603050405020304" pitchFamily="18" charset="0"/>
              </a:rPr>
              <a:t>type participating in R.</a:t>
            </a:r>
          </a:p>
          <a:p>
            <a:pPr lvl="2"/>
            <a:r>
              <a:rPr lang="en-US" sz="1800" dirty="0" smtClean="0">
                <a:solidFill>
                  <a:schemeClr val="tx1"/>
                </a:solidFill>
                <a:latin typeface="Times New Roman" panose="02020603050405020304" pitchFamily="18" charset="0"/>
                <a:cs typeface="Times New Roman" panose="02020603050405020304" pitchFamily="18" charset="0"/>
              </a:rPr>
              <a:t>Include </a:t>
            </a:r>
            <a:r>
              <a:rPr lang="en-US" sz="1800" dirty="0">
                <a:solidFill>
                  <a:schemeClr val="tx1"/>
                </a:solidFill>
                <a:latin typeface="Times New Roman" panose="02020603050405020304" pitchFamily="18" charset="0"/>
                <a:cs typeface="Times New Roman" panose="02020603050405020304" pitchFamily="18" charset="0"/>
              </a:rPr>
              <a:t>any simple attributes of the </a:t>
            </a:r>
            <a:r>
              <a:rPr lang="en-US" sz="1800" dirty="0" smtClean="0">
                <a:solidFill>
                  <a:schemeClr val="tx1"/>
                </a:solidFill>
                <a:latin typeface="Times New Roman" panose="02020603050405020304" pitchFamily="18" charset="0"/>
                <a:cs typeface="Times New Roman" panose="02020603050405020304" pitchFamily="18" charset="0"/>
              </a:rPr>
              <a:t>1:N relationship </a:t>
            </a:r>
            <a:r>
              <a:rPr lang="en-US" sz="1800" dirty="0">
                <a:solidFill>
                  <a:schemeClr val="tx1"/>
                </a:solidFill>
                <a:latin typeface="Times New Roman" panose="02020603050405020304" pitchFamily="18" charset="0"/>
                <a:cs typeface="Times New Roman" panose="02020603050405020304" pitchFamily="18" charset="0"/>
              </a:rPr>
              <a:t>type as attributes of S.</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821113" y="3072851"/>
            <a:ext cx="5382110" cy="2521482"/>
          </a:xfrm>
          <a:prstGeom prst="rect">
            <a:avLst/>
          </a:prstGeom>
        </p:spPr>
      </p:pic>
    </p:spTree>
    <p:extLst>
      <p:ext uri="{BB962C8B-B14F-4D97-AF65-F5344CB8AC3E}">
        <p14:creationId xmlns:p14="http://schemas.microsoft.com/office/powerpoint/2010/main" val="7047682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57459"/>
          </a:xfrm>
        </p:spPr>
        <p:txBody>
          <a:bodyPr>
            <a:normAutofit/>
          </a:bodyPr>
          <a:lstStyle/>
          <a:p>
            <a:r>
              <a:rPr lang="en-IN" sz="2800" b="1" dirty="0">
                <a:solidFill>
                  <a:srgbClr val="FF0000"/>
                </a:solidFill>
              </a:rPr>
              <a:t>Mapping ER model to a </a:t>
            </a:r>
            <a:r>
              <a:rPr lang="en-IN" sz="2800" b="1" dirty="0" smtClean="0">
                <a:solidFill>
                  <a:srgbClr val="FF0000"/>
                </a:solidFill>
              </a:rPr>
              <a:t>relational schema</a:t>
            </a:r>
            <a:endParaRPr lang="en-IN" sz="2800" b="1" dirty="0">
              <a:solidFill>
                <a:srgbClr val="FF0000"/>
              </a:solidFill>
            </a:endParaRPr>
          </a:p>
        </p:txBody>
      </p:sp>
      <p:sp>
        <p:nvSpPr>
          <p:cNvPr id="3" name="Content Placeholder 2"/>
          <p:cNvSpPr>
            <a:spLocks noGrp="1"/>
          </p:cNvSpPr>
          <p:nvPr>
            <p:ph idx="1"/>
          </p:nvPr>
        </p:nvSpPr>
        <p:spPr>
          <a:xfrm>
            <a:off x="1019908" y="1028700"/>
            <a:ext cx="10135772" cy="4840394"/>
          </a:xfrm>
        </p:spPr>
        <p:txBody>
          <a:bodyPr/>
          <a:lstStyle/>
          <a:p>
            <a:pPr lvl="1"/>
            <a:r>
              <a:rPr lang="en-US" dirty="0" smtClean="0">
                <a:solidFill>
                  <a:srgbClr val="6600FF"/>
                </a:solidFill>
              </a:rPr>
              <a:t>Rule 04: </a:t>
            </a:r>
            <a:r>
              <a:rPr lang="en-US" dirty="0">
                <a:solidFill>
                  <a:srgbClr val="6600FF"/>
                </a:solidFill>
              </a:rPr>
              <a:t>Mapping of Binary M</a:t>
            </a:r>
            <a:r>
              <a:rPr lang="en-US" dirty="0" smtClean="0">
                <a:solidFill>
                  <a:srgbClr val="6600FF"/>
                </a:solidFill>
              </a:rPr>
              <a:t>:N </a:t>
            </a:r>
            <a:r>
              <a:rPr lang="en-US" dirty="0">
                <a:solidFill>
                  <a:srgbClr val="6600FF"/>
                </a:solidFill>
              </a:rPr>
              <a:t>Relationship </a:t>
            </a:r>
            <a:r>
              <a:rPr lang="en-US" dirty="0" smtClean="0">
                <a:solidFill>
                  <a:srgbClr val="6600FF"/>
                </a:solidFill>
              </a:rPr>
              <a:t>Types</a:t>
            </a:r>
          </a:p>
          <a:p>
            <a:pPr lvl="2"/>
            <a:r>
              <a:rPr lang="en-US" sz="1800" dirty="0">
                <a:solidFill>
                  <a:schemeClr val="tx1"/>
                </a:solidFill>
                <a:latin typeface="Times New Roman" panose="02020603050405020304" pitchFamily="18" charset="0"/>
                <a:cs typeface="Times New Roman" panose="02020603050405020304" pitchFamily="18" charset="0"/>
              </a:rPr>
              <a:t>Create a new relation S to represent R.</a:t>
            </a:r>
          </a:p>
          <a:p>
            <a:pPr lvl="2"/>
            <a:r>
              <a:rPr lang="en-US" sz="1800" dirty="0" smtClean="0">
                <a:solidFill>
                  <a:schemeClr val="tx1"/>
                </a:solidFill>
                <a:latin typeface="Times New Roman" panose="02020603050405020304" pitchFamily="18" charset="0"/>
                <a:cs typeface="Times New Roman" panose="02020603050405020304" pitchFamily="18" charset="0"/>
              </a:rPr>
              <a:t>Include </a:t>
            </a:r>
            <a:r>
              <a:rPr lang="en-US" sz="1800" dirty="0">
                <a:solidFill>
                  <a:schemeClr val="tx1"/>
                </a:solidFill>
                <a:latin typeface="Times New Roman" panose="02020603050405020304" pitchFamily="18" charset="0"/>
                <a:cs typeface="Times New Roman" panose="02020603050405020304" pitchFamily="18" charset="0"/>
              </a:rPr>
              <a:t>as foreign key attributes in S </a:t>
            </a:r>
            <a:r>
              <a:rPr lang="en-US" sz="1800" dirty="0" smtClean="0">
                <a:solidFill>
                  <a:schemeClr val="tx1"/>
                </a:solidFill>
                <a:latin typeface="Times New Roman" panose="02020603050405020304" pitchFamily="18" charset="0"/>
                <a:cs typeface="Times New Roman" panose="02020603050405020304" pitchFamily="18" charset="0"/>
              </a:rPr>
              <a:t>the primary </a:t>
            </a:r>
            <a:r>
              <a:rPr lang="en-US" sz="1800" dirty="0">
                <a:solidFill>
                  <a:schemeClr val="tx1"/>
                </a:solidFill>
                <a:latin typeface="Times New Roman" panose="02020603050405020304" pitchFamily="18" charset="0"/>
                <a:cs typeface="Times New Roman" panose="02020603050405020304" pitchFamily="18" charset="0"/>
              </a:rPr>
              <a:t>keys of the relations that </a:t>
            </a:r>
            <a:r>
              <a:rPr lang="en-US" sz="1800" dirty="0" smtClean="0">
                <a:solidFill>
                  <a:schemeClr val="tx1"/>
                </a:solidFill>
                <a:latin typeface="Times New Roman" panose="02020603050405020304" pitchFamily="18" charset="0"/>
                <a:cs typeface="Times New Roman" panose="02020603050405020304" pitchFamily="18" charset="0"/>
              </a:rPr>
              <a:t>represent the </a:t>
            </a:r>
            <a:r>
              <a:rPr lang="en-US" sz="1800" dirty="0">
                <a:solidFill>
                  <a:schemeClr val="tx1"/>
                </a:solidFill>
                <a:latin typeface="Times New Roman" panose="02020603050405020304" pitchFamily="18" charset="0"/>
                <a:cs typeface="Times New Roman" panose="02020603050405020304" pitchFamily="18" charset="0"/>
              </a:rPr>
              <a:t>participating entity types; </a:t>
            </a:r>
            <a:r>
              <a:rPr lang="en-US" sz="1800" dirty="0" smtClean="0">
                <a:solidFill>
                  <a:schemeClr val="tx1"/>
                </a:solidFill>
                <a:latin typeface="Times New Roman" panose="02020603050405020304" pitchFamily="18" charset="0"/>
                <a:cs typeface="Times New Roman" panose="02020603050405020304" pitchFamily="18" charset="0"/>
              </a:rPr>
              <a:t>their combination </a:t>
            </a:r>
            <a:r>
              <a:rPr lang="en-US" sz="1800" dirty="0">
                <a:solidFill>
                  <a:schemeClr val="tx1"/>
                </a:solidFill>
                <a:latin typeface="Times New Roman" panose="02020603050405020304" pitchFamily="18" charset="0"/>
                <a:cs typeface="Times New Roman" panose="02020603050405020304" pitchFamily="18" charset="0"/>
              </a:rPr>
              <a:t>will form the primary key of S.</a:t>
            </a:r>
          </a:p>
          <a:p>
            <a:pPr lvl="2"/>
            <a:r>
              <a:rPr lang="en-US" sz="1800" dirty="0" smtClean="0">
                <a:solidFill>
                  <a:schemeClr val="tx1"/>
                </a:solidFill>
                <a:latin typeface="Times New Roman" panose="02020603050405020304" pitchFamily="18" charset="0"/>
                <a:cs typeface="Times New Roman" panose="02020603050405020304" pitchFamily="18" charset="0"/>
              </a:rPr>
              <a:t>Also</a:t>
            </a:r>
            <a:r>
              <a:rPr lang="en-US" sz="1800" dirty="0">
                <a:solidFill>
                  <a:schemeClr val="tx1"/>
                </a:solidFill>
                <a:latin typeface="Times New Roman" panose="02020603050405020304" pitchFamily="18" charset="0"/>
                <a:cs typeface="Times New Roman" panose="02020603050405020304" pitchFamily="18" charset="0"/>
              </a:rPr>
              <a:t>, include any simple attributes of </a:t>
            </a:r>
            <a:r>
              <a:rPr lang="en-US" sz="1800" dirty="0" smtClean="0">
                <a:solidFill>
                  <a:schemeClr val="tx1"/>
                </a:solidFill>
                <a:latin typeface="Times New Roman" panose="02020603050405020304" pitchFamily="18" charset="0"/>
                <a:cs typeface="Times New Roman" panose="02020603050405020304" pitchFamily="18" charset="0"/>
              </a:rPr>
              <a:t>the M:N </a:t>
            </a:r>
            <a:r>
              <a:rPr lang="en-US" sz="1800" dirty="0">
                <a:solidFill>
                  <a:schemeClr val="tx1"/>
                </a:solidFill>
                <a:latin typeface="Times New Roman" panose="02020603050405020304" pitchFamily="18" charset="0"/>
                <a:cs typeface="Times New Roman" panose="02020603050405020304" pitchFamily="18" charset="0"/>
              </a:rPr>
              <a:t>relationship type as attributes of S. </a:t>
            </a:r>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245575" y="2675401"/>
            <a:ext cx="4284788" cy="1883762"/>
          </a:xfrm>
          <a:prstGeom prst="rect">
            <a:avLst/>
          </a:prstGeom>
        </p:spPr>
      </p:pic>
      <p:pic>
        <p:nvPicPr>
          <p:cNvPr id="6" name="Picture 5"/>
          <p:cNvPicPr>
            <a:picLocks noChangeAspect="1"/>
          </p:cNvPicPr>
          <p:nvPr/>
        </p:nvPicPr>
        <p:blipFill>
          <a:blip r:embed="rId3"/>
          <a:stretch>
            <a:fillRect/>
          </a:stretch>
        </p:blipFill>
        <p:spPr>
          <a:xfrm>
            <a:off x="6087794" y="2726594"/>
            <a:ext cx="5587381" cy="2249852"/>
          </a:xfrm>
          <a:prstGeom prst="rect">
            <a:avLst/>
          </a:prstGeom>
        </p:spPr>
      </p:pic>
    </p:spTree>
    <p:extLst>
      <p:ext uri="{BB962C8B-B14F-4D97-AF65-F5344CB8AC3E}">
        <p14:creationId xmlns:p14="http://schemas.microsoft.com/office/powerpoint/2010/main" val="24599008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57459"/>
          </a:xfrm>
        </p:spPr>
        <p:txBody>
          <a:bodyPr>
            <a:normAutofit/>
          </a:bodyPr>
          <a:lstStyle/>
          <a:p>
            <a:r>
              <a:rPr lang="en-IN" sz="2800" b="1" dirty="0">
                <a:solidFill>
                  <a:srgbClr val="FF0000"/>
                </a:solidFill>
              </a:rPr>
              <a:t>Mapping ER model to a </a:t>
            </a:r>
            <a:r>
              <a:rPr lang="en-IN" sz="2800" b="1" dirty="0" smtClean="0">
                <a:solidFill>
                  <a:srgbClr val="FF0000"/>
                </a:solidFill>
              </a:rPr>
              <a:t>relational schema</a:t>
            </a:r>
            <a:endParaRPr lang="en-IN" sz="2800" b="1" dirty="0">
              <a:solidFill>
                <a:srgbClr val="FF0000"/>
              </a:solidFill>
            </a:endParaRPr>
          </a:p>
        </p:txBody>
      </p:sp>
      <p:sp>
        <p:nvSpPr>
          <p:cNvPr id="3" name="Content Placeholder 2"/>
          <p:cNvSpPr>
            <a:spLocks noGrp="1"/>
          </p:cNvSpPr>
          <p:nvPr>
            <p:ph idx="1"/>
          </p:nvPr>
        </p:nvSpPr>
        <p:spPr>
          <a:xfrm>
            <a:off x="1019908" y="1028700"/>
            <a:ext cx="10135772" cy="4840394"/>
          </a:xfrm>
        </p:spPr>
        <p:txBody>
          <a:bodyPr/>
          <a:lstStyle/>
          <a:p>
            <a:pPr lvl="1"/>
            <a:r>
              <a:rPr lang="en-US" dirty="0" smtClean="0">
                <a:solidFill>
                  <a:srgbClr val="6600FF"/>
                </a:solidFill>
              </a:rPr>
              <a:t>Rule 04: </a:t>
            </a:r>
            <a:r>
              <a:rPr lang="en-US" dirty="0">
                <a:solidFill>
                  <a:srgbClr val="6600FF"/>
                </a:solidFill>
              </a:rPr>
              <a:t>Mapping </a:t>
            </a:r>
            <a:r>
              <a:rPr lang="en-US" dirty="0" smtClean="0">
                <a:solidFill>
                  <a:srgbClr val="6600FF"/>
                </a:solidFill>
              </a:rPr>
              <a:t>Recursive Relationship</a:t>
            </a:r>
          </a:p>
          <a:p>
            <a:pPr lvl="2"/>
            <a:r>
              <a:rPr lang="en-US" sz="1800" dirty="0">
                <a:solidFill>
                  <a:schemeClr val="tx1"/>
                </a:solidFill>
                <a:latin typeface="Times New Roman" panose="02020603050405020304" pitchFamily="18" charset="0"/>
                <a:cs typeface="Times New Roman" panose="02020603050405020304" pitchFamily="18" charset="0"/>
              </a:rPr>
              <a:t>Create a new </a:t>
            </a:r>
            <a:r>
              <a:rPr lang="en-US" sz="1800" dirty="0" smtClean="0">
                <a:solidFill>
                  <a:schemeClr val="tx1"/>
                </a:solidFill>
                <a:latin typeface="Times New Roman" panose="02020603050405020304" pitchFamily="18" charset="0"/>
                <a:cs typeface="Times New Roman" panose="02020603050405020304" pitchFamily="18" charset="0"/>
              </a:rPr>
              <a:t>table T for the participating entity set E ( might be already existing)</a:t>
            </a:r>
          </a:p>
          <a:p>
            <a:pPr lvl="2"/>
            <a:r>
              <a:rPr lang="en-US" sz="1800" dirty="0" smtClean="0">
                <a:solidFill>
                  <a:schemeClr val="tx1"/>
                </a:solidFill>
                <a:latin typeface="Times New Roman" panose="02020603050405020304" pitchFamily="18" charset="0"/>
                <a:cs typeface="Times New Roman" panose="02020603050405020304" pitchFamily="18" charset="0"/>
              </a:rPr>
              <a:t>And one table recursive relationship R</a:t>
            </a:r>
          </a:p>
          <a:p>
            <a:pPr lvl="2"/>
            <a:endParaRPr lang="en-US" sz="1800" dirty="0" smtClean="0">
              <a:solidFill>
                <a:schemeClr val="tx1"/>
              </a:solidFill>
              <a:latin typeface="Times New Roman" panose="02020603050405020304" pitchFamily="18" charset="0"/>
              <a:cs typeface="Times New Roman" panose="02020603050405020304" pitchFamily="18" charset="0"/>
            </a:endParaRPr>
          </a:p>
          <a:p>
            <a:pPr lvl="2"/>
            <a:endParaRPr lang="en-IN" sz="1800" dirty="0">
              <a:solidFill>
                <a:schemeClr val="tx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392835" y="2188905"/>
            <a:ext cx="6557734" cy="2626549"/>
          </a:xfrm>
          <a:prstGeom prst="rect">
            <a:avLst/>
          </a:prstGeom>
        </p:spPr>
      </p:pic>
    </p:spTree>
    <p:extLst>
      <p:ext uri="{BB962C8B-B14F-4D97-AF65-F5344CB8AC3E}">
        <p14:creationId xmlns:p14="http://schemas.microsoft.com/office/powerpoint/2010/main" val="397425112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557459"/>
          </a:xfrm>
        </p:spPr>
        <p:txBody>
          <a:bodyPr>
            <a:normAutofit/>
          </a:bodyPr>
          <a:lstStyle/>
          <a:p>
            <a:r>
              <a:rPr lang="en-IN" sz="2800" b="1" dirty="0">
                <a:solidFill>
                  <a:srgbClr val="FF0000"/>
                </a:solidFill>
              </a:rPr>
              <a:t>Mapping ER model to a </a:t>
            </a:r>
            <a:r>
              <a:rPr lang="en-IN" sz="2800" b="1" dirty="0" smtClean="0">
                <a:solidFill>
                  <a:srgbClr val="FF0000"/>
                </a:solidFill>
              </a:rPr>
              <a:t>relational schema</a:t>
            </a:r>
            <a:endParaRPr lang="en-IN" sz="2800" b="1" dirty="0">
              <a:solidFill>
                <a:srgbClr val="FF0000"/>
              </a:solidFill>
            </a:endParaRPr>
          </a:p>
        </p:txBody>
      </p:sp>
      <p:sp>
        <p:nvSpPr>
          <p:cNvPr id="3" name="Content Placeholder 2"/>
          <p:cNvSpPr>
            <a:spLocks noGrp="1"/>
          </p:cNvSpPr>
          <p:nvPr>
            <p:ph idx="1"/>
          </p:nvPr>
        </p:nvSpPr>
        <p:spPr>
          <a:xfrm>
            <a:off x="1019908" y="1028700"/>
            <a:ext cx="10135772" cy="4840394"/>
          </a:xfrm>
        </p:spPr>
        <p:txBody>
          <a:bodyPr/>
          <a:lstStyle/>
          <a:p>
            <a:pPr lvl="1"/>
            <a:r>
              <a:rPr lang="en-US" dirty="0" smtClean="0">
                <a:solidFill>
                  <a:srgbClr val="6600FF"/>
                </a:solidFill>
              </a:rPr>
              <a:t>Rule 04: For each N-</a:t>
            </a:r>
            <a:r>
              <a:rPr lang="en-US" dirty="0" err="1" smtClean="0">
                <a:solidFill>
                  <a:srgbClr val="6600FF"/>
                </a:solidFill>
              </a:rPr>
              <a:t>ary</a:t>
            </a:r>
            <a:r>
              <a:rPr lang="en-US" dirty="0" smtClean="0">
                <a:solidFill>
                  <a:srgbClr val="6600FF"/>
                </a:solidFill>
              </a:rPr>
              <a:t> relationship type R, n&gt;2</a:t>
            </a:r>
          </a:p>
          <a:p>
            <a:pPr lvl="2"/>
            <a:r>
              <a:rPr lang="en-US" sz="1800" dirty="0">
                <a:solidFill>
                  <a:schemeClr val="tx1"/>
                </a:solidFill>
                <a:latin typeface="Times New Roman" panose="02020603050405020304" pitchFamily="18" charset="0"/>
                <a:cs typeface="Times New Roman" panose="02020603050405020304" pitchFamily="18" charset="0"/>
              </a:rPr>
              <a:t>Create a new relation S to represent R.</a:t>
            </a:r>
          </a:p>
          <a:p>
            <a:pPr lvl="2"/>
            <a:r>
              <a:rPr lang="en-US" sz="1800" dirty="0" smtClean="0">
                <a:solidFill>
                  <a:schemeClr val="tx1"/>
                </a:solidFill>
                <a:latin typeface="Times New Roman" panose="02020603050405020304" pitchFamily="18" charset="0"/>
                <a:cs typeface="Times New Roman" panose="02020603050405020304" pitchFamily="18" charset="0"/>
              </a:rPr>
              <a:t>Include </a:t>
            </a:r>
            <a:r>
              <a:rPr lang="en-US" sz="1800" dirty="0">
                <a:solidFill>
                  <a:schemeClr val="tx1"/>
                </a:solidFill>
                <a:latin typeface="Times New Roman" panose="02020603050405020304" pitchFamily="18" charset="0"/>
                <a:cs typeface="Times New Roman" panose="02020603050405020304" pitchFamily="18" charset="0"/>
              </a:rPr>
              <a:t>as foreign key attributes in the S </a:t>
            </a:r>
            <a:r>
              <a:rPr lang="en-US" sz="1800" dirty="0" smtClean="0">
                <a:solidFill>
                  <a:schemeClr val="tx1"/>
                </a:solidFill>
                <a:latin typeface="Times New Roman" panose="02020603050405020304" pitchFamily="18" charset="0"/>
                <a:cs typeface="Times New Roman" panose="02020603050405020304" pitchFamily="18" charset="0"/>
              </a:rPr>
              <a:t>the primary </a:t>
            </a:r>
            <a:r>
              <a:rPr lang="en-US" sz="1800" dirty="0">
                <a:solidFill>
                  <a:schemeClr val="tx1"/>
                </a:solidFill>
                <a:latin typeface="Times New Roman" panose="02020603050405020304" pitchFamily="18" charset="0"/>
                <a:cs typeface="Times New Roman" panose="02020603050405020304" pitchFamily="18" charset="0"/>
              </a:rPr>
              <a:t>keys of the relations that </a:t>
            </a:r>
            <a:r>
              <a:rPr lang="en-US" sz="1800" dirty="0" smtClean="0">
                <a:solidFill>
                  <a:schemeClr val="tx1"/>
                </a:solidFill>
                <a:latin typeface="Times New Roman" panose="02020603050405020304" pitchFamily="18" charset="0"/>
                <a:cs typeface="Times New Roman" panose="02020603050405020304" pitchFamily="18" charset="0"/>
              </a:rPr>
              <a:t>represent the participating </a:t>
            </a:r>
            <a:r>
              <a:rPr lang="en-US" sz="1800" dirty="0">
                <a:solidFill>
                  <a:schemeClr val="tx1"/>
                </a:solidFill>
                <a:latin typeface="Times New Roman" panose="02020603050405020304" pitchFamily="18" charset="0"/>
                <a:cs typeface="Times New Roman" panose="02020603050405020304" pitchFamily="18" charset="0"/>
              </a:rPr>
              <a:t>entity types.</a:t>
            </a:r>
          </a:p>
          <a:p>
            <a:pPr lvl="2"/>
            <a:r>
              <a:rPr lang="en-US" sz="1800" dirty="0" smtClean="0">
                <a:solidFill>
                  <a:schemeClr val="tx1"/>
                </a:solidFill>
                <a:latin typeface="Times New Roman" panose="02020603050405020304" pitchFamily="18" charset="0"/>
                <a:cs typeface="Times New Roman" panose="02020603050405020304" pitchFamily="18" charset="0"/>
              </a:rPr>
              <a:t>Also </a:t>
            </a:r>
            <a:r>
              <a:rPr lang="en-US" sz="1800" dirty="0">
                <a:solidFill>
                  <a:schemeClr val="tx1"/>
                </a:solidFill>
                <a:latin typeface="Times New Roman" panose="02020603050405020304" pitchFamily="18" charset="0"/>
                <a:cs typeface="Times New Roman" panose="02020603050405020304" pitchFamily="18" charset="0"/>
              </a:rPr>
              <a:t>include any simple attributes of the </a:t>
            </a:r>
            <a:r>
              <a:rPr lang="en-US" sz="1800" dirty="0" smtClean="0">
                <a:solidFill>
                  <a:schemeClr val="tx1"/>
                </a:solidFill>
                <a:latin typeface="Times New Roman" panose="02020603050405020304" pitchFamily="18" charset="0"/>
                <a:cs typeface="Times New Roman" panose="02020603050405020304" pitchFamily="18" charset="0"/>
              </a:rPr>
              <a:t>nary relationship </a:t>
            </a:r>
            <a:r>
              <a:rPr lang="en-US" sz="1800" dirty="0">
                <a:solidFill>
                  <a:schemeClr val="tx1"/>
                </a:solidFill>
                <a:latin typeface="Times New Roman" panose="02020603050405020304" pitchFamily="18" charset="0"/>
                <a:cs typeface="Times New Roman" panose="02020603050405020304" pitchFamily="18" charset="0"/>
              </a:rPr>
              <a:t>types as attributes of S.</a:t>
            </a:r>
          </a:p>
          <a:p>
            <a:pPr lvl="2"/>
            <a:r>
              <a:rPr lang="en-US" sz="1800" dirty="0" smtClean="0">
                <a:solidFill>
                  <a:schemeClr val="tx1"/>
                </a:solidFill>
                <a:latin typeface="Times New Roman" panose="02020603050405020304" pitchFamily="18" charset="0"/>
                <a:cs typeface="Times New Roman" panose="02020603050405020304" pitchFamily="18" charset="0"/>
              </a:rPr>
              <a:t>The </a:t>
            </a:r>
            <a:r>
              <a:rPr lang="en-US" sz="1800" dirty="0">
                <a:solidFill>
                  <a:schemeClr val="tx1"/>
                </a:solidFill>
                <a:latin typeface="Times New Roman" panose="02020603050405020304" pitchFamily="18" charset="0"/>
                <a:cs typeface="Times New Roman" panose="02020603050405020304" pitchFamily="18" charset="0"/>
              </a:rPr>
              <a:t>primary key for S is usually </a:t>
            </a:r>
            <a:r>
              <a:rPr lang="en-US" sz="1800" dirty="0" smtClean="0">
                <a:solidFill>
                  <a:schemeClr val="tx1"/>
                </a:solidFill>
                <a:latin typeface="Times New Roman" panose="02020603050405020304" pitchFamily="18" charset="0"/>
                <a:cs typeface="Times New Roman" panose="02020603050405020304" pitchFamily="18" charset="0"/>
              </a:rPr>
              <a:t>a combination </a:t>
            </a:r>
            <a:r>
              <a:rPr lang="en-US" sz="1800" dirty="0">
                <a:solidFill>
                  <a:schemeClr val="tx1"/>
                </a:solidFill>
                <a:latin typeface="Times New Roman" panose="02020603050405020304" pitchFamily="18" charset="0"/>
                <a:cs typeface="Times New Roman" panose="02020603050405020304" pitchFamily="18" charset="0"/>
              </a:rPr>
              <a:t>of all the foreign keys </a:t>
            </a:r>
            <a:r>
              <a:rPr lang="en-US" sz="1800" dirty="0" smtClean="0">
                <a:solidFill>
                  <a:schemeClr val="tx1"/>
                </a:solidFill>
                <a:latin typeface="Times New Roman" panose="02020603050405020304" pitchFamily="18" charset="0"/>
                <a:cs typeface="Times New Roman" panose="02020603050405020304" pitchFamily="18" charset="0"/>
              </a:rPr>
              <a:t>that reference </a:t>
            </a:r>
            <a:r>
              <a:rPr lang="en-US" sz="1800" dirty="0">
                <a:solidFill>
                  <a:schemeClr val="tx1"/>
                </a:solidFill>
                <a:latin typeface="Times New Roman" panose="02020603050405020304" pitchFamily="18" charset="0"/>
                <a:cs typeface="Times New Roman" panose="02020603050405020304" pitchFamily="18" charset="0"/>
              </a:rPr>
              <a:t>the relations representing </a:t>
            </a:r>
            <a:r>
              <a:rPr lang="en-US" sz="1800" dirty="0" smtClean="0">
                <a:solidFill>
                  <a:schemeClr val="tx1"/>
                </a:solidFill>
                <a:latin typeface="Times New Roman" panose="02020603050405020304" pitchFamily="18" charset="0"/>
                <a:cs typeface="Times New Roman" panose="02020603050405020304" pitchFamily="18" charset="0"/>
              </a:rPr>
              <a:t>the participating </a:t>
            </a:r>
            <a:r>
              <a:rPr lang="en-US" sz="1800" dirty="0">
                <a:solidFill>
                  <a:schemeClr val="tx1"/>
                </a:solidFill>
                <a:latin typeface="Times New Roman" panose="02020603050405020304" pitchFamily="18" charset="0"/>
                <a:cs typeface="Times New Roman" panose="02020603050405020304" pitchFamily="18" charset="0"/>
              </a:rPr>
              <a:t>entity types. </a:t>
            </a:r>
            <a:endParaRPr lang="en-US" sz="1800" dirty="0" smtClean="0">
              <a:solidFill>
                <a:schemeClr val="tx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515942" y="3365360"/>
            <a:ext cx="4234227" cy="1916950"/>
          </a:xfrm>
          <a:prstGeom prst="rect">
            <a:avLst/>
          </a:prstGeom>
        </p:spPr>
      </p:pic>
      <p:pic>
        <p:nvPicPr>
          <p:cNvPr id="6" name="Picture 5"/>
          <p:cNvPicPr>
            <a:picLocks noChangeAspect="1"/>
          </p:cNvPicPr>
          <p:nvPr/>
        </p:nvPicPr>
        <p:blipFill>
          <a:blip r:embed="rId3"/>
          <a:stretch>
            <a:fillRect/>
          </a:stretch>
        </p:blipFill>
        <p:spPr>
          <a:xfrm>
            <a:off x="6342763" y="2872845"/>
            <a:ext cx="5010448" cy="3365376"/>
          </a:xfrm>
          <a:prstGeom prst="rect">
            <a:avLst/>
          </a:prstGeom>
        </p:spPr>
      </p:pic>
    </p:spTree>
    <p:extLst>
      <p:ext uri="{BB962C8B-B14F-4D97-AF65-F5344CB8AC3E}">
        <p14:creationId xmlns:p14="http://schemas.microsoft.com/office/powerpoint/2010/main" val="276748133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489972" y="351693"/>
            <a:ext cx="7812290" cy="5413714"/>
          </a:xfrm>
          <a:prstGeom prst="rect">
            <a:avLst/>
          </a:prstGeom>
        </p:spPr>
      </p:pic>
    </p:spTree>
    <p:extLst>
      <p:ext uri="{BB962C8B-B14F-4D97-AF65-F5344CB8AC3E}">
        <p14:creationId xmlns:p14="http://schemas.microsoft.com/office/powerpoint/2010/main" val="115188747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860367" y="284316"/>
            <a:ext cx="2242099" cy="208189"/>
          </a:xfrm>
          <a:prstGeom prst="rect">
            <a:avLst/>
          </a:prstGeom>
        </p:spPr>
      </p:pic>
      <p:sp>
        <p:nvSpPr>
          <p:cNvPr id="5" name="object 5"/>
          <p:cNvSpPr txBox="1">
            <a:spLocks noGrp="1"/>
          </p:cNvSpPr>
          <p:nvPr>
            <p:ph type="title"/>
          </p:nvPr>
        </p:nvSpPr>
        <p:spPr>
          <a:xfrm>
            <a:off x="758921" y="969337"/>
            <a:ext cx="8875059" cy="751676"/>
          </a:xfrm>
          <a:prstGeom prst="rect">
            <a:avLst/>
          </a:prstGeom>
        </p:spPr>
        <p:txBody>
          <a:bodyPr vert="horz" wrap="square" lIns="0" tIns="12886" rIns="0" bIns="0" rtlCol="0" anchor="b">
            <a:spAutoFit/>
          </a:bodyPr>
          <a:lstStyle/>
          <a:p>
            <a:pPr marL="2293406">
              <a:lnSpc>
                <a:spcPct val="100000"/>
              </a:lnSpc>
              <a:spcBef>
                <a:spcPts val="101"/>
              </a:spcBef>
            </a:pPr>
            <a:r>
              <a:rPr dirty="0"/>
              <a:t>Step</a:t>
            </a:r>
            <a:r>
              <a:rPr spc="71" dirty="0"/>
              <a:t> </a:t>
            </a:r>
            <a:r>
              <a:rPr dirty="0"/>
              <a:t>1</a:t>
            </a:r>
            <a:r>
              <a:rPr spc="66" dirty="0"/>
              <a:t> </a:t>
            </a:r>
            <a:r>
              <a:rPr spc="-9" dirty="0"/>
              <a:t>Result</a:t>
            </a:r>
          </a:p>
        </p:txBody>
      </p:sp>
      <p:grpSp>
        <p:nvGrpSpPr>
          <p:cNvPr id="6" name="object 6"/>
          <p:cNvGrpSpPr/>
          <p:nvPr/>
        </p:nvGrpSpPr>
        <p:grpSpPr>
          <a:xfrm>
            <a:off x="758923" y="1856371"/>
            <a:ext cx="7999319" cy="2497231"/>
            <a:chOff x="515063" y="1485248"/>
            <a:chExt cx="9065895" cy="2830195"/>
          </a:xfrm>
        </p:grpSpPr>
        <p:pic>
          <p:nvPicPr>
            <p:cNvPr id="7" name="object 7"/>
            <p:cNvPicPr/>
            <p:nvPr/>
          </p:nvPicPr>
          <p:blipFill>
            <a:blip r:embed="rId3" cstate="print"/>
            <a:stretch>
              <a:fillRect/>
            </a:stretch>
          </p:blipFill>
          <p:spPr>
            <a:xfrm>
              <a:off x="947757" y="1802643"/>
              <a:ext cx="8351258" cy="2310275"/>
            </a:xfrm>
            <a:prstGeom prst="rect">
              <a:avLst/>
            </a:prstGeom>
          </p:spPr>
        </p:pic>
        <p:sp>
          <p:nvSpPr>
            <p:cNvPr id="8" name="object 8"/>
            <p:cNvSpPr/>
            <p:nvPr/>
          </p:nvSpPr>
          <p:spPr>
            <a:xfrm>
              <a:off x="515061" y="1485252"/>
              <a:ext cx="9065895" cy="2830195"/>
            </a:xfrm>
            <a:custGeom>
              <a:avLst/>
              <a:gdLst/>
              <a:ahLst/>
              <a:cxnLst/>
              <a:rect l="l" t="t" r="r" b="b"/>
              <a:pathLst>
                <a:path w="9065895" h="2830195">
                  <a:moveTo>
                    <a:pt x="9065806" y="0"/>
                  </a:moveTo>
                  <a:lnTo>
                    <a:pt x="125006" y="0"/>
                  </a:lnTo>
                  <a:lnTo>
                    <a:pt x="125006" y="337045"/>
                  </a:lnTo>
                  <a:lnTo>
                    <a:pt x="0" y="337045"/>
                  </a:lnTo>
                  <a:lnTo>
                    <a:pt x="0" y="1638465"/>
                  </a:lnTo>
                  <a:lnTo>
                    <a:pt x="317855" y="1638465"/>
                  </a:lnTo>
                  <a:lnTo>
                    <a:pt x="317855" y="2762504"/>
                  </a:lnTo>
                  <a:lnTo>
                    <a:pt x="317855" y="2830131"/>
                  </a:lnTo>
                  <a:lnTo>
                    <a:pt x="2346579" y="2830131"/>
                  </a:lnTo>
                  <a:lnTo>
                    <a:pt x="2346579" y="2762504"/>
                  </a:lnTo>
                  <a:lnTo>
                    <a:pt x="2346579" y="1638465"/>
                  </a:lnTo>
                  <a:lnTo>
                    <a:pt x="2934982" y="1638465"/>
                  </a:lnTo>
                  <a:lnTo>
                    <a:pt x="2934982" y="478180"/>
                  </a:lnTo>
                  <a:lnTo>
                    <a:pt x="9065806" y="478180"/>
                  </a:lnTo>
                  <a:lnTo>
                    <a:pt x="9065806" y="0"/>
                  </a:lnTo>
                  <a:close/>
                </a:path>
              </a:pathLst>
            </a:custGeom>
            <a:solidFill>
              <a:srgbClr val="FFFFFF"/>
            </a:solidFill>
          </p:spPr>
          <p:txBody>
            <a:bodyPr wrap="square" lIns="0" tIns="0" rIns="0" bIns="0" rtlCol="0"/>
            <a:lstStyle/>
            <a:p>
              <a:endParaRPr sz="1588"/>
            </a:p>
          </p:txBody>
        </p:sp>
      </p:grpSp>
    </p:spTree>
    <p:extLst>
      <p:ext uri="{BB962C8B-B14F-4D97-AF65-F5344CB8AC3E}">
        <p14:creationId xmlns:p14="http://schemas.microsoft.com/office/powerpoint/2010/main" val="347175316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1860367" y="284316"/>
            <a:ext cx="2242099" cy="208189"/>
          </a:xfrm>
          <a:prstGeom prst="rect">
            <a:avLst/>
          </a:prstGeom>
        </p:spPr>
      </p:pic>
      <p:sp>
        <p:nvSpPr>
          <p:cNvPr id="5" name="object 5"/>
          <p:cNvSpPr txBox="1">
            <a:spLocks noGrp="1"/>
          </p:cNvSpPr>
          <p:nvPr>
            <p:ph type="title"/>
          </p:nvPr>
        </p:nvSpPr>
        <p:spPr>
          <a:xfrm>
            <a:off x="2626659" y="781289"/>
            <a:ext cx="8875059" cy="751676"/>
          </a:xfrm>
          <a:prstGeom prst="rect">
            <a:avLst/>
          </a:prstGeom>
        </p:spPr>
        <p:txBody>
          <a:bodyPr vert="horz" wrap="square" lIns="0" tIns="12886" rIns="0" bIns="0" rtlCol="0" anchor="b">
            <a:spAutoFit/>
          </a:bodyPr>
          <a:lstStyle/>
          <a:p>
            <a:pPr marL="2293406">
              <a:lnSpc>
                <a:spcPct val="100000"/>
              </a:lnSpc>
              <a:spcBef>
                <a:spcPts val="101"/>
              </a:spcBef>
            </a:pPr>
            <a:r>
              <a:rPr dirty="0"/>
              <a:t>Step</a:t>
            </a:r>
            <a:r>
              <a:rPr spc="71" dirty="0"/>
              <a:t> </a:t>
            </a:r>
            <a:r>
              <a:rPr dirty="0"/>
              <a:t>2</a:t>
            </a:r>
            <a:r>
              <a:rPr spc="66" dirty="0"/>
              <a:t> </a:t>
            </a:r>
            <a:r>
              <a:rPr spc="-9" dirty="0"/>
              <a:t>Result</a:t>
            </a:r>
          </a:p>
        </p:txBody>
      </p:sp>
      <p:grpSp>
        <p:nvGrpSpPr>
          <p:cNvPr id="6" name="object 6"/>
          <p:cNvGrpSpPr/>
          <p:nvPr/>
        </p:nvGrpSpPr>
        <p:grpSpPr>
          <a:xfrm>
            <a:off x="1229523" y="1873421"/>
            <a:ext cx="7869331" cy="3279401"/>
            <a:chOff x="500356" y="1456659"/>
            <a:chExt cx="8918575" cy="3716654"/>
          </a:xfrm>
        </p:grpSpPr>
        <p:pic>
          <p:nvPicPr>
            <p:cNvPr id="7" name="object 7"/>
            <p:cNvPicPr/>
            <p:nvPr/>
          </p:nvPicPr>
          <p:blipFill>
            <a:blip r:embed="rId3" cstate="print"/>
            <a:stretch>
              <a:fillRect/>
            </a:stretch>
          </p:blipFill>
          <p:spPr>
            <a:xfrm>
              <a:off x="947757" y="1802638"/>
              <a:ext cx="8351258" cy="2972301"/>
            </a:xfrm>
            <a:prstGeom prst="rect">
              <a:avLst/>
            </a:prstGeom>
          </p:spPr>
        </p:pic>
        <p:sp>
          <p:nvSpPr>
            <p:cNvPr id="8" name="object 8"/>
            <p:cNvSpPr/>
            <p:nvPr/>
          </p:nvSpPr>
          <p:spPr>
            <a:xfrm>
              <a:off x="3895266" y="4831999"/>
              <a:ext cx="0" cy="327660"/>
            </a:xfrm>
            <a:custGeom>
              <a:avLst/>
              <a:gdLst/>
              <a:ahLst/>
              <a:cxnLst/>
              <a:rect l="l" t="t" r="r" b="b"/>
              <a:pathLst>
                <a:path h="327660">
                  <a:moveTo>
                    <a:pt x="0" y="0"/>
                  </a:moveTo>
                  <a:lnTo>
                    <a:pt x="1" y="327438"/>
                  </a:lnTo>
                </a:path>
              </a:pathLst>
            </a:custGeom>
            <a:ln w="27093">
              <a:solidFill>
                <a:srgbClr val="000000"/>
              </a:solidFill>
            </a:ln>
          </p:spPr>
          <p:txBody>
            <a:bodyPr wrap="square" lIns="0" tIns="0" rIns="0" bIns="0" rtlCol="0"/>
            <a:lstStyle/>
            <a:p>
              <a:endParaRPr sz="1588"/>
            </a:p>
          </p:txBody>
        </p:sp>
        <p:sp>
          <p:nvSpPr>
            <p:cNvPr id="9" name="object 9"/>
            <p:cNvSpPr/>
            <p:nvPr/>
          </p:nvSpPr>
          <p:spPr>
            <a:xfrm>
              <a:off x="3894106" y="5159438"/>
              <a:ext cx="4906645" cy="0"/>
            </a:xfrm>
            <a:custGeom>
              <a:avLst/>
              <a:gdLst/>
              <a:ahLst/>
              <a:cxnLst/>
              <a:rect l="l" t="t" r="r" b="b"/>
              <a:pathLst>
                <a:path w="4906645">
                  <a:moveTo>
                    <a:pt x="4906046" y="0"/>
                  </a:moveTo>
                  <a:lnTo>
                    <a:pt x="0" y="1"/>
                  </a:lnTo>
                </a:path>
              </a:pathLst>
            </a:custGeom>
            <a:ln w="27093">
              <a:solidFill>
                <a:srgbClr val="000000"/>
              </a:solidFill>
            </a:ln>
          </p:spPr>
          <p:txBody>
            <a:bodyPr wrap="square" lIns="0" tIns="0" rIns="0" bIns="0" rtlCol="0"/>
            <a:lstStyle/>
            <a:p>
              <a:endParaRPr sz="1588"/>
            </a:p>
          </p:txBody>
        </p:sp>
        <p:sp>
          <p:nvSpPr>
            <p:cNvPr id="10" name="object 10"/>
            <p:cNvSpPr/>
            <p:nvPr/>
          </p:nvSpPr>
          <p:spPr>
            <a:xfrm>
              <a:off x="8795794" y="3036349"/>
              <a:ext cx="0" cy="2123440"/>
            </a:xfrm>
            <a:custGeom>
              <a:avLst/>
              <a:gdLst/>
              <a:ahLst/>
              <a:cxnLst/>
              <a:rect l="l" t="t" r="r" b="b"/>
              <a:pathLst>
                <a:path h="2123440">
                  <a:moveTo>
                    <a:pt x="0" y="0"/>
                  </a:moveTo>
                  <a:lnTo>
                    <a:pt x="1" y="2123089"/>
                  </a:lnTo>
                </a:path>
              </a:pathLst>
            </a:custGeom>
            <a:ln w="27093">
              <a:solidFill>
                <a:srgbClr val="000000"/>
              </a:solidFill>
            </a:ln>
          </p:spPr>
          <p:txBody>
            <a:bodyPr wrap="square" lIns="0" tIns="0" rIns="0" bIns="0" rtlCol="0"/>
            <a:lstStyle/>
            <a:p>
              <a:endParaRPr sz="1588"/>
            </a:p>
          </p:txBody>
        </p:sp>
        <p:sp>
          <p:nvSpPr>
            <p:cNvPr id="11" name="object 11"/>
            <p:cNvSpPr/>
            <p:nvPr/>
          </p:nvSpPr>
          <p:spPr>
            <a:xfrm>
              <a:off x="6058808" y="3036349"/>
              <a:ext cx="2742565" cy="0"/>
            </a:xfrm>
            <a:custGeom>
              <a:avLst/>
              <a:gdLst/>
              <a:ahLst/>
              <a:cxnLst/>
              <a:rect l="l" t="t" r="r" b="b"/>
              <a:pathLst>
                <a:path w="2742565">
                  <a:moveTo>
                    <a:pt x="2742504" y="0"/>
                  </a:moveTo>
                  <a:lnTo>
                    <a:pt x="0" y="1"/>
                  </a:lnTo>
                </a:path>
              </a:pathLst>
            </a:custGeom>
            <a:ln w="27093">
              <a:solidFill>
                <a:srgbClr val="000000"/>
              </a:solidFill>
            </a:ln>
          </p:spPr>
          <p:txBody>
            <a:bodyPr wrap="square" lIns="0" tIns="0" rIns="0" bIns="0" rtlCol="0"/>
            <a:lstStyle/>
            <a:p>
              <a:endParaRPr sz="1588"/>
            </a:p>
          </p:txBody>
        </p:sp>
        <p:sp>
          <p:nvSpPr>
            <p:cNvPr id="12" name="object 12"/>
            <p:cNvSpPr/>
            <p:nvPr/>
          </p:nvSpPr>
          <p:spPr>
            <a:xfrm>
              <a:off x="6020230" y="2584872"/>
              <a:ext cx="81280" cy="451484"/>
            </a:xfrm>
            <a:custGeom>
              <a:avLst/>
              <a:gdLst/>
              <a:ahLst/>
              <a:cxnLst/>
              <a:rect l="l" t="t" r="r" b="b"/>
              <a:pathLst>
                <a:path w="81279" h="451485">
                  <a:moveTo>
                    <a:pt x="54185" y="67732"/>
                  </a:moveTo>
                  <a:lnTo>
                    <a:pt x="27092" y="67732"/>
                  </a:lnTo>
                  <a:lnTo>
                    <a:pt x="27091" y="451476"/>
                  </a:lnTo>
                  <a:lnTo>
                    <a:pt x="54185" y="451476"/>
                  </a:lnTo>
                  <a:lnTo>
                    <a:pt x="54185" y="67732"/>
                  </a:lnTo>
                  <a:close/>
                </a:path>
                <a:path w="81279" h="451485">
                  <a:moveTo>
                    <a:pt x="40639" y="0"/>
                  </a:moveTo>
                  <a:lnTo>
                    <a:pt x="0" y="81279"/>
                  </a:lnTo>
                  <a:lnTo>
                    <a:pt x="27092" y="81279"/>
                  </a:lnTo>
                  <a:lnTo>
                    <a:pt x="27092" y="67732"/>
                  </a:lnTo>
                  <a:lnTo>
                    <a:pt x="74506" y="67732"/>
                  </a:lnTo>
                  <a:lnTo>
                    <a:pt x="40639" y="0"/>
                  </a:lnTo>
                  <a:close/>
                </a:path>
                <a:path w="81279" h="451485">
                  <a:moveTo>
                    <a:pt x="74506" y="67732"/>
                  </a:moveTo>
                  <a:lnTo>
                    <a:pt x="54185" y="67732"/>
                  </a:lnTo>
                  <a:lnTo>
                    <a:pt x="54185" y="81279"/>
                  </a:lnTo>
                  <a:lnTo>
                    <a:pt x="81279" y="81279"/>
                  </a:lnTo>
                  <a:lnTo>
                    <a:pt x="74506" y="67732"/>
                  </a:lnTo>
                  <a:close/>
                </a:path>
              </a:pathLst>
            </a:custGeom>
            <a:solidFill>
              <a:srgbClr val="000000"/>
            </a:solidFill>
          </p:spPr>
          <p:txBody>
            <a:bodyPr wrap="square" lIns="0" tIns="0" rIns="0" bIns="0" rtlCol="0"/>
            <a:lstStyle/>
            <a:p>
              <a:endParaRPr sz="1588"/>
            </a:p>
          </p:txBody>
        </p:sp>
        <p:sp>
          <p:nvSpPr>
            <p:cNvPr id="13" name="object 13"/>
            <p:cNvSpPr/>
            <p:nvPr/>
          </p:nvSpPr>
          <p:spPr>
            <a:xfrm>
              <a:off x="500354" y="1456664"/>
              <a:ext cx="8918575" cy="3220720"/>
            </a:xfrm>
            <a:custGeom>
              <a:avLst/>
              <a:gdLst/>
              <a:ahLst/>
              <a:cxnLst/>
              <a:rect l="l" t="t" r="r" b="b"/>
              <a:pathLst>
                <a:path w="8918575" h="3220720">
                  <a:moveTo>
                    <a:pt x="8917965" y="0"/>
                  </a:moveTo>
                  <a:lnTo>
                    <a:pt x="395554" y="0"/>
                  </a:lnTo>
                  <a:lnTo>
                    <a:pt x="395554" y="202463"/>
                  </a:lnTo>
                  <a:lnTo>
                    <a:pt x="0" y="202463"/>
                  </a:lnTo>
                  <a:lnTo>
                    <a:pt x="0" y="3220097"/>
                  </a:lnTo>
                  <a:lnTo>
                    <a:pt x="2949689" y="3220097"/>
                  </a:lnTo>
                  <a:lnTo>
                    <a:pt x="2949689" y="478180"/>
                  </a:lnTo>
                  <a:lnTo>
                    <a:pt x="8917965" y="478180"/>
                  </a:lnTo>
                  <a:lnTo>
                    <a:pt x="8917965" y="0"/>
                  </a:lnTo>
                  <a:close/>
                </a:path>
              </a:pathLst>
            </a:custGeom>
            <a:solidFill>
              <a:srgbClr val="FFFFFF"/>
            </a:solidFill>
          </p:spPr>
          <p:txBody>
            <a:bodyPr wrap="square" lIns="0" tIns="0" rIns="0" bIns="0" rtlCol="0"/>
            <a:lstStyle/>
            <a:p>
              <a:endParaRPr sz="1588"/>
            </a:p>
          </p:txBody>
        </p:sp>
      </p:grpSp>
    </p:spTree>
    <p:extLst>
      <p:ext uri="{BB962C8B-B14F-4D97-AF65-F5344CB8AC3E}">
        <p14:creationId xmlns:p14="http://schemas.microsoft.com/office/powerpoint/2010/main" val="478423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2192000" cy="1107830"/>
          </a:xfrm>
        </p:spPr>
        <p:txBody>
          <a:bodyPr>
            <a:normAutofit fontScale="90000"/>
          </a:bodyPr>
          <a:lstStyle/>
          <a:p>
            <a:r>
              <a:rPr lang="en-US" dirty="0" smtClean="0">
                <a:solidFill>
                  <a:srgbClr val="C00000"/>
                </a:solidFill>
              </a:rPr>
              <a:t>Using </a:t>
            </a:r>
            <a:r>
              <a:rPr lang="en-US" dirty="0">
                <a:solidFill>
                  <a:srgbClr val="C00000"/>
                </a:solidFill>
              </a:rPr>
              <a:t>High-Level Conceptual Data Models </a:t>
            </a:r>
            <a:br>
              <a:rPr lang="en-US" dirty="0">
                <a:solidFill>
                  <a:srgbClr val="C00000"/>
                </a:solidFill>
              </a:rPr>
            </a:br>
            <a:r>
              <a:rPr lang="en-US" dirty="0">
                <a:solidFill>
                  <a:srgbClr val="C00000"/>
                </a:solidFill>
              </a:rPr>
              <a:t>for Database Design</a:t>
            </a:r>
            <a:endParaRPr lang="en-IN" dirty="0">
              <a:solidFill>
                <a:srgbClr val="C00000"/>
              </a:solidFill>
            </a:endParaRPr>
          </a:p>
        </p:txBody>
      </p:sp>
      <p:pic>
        <p:nvPicPr>
          <p:cNvPr id="5" name="Picture 4"/>
          <p:cNvPicPr>
            <a:picLocks noChangeAspect="1"/>
          </p:cNvPicPr>
          <p:nvPr/>
        </p:nvPicPr>
        <p:blipFill>
          <a:blip r:embed="rId2"/>
          <a:stretch>
            <a:fillRect/>
          </a:stretch>
        </p:blipFill>
        <p:spPr>
          <a:xfrm>
            <a:off x="4231433" y="854567"/>
            <a:ext cx="7218485" cy="5292557"/>
          </a:xfrm>
          <a:prstGeom prst="rect">
            <a:avLst/>
          </a:prstGeom>
        </p:spPr>
      </p:pic>
    </p:spTree>
    <p:extLst>
      <p:ext uri="{BB962C8B-B14F-4D97-AF65-F5344CB8AC3E}">
        <p14:creationId xmlns:p14="http://schemas.microsoft.com/office/powerpoint/2010/main" val="71176161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953017" y="242794"/>
            <a:ext cx="4370854" cy="215089"/>
          </a:xfrm>
          <a:prstGeom prst="rect">
            <a:avLst/>
          </a:prstGeom>
        </p:spPr>
        <p:txBody>
          <a:bodyPr vert="horz" wrap="square" lIns="0" tIns="11206" rIns="0" bIns="0" rtlCol="0">
            <a:spAutoFit/>
          </a:bodyPr>
          <a:lstStyle/>
          <a:p>
            <a:pPr marL="11206">
              <a:spcBef>
                <a:spcPts val="88"/>
              </a:spcBef>
            </a:pPr>
            <a:r>
              <a:rPr sz="1324" spc="-9" dirty="0">
                <a:solidFill>
                  <a:srgbClr val="FFFFFF"/>
                </a:solidFill>
                <a:latin typeface="Arial MT"/>
                <a:cs typeface="Arial MT"/>
              </a:rPr>
              <a:t>CS3200</a:t>
            </a:r>
            <a:r>
              <a:rPr sz="1324" spc="-13" dirty="0">
                <a:solidFill>
                  <a:srgbClr val="FFFFFF"/>
                </a:solidFill>
                <a:latin typeface="Arial MT"/>
                <a:cs typeface="Arial MT"/>
              </a:rPr>
              <a:t> </a:t>
            </a:r>
            <a:r>
              <a:rPr sz="1324" dirty="0">
                <a:solidFill>
                  <a:srgbClr val="FFFFFF"/>
                </a:solidFill>
                <a:latin typeface="Arial MT"/>
                <a:cs typeface="Arial MT"/>
              </a:rPr>
              <a:t>–</a:t>
            </a:r>
            <a:r>
              <a:rPr sz="1324" spc="-9" dirty="0">
                <a:solidFill>
                  <a:srgbClr val="FFFFFF"/>
                </a:solidFill>
                <a:latin typeface="Arial MT"/>
                <a:cs typeface="Arial MT"/>
              </a:rPr>
              <a:t> Database </a:t>
            </a:r>
            <a:r>
              <a:rPr sz="1324" dirty="0">
                <a:solidFill>
                  <a:srgbClr val="FFFFFF"/>
                </a:solidFill>
                <a:latin typeface="Arial MT"/>
                <a:cs typeface="Arial MT"/>
              </a:rPr>
              <a:t>Design</a:t>
            </a:r>
            <a:r>
              <a:rPr sz="1279" b="1" dirty="0">
                <a:solidFill>
                  <a:srgbClr val="C00000"/>
                </a:solidFill>
                <a:latin typeface="Trebuchet MS"/>
                <a:cs typeface="Trebuchet MS"/>
              </a:rPr>
              <a:t>·</a:t>
            </a:r>
            <a:r>
              <a:rPr sz="1279" b="1" spc="-110" dirty="0">
                <a:solidFill>
                  <a:srgbClr val="C00000"/>
                </a:solidFill>
                <a:latin typeface="Trebuchet MS"/>
                <a:cs typeface="Trebuchet MS"/>
              </a:rPr>
              <a:t> </a:t>
            </a:r>
            <a:r>
              <a:rPr sz="1279" b="1" spc="180" dirty="0">
                <a:solidFill>
                  <a:srgbClr val="FFFFFF"/>
                </a:solidFill>
                <a:latin typeface="Trebuchet MS"/>
                <a:cs typeface="Trebuchet MS"/>
              </a:rPr>
              <a:t>·</a:t>
            </a:r>
            <a:r>
              <a:rPr sz="1279" b="1" spc="180" dirty="0">
                <a:solidFill>
                  <a:srgbClr val="C00000"/>
                </a:solidFill>
                <a:latin typeface="Trebuchet MS"/>
                <a:cs typeface="Trebuchet MS"/>
              </a:rPr>
              <a:t>·</a:t>
            </a:r>
            <a:r>
              <a:rPr sz="1279" b="1" spc="-110" dirty="0">
                <a:solidFill>
                  <a:srgbClr val="C00000"/>
                </a:solidFill>
                <a:latin typeface="Trebuchet MS"/>
                <a:cs typeface="Trebuchet MS"/>
              </a:rPr>
              <a:t> </a:t>
            </a:r>
            <a:r>
              <a:rPr sz="1324" dirty="0">
                <a:solidFill>
                  <a:srgbClr val="FFFFFF"/>
                </a:solidFill>
                <a:latin typeface="Arial MT"/>
                <a:cs typeface="Arial MT"/>
              </a:rPr>
              <a:t>Spring</a:t>
            </a:r>
            <a:r>
              <a:rPr sz="1324" spc="-13" dirty="0">
                <a:solidFill>
                  <a:srgbClr val="FFFFFF"/>
                </a:solidFill>
                <a:latin typeface="Arial MT"/>
                <a:cs typeface="Arial MT"/>
              </a:rPr>
              <a:t> </a:t>
            </a:r>
            <a:r>
              <a:rPr sz="1324" dirty="0">
                <a:solidFill>
                  <a:srgbClr val="FFFFFF"/>
                </a:solidFill>
                <a:latin typeface="Arial MT"/>
                <a:cs typeface="Arial MT"/>
              </a:rPr>
              <a:t>2018</a:t>
            </a:r>
            <a:r>
              <a:rPr sz="1279" b="1" dirty="0">
                <a:solidFill>
                  <a:srgbClr val="C00000"/>
                </a:solidFill>
                <a:latin typeface="Trebuchet MS"/>
                <a:cs typeface="Trebuchet MS"/>
              </a:rPr>
              <a:t>·</a:t>
            </a:r>
            <a:r>
              <a:rPr sz="1279" b="1" spc="-110" dirty="0">
                <a:solidFill>
                  <a:srgbClr val="C00000"/>
                </a:solidFill>
                <a:latin typeface="Trebuchet MS"/>
                <a:cs typeface="Trebuchet MS"/>
              </a:rPr>
              <a:t> </a:t>
            </a:r>
            <a:r>
              <a:rPr sz="1279" b="1" spc="180" dirty="0">
                <a:solidFill>
                  <a:srgbClr val="FFFFFF"/>
                </a:solidFill>
                <a:latin typeface="Trebuchet MS"/>
                <a:cs typeface="Trebuchet MS"/>
              </a:rPr>
              <a:t>·</a:t>
            </a:r>
            <a:r>
              <a:rPr sz="1279" b="1" spc="180" dirty="0">
                <a:solidFill>
                  <a:srgbClr val="C00000"/>
                </a:solidFill>
                <a:latin typeface="Trebuchet MS"/>
                <a:cs typeface="Trebuchet MS"/>
              </a:rPr>
              <a:t>·</a:t>
            </a:r>
            <a:r>
              <a:rPr sz="1279" b="1" spc="-110" dirty="0">
                <a:solidFill>
                  <a:srgbClr val="C00000"/>
                </a:solidFill>
                <a:latin typeface="Trebuchet MS"/>
                <a:cs typeface="Trebuchet MS"/>
              </a:rPr>
              <a:t> </a:t>
            </a:r>
            <a:r>
              <a:rPr sz="1324" spc="-9" dirty="0">
                <a:solidFill>
                  <a:srgbClr val="FFFFFF"/>
                </a:solidFill>
                <a:latin typeface="Arial MT"/>
                <a:cs typeface="Arial MT"/>
              </a:rPr>
              <a:t>Derbinsky</a:t>
            </a:r>
            <a:endParaRPr sz="1324">
              <a:latin typeface="Arial MT"/>
              <a:cs typeface="Arial MT"/>
            </a:endParaRPr>
          </a:p>
        </p:txBody>
      </p:sp>
      <p:pic>
        <p:nvPicPr>
          <p:cNvPr id="3" name="object 3"/>
          <p:cNvPicPr/>
          <p:nvPr/>
        </p:nvPicPr>
        <p:blipFill>
          <a:blip r:embed="rId2" cstate="print"/>
          <a:stretch>
            <a:fillRect/>
          </a:stretch>
        </p:blipFill>
        <p:spPr>
          <a:xfrm>
            <a:off x="1860367" y="284316"/>
            <a:ext cx="2242099" cy="208189"/>
          </a:xfrm>
          <a:prstGeom prst="rect">
            <a:avLst/>
          </a:prstGeom>
        </p:spPr>
      </p:pic>
      <p:sp>
        <p:nvSpPr>
          <p:cNvPr id="5" name="object 5"/>
          <p:cNvSpPr txBox="1">
            <a:spLocks noGrp="1"/>
          </p:cNvSpPr>
          <p:nvPr>
            <p:ph type="title"/>
          </p:nvPr>
        </p:nvSpPr>
        <p:spPr>
          <a:xfrm>
            <a:off x="2626659" y="781289"/>
            <a:ext cx="8875059" cy="751676"/>
          </a:xfrm>
          <a:prstGeom prst="rect">
            <a:avLst/>
          </a:prstGeom>
        </p:spPr>
        <p:txBody>
          <a:bodyPr vert="horz" wrap="square" lIns="0" tIns="12886" rIns="0" bIns="0" rtlCol="0" anchor="b">
            <a:spAutoFit/>
          </a:bodyPr>
          <a:lstStyle/>
          <a:p>
            <a:pPr marL="481318">
              <a:lnSpc>
                <a:spcPct val="100000"/>
              </a:lnSpc>
              <a:spcBef>
                <a:spcPts val="101"/>
              </a:spcBef>
            </a:pPr>
            <a:r>
              <a:rPr dirty="0"/>
              <a:t>Step</a:t>
            </a:r>
            <a:r>
              <a:rPr spc="35" dirty="0"/>
              <a:t> </a:t>
            </a:r>
            <a:r>
              <a:rPr dirty="0"/>
              <a:t>3:</a:t>
            </a:r>
            <a:r>
              <a:rPr spc="35" dirty="0"/>
              <a:t> </a:t>
            </a:r>
            <a:r>
              <a:rPr spc="57" dirty="0"/>
              <a:t>Mapping</a:t>
            </a:r>
            <a:r>
              <a:rPr spc="44" dirty="0"/>
              <a:t> </a:t>
            </a:r>
            <a:r>
              <a:rPr dirty="0"/>
              <a:t>Binary</a:t>
            </a:r>
            <a:r>
              <a:rPr spc="35" dirty="0"/>
              <a:t> </a:t>
            </a:r>
            <a:r>
              <a:rPr spc="101" dirty="0"/>
              <a:t>1-</a:t>
            </a:r>
            <a:r>
              <a:rPr spc="137" dirty="0"/>
              <a:t>to-</a:t>
            </a:r>
            <a:r>
              <a:rPr spc="-44" dirty="0"/>
              <a:t>1</a:t>
            </a:r>
          </a:p>
        </p:txBody>
      </p:sp>
      <p:sp>
        <p:nvSpPr>
          <p:cNvPr id="9" name="object 5"/>
          <p:cNvSpPr txBox="1">
            <a:spLocks/>
          </p:cNvSpPr>
          <p:nvPr/>
        </p:nvSpPr>
        <p:spPr>
          <a:xfrm>
            <a:off x="-582409" y="2552534"/>
            <a:ext cx="5391801" cy="507189"/>
          </a:xfrm>
          <a:prstGeom prst="rect">
            <a:avLst/>
          </a:prstGeom>
        </p:spPr>
        <p:txBody>
          <a:bodyPr vert="horz" wrap="square" lIns="0" tIns="14604" rIns="0" bIns="0" rtlCol="0" anchor="b">
            <a:sp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2599055">
              <a:lnSpc>
                <a:spcPct val="100000"/>
              </a:lnSpc>
              <a:spcBef>
                <a:spcPts val="114"/>
              </a:spcBef>
            </a:pPr>
            <a:r>
              <a:rPr lang="en-IN" sz="3200" dirty="0" smtClean="0"/>
              <a:t>Step</a:t>
            </a:r>
            <a:r>
              <a:rPr lang="en-IN" sz="3200" spc="80" dirty="0" smtClean="0"/>
              <a:t> </a:t>
            </a:r>
            <a:r>
              <a:rPr lang="en-IN" sz="3200" dirty="0" smtClean="0"/>
              <a:t>2</a:t>
            </a:r>
            <a:r>
              <a:rPr lang="en-IN" sz="3200" spc="75" dirty="0" smtClean="0"/>
              <a:t> </a:t>
            </a:r>
            <a:r>
              <a:rPr lang="en-IN" sz="3200" spc="-10" dirty="0" smtClean="0"/>
              <a:t>Result</a:t>
            </a:r>
            <a:endParaRPr lang="en-IN" sz="3200" spc="-10" dirty="0"/>
          </a:p>
        </p:txBody>
      </p:sp>
      <p:pic>
        <p:nvPicPr>
          <p:cNvPr id="10" name="object 6"/>
          <p:cNvPicPr/>
          <p:nvPr/>
        </p:nvPicPr>
        <p:blipFill>
          <a:blip r:embed="rId3" cstate="print"/>
          <a:stretch>
            <a:fillRect/>
          </a:stretch>
        </p:blipFill>
        <p:spPr>
          <a:xfrm>
            <a:off x="4617911" y="2340709"/>
            <a:ext cx="5705960" cy="1212696"/>
          </a:xfrm>
          <a:prstGeom prst="rect">
            <a:avLst/>
          </a:prstGeom>
        </p:spPr>
      </p:pic>
      <p:sp>
        <p:nvSpPr>
          <p:cNvPr id="11" name="object 5"/>
          <p:cNvSpPr txBox="1">
            <a:spLocks/>
          </p:cNvSpPr>
          <p:nvPr/>
        </p:nvSpPr>
        <p:spPr>
          <a:xfrm>
            <a:off x="-802217" y="4065785"/>
            <a:ext cx="8462432" cy="507189"/>
          </a:xfrm>
          <a:prstGeom prst="rect">
            <a:avLst/>
          </a:prstGeom>
        </p:spPr>
        <p:txBody>
          <a:bodyPr vert="horz" wrap="square" lIns="0" tIns="14604" rIns="0" bIns="0" rtlCol="0" anchor="b">
            <a:spAutoFit/>
          </a:bodyPr>
          <a:lstStyle>
            <a:lvl1pPr marL="0"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pPr marL="2599055">
              <a:lnSpc>
                <a:spcPct val="100000"/>
              </a:lnSpc>
              <a:spcBef>
                <a:spcPts val="114"/>
              </a:spcBef>
            </a:pPr>
            <a:r>
              <a:rPr lang="en-IN" sz="3200" dirty="0" smtClean="0"/>
              <a:t>Step</a:t>
            </a:r>
            <a:r>
              <a:rPr lang="en-IN" sz="3200" spc="80" dirty="0" smtClean="0"/>
              <a:t> </a:t>
            </a:r>
            <a:r>
              <a:rPr lang="en-IN" sz="3200" dirty="0" smtClean="0"/>
              <a:t>3</a:t>
            </a:r>
            <a:r>
              <a:rPr lang="en-IN" sz="3200" spc="75" dirty="0" smtClean="0"/>
              <a:t> </a:t>
            </a:r>
            <a:r>
              <a:rPr lang="en-IN" sz="3200" spc="-10" dirty="0" smtClean="0"/>
              <a:t>Result</a:t>
            </a:r>
            <a:endParaRPr lang="en-IN" sz="3200" spc="-10" dirty="0"/>
          </a:p>
        </p:txBody>
      </p:sp>
      <p:grpSp>
        <p:nvGrpSpPr>
          <p:cNvPr id="12" name="object 6"/>
          <p:cNvGrpSpPr/>
          <p:nvPr/>
        </p:nvGrpSpPr>
        <p:grpSpPr>
          <a:xfrm>
            <a:off x="4318635" y="4273824"/>
            <a:ext cx="7873365" cy="1623060"/>
            <a:chOff x="1695955" y="1673472"/>
            <a:chExt cx="7873365" cy="1623060"/>
          </a:xfrm>
        </p:grpSpPr>
        <p:pic>
          <p:nvPicPr>
            <p:cNvPr id="13" name="object 7"/>
            <p:cNvPicPr/>
            <p:nvPr/>
          </p:nvPicPr>
          <p:blipFill>
            <a:blip r:embed="rId4" cstate="print"/>
            <a:stretch>
              <a:fillRect/>
            </a:stretch>
          </p:blipFill>
          <p:spPr>
            <a:xfrm>
              <a:off x="1695955" y="1673472"/>
              <a:ext cx="6831703" cy="1321699"/>
            </a:xfrm>
            <a:prstGeom prst="rect">
              <a:avLst/>
            </a:prstGeom>
          </p:spPr>
        </p:pic>
        <p:sp>
          <p:nvSpPr>
            <p:cNvPr id="14" name="object 8"/>
            <p:cNvSpPr/>
            <p:nvPr/>
          </p:nvSpPr>
          <p:spPr>
            <a:xfrm>
              <a:off x="3844823" y="1752307"/>
              <a:ext cx="5724525" cy="1544320"/>
            </a:xfrm>
            <a:custGeom>
              <a:avLst/>
              <a:gdLst/>
              <a:ahLst/>
              <a:cxnLst/>
              <a:rect l="l" t="t" r="r" b="b"/>
              <a:pathLst>
                <a:path w="5724525" h="1544320">
                  <a:moveTo>
                    <a:pt x="5724436" y="0"/>
                  </a:moveTo>
                  <a:lnTo>
                    <a:pt x="3121545" y="0"/>
                  </a:lnTo>
                  <a:lnTo>
                    <a:pt x="3121545" y="397510"/>
                  </a:lnTo>
                  <a:lnTo>
                    <a:pt x="0" y="397510"/>
                  </a:lnTo>
                  <a:lnTo>
                    <a:pt x="0" y="957567"/>
                  </a:lnTo>
                  <a:lnTo>
                    <a:pt x="1595894" y="957567"/>
                  </a:lnTo>
                  <a:lnTo>
                    <a:pt x="1595894" y="1543710"/>
                  </a:lnTo>
                  <a:lnTo>
                    <a:pt x="4904346" y="1543710"/>
                  </a:lnTo>
                  <a:lnTo>
                    <a:pt x="4904346" y="560070"/>
                  </a:lnTo>
                  <a:lnTo>
                    <a:pt x="5724436" y="560070"/>
                  </a:lnTo>
                  <a:lnTo>
                    <a:pt x="5724436" y="0"/>
                  </a:lnTo>
                  <a:close/>
                </a:path>
              </a:pathLst>
            </a:custGeom>
            <a:solidFill>
              <a:srgbClr val="FFFFFF"/>
            </a:solidFill>
          </p:spPr>
          <p:txBody>
            <a:bodyPr wrap="square" lIns="0" tIns="0" rIns="0" bIns="0" rtlCol="0"/>
            <a:lstStyle/>
            <a:p>
              <a:endParaRPr/>
            </a:p>
          </p:txBody>
        </p:sp>
      </p:grpSp>
    </p:spTree>
    <p:extLst>
      <p:ext uri="{BB962C8B-B14F-4D97-AF65-F5344CB8AC3E}">
        <p14:creationId xmlns:p14="http://schemas.microsoft.com/office/powerpoint/2010/main" val="21569397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46285" y="237392"/>
            <a:ext cx="10109395" cy="5631702"/>
          </a:xfrm>
        </p:spPr>
        <p:txBody>
          <a:bodyPr/>
          <a:lstStyle/>
          <a:p>
            <a:r>
              <a:rPr lang="en-IN" dirty="0" smtClean="0"/>
              <a:t>Step 4: Binary 1-N</a:t>
            </a:r>
          </a:p>
          <a:p>
            <a:endParaRPr lang="en-IN" dirty="0"/>
          </a:p>
        </p:txBody>
      </p:sp>
      <p:grpSp>
        <p:nvGrpSpPr>
          <p:cNvPr id="4" name="object 6"/>
          <p:cNvGrpSpPr/>
          <p:nvPr/>
        </p:nvGrpSpPr>
        <p:grpSpPr>
          <a:xfrm>
            <a:off x="1897379" y="1301046"/>
            <a:ext cx="7396090" cy="4568048"/>
            <a:chOff x="640079" y="1673474"/>
            <a:chExt cx="9265920" cy="5145405"/>
          </a:xfrm>
        </p:grpSpPr>
        <p:pic>
          <p:nvPicPr>
            <p:cNvPr id="5" name="object 7"/>
            <p:cNvPicPr/>
            <p:nvPr/>
          </p:nvPicPr>
          <p:blipFill>
            <a:blip r:embed="rId2" cstate="print"/>
            <a:stretch>
              <a:fillRect/>
            </a:stretch>
          </p:blipFill>
          <p:spPr>
            <a:xfrm>
              <a:off x="1148143" y="1673474"/>
              <a:ext cx="7709940" cy="5066511"/>
            </a:xfrm>
            <a:prstGeom prst="rect">
              <a:avLst/>
            </a:prstGeom>
          </p:spPr>
        </p:pic>
        <p:sp>
          <p:nvSpPr>
            <p:cNvPr id="6" name="object 8"/>
            <p:cNvSpPr/>
            <p:nvPr/>
          </p:nvSpPr>
          <p:spPr>
            <a:xfrm>
              <a:off x="640067" y="2145461"/>
              <a:ext cx="9266555" cy="4672965"/>
            </a:xfrm>
            <a:custGeom>
              <a:avLst/>
              <a:gdLst/>
              <a:ahLst/>
              <a:cxnLst/>
              <a:rect l="l" t="t" r="r" b="b"/>
              <a:pathLst>
                <a:path w="9266555" h="4672965">
                  <a:moveTo>
                    <a:pt x="3203829" y="1158494"/>
                  </a:moveTo>
                  <a:lnTo>
                    <a:pt x="2157374" y="1158494"/>
                  </a:lnTo>
                  <a:lnTo>
                    <a:pt x="2157374" y="852373"/>
                  </a:lnTo>
                  <a:lnTo>
                    <a:pt x="1928317" y="852373"/>
                  </a:lnTo>
                  <a:lnTo>
                    <a:pt x="1928317" y="1158494"/>
                  </a:lnTo>
                  <a:lnTo>
                    <a:pt x="815594" y="1158494"/>
                  </a:lnTo>
                  <a:lnTo>
                    <a:pt x="815594" y="1826221"/>
                  </a:lnTo>
                  <a:lnTo>
                    <a:pt x="3203829" y="1826221"/>
                  </a:lnTo>
                  <a:lnTo>
                    <a:pt x="3203829" y="1158494"/>
                  </a:lnTo>
                  <a:close/>
                </a:path>
                <a:path w="9266555" h="4672965">
                  <a:moveTo>
                    <a:pt x="5566397" y="1048994"/>
                  </a:moveTo>
                  <a:lnTo>
                    <a:pt x="5335270" y="1048994"/>
                  </a:lnTo>
                  <a:lnTo>
                    <a:pt x="5335270" y="3123133"/>
                  </a:lnTo>
                  <a:lnTo>
                    <a:pt x="3250831" y="3123133"/>
                  </a:lnTo>
                  <a:lnTo>
                    <a:pt x="3250831" y="2540927"/>
                  </a:lnTo>
                  <a:lnTo>
                    <a:pt x="862584" y="2540927"/>
                  </a:lnTo>
                  <a:lnTo>
                    <a:pt x="862584" y="3623919"/>
                  </a:lnTo>
                  <a:lnTo>
                    <a:pt x="1025144" y="3623919"/>
                  </a:lnTo>
                  <a:lnTo>
                    <a:pt x="1025144" y="3707384"/>
                  </a:lnTo>
                  <a:lnTo>
                    <a:pt x="5566397" y="3707384"/>
                  </a:lnTo>
                  <a:lnTo>
                    <a:pt x="5566397" y="3376384"/>
                  </a:lnTo>
                  <a:lnTo>
                    <a:pt x="5566397" y="3123133"/>
                  </a:lnTo>
                  <a:lnTo>
                    <a:pt x="5566397" y="1048994"/>
                  </a:lnTo>
                  <a:close/>
                </a:path>
                <a:path w="9266555" h="4672965">
                  <a:moveTo>
                    <a:pt x="5566397" y="379298"/>
                  </a:moveTo>
                  <a:lnTo>
                    <a:pt x="5335270" y="379298"/>
                  </a:lnTo>
                  <a:lnTo>
                    <a:pt x="3308616" y="379310"/>
                  </a:lnTo>
                  <a:lnTo>
                    <a:pt x="3308616" y="0"/>
                  </a:lnTo>
                  <a:lnTo>
                    <a:pt x="3193046" y="0"/>
                  </a:lnTo>
                  <a:lnTo>
                    <a:pt x="3193046" y="538480"/>
                  </a:lnTo>
                  <a:lnTo>
                    <a:pt x="3308616" y="538480"/>
                  </a:lnTo>
                  <a:lnTo>
                    <a:pt x="3308616" y="524929"/>
                  </a:lnTo>
                  <a:lnTo>
                    <a:pt x="5335270" y="524929"/>
                  </a:lnTo>
                  <a:lnTo>
                    <a:pt x="5335270" y="1029538"/>
                  </a:lnTo>
                  <a:lnTo>
                    <a:pt x="5566397" y="1029538"/>
                  </a:lnTo>
                  <a:lnTo>
                    <a:pt x="5566397" y="379298"/>
                  </a:lnTo>
                  <a:close/>
                </a:path>
                <a:path w="9266555" h="4672965">
                  <a:moveTo>
                    <a:pt x="9265933" y="4415244"/>
                  </a:moveTo>
                  <a:lnTo>
                    <a:pt x="8960358" y="4415244"/>
                  </a:lnTo>
                  <a:lnTo>
                    <a:pt x="8960358" y="2937078"/>
                  </a:lnTo>
                  <a:lnTo>
                    <a:pt x="6266510" y="2937078"/>
                  </a:lnTo>
                  <a:lnTo>
                    <a:pt x="6266510" y="4415244"/>
                  </a:lnTo>
                  <a:lnTo>
                    <a:pt x="0" y="4415244"/>
                  </a:lnTo>
                  <a:lnTo>
                    <a:pt x="0" y="4672965"/>
                  </a:lnTo>
                  <a:lnTo>
                    <a:pt x="9265933" y="4672965"/>
                  </a:lnTo>
                  <a:lnTo>
                    <a:pt x="9265933" y="4415244"/>
                  </a:lnTo>
                  <a:close/>
                </a:path>
              </a:pathLst>
            </a:custGeom>
            <a:solidFill>
              <a:srgbClr val="FFFFFF"/>
            </a:solidFill>
          </p:spPr>
          <p:txBody>
            <a:bodyPr wrap="square" lIns="0" tIns="0" rIns="0" bIns="0" rtlCol="0"/>
            <a:lstStyle/>
            <a:p>
              <a:endParaRPr/>
            </a:p>
          </p:txBody>
        </p:sp>
        <p:sp>
          <p:nvSpPr>
            <p:cNvPr id="7" name="object 9"/>
            <p:cNvSpPr/>
            <p:nvPr/>
          </p:nvSpPr>
          <p:spPr>
            <a:xfrm>
              <a:off x="3357154" y="4610754"/>
              <a:ext cx="738505" cy="29845"/>
            </a:xfrm>
            <a:custGeom>
              <a:avLst/>
              <a:gdLst/>
              <a:ahLst/>
              <a:cxnLst/>
              <a:rect l="l" t="t" r="r" b="b"/>
              <a:pathLst>
                <a:path w="738504" h="29845">
                  <a:moveTo>
                    <a:pt x="738487" y="0"/>
                  </a:moveTo>
                  <a:lnTo>
                    <a:pt x="0" y="0"/>
                  </a:lnTo>
                  <a:lnTo>
                    <a:pt x="0" y="29260"/>
                  </a:lnTo>
                  <a:lnTo>
                    <a:pt x="738487" y="29260"/>
                  </a:lnTo>
                  <a:lnTo>
                    <a:pt x="738487" y="0"/>
                  </a:lnTo>
                  <a:close/>
                </a:path>
              </a:pathLst>
            </a:custGeom>
            <a:solidFill>
              <a:srgbClr val="E9E7E8"/>
            </a:solidFill>
          </p:spPr>
          <p:txBody>
            <a:bodyPr wrap="square" lIns="0" tIns="0" rIns="0" bIns="0" rtlCol="0"/>
            <a:lstStyle/>
            <a:p>
              <a:endParaRPr/>
            </a:p>
          </p:txBody>
        </p:sp>
      </p:grpSp>
    </p:spTree>
    <p:extLst>
      <p:ext uri="{BB962C8B-B14F-4D97-AF65-F5344CB8AC3E}">
        <p14:creationId xmlns:p14="http://schemas.microsoft.com/office/powerpoint/2010/main" val="169359538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11115" y="228600"/>
            <a:ext cx="10144565" cy="5640494"/>
          </a:xfrm>
        </p:spPr>
        <p:txBody>
          <a:bodyPr/>
          <a:lstStyle/>
          <a:p>
            <a:r>
              <a:rPr lang="en-IN" dirty="0" smtClean="0"/>
              <a:t>Step 5 : Binary M to N</a:t>
            </a:r>
          </a:p>
          <a:p>
            <a:endParaRPr lang="en-IN" dirty="0"/>
          </a:p>
        </p:txBody>
      </p:sp>
      <p:pic>
        <p:nvPicPr>
          <p:cNvPr id="4" name="Picture 3"/>
          <p:cNvPicPr>
            <a:picLocks noChangeAspect="1"/>
          </p:cNvPicPr>
          <p:nvPr/>
        </p:nvPicPr>
        <p:blipFill>
          <a:blip r:embed="rId2"/>
          <a:stretch>
            <a:fillRect/>
          </a:stretch>
        </p:blipFill>
        <p:spPr>
          <a:xfrm>
            <a:off x="2385494" y="1095049"/>
            <a:ext cx="7421011" cy="4667901"/>
          </a:xfrm>
          <a:prstGeom prst="rect">
            <a:avLst/>
          </a:prstGeom>
        </p:spPr>
      </p:pic>
    </p:spTree>
    <p:extLst>
      <p:ext uri="{BB962C8B-B14F-4D97-AF65-F5344CB8AC3E}">
        <p14:creationId xmlns:p14="http://schemas.microsoft.com/office/powerpoint/2010/main" val="76392959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84738" y="351692"/>
            <a:ext cx="10170942" cy="5517402"/>
          </a:xfrm>
        </p:spPr>
        <p:txBody>
          <a:bodyPr/>
          <a:lstStyle/>
          <a:p>
            <a:r>
              <a:rPr lang="en-IN" dirty="0" smtClean="0"/>
              <a:t>Step 6: Multivalued Attributes</a:t>
            </a:r>
          </a:p>
          <a:p>
            <a:endParaRPr lang="en-IN" dirty="0"/>
          </a:p>
        </p:txBody>
      </p:sp>
      <p:grpSp>
        <p:nvGrpSpPr>
          <p:cNvPr id="4" name="object 6"/>
          <p:cNvGrpSpPr/>
          <p:nvPr/>
        </p:nvGrpSpPr>
        <p:grpSpPr>
          <a:xfrm>
            <a:off x="1358265" y="869315"/>
            <a:ext cx="9475470" cy="5119370"/>
            <a:chOff x="307219" y="1673474"/>
            <a:chExt cx="9475470" cy="5119370"/>
          </a:xfrm>
        </p:grpSpPr>
        <p:pic>
          <p:nvPicPr>
            <p:cNvPr id="5" name="object 7"/>
            <p:cNvPicPr/>
            <p:nvPr/>
          </p:nvPicPr>
          <p:blipFill>
            <a:blip r:embed="rId2" cstate="print"/>
            <a:stretch>
              <a:fillRect/>
            </a:stretch>
          </p:blipFill>
          <p:spPr>
            <a:xfrm>
              <a:off x="1148143" y="1673474"/>
              <a:ext cx="7709940" cy="5066511"/>
            </a:xfrm>
            <a:prstGeom prst="rect">
              <a:avLst/>
            </a:prstGeom>
          </p:spPr>
        </p:pic>
        <p:sp>
          <p:nvSpPr>
            <p:cNvPr id="6" name="object 8"/>
            <p:cNvSpPr/>
            <p:nvPr/>
          </p:nvSpPr>
          <p:spPr>
            <a:xfrm>
              <a:off x="307213" y="5169090"/>
              <a:ext cx="9475470" cy="1623695"/>
            </a:xfrm>
            <a:custGeom>
              <a:avLst/>
              <a:gdLst/>
              <a:ahLst/>
              <a:cxnLst/>
              <a:rect l="l" t="t" r="r" b="b"/>
              <a:pathLst>
                <a:path w="9475470" h="1623695">
                  <a:moveTo>
                    <a:pt x="9474924" y="1422577"/>
                  </a:moveTo>
                  <a:lnTo>
                    <a:pt x="9111094" y="1422577"/>
                  </a:lnTo>
                  <a:lnTo>
                    <a:pt x="9111094" y="0"/>
                  </a:lnTo>
                  <a:lnTo>
                    <a:pt x="6417246" y="0"/>
                  </a:lnTo>
                  <a:lnTo>
                    <a:pt x="6417246" y="1422577"/>
                  </a:lnTo>
                  <a:lnTo>
                    <a:pt x="0" y="1422577"/>
                  </a:lnTo>
                  <a:lnTo>
                    <a:pt x="0" y="1623199"/>
                  </a:lnTo>
                  <a:lnTo>
                    <a:pt x="9474924" y="1623199"/>
                  </a:lnTo>
                  <a:lnTo>
                    <a:pt x="9474924" y="1422577"/>
                  </a:lnTo>
                  <a:close/>
                </a:path>
              </a:pathLst>
            </a:custGeom>
            <a:solidFill>
              <a:srgbClr val="FFFFFF"/>
            </a:solidFill>
          </p:spPr>
          <p:txBody>
            <a:bodyPr wrap="square" lIns="0" tIns="0" rIns="0" bIns="0" rtlCol="0"/>
            <a:lstStyle/>
            <a:p>
              <a:endParaRPr/>
            </a:p>
          </p:txBody>
        </p:sp>
        <p:sp>
          <p:nvSpPr>
            <p:cNvPr id="7" name="object 9"/>
            <p:cNvSpPr/>
            <p:nvPr/>
          </p:nvSpPr>
          <p:spPr>
            <a:xfrm>
              <a:off x="3357154" y="4610754"/>
              <a:ext cx="738505" cy="29845"/>
            </a:xfrm>
            <a:custGeom>
              <a:avLst/>
              <a:gdLst/>
              <a:ahLst/>
              <a:cxnLst/>
              <a:rect l="l" t="t" r="r" b="b"/>
              <a:pathLst>
                <a:path w="738504" h="29845">
                  <a:moveTo>
                    <a:pt x="738487" y="0"/>
                  </a:moveTo>
                  <a:lnTo>
                    <a:pt x="0" y="0"/>
                  </a:lnTo>
                  <a:lnTo>
                    <a:pt x="0" y="29260"/>
                  </a:lnTo>
                  <a:lnTo>
                    <a:pt x="738487" y="29260"/>
                  </a:lnTo>
                  <a:lnTo>
                    <a:pt x="738487" y="0"/>
                  </a:lnTo>
                  <a:close/>
                </a:path>
              </a:pathLst>
            </a:custGeom>
            <a:solidFill>
              <a:srgbClr val="E9E7E8"/>
            </a:solidFill>
          </p:spPr>
          <p:txBody>
            <a:bodyPr wrap="square" lIns="0" tIns="0" rIns="0" bIns="0" rtlCol="0"/>
            <a:lstStyle/>
            <a:p>
              <a:endParaRPr/>
            </a:p>
          </p:txBody>
        </p:sp>
      </p:grpSp>
    </p:spTree>
    <p:extLst>
      <p:ext uri="{BB962C8B-B14F-4D97-AF65-F5344CB8AC3E}">
        <p14:creationId xmlns:p14="http://schemas.microsoft.com/office/powerpoint/2010/main" val="389815852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55789"/>
          </a:xfrm>
        </p:spPr>
        <p:txBody>
          <a:bodyPr>
            <a:normAutofit fontScale="90000"/>
          </a:bodyPr>
          <a:lstStyle/>
          <a:p>
            <a:r>
              <a:rPr lang="en-IN" sz="4400" b="1" dirty="0">
                <a:solidFill>
                  <a:srgbClr val="4040F2"/>
                </a:solidFill>
              </a:rPr>
              <a:t>Enhanced Entity–Relationship (EER) Model </a:t>
            </a:r>
            <a:endParaRPr lang="en-IN" sz="4400" dirty="0">
              <a:solidFill>
                <a:srgbClr val="4040F2"/>
              </a:solidFill>
            </a:endParaRPr>
          </a:p>
        </p:txBody>
      </p:sp>
      <p:sp>
        <p:nvSpPr>
          <p:cNvPr id="3" name="Content Placeholder 2"/>
          <p:cNvSpPr>
            <a:spLocks noGrp="1"/>
          </p:cNvSpPr>
          <p:nvPr>
            <p:ph idx="1"/>
          </p:nvPr>
        </p:nvSpPr>
        <p:spPr>
          <a:xfrm>
            <a:off x="1097280" y="1054359"/>
            <a:ext cx="10058400" cy="4814735"/>
          </a:xfrm>
        </p:spPr>
        <p:txBody>
          <a:bodyPr/>
          <a:lstStyle/>
          <a:p>
            <a:pPr>
              <a:spcBef>
                <a:spcPct val="20000"/>
              </a:spcBef>
              <a:buFont typeface="Arial" panose="020B0604020202020204" pitchFamily="34" charset="0"/>
              <a:buChar char="•"/>
            </a:pPr>
            <a:r>
              <a:rPr lang="en-GB" altLang="en-US" dirty="0">
                <a:cs typeface="Times New Roman" panose="02020603050405020304" pitchFamily="18" charset="0"/>
              </a:rPr>
              <a:t>Basic concepts of ER </a:t>
            </a:r>
            <a:r>
              <a:rPr lang="en-GB" altLang="en-US" dirty="0" err="1">
                <a:cs typeface="Times New Roman" panose="02020603050405020304" pitchFamily="18" charset="0"/>
              </a:rPr>
              <a:t>modeling</a:t>
            </a:r>
            <a:r>
              <a:rPr lang="en-GB" altLang="en-US" dirty="0">
                <a:cs typeface="Times New Roman" panose="02020603050405020304" pitchFamily="18" charset="0"/>
              </a:rPr>
              <a:t> are not sufficient to represent requirements of newer, more complex applications.</a:t>
            </a:r>
          </a:p>
          <a:p>
            <a:r>
              <a:rPr lang="en-US" dirty="0" smtClean="0"/>
              <a:t>The </a:t>
            </a:r>
            <a:r>
              <a:rPr lang="en-US" dirty="0"/>
              <a:t>EER model incorporates all the concepts of the basic ER model (entities, attributes, relationships, cardinalities) and extends them with the following powerful features</a:t>
            </a:r>
            <a:r>
              <a:rPr lang="en-US" dirty="0" smtClean="0"/>
              <a:t>:</a:t>
            </a:r>
          </a:p>
          <a:p>
            <a:pPr lvl="1"/>
            <a:r>
              <a:rPr lang="en-US" dirty="0" err="1" smtClean="0"/>
              <a:t>SuperClass</a:t>
            </a:r>
            <a:endParaRPr lang="en-US" dirty="0" smtClean="0"/>
          </a:p>
          <a:p>
            <a:pPr lvl="1"/>
            <a:r>
              <a:rPr lang="en-US" dirty="0" err="1" smtClean="0"/>
              <a:t>SubClass</a:t>
            </a:r>
            <a:endParaRPr lang="en-US" dirty="0" smtClean="0"/>
          </a:p>
          <a:p>
            <a:pPr lvl="1"/>
            <a:r>
              <a:rPr lang="en-US" dirty="0" smtClean="0"/>
              <a:t>Generalization</a:t>
            </a:r>
          </a:p>
          <a:p>
            <a:pPr lvl="1"/>
            <a:r>
              <a:rPr lang="en-US" dirty="0" smtClean="0"/>
              <a:t>Specialization</a:t>
            </a:r>
          </a:p>
          <a:p>
            <a:pPr lvl="1"/>
            <a:endParaRPr lang="en-US" dirty="0">
              <a:solidFill>
                <a:srgbClr val="7A0619"/>
              </a:solidFill>
            </a:endParaRPr>
          </a:p>
          <a:p>
            <a:pPr>
              <a:spcBef>
                <a:spcPct val="20000"/>
              </a:spcBef>
              <a:buFont typeface="Arial" panose="020B0604020202020204" pitchFamily="34" charset="0"/>
              <a:buChar char="•"/>
            </a:pPr>
            <a:endParaRPr lang="en-GB" altLang="en-US" dirty="0" smtClean="0">
              <a:cs typeface="Times New Roman" panose="02020603050405020304" pitchFamily="18" charset="0"/>
            </a:endParaRPr>
          </a:p>
          <a:p>
            <a:pPr>
              <a:spcBef>
                <a:spcPct val="20000"/>
              </a:spcBef>
              <a:buFont typeface="Arial" panose="020B0604020202020204" pitchFamily="34" charset="0"/>
              <a:buChar char="•"/>
            </a:pPr>
            <a:endParaRPr lang="en-GB" altLang="en-US" dirty="0">
              <a:cs typeface="Times New Roman" panose="02020603050405020304" pitchFamily="18" charset="0"/>
            </a:endParaRPr>
          </a:p>
        </p:txBody>
      </p:sp>
    </p:spTree>
    <p:extLst>
      <p:ext uri="{BB962C8B-B14F-4D97-AF65-F5344CB8AC3E}">
        <p14:creationId xmlns:p14="http://schemas.microsoft.com/office/powerpoint/2010/main" val="1560156756"/>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55789"/>
          </a:xfrm>
        </p:spPr>
        <p:txBody>
          <a:bodyPr>
            <a:normAutofit fontScale="90000"/>
          </a:bodyPr>
          <a:lstStyle/>
          <a:p>
            <a:r>
              <a:rPr lang="en-IN" sz="4400" b="1" dirty="0">
                <a:solidFill>
                  <a:srgbClr val="4040F2"/>
                </a:solidFill>
              </a:rPr>
              <a:t>Enhanced Entity–Relationship (EER) Model </a:t>
            </a:r>
            <a:endParaRPr lang="en-IN" sz="4400" dirty="0">
              <a:solidFill>
                <a:srgbClr val="4040F2"/>
              </a:solidFill>
            </a:endParaRPr>
          </a:p>
        </p:txBody>
      </p:sp>
      <p:sp>
        <p:nvSpPr>
          <p:cNvPr id="3" name="Content Placeholder 2"/>
          <p:cNvSpPr>
            <a:spLocks noGrp="1"/>
          </p:cNvSpPr>
          <p:nvPr>
            <p:ph idx="1"/>
          </p:nvPr>
        </p:nvSpPr>
        <p:spPr>
          <a:xfrm>
            <a:off x="1097280" y="1054359"/>
            <a:ext cx="10058400" cy="4814735"/>
          </a:xfrm>
        </p:spPr>
        <p:txBody>
          <a:bodyPr/>
          <a:lstStyle/>
          <a:p>
            <a:r>
              <a:rPr lang="en-US" dirty="0"/>
              <a:t>Three new concepts were added to the existing ER Model, they were:</a:t>
            </a:r>
          </a:p>
          <a:p>
            <a:r>
              <a:rPr lang="en-US" dirty="0">
                <a:solidFill>
                  <a:srgbClr val="FF0000"/>
                </a:solidFill>
              </a:rPr>
              <a:t>Generalization : </a:t>
            </a:r>
            <a:r>
              <a:rPr lang="en-US" dirty="0"/>
              <a:t>It is a bottom-up approach in which two lower </a:t>
            </a:r>
            <a:r>
              <a:rPr lang="en-US" dirty="0" smtClean="0"/>
              <a:t>level entities </a:t>
            </a:r>
            <a:r>
              <a:rPr lang="en-US" dirty="0"/>
              <a:t>combine to form a higher level entity</a:t>
            </a:r>
            <a:r>
              <a:rPr lang="en-US" dirty="0" smtClean="0"/>
              <a:t>.</a:t>
            </a:r>
          </a:p>
          <a:p>
            <a:endParaRPr lang="en-GB" altLang="en-US" dirty="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676313" y="2568461"/>
            <a:ext cx="3709226" cy="2475252"/>
          </a:xfrm>
          <a:prstGeom prst="rect">
            <a:avLst/>
          </a:prstGeom>
        </p:spPr>
      </p:pic>
    </p:spTree>
    <p:extLst>
      <p:ext uri="{BB962C8B-B14F-4D97-AF65-F5344CB8AC3E}">
        <p14:creationId xmlns:p14="http://schemas.microsoft.com/office/powerpoint/2010/main" val="1750314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55789"/>
          </a:xfrm>
        </p:spPr>
        <p:txBody>
          <a:bodyPr>
            <a:normAutofit fontScale="90000"/>
          </a:bodyPr>
          <a:lstStyle/>
          <a:p>
            <a:r>
              <a:rPr lang="en-IN" sz="4400" b="1" dirty="0">
                <a:solidFill>
                  <a:srgbClr val="4040F2"/>
                </a:solidFill>
              </a:rPr>
              <a:t>Enhanced Entity–Relationship (EER) Model </a:t>
            </a:r>
            <a:endParaRPr lang="en-IN" sz="4400" dirty="0">
              <a:solidFill>
                <a:srgbClr val="4040F2"/>
              </a:solidFill>
            </a:endParaRPr>
          </a:p>
        </p:txBody>
      </p:sp>
      <p:sp>
        <p:nvSpPr>
          <p:cNvPr id="3" name="Content Placeholder 2"/>
          <p:cNvSpPr>
            <a:spLocks noGrp="1"/>
          </p:cNvSpPr>
          <p:nvPr>
            <p:ph idx="1"/>
          </p:nvPr>
        </p:nvSpPr>
        <p:spPr>
          <a:xfrm>
            <a:off x="1097280" y="1054359"/>
            <a:ext cx="10058400" cy="4814735"/>
          </a:xfrm>
        </p:spPr>
        <p:txBody>
          <a:bodyPr/>
          <a:lstStyle/>
          <a:p>
            <a:r>
              <a:rPr lang="en-US" dirty="0" smtClean="0">
                <a:solidFill>
                  <a:srgbClr val="FF0000"/>
                </a:solidFill>
              </a:rPr>
              <a:t>Specialization </a:t>
            </a:r>
            <a:r>
              <a:rPr lang="en-US" dirty="0"/>
              <a:t>: It is opposite to Generalization. It is a </a:t>
            </a:r>
            <a:r>
              <a:rPr lang="en-US" dirty="0" smtClean="0"/>
              <a:t>top-down approach </a:t>
            </a:r>
            <a:r>
              <a:rPr lang="en-US" dirty="0"/>
              <a:t>in which one higher level entity can be broken down </a:t>
            </a:r>
            <a:r>
              <a:rPr lang="en-US" dirty="0" smtClean="0"/>
              <a:t>into </a:t>
            </a:r>
            <a:r>
              <a:rPr lang="en-IN" dirty="0" smtClean="0"/>
              <a:t>two </a:t>
            </a:r>
            <a:r>
              <a:rPr lang="en-IN" dirty="0"/>
              <a:t>lower level entity</a:t>
            </a:r>
            <a:r>
              <a:rPr lang="en-IN" dirty="0" smtClean="0"/>
              <a:t>.</a:t>
            </a:r>
          </a:p>
          <a:p>
            <a:endParaRPr lang="en-GB" altLang="en-US" dirty="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3219096" y="1945422"/>
            <a:ext cx="5068007" cy="3477110"/>
          </a:xfrm>
          <a:prstGeom prst="rect">
            <a:avLst/>
          </a:prstGeom>
        </p:spPr>
      </p:pic>
    </p:spTree>
    <p:extLst>
      <p:ext uri="{BB962C8B-B14F-4D97-AF65-F5344CB8AC3E}">
        <p14:creationId xmlns:p14="http://schemas.microsoft.com/office/powerpoint/2010/main" val="142271775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55789"/>
          </a:xfrm>
        </p:spPr>
        <p:txBody>
          <a:bodyPr>
            <a:normAutofit fontScale="90000"/>
          </a:bodyPr>
          <a:lstStyle/>
          <a:p>
            <a:r>
              <a:rPr lang="en-IN" sz="4400" b="1" dirty="0">
                <a:solidFill>
                  <a:srgbClr val="4040F2"/>
                </a:solidFill>
              </a:rPr>
              <a:t>Enhanced Entity–Relationship (EER) Model </a:t>
            </a:r>
            <a:endParaRPr lang="en-IN" sz="4400" dirty="0">
              <a:solidFill>
                <a:srgbClr val="4040F2"/>
              </a:solidFill>
            </a:endParaRPr>
          </a:p>
        </p:txBody>
      </p:sp>
      <p:sp>
        <p:nvSpPr>
          <p:cNvPr id="3" name="Content Placeholder 2"/>
          <p:cNvSpPr>
            <a:spLocks noGrp="1"/>
          </p:cNvSpPr>
          <p:nvPr>
            <p:ph idx="1"/>
          </p:nvPr>
        </p:nvSpPr>
        <p:spPr>
          <a:xfrm>
            <a:off x="1097280" y="1054359"/>
            <a:ext cx="10058400" cy="4814735"/>
          </a:xfrm>
        </p:spPr>
        <p:txBody>
          <a:bodyPr/>
          <a:lstStyle/>
          <a:p>
            <a:r>
              <a:rPr lang="en-US" dirty="0">
                <a:solidFill>
                  <a:srgbClr val="FF0000"/>
                </a:solidFill>
              </a:rPr>
              <a:t>Aggregation</a:t>
            </a:r>
            <a:r>
              <a:rPr lang="en-US" dirty="0"/>
              <a:t> : It is a process when relation between two entities </a:t>
            </a:r>
            <a:r>
              <a:rPr lang="en-US" dirty="0" smtClean="0"/>
              <a:t>is treated </a:t>
            </a:r>
            <a:r>
              <a:rPr lang="en-US" dirty="0"/>
              <a:t>as a single entity.</a:t>
            </a:r>
            <a:endParaRPr lang="en-GB" altLang="en-US" dirty="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3921370" y="1687316"/>
            <a:ext cx="4070838" cy="3260376"/>
          </a:xfrm>
          <a:prstGeom prst="rect">
            <a:avLst/>
          </a:prstGeom>
        </p:spPr>
      </p:pic>
    </p:spTree>
    <p:extLst>
      <p:ext uri="{BB962C8B-B14F-4D97-AF65-F5344CB8AC3E}">
        <p14:creationId xmlns:p14="http://schemas.microsoft.com/office/powerpoint/2010/main" val="39137090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55789"/>
          </a:xfrm>
        </p:spPr>
        <p:txBody>
          <a:bodyPr>
            <a:normAutofit fontScale="90000"/>
          </a:bodyPr>
          <a:lstStyle/>
          <a:p>
            <a:r>
              <a:rPr lang="en-IN" sz="4400" b="1" dirty="0">
                <a:solidFill>
                  <a:srgbClr val="4040F2"/>
                </a:solidFill>
              </a:rPr>
              <a:t>Enhanced Entity–Relationship (EER) Model </a:t>
            </a:r>
            <a:endParaRPr lang="en-IN" sz="4400" dirty="0">
              <a:solidFill>
                <a:srgbClr val="4040F2"/>
              </a:solidFill>
            </a:endParaRPr>
          </a:p>
        </p:txBody>
      </p:sp>
      <p:sp>
        <p:nvSpPr>
          <p:cNvPr id="3" name="Content Placeholder 2"/>
          <p:cNvSpPr>
            <a:spLocks noGrp="1"/>
          </p:cNvSpPr>
          <p:nvPr>
            <p:ph idx="1"/>
          </p:nvPr>
        </p:nvSpPr>
        <p:spPr>
          <a:xfrm>
            <a:off x="1097280" y="1054359"/>
            <a:ext cx="10058400" cy="4814735"/>
          </a:xfrm>
        </p:spPr>
        <p:txBody>
          <a:bodyPr/>
          <a:lstStyle/>
          <a:p>
            <a:pPr>
              <a:spcBef>
                <a:spcPct val="20000"/>
              </a:spcBef>
              <a:buFont typeface="Arial" panose="020B0604020202020204" pitchFamily="34" charset="0"/>
              <a:buChar char="•"/>
            </a:pPr>
            <a:r>
              <a:rPr lang="en-IN" altLang="en-US" dirty="0" smtClean="0">
                <a:solidFill>
                  <a:srgbClr val="FF0000"/>
                </a:solidFill>
                <a:cs typeface="Times New Roman" panose="02020603050405020304" pitchFamily="18" charset="0"/>
              </a:rPr>
              <a:t>Constraints on Generalization/ Specialization</a:t>
            </a:r>
            <a:endParaRPr lang="en-US" dirty="0" smtClean="0">
              <a:solidFill>
                <a:srgbClr val="FF0000"/>
              </a:solidFill>
            </a:endParaRPr>
          </a:p>
          <a:p>
            <a:pPr lvl="1"/>
            <a:r>
              <a:rPr lang="en-US" b="1" dirty="0" err="1"/>
              <a:t>Disjointness</a:t>
            </a:r>
            <a:r>
              <a:rPr lang="en-US" b="1" dirty="0"/>
              <a:t> Constraint:</a:t>
            </a:r>
            <a:r>
              <a:rPr lang="en-US" dirty="0"/>
              <a:t> Specifies whether an entity in the superclass can belong to one or more subclasses.</a:t>
            </a:r>
          </a:p>
          <a:p>
            <a:pPr lvl="2"/>
            <a:r>
              <a:rPr lang="en-US" sz="1500" dirty="0">
                <a:solidFill>
                  <a:srgbClr val="FF0066"/>
                </a:solidFill>
                <a:latin typeface="Times New Roman" panose="02020603050405020304" pitchFamily="18" charset="0"/>
                <a:cs typeface="Times New Roman" panose="02020603050405020304" pitchFamily="18" charset="0"/>
              </a:rPr>
              <a:t>Disjoint (d): An entity can belong to at most one subclass in the specialization (e.g., a "Person" can be either a "Student" or an "Instructor," but not both simultaneously in a given context</a:t>
            </a:r>
            <a:r>
              <a:rPr lang="en-US" sz="1500" dirty="0" smtClean="0">
                <a:solidFill>
                  <a:srgbClr val="FF0066"/>
                </a:solidFill>
                <a:latin typeface="Times New Roman" panose="02020603050405020304" pitchFamily="18" charset="0"/>
                <a:cs typeface="Times New Roman" panose="02020603050405020304" pitchFamily="18" charset="0"/>
              </a:rPr>
              <a:t>).</a:t>
            </a:r>
          </a:p>
          <a:p>
            <a:pPr lvl="2"/>
            <a:r>
              <a:rPr lang="en-US" sz="1500" dirty="0" smtClean="0">
                <a:solidFill>
                  <a:srgbClr val="FF0066"/>
                </a:solidFill>
                <a:latin typeface="Times New Roman" panose="02020603050405020304" pitchFamily="18" charset="0"/>
                <a:cs typeface="Times New Roman" panose="02020603050405020304" pitchFamily="18" charset="0"/>
              </a:rPr>
              <a:t>Overlapping </a:t>
            </a:r>
            <a:r>
              <a:rPr lang="en-US" sz="1500" dirty="0">
                <a:solidFill>
                  <a:srgbClr val="FF0066"/>
                </a:solidFill>
                <a:latin typeface="Times New Roman" panose="02020603050405020304" pitchFamily="18" charset="0"/>
                <a:cs typeface="Times New Roman" panose="02020603050405020304" pitchFamily="18" charset="0"/>
              </a:rPr>
              <a:t>(o): An entity can belong to multiple subclasses in the specialization (e.g., a "Person" can be both a "Student" and an "Employee").</a:t>
            </a:r>
          </a:p>
          <a:p>
            <a:pPr lvl="1"/>
            <a:r>
              <a:rPr lang="en-US" b="1" dirty="0"/>
              <a:t>Completeness Constraint: Specifies whether every entity in the superclass must belong to at least one subclass in the specialization</a:t>
            </a:r>
            <a:endParaRPr lang="en-GB" altLang="en-US" b="1" dirty="0"/>
          </a:p>
          <a:p>
            <a:pPr lvl="2">
              <a:spcBef>
                <a:spcPct val="20000"/>
              </a:spcBef>
              <a:buFont typeface="Arial" panose="020B0604020202020204" pitchFamily="34" charset="0"/>
              <a:buChar char="•"/>
            </a:pPr>
            <a:r>
              <a:rPr lang="en-GB" altLang="en-US" sz="1500" dirty="0">
                <a:solidFill>
                  <a:srgbClr val="FF0066"/>
                </a:solidFill>
                <a:latin typeface="Times New Roman" panose="02020603050405020304" pitchFamily="18" charset="0"/>
                <a:cs typeface="Times New Roman" panose="02020603050405020304" pitchFamily="18" charset="0"/>
              </a:rPr>
              <a:t>Total</a:t>
            </a:r>
          </a:p>
          <a:p>
            <a:pPr lvl="2">
              <a:spcBef>
                <a:spcPct val="20000"/>
              </a:spcBef>
              <a:buFont typeface="Arial" panose="020B0604020202020204" pitchFamily="34" charset="0"/>
              <a:buChar char="•"/>
            </a:pPr>
            <a:r>
              <a:rPr lang="en-GB" altLang="en-US" sz="1500" dirty="0" smtClean="0">
                <a:solidFill>
                  <a:srgbClr val="FF0066"/>
                </a:solidFill>
                <a:latin typeface="Times New Roman" panose="02020603050405020304" pitchFamily="18" charset="0"/>
                <a:cs typeface="Times New Roman" panose="02020603050405020304" pitchFamily="18" charset="0"/>
              </a:rPr>
              <a:t>Partial</a:t>
            </a:r>
          </a:p>
          <a:p>
            <a:pPr lvl="1"/>
            <a:r>
              <a:rPr lang="en-GB" altLang="en-US" b="1" dirty="0"/>
              <a:t>Union </a:t>
            </a:r>
            <a:r>
              <a:rPr lang="en-GB" altLang="en-US" b="1" dirty="0" smtClean="0"/>
              <a:t>Type</a:t>
            </a:r>
          </a:p>
          <a:p>
            <a:pPr lvl="2"/>
            <a:r>
              <a:rPr lang="en-US" sz="1500" dirty="0">
                <a:solidFill>
                  <a:srgbClr val="FF0066"/>
                </a:solidFill>
                <a:latin typeface="Times New Roman" panose="02020603050405020304" pitchFamily="18" charset="0"/>
                <a:cs typeface="Times New Roman" panose="02020603050405020304" pitchFamily="18" charset="0"/>
              </a:rPr>
              <a:t>Represents a subclass that is a union of objects from different entity types (superclasses). A member of a category must belong to at least one of its superclasses. </a:t>
            </a:r>
            <a:endParaRPr lang="en-US" sz="1500" dirty="0" smtClean="0">
              <a:solidFill>
                <a:srgbClr val="FF0066"/>
              </a:solidFill>
              <a:latin typeface="Times New Roman" panose="02020603050405020304" pitchFamily="18" charset="0"/>
              <a:cs typeface="Times New Roman" panose="02020603050405020304" pitchFamily="18" charset="0"/>
            </a:endParaRPr>
          </a:p>
          <a:p>
            <a:pPr lvl="3"/>
            <a:r>
              <a:rPr lang="en-US" sz="1600" dirty="0"/>
              <a:t>Example: An "Owner" category might be formed from the union of "Person" and "Company" entities, as both can own a "Vehicle.</a:t>
            </a:r>
            <a:endParaRPr lang="en-GB" altLang="en-US" sz="1500" dirty="0">
              <a:solidFill>
                <a:srgbClr val="FF0066"/>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7947067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655789"/>
          </a:xfrm>
        </p:spPr>
        <p:txBody>
          <a:bodyPr>
            <a:normAutofit fontScale="90000"/>
          </a:bodyPr>
          <a:lstStyle/>
          <a:p>
            <a:r>
              <a:rPr lang="en-IN" sz="4400" b="1" dirty="0">
                <a:solidFill>
                  <a:srgbClr val="4040F2"/>
                </a:solidFill>
              </a:rPr>
              <a:t>Enhanced Entity–Relationship (EER) Model </a:t>
            </a:r>
            <a:endParaRPr lang="en-IN" sz="4400" dirty="0">
              <a:solidFill>
                <a:srgbClr val="4040F2"/>
              </a:solidFill>
            </a:endParaRPr>
          </a:p>
        </p:txBody>
      </p:sp>
      <p:sp>
        <p:nvSpPr>
          <p:cNvPr id="3" name="Content Placeholder 2"/>
          <p:cNvSpPr>
            <a:spLocks noGrp="1"/>
          </p:cNvSpPr>
          <p:nvPr>
            <p:ph idx="1"/>
          </p:nvPr>
        </p:nvSpPr>
        <p:spPr>
          <a:xfrm>
            <a:off x="1097280" y="1054359"/>
            <a:ext cx="10058400" cy="4814735"/>
          </a:xfrm>
        </p:spPr>
        <p:txBody>
          <a:bodyPr/>
          <a:lstStyle/>
          <a:p>
            <a:pPr>
              <a:spcBef>
                <a:spcPct val="20000"/>
              </a:spcBef>
              <a:buFont typeface="Arial" panose="020B0604020202020204" pitchFamily="34" charset="0"/>
              <a:buChar char="•"/>
            </a:pPr>
            <a:r>
              <a:rPr lang="en-IN" altLang="en-US" dirty="0" smtClean="0">
                <a:solidFill>
                  <a:srgbClr val="FF0000"/>
                </a:solidFill>
                <a:cs typeface="Times New Roman" panose="02020603050405020304" pitchFamily="18" charset="0"/>
              </a:rPr>
              <a:t>Constraints on Generalization/ Specialization</a:t>
            </a:r>
            <a:endParaRPr lang="en-US" dirty="0" smtClean="0">
              <a:solidFill>
                <a:srgbClr val="FF0000"/>
              </a:solidFill>
            </a:endParaRPr>
          </a:p>
          <a:p>
            <a:r>
              <a:rPr lang="en-US" b="1" dirty="0"/>
              <a:t>Aggregation:</a:t>
            </a:r>
            <a:endParaRPr lang="en-US" dirty="0"/>
          </a:p>
          <a:p>
            <a:r>
              <a:rPr lang="en-US" dirty="0"/>
              <a:t>A concept that allows a relationship set to be treated as a higher-level entity set. This is particularly useful when a relationship itself participates in another relationship</a:t>
            </a:r>
            <a:r>
              <a:rPr lang="en-US" dirty="0" smtClean="0"/>
              <a:t>.</a:t>
            </a:r>
          </a:p>
          <a:p>
            <a:pPr lvl="1"/>
            <a:endParaRPr lang="en-US" dirty="0" smtClean="0"/>
          </a:p>
          <a:p>
            <a:pPr lvl="1"/>
            <a:r>
              <a:rPr lang="en-US" dirty="0" smtClean="0"/>
              <a:t>Example</a:t>
            </a:r>
            <a:r>
              <a:rPr lang="en-US" dirty="0"/>
              <a:t>: If "Employee" WORKS_ON "Project" (a relationship), and a "Manager" SUPERVISES these "WORKS_ON" assignments, then WORKS_ON can be aggregated into an entity, and SUPERVISES can be a relationship between "Manager" and the WORKS_ON aggregate.</a:t>
            </a:r>
          </a:p>
        </p:txBody>
      </p:sp>
    </p:spTree>
    <p:extLst>
      <p:ext uri="{BB962C8B-B14F-4D97-AF65-F5344CB8AC3E}">
        <p14:creationId xmlns:p14="http://schemas.microsoft.com/office/powerpoint/2010/main" val="27160025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68215"/>
          </a:xfrm>
        </p:spPr>
        <p:txBody>
          <a:bodyPr>
            <a:normAutofit/>
          </a:bodyPr>
          <a:lstStyle/>
          <a:p>
            <a:r>
              <a:rPr lang="en-US" sz="2400" dirty="0" smtClean="0">
                <a:solidFill>
                  <a:srgbClr val="C00000"/>
                </a:solidFill>
              </a:rPr>
              <a:t>Using </a:t>
            </a:r>
            <a:r>
              <a:rPr lang="en-US" sz="2400" dirty="0">
                <a:solidFill>
                  <a:srgbClr val="C00000"/>
                </a:solidFill>
              </a:rPr>
              <a:t>High-Level Conceptual Data Models </a:t>
            </a:r>
            <a:r>
              <a:rPr lang="en-US" sz="2400" dirty="0" smtClean="0">
                <a:solidFill>
                  <a:srgbClr val="C00000"/>
                </a:solidFill>
              </a:rPr>
              <a:t>for </a:t>
            </a:r>
            <a:r>
              <a:rPr lang="en-US" sz="2400" dirty="0">
                <a:solidFill>
                  <a:srgbClr val="C00000"/>
                </a:solidFill>
              </a:rPr>
              <a:t>Database Design</a:t>
            </a:r>
            <a:endParaRPr lang="en-IN" sz="2400" dirty="0">
              <a:solidFill>
                <a:srgbClr val="C00000"/>
              </a:solidFill>
            </a:endParaRPr>
          </a:p>
        </p:txBody>
      </p:sp>
      <p:sp>
        <p:nvSpPr>
          <p:cNvPr id="3" name="Content Placeholder 2"/>
          <p:cNvSpPr>
            <a:spLocks noGrp="1"/>
          </p:cNvSpPr>
          <p:nvPr>
            <p:ph idx="1"/>
          </p:nvPr>
        </p:nvSpPr>
        <p:spPr>
          <a:xfrm>
            <a:off x="838200" y="668215"/>
            <a:ext cx="10515600" cy="5508748"/>
          </a:xfrm>
        </p:spPr>
        <p:txBody>
          <a:bodyPr/>
          <a:lstStyle/>
          <a:p>
            <a:r>
              <a:rPr lang="en-IN" dirty="0" smtClean="0"/>
              <a:t>Step1: </a:t>
            </a:r>
            <a:r>
              <a:rPr lang="en-IN" dirty="0" smtClean="0">
                <a:solidFill>
                  <a:srgbClr val="C00000"/>
                </a:solidFill>
              </a:rPr>
              <a:t>Requirement collection and analysis</a:t>
            </a:r>
          </a:p>
          <a:p>
            <a:pPr lvl="1"/>
            <a:r>
              <a:rPr lang="en-US" dirty="0"/>
              <a:t>the database designers interview prospective database users to understand and document their data </a:t>
            </a:r>
            <a:r>
              <a:rPr lang="en-US" dirty="0" smtClean="0"/>
              <a:t>requirements</a:t>
            </a:r>
          </a:p>
          <a:p>
            <a:pPr lvl="1"/>
            <a:r>
              <a:rPr lang="en-US" dirty="0" smtClean="0"/>
              <a:t>In Parallel, acquire functional requirements</a:t>
            </a:r>
          </a:p>
          <a:p>
            <a:pPr lvl="2"/>
            <a:r>
              <a:rPr lang="en-US" dirty="0" smtClean="0"/>
              <a:t>Functional requirements – user defined operations( or transactions) which is applied to the database like updates and retrieval</a:t>
            </a:r>
          </a:p>
          <a:p>
            <a:pPr lvl="2"/>
            <a:r>
              <a:rPr lang="en-US" dirty="0" smtClean="0"/>
              <a:t>In software design, DFD, sequence diagrams, scenarios are used to specify functional requirements</a:t>
            </a:r>
          </a:p>
          <a:p>
            <a:r>
              <a:rPr lang="en-US" dirty="0" smtClean="0"/>
              <a:t>Step 2: Creation of </a:t>
            </a:r>
            <a:r>
              <a:rPr lang="en-US" dirty="0" smtClean="0">
                <a:solidFill>
                  <a:srgbClr val="C00000"/>
                </a:solidFill>
              </a:rPr>
              <a:t>conceptual schema </a:t>
            </a:r>
            <a:r>
              <a:rPr lang="en-US" dirty="0" smtClean="0"/>
              <a:t>for the database</a:t>
            </a:r>
          </a:p>
          <a:p>
            <a:pPr lvl="1"/>
            <a:r>
              <a:rPr lang="en-US" dirty="0"/>
              <a:t>description of the data requirements of the users </a:t>
            </a:r>
            <a:r>
              <a:rPr lang="en-US" dirty="0" smtClean="0"/>
              <a:t>- detailed </a:t>
            </a:r>
            <a:r>
              <a:rPr lang="en-US" dirty="0"/>
              <a:t>descriptions of the </a:t>
            </a:r>
            <a:r>
              <a:rPr lang="en-US" dirty="0">
                <a:solidFill>
                  <a:schemeClr val="accent2">
                    <a:lumMod val="75000"/>
                  </a:schemeClr>
                </a:solidFill>
              </a:rPr>
              <a:t>entity types, relationships, and constraints</a:t>
            </a:r>
            <a:r>
              <a:rPr lang="en-US" dirty="0"/>
              <a:t>; </a:t>
            </a:r>
            <a:r>
              <a:rPr lang="en-US" dirty="0" smtClean="0"/>
              <a:t>and are expressed by </a:t>
            </a:r>
            <a:r>
              <a:rPr lang="en-US" dirty="0"/>
              <a:t>the high-level data </a:t>
            </a:r>
            <a:r>
              <a:rPr lang="en-US" dirty="0" smtClean="0"/>
              <a:t>model</a:t>
            </a:r>
          </a:p>
          <a:p>
            <a:pPr lvl="1"/>
            <a:r>
              <a:rPr lang="en-US" dirty="0" smtClean="0"/>
              <a:t>It is also to </a:t>
            </a:r>
            <a:r>
              <a:rPr lang="en-US" dirty="0"/>
              <a:t>ensure that all users’ data requirements are met and that the requirements do not </a:t>
            </a:r>
            <a:r>
              <a:rPr lang="en-US" dirty="0" smtClean="0"/>
              <a:t>conflict</a:t>
            </a:r>
            <a:endParaRPr lang="en-IN" dirty="0"/>
          </a:p>
        </p:txBody>
      </p:sp>
    </p:spTree>
    <p:extLst>
      <p:ext uri="{BB962C8B-B14F-4D97-AF65-F5344CB8AC3E}">
        <p14:creationId xmlns:p14="http://schemas.microsoft.com/office/powerpoint/2010/main" val="214247525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4- </a:t>
            </a:r>
            <a:fld id="{7DF95902-9558-46C7-BC54-D2A857A5525F}" type="slidenum">
              <a:rPr lang="en-US" altLang="en-US"/>
              <a:pPr/>
              <a:t>60</a:t>
            </a:fld>
            <a:endParaRPr lang="en-CA" altLang="en-US"/>
          </a:p>
        </p:txBody>
      </p:sp>
      <p:pic>
        <p:nvPicPr>
          <p:cNvPr id="823299" name="Picture 3" descr="fig04_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4116" y="625719"/>
            <a:ext cx="7467600" cy="47434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3589643"/>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ltLang="en-US"/>
              <a:t>Slide 4- </a:t>
            </a:r>
            <a:fld id="{7DF95902-9558-46C7-BC54-D2A857A5525F}" type="slidenum">
              <a:rPr lang="en-US" altLang="en-US"/>
              <a:pPr/>
              <a:t>61</a:t>
            </a:fld>
            <a:endParaRPr lang="en-CA" altLang="en-US"/>
          </a:p>
        </p:txBody>
      </p:sp>
      <p:pic>
        <p:nvPicPr>
          <p:cNvPr id="2" name="Picture 1"/>
          <p:cNvPicPr>
            <a:picLocks noChangeAspect="1"/>
          </p:cNvPicPr>
          <p:nvPr/>
        </p:nvPicPr>
        <p:blipFill>
          <a:blip r:embed="rId3"/>
          <a:stretch>
            <a:fillRect/>
          </a:stretch>
        </p:blipFill>
        <p:spPr>
          <a:xfrm>
            <a:off x="1990152" y="537759"/>
            <a:ext cx="8211696" cy="5782482"/>
          </a:xfrm>
          <a:prstGeom prst="rect">
            <a:avLst/>
          </a:prstGeom>
        </p:spPr>
      </p:pic>
    </p:spTree>
    <p:extLst>
      <p:ext uri="{BB962C8B-B14F-4D97-AF65-F5344CB8AC3E}">
        <p14:creationId xmlns:p14="http://schemas.microsoft.com/office/powerpoint/2010/main" val="14278991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0"/>
            <a:ext cx="10515600" cy="668215"/>
          </a:xfrm>
        </p:spPr>
        <p:txBody>
          <a:bodyPr>
            <a:normAutofit/>
          </a:bodyPr>
          <a:lstStyle/>
          <a:p>
            <a:r>
              <a:rPr lang="en-US" sz="2400" dirty="0" smtClean="0">
                <a:solidFill>
                  <a:srgbClr val="C00000"/>
                </a:solidFill>
              </a:rPr>
              <a:t>Using </a:t>
            </a:r>
            <a:r>
              <a:rPr lang="en-US" sz="2400" dirty="0">
                <a:solidFill>
                  <a:srgbClr val="C00000"/>
                </a:solidFill>
              </a:rPr>
              <a:t>High-Level Conceptual Data Models </a:t>
            </a:r>
            <a:r>
              <a:rPr lang="en-US" sz="2400" dirty="0" smtClean="0">
                <a:solidFill>
                  <a:srgbClr val="C00000"/>
                </a:solidFill>
              </a:rPr>
              <a:t>for </a:t>
            </a:r>
            <a:r>
              <a:rPr lang="en-US" sz="2400" dirty="0">
                <a:solidFill>
                  <a:srgbClr val="C00000"/>
                </a:solidFill>
              </a:rPr>
              <a:t>Database Design</a:t>
            </a:r>
            <a:endParaRPr lang="en-IN" sz="2400" dirty="0">
              <a:solidFill>
                <a:srgbClr val="C00000"/>
              </a:solidFill>
            </a:endParaRPr>
          </a:p>
        </p:txBody>
      </p:sp>
      <p:sp>
        <p:nvSpPr>
          <p:cNvPr id="3" name="Content Placeholder 2"/>
          <p:cNvSpPr>
            <a:spLocks noGrp="1"/>
          </p:cNvSpPr>
          <p:nvPr>
            <p:ph idx="1"/>
          </p:nvPr>
        </p:nvSpPr>
        <p:spPr>
          <a:xfrm>
            <a:off x="838200" y="668215"/>
            <a:ext cx="10515600" cy="5508748"/>
          </a:xfrm>
        </p:spPr>
        <p:txBody>
          <a:bodyPr/>
          <a:lstStyle/>
          <a:p>
            <a:r>
              <a:rPr lang="en-IN" dirty="0" smtClean="0"/>
              <a:t>Step 3: </a:t>
            </a:r>
            <a:r>
              <a:rPr lang="en-IN" dirty="0" smtClean="0">
                <a:solidFill>
                  <a:srgbClr val="6600FF"/>
                </a:solidFill>
              </a:rPr>
              <a:t>implementation of database</a:t>
            </a:r>
          </a:p>
          <a:p>
            <a:pPr lvl="1"/>
            <a:r>
              <a:rPr lang="en-US" dirty="0"/>
              <a:t>the conceptual schema is transformed from the high-level data model into the implementation data model</a:t>
            </a:r>
            <a:r>
              <a:rPr lang="en-US" dirty="0" smtClean="0"/>
              <a:t>.</a:t>
            </a:r>
          </a:p>
          <a:p>
            <a:pPr lvl="1"/>
            <a:r>
              <a:rPr lang="en-US" dirty="0"/>
              <a:t>This step is called </a:t>
            </a:r>
            <a:r>
              <a:rPr lang="en-US" dirty="0">
                <a:solidFill>
                  <a:srgbClr val="C00000"/>
                </a:solidFill>
              </a:rPr>
              <a:t>logical design </a:t>
            </a:r>
            <a:r>
              <a:rPr lang="en-US" dirty="0"/>
              <a:t>or data model mapping; ; its result is a database schema in the implementation data model of the </a:t>
            </a:r>
            <a:r>
              <a:rPr lang="en-US" dirty="0" smtClean="0"/>
              <a:t>DBMS</a:t>
            </a:r>
          </a:p>
          <a:p>
            <a:r>
              <a:rPr lang="en-US" dirty="0"/>
              <a:t>Step 4 : </a:t>
            </a:r>
            <a:r>
              <a:rPr lang="en-US" dirty="0" smtClean="0">
                <a:solidFill>
                  <a:srgbClr val="6600FF"/>
                </a:solidFill>
              </a:rPr>
              <a:t>Physical </a:t>
            </a:r>
            <a:r>
              <a:rPr lang="en-US" dirty="0">
                <a:solidFill>
                  <a:srgbClr val="6600FF"/>
                </a:solidFill>
              </a:rPr>
              <a:t>design </a:t>
            </a:r>
            <a:r>
              <a:rPr lang="en-US" dirty="0" smtClean="0">
                <a:solidFill>
                  <a:srgbClr val="6600FF"/>
                </a:solidFill>
              </a:rPr>
              <a:t>phase</a:t>
            </a:r>
          </a:p>
          <a:p>
            <a:pPr lvl="1"/>
            <a:r>
              <a:rPr lang="en-US" dirty="0" smtClean="0"/>
              <a:t>internal </a:t>
            </a:r>
            <a:r>
              <a:rPr lang="en-US" dirty="0"/>
              <a:t>storage </a:t>
            </a:r>
            <a:r>
              <a:rPr lang="en-US" dirty="0" smtClean="0"/>
              <a:t>structures</a:t>
            </a:r>
            <a:r>
              <a:rPr lang="en-US" dirty="0"/>
              <a:t>, file organizations, indexes, access paths, and physical design parameters for the database files are specified</a:t>
            </a:r>
            <a:endParaRPr lang="en-US" dirty="0" smtClean="0"/>
          </a:p>
          <a:p>
            <a:pPr lvl="1"/>
            <a:endParaRPr lang="en-IN" dirty="0"/>
          </a:p>
        </p:txBody>
      </p:sp>
    </p:spTree>
    <p:extLst>
      <p:ext uri="{BB962C8B-B14F-4D97-AF65-F5344CB8AC3E}">
        <p14:creationId xmlns:p14="http://schemas.microsoft.com/office/powerpoint/2010/main" val="39912516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sym typeface="+mn-ea"/>
              </a:rPr>
              <a:t>Entities and Attributes</a:t>
            </a:r>
            <a:endParaRPr lang="en-US"/>
          </a:p>
        </p:txBody>
      </p:sp>
      <p:sp>
        <p:nvSpPr>
          <p:cNvPr id="3" name="Content Placeholder 2"/>
          <p:cNvSpPr>
            <a:spLocks noGrp="1"/>
          </p:cNvSpPr>
          <p:nvPr>
            <p:ph idx="1"/>
          </p:nvPr>
        </p:nvSpPr>
        <p:spPr>
          <a:xfrm>
            <a:off x="716280" y="1290955"/>
            <a:ext cx="10637520" cy="5589270"/>
          </a:xfrm>
        </p:spPr>
        <p:txBody>
          <a:bodyPr>
            <a:noAutofit/>
          </a:bodyPr>
          <a:lstStyle/>
          <a:p>
            <a:endParaRPr lang="en-US" dirty="0">
              <a:latin typeface="Times New Roman" panose="02020603050405020304" charset="0"/>
            </a:endParaRPr>
          </a:p>
          <a:p>
            <a:r>
              <a:rPr lang="en-US" b="1" dirty="0">
                <a:latin typeface="Times New Roman" panose="02020603050405020304" charset="0"/>
              </a:rPr>
              <a:t>Entity</a:t>
            </a:r>
            <a:r>
              <a:rPr lang="en-IN" altLang="en-US" b="1" dirty="0">
                <a:latin typeface="Times New Roman" panose="02020603050405020304" charset="0"/>
              </a:rPr>
              <a:t>-</a:t>
            </a:r>
            <a:r>
              <a:rPr lang="en-US" dirty="0">
                <a:latin typeface="Times New Roman" panose="02020603050405020304" charset="0"/>
              </a:rPr>
              <a:t>Thing in real world with independent existence</a:t>
            </a:r>
          </a:p>
          <a:p>
            <a:r>
              <a:rPr lang="en-US" b="1" dirty="0">
                <a:latin typeface="Times New Roman" panose="02020603050405020304" charset="0"/>
              </a:rPr>
              <a:t>Attributes</a:t>
            </a:r>
            <a:r>
              <a:rPr lang="en-IN" altLang="en-US" b="1" dirty="0">
                <a:latin typeface="Times New Roman" panose="02020603050405020304" charset="0"/>
              </a:rPr>
              <a:t>-</a:t>
            </a:r>
            <a:r>
              <a:rPr lang="en-US" dirty="0">
                <a:latin typeface="Times New Roman" panose="02020603050405020304" charset="0"/>
              </a:rPr>
              <a:t> Particular properties that describe entity</a:t>
            </a:r>
          </a:p>
          <a:p>
            <a:r>
              <a:rPr lang="en-US" b="1" dirty="0">
                <a:latin typeface="Times New Roman" panose="02020603050405020304" charset="0"/>
              </a:rPr>
              <a:t> Types of attributes:</a:t>
            </a:r>
          </a:p>
          <a:p>
            <a:pPr lvl="1"/>
            <a:r>
              <a:rPr lang="en-US" dirty="0">
                <a:latin typeface="Times New Roman" panose="02020603050405020304" charset="0"/>
              </a:rPr>
              <a:t> Composite versus simple (atomic) attributes</a:t>
            </a:r>
          </a:p>
          <a:p>
            <a:pPr lvl="1"/>
            <a:r>
              <a:rPr lang="en-US" dirty="0">
                <a:latin typeface="Times New Roman" panose="02020603050405020304" charset="0"/>
              </a:rPr>
              <a:t> Single-valued versus multivalued attributes</a:t>
            </a:r>
          </a:p>
          <a:p>
            <a:pPr lvl="1"/>
            <a:r>
              <a:rPr lang="en-US" dirty="0">
                <a:latin typeface="Times New Roman" panose="02020603050405020304" charset="0"/>
              </a:rPr>
              <a:t> Stored versus derived attributes</a:t>
            </a:r>
          </a:p>
          <a:p>
            <a:pPr lvl="1"/>
            <a:r>
              <a:rPr lang="en-US" dirty="0">
                <a:latin typeface="Times New Roman" panose="02020603050405020304" charset="0"/>
              </a:rPr>
              <a:t> NULL values</a:t>
            </a:r>
          </a:p>
          <a:p>
            <a:pPr lvl="1"/>
            <a:r>
              <a:rPr lang="en-US" dirty="0">
                <a:latin typeface="Times New Roman" panose="02020603050405020304" charset="0"/>
              </a:rPr>
              <a:t> Complex attributes</a:t>
            </a:r>
          </a:p>
        </p:txBody>
      </p:sp>
      <p:pic>
        <p:nvPicPr>
          <p:cNvPr id="4" name="Content Placeholder 3"/>
          <p:cNvPicPr>
            <a:picLocks noChangeAspect="1"/>
          </p:cNvPicPr>
          <p:nvPr/>
        </p:nvPicPr>
        <p:blipFill>
          <a:blip r:embed="rId2"/>
          <a:stretch>
            <a:fillRect/>
          </a:stretch>
        </p:blipFill>
        <p:spPr>
          <a:xfrm>
            <a:off x="6239080" y="2485541"/>
            <a:ext cx="5477445" cy="1741225"/>
          </a:xfrm>
          <a:prstGeom prst="rect">
            <a:avLst/>
          </a:prstGeom>
        </p:spPr>
      </p:pic>
    </p:spTree>
    <p:extLst>
      <p:ext uri="{BB962C8B-B14F-4D97-AF65-F5344CB8AC3E}">
        <p14:creationId xmlns:p14="http://schemas.microsoft.com/office/powerpoint/2010/main" val="389526084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altLang="en-US"/>
              <a:t>Types of Attributes(simple Vs Composite)</a:t>
            </a:r>
          </a:p>
        </p:txBody>
      </p:sp>
      <p:sp>
        <p:nvSpPr>
          <p:cNvPr id="3" name="Content Placeholder 2"/>
          <p:cNvSpPr>
            <a:spLocks noGrp="1"/>
          </p:cNvSpPr>
          <p:nvPr>
            <p:ph idx="1"/>
          </p:nvPr>
        </p:nvSpPr>
        <p:spPr>
          <a:xfrm>
            <a:off x="838200" y="1535430"/>
            <a:ext cx="10515600" cy="4641850"/>
          </a:xfrm>
        </p:spPr>
        <p:txBody>
          <a:bodyPr/>
          <a:lstStyle/>
          <a:p>
            <a:endParaRPr lang="en-IN" altLang="en-US" b="1" dirty="0" smtClean="0"/>
          </a:p>
          <a:p>
            <a:r>
              <a:rPr lang="en-IN" altLang="en-US" b="1" dirty="0" smtClean="0"/>
              <a:t>Simple</a:t>
            </a:r>
          </a:p>
          <a:p>
            <a:pPr lvl="1"/>
            <a:r>
              <a:rPr lang="en-US" dirty="0"/>
              <a:t>Attributes that are not divisible are called </a:t>
            </a:r>
            <a:r>
              <a:rPr lang="en-US" b="1" dirty="0"/>
              <a:t>simple </a:t>
            </a:r>
            <a:r>
              <a:rPr lang="en-US" dirty="0"/>
              <a:t>or </a:t>
            </a:r>
            <a:r>
              <a:rPr lang="en-US" b="1" dirty="0"/>
              <a:t>atomic attributes </a:t>
            </a:r>
            <a:endParaRPr lang="en-US" b="1" dirty="0" smtClean="0"/>
          </a:p>
          <a:p>
            <a:pPr lvl="1"/>
            <a:r>
              <a:rPr lang="en-IN" altLang="en-US" b="1" dirty="0" err="1" smtClean="0"/>
              <a:t>Eg</a:t>
            </a:r>
            <a:r>
              <a:rPr lang="en-IN" altLang="en-US" b="1" dirty="0" smtClean="0"/>
              <a:t> :  </a:t>
            </a:r>
            <a:r>
              <a:rPr lang="en-IN" altLang="en-US" dirty="0" smtClean="0"/>
              <a:t>Address </a:t>
            </a:r>
            <a:r>
              <a:rPr lang="en-IN" altLang="en-US" b="1" dirty="0" smtClean="0"/>
              <a:t> </a:t>
            </a:r>
            <a:endParaRPr lang="en-IN" altLang="en-US" b="1" dirty="0"/>
          </a:p>
          <a:p>
            <a:r>
              <a:rPr lang="en-IN" altLang="en-US" b="1" dirty="0" smtClean="0"/>
              <a:t>Composite</a:t>
            </a:r>
            <a:r>
              <a:rPr lang="en-IN" altLang="en-US" b="1" dirty="0"/>
              <a:t>:</a:t>
            </a:r>
          </a:p>
          <a:p>
            <a:pPr lvl="1"/>
            <a:r>
              <a:rPr lang="en-IN" altLang="en-US" dirty="0"/>
              <a:t>Composite attributes can be divided into smaller subparts.</a:t>
            </a:r>
          </a:p>
          <a:p>
            <a:pPr lvl="1"/>
            <a:r>
              <a:rPr lang="en-IN" altLang="en-US" dirty="0"/>
              <a:t> These subparts represent the basic attributes with independent meanings of their own.</a:t>
            </a:r>
          </a:p>
          <a:p>
            <a:pPr lvl="1"/>
            <a:r>
              <a:rPr lang="en-IN" altLang="en-US" dirty="0" err="1"/>
              <a:t>eg</a:t>
            </a:r>
            <a:r>
              <a:rPr lang="en-IN" altLang="en-US" dirty="0"/>
              <a:t>: Name attributes. can be divided it into sub-parts like </a:t>
            </a:r>
            <a:r>
              <a:rPr lang="en-IN" altLang="en-US" dirty="0" err="1"/>
              <a:t>First_name</a:t>
            </a:r>
            <a:r>
              <a:rPr lang="en-IN" altLang="en-US" dirty="0"/>
              <a:t>, </a:t>
            </a:r>
            <a:r>
              <a:rPr lang="en-IN" altLang="en-US" dirty="0" err="1"/>
              <a:t>Middle_name</a:t>
            </a:r>
            <a:r>
              <a:rPr lang="en-IN" altLang="en-US" dirty="0"/>
              <a:t>, and </a:t>
            </a:r>
            <a:r>
              <a:rPr lang="en-IN" altLang="en-US" dirty="0" err="1"/>
              <a:t>Last_name</a:t>
            </a:r>
            <a:r>
              <a:rPr lang="en-IN" altLang="en-US" dirty="0"/>
              <a:t>.</a:t>
            </a:r>
          </a:p>
        </p:txBody>
      </p:sp>
      <p:pic>
        <p:nvPicPr>
          <p:cNvPr id="4" name="Picture 3"/>
          <p:cNvPicPr>
            <a:picLocks noChangeAspect="1"/>
          </p:cNvPicPr>
          <p:nvPr/>
        </p:nvPicPr>
        <p:blipFill>
          <a:blip r:embed="rId2"/>
          <a:stretch>
            <a:fillRect/>
          </a:stretch>
        </p:blipFill>
        <p:spPr>
          <a:xfrm>
            <a:off x="3012407" y="4451766"/>
            <a:ext cx="5431798" cy="1805841"/>
          </a:xfrm>
          <a:prstGeom prst="rect">
            <a:avLst/>
          </a:prstGeom>
        </p:spPr>
      </p:pic>
    </p:spTree>
    <p:extLst>
      <p:ext uri="{BB962C8B-B14F-4D97-AF65-F5344CB8AC3E}">
        <p14:creationId xmlns:p14="http://schemas.microsoft.com/office/powerpoint/2010/main" val="2112239348"/>
      </p:ext>
    </p:extLst>
  </p:cSld>
  <p:clrMapOvr>
    <a:masterClrMapping/>
  </p:clrMapOvr>
  <p:timing>
    <p:tnLst>
      <p:par>
        <p:cTn id="1" dur="indefinite" restart="never" nodeType="tmRoot"/>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8B99E621D5D2840A07369ED81C72000" ma:contentTypeVersion="0" ma:contentTypeDescription="Create a new document." ma:contentTypeScope="" ma:versionID="134f9000014f0d2ef9b0a5e3c458d6ad">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2AE3030-A4CC-40C7-B496-B3632CF451CA}"/>
</file>

<file path=customXml/itemProps2.xml><?xml version="1.0" encoding="utf-8"?>
<ds:datastoreItem xmlns:ds="http://schemas.openxmlformats.org/officeDocument/2006/customXml" ds:itemID="{2D1DE2E3-EC6B-41FD-ADFC-346B70D4E905}"/>
</file>

<file path=customXml/itemProps3.xml><?xml version="1.0" encoding="utf-8"?>
<ds:datastoreItem xmlns:ds="http://schemas.openxmlformats.org/officeDocument/2006/customXml" ds:itemID="{75F1E83A-159A-4E86-9BDF-A142B4936F47}"/>
</file>

<file path=docProps/app.xml><?xml version="1.0" encoding="utf-8"?>
<Properties xmlns="http://schemas.openxmlformats.org/officeDocument/2006/extended-properties" xmlns:vt="http://schemas.openxmlformats.org/officeDocument/2006/docPropsVTypes">
  <Template/>
  <TotalTime>2954</TotalTime>
  <Words>3645</Words>
  <Application>Microsoft Office PowerPoint</Application>
  <PresentationFormat>Widescreen</PresentationFormat>
  <Paragraphs>361</Paragraphs>
  <Slides>61</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Arial MT</vt:lpstr>
      <vt:lpstr>Calibri</vt:lpstr>
      <vt:lpstr>Calibri Light</vt:lpstr>
      <vt:lpstr>Tahoma</vt:lpstr>
      <vt:lpstr>Times New Roman</vt:lpstr>
      <vt:lpstr>Trebuchet MS</vt:lpstr>
      <vt:lpstr>Retrospect</vt:lpstr>
      <vt:lpstr>Module -II</vt:lpstr>
      <vt:lpstr>Course Objective</vt:lpstr>
      <vt:lpstr>PowerPoint Presentation</vt:lpstr>
      <vt:lpstr>ER Model </vt:lpstr>
      <vt:lpstr>Using High-Level Conceptual Data Models  for Database Design</vt:lpstr>
      <vt:lpstr>Using High-Level Conceptual Data Models for Database Design</vt:lpstr>
      <vt:lpstr>Using High-Level Conceptual Data Models for Database Design</vt:lpstr>
      <vt:lpstr>Entities and Attributes</vt:lpstr>
      <vt:lpstr>Types of Attributes(simple Vs Composite)</vt:lpstr>
      <vt:lpstr>Types of Attributes</vt:lpstr>
      <vt:lpstr>Types of Attributes</vt:lpstr>
      <vt:lpstr>Types of Attributes</vt:lpstr>
      <vt:lpstr>Entity Types, Entity Sets, Keys, and Value Sets </vt:lpstr>
      <vt:lpstr>Entity Types, Entity Sets, Keys, and Value Sets </vt:lpstr>
      <vt:lpstr>Entity Types, Entity Sets, Keys, and Value Sets </vt:lpstr>
      <vt:lpstr>Summary of notation for ER diagrams</vt:lpstr>
      <vt:lpstr>Initial Conceptual Design of the COMPANY Database </vt:lpstr>
      <vt:lpstr>Initial Conceptual Design of the COMPANY Database </vt:lpstr>
      <vt:lpstr>Relationship Types, Sets , Roles, and Structural Constraints</vt:lpstr>
      <vt:lpstr>Relationship Types, Sets , Roles, and Structural Constraints</vt:lpstr>
      <vt:lpstr>Relationship Types, Sets , Roles, and Structural Constraints</vt:lpstr>
      <vt:lpstr>Relationship instances of the WORKS_FOR N:1 relationship between EMPLOYEE and DEPARTMENT</vt:lpstr>
      <vt:lpstr>Relationship Degree,Role Names and Recursive Relationships</vt:lpstr>
      <vt:lpstr>Relationship Degree,Role Names and Recursive Relationships</vt:lpstr>
      <vt:lpstr>Recursive Relationships</vt:lpstr>
      <vt:lpstr>Constraints on Relationships</vt:lpstr>
      <vt:lpstr>Constraints on Relationships</vt:lpstr>
      <vt:lpstr>PowerPoint Presentation</vt:lpstr>
      <vt:lpstr>Participation Constraints and Existence Dependencies</vt:lpstr>
      <vt:lpstr>Participation Constraints and Existence Dependencies</vt:lpstr>
      <vt:lpstr>Attributes of Relationship type</vt:lpstr>
      <vt:lpstr>Weak Entity Type</vt:lpstr>
      <vt:lpstr>PowerPoint Presentation</vt:lpstr>
      <vt:lpstr>Summary of notation for ER diagrams</vt:lpstr>
      <vt:lpstr>PowerPoint Presentation</vt:lpstr>
      <vt:lpstr>PowerPoint Presentation</vt:lpstr>
      <vt:lpstr>PowerPoint Presentation</vt:lpstr>
      <vt:lpstr>PowerPoint Presentation</vt:lpstr>
      <vt:lpstr>Mapping ER model to a relational schema</vt:lpstr>
      <vt:lpstr>Mapping ER model to a relational schema</vt:lpstr>
      <vt:lpstr>Mapping ER model to a relational schema</vt:lpstr>
      <vt:lpstr>Mapping ER model to a relational schema</vt:lpstr>
      <vt:lpstr>Mapping ER model to a relational schema</vt:lpstr>
      <vt:lpstr>Mapping ER model to a relational schema</vt:lpstr>
      <vt:lpstr>Mapping ER model to a relational schema</vt:lpstr>
      <vt:lpstr>Mapping ER model to a relational schema</vt:lpstr>
      <vt:lpstr>PowerPoint Presentation</vt:lpstr>
      <vt:lpstr>Step 1 Result</vt:lpstr>
      <vt:lpstr>Step 2 Result</vt:lpstr>
      <vt:lpstr>Step 3: Mapping Binary 1-to-1</vt:lpstr>
      <vt:lpstr>PowerPoint Presentation</vt:lpstr>
      <vt:lpstr>PowerPoint Presentation</vt:lpstr>
      <vt:lpstr>PowerPoint Presentation</vt:lpstr>
      <vt:lpstr>Enhanced Entity–Relationship (EER) Model </vt:lpstr>
      <vt:lpstr>Enhanced Entity–Relationship (EER) Model </vt:lpstr>
      <vt:lpstr>Enhanced Entity–Relationship (EER) Model </vt:lpstr>
      <vt:lpstr>Enhanced Entity–Relationship (EER) Model </vt:lpstr>
      <vt:lpstr>Enhanced Entity–Relationship (EER) Model </vt:lpstr>
      <vt:lpstr>Enhanced Entity–Relationship (EER) Model </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Sujatha</dc:creator>
  <cp:lastModifiedBy>Sujatha</cp:lastModifiedBy>
  <cp:revision>55</cp:revision>
  <dcterms:created xsi:type="dcterms:W3CDTF">2025-07-16T05:41:59Z</dcterms:created>
  <dcterms:modified xsi:type="dcterms:W3CDTF">2025-08-02T02:40:30Z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0x010100F8B99E621D5D2840A07369ED81C72000</vt:lpwstr>
  </property>
</Properties>
</file>