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70" r:id="rId14"/>
    <p:sldId id="271" r:id="rId15"/>
    <p:sldId id="267" r:id="rId16"/>
    <p:sldId id="272" r:id="rId17"/>
    <p:sldId id="273"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Project-3</a:t>
            </a:r>
            <a:endParaRPr sz="4200" b="1" dirty="0">
              <a:solidFill>
                <a:srgbClr val="CC0000"/>
              </a:solidFill>
              <a:latin typeface="Montserrat"/>
              <a:ea typeface="Montserrat"/>
              <a:cs typeface="Montserrat"/>
              <a:sym typeface="Montserrat"/>
            </a:endParaRPr>
          </a:p>
          <a:p>
            <a:pPr lvl="0"/>
            <a:r>
              <a:rPr lang="en-US" sz="3600" b="1" dirty="0">
                <a:solidFill>
                  <a:schemeClr val="lt1"/>
                </a:solidFill>
                <a:latin typeface="Montserrat"/>
                <a:ea typeface="Montserrat"/>
                <a:cs typeface="Montserrat"/>
                <a:sym typeface="Montserrat"/>
              </a:rPr>
              <a:t>HEALTH INSURANCE CROSS SELL </a:t>
            </a:r>
            <a:r>
              <a:rPr lang="en-US" sz="3600" b="1" dirty="0" smtClean="0">
                <a:solidFill>
                  <a:schemeClr val="lt1"/>
                </a:solidFill>
                <a:latin typeface="Montserrat"/>
                <a:ea typeface="Montserrat"/>
                <a:cs typeface="Montserrat"/>
                <a:sym typeface="Montserrat"/>
              </a:rPr>
              <a:t>PREDICTION</a:t>
            </a:r>
            <a:br>
              <a:rPr lang="en-US" sz="3600" b="1" dirty="0" smtClean="0">
                <a:solidFill>
                  <a:schemeClr val="lt1"/>
                </a:solidFill>
                <a:latin typeface="Montserrat"/>
                <a:ea typeface="Montserrat"/>
                <a:cs typeface="Montserrat"/>
                <a:sym typeface="Montserrat"/>
              </a:rPr>
            </a:br>
            <a:r>
              <a:rPr lang="en-US" sz="1800" b="1" dirty="0" smtClean="0">
                <a:solidFill>
                  <a:schemeClr val="lt1"/>
                </a:solidFill>
                <a:latin typeface="Montserrat"/>
                <a:ea typeface="Montserrat"/>
                <a:cs typeface="Montserrat"/>
                <a:sym typeface="Montserrat"/>
              </a:rPr>
              <a:t>Kartika Sharma</a:t>
            </a: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a:t>
            </a:r>
            <a:endParaRPr lang="en-IN" dirty="0"/>
          </a:p>
        </p:txBody>
      </p:sp>
      <p:sp>
        <p:nvSpPr>
          <p:cNvPr id="3" name="Text Placeholder 2"/>
          <p:cNvSpPr>
            <a:spLocks noGrp="1"/>
          </p:cNvSpPr>
          <p:nvPr>
            <p:ph type="body" idx="1"/>
          </p:nvPr>
        </p:nvSpPr>
        <p:spPr>
          <a:xfrm>
            <a:off x="311700" y="1152474"/>
            <a:ext cx="8520600" cy="3825161"/>
          </a:xfrm>
        </p:spPr>
        <p:txBody>
          <a:bodyPr/>
          <a:lstStyle/>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69" t="36224" r="55639" b="6432"/>
          <a:stretch/>
        </p:blipFill>
        <p:spPr>
          <a:xfrm>
            <a:off x="529389" y="1340662"/>
            <a:ext cx="8470232" cy="3520095"/>
          </a:xfrm>
          <a:prstGeom prst="rect">
            <a:avLst/>
          </a:prstGeom>
        </p:spPr>
      </p:pic>
    </p:spTree>
    <p:extLst>
      <p:ext uri="{BB962C8B-B14F-4D97-AF65-F5344CB8AC3E}">
        <p14:creationId xmlns:p14="http://schemas.microsoft.com/office/powerpoint/2010/main" val="371038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CATEGORICAL VARIABLES</a:t>
            </a:r>
            <a:endParaRPr lang="en-IN" dirty="0"/>
          </a:p>
        </p:txBody>
      </p:sp>
      <p:sp>
        <p:nvSpPr>
          <p:cNvPr id="3" name="Text Placeholder 2"/>
          <p:cNvSpPr>
            <a:spLocks noGrp="1"/>
          </p:cNvSpPr>
          <p:nvPr>
            <p:ph type="body" idx="1"/>
          </p:nvPr>
        </p:nvSpPr>
        <p:spPr/>
        <p:txBody>
          <a:bodyPr/>
          <a:lstStyle/>
          <a:p>
            <a:pPr>
              <a:buClr>
                <a:schemeClr val="bg1">
                  <a:lumMod val="75000"/>
                </a:schemeClr>
              </a:buClr>
            </a:pPr>
            <a:r>
              <a:rPr lang="en-IN" dirty="0" smtClean="0">
                <a:solidFill>
                  <a:schemeClr val="bg1">
                    <a:lumMod val="75000"/>
                  </a:schemeClr>
                </a:solidFill>
              </a:rPr>
              <a:t>Numerical Data</a:t>
            </a:r>
          </a:p>
          <a:p>
            <a:pPr>
              <a:buClr>
                <a:schemeClr val="bg1">
                  <a:lumMod val="75000"/>
                </a:schemeClr>
              </a:buClr>
            </a:pPr>
            <a:r>
              <a:rPr lang="en-IN" dirty="0" smtClean="0">
                <a:solidFill>
                  <a:schemeClr val="bg1">
                    <a:lumMod val="75000"/>
                  </a:schemeClr>
                </a:solidFill>
              </a:rPr>
              <a:t>Ordinal Variables </a:t>
            </a:r>
          </a:p>
          <a:p>
            <a:pPr>
              <a:buClr>
                <a:schemeClr val="bg1">
                  <a:lumMod val="75000"/>
                </a:schemeClr>
              </a:buClr>
            </a:pPr>
            <a:r>
              <a:rPr lang="en-IN" dirty="0" smtClean="0">
                <a:solidFill>
                  <a:schemeClr val="bg1">
                    <a:lumMod val="75000"/>
                  </a:schemeClr>
                </a:solidFill>
              </a:rPr>
              <a:t>Nominal Variables</a:t>
            </a:r>
            <a:endParaRPr lang="en-IN" dirty="0">
              <a:solidFill>
                <a:schemeClr val="bg1">
                  <a:lumMod val="75000"/>
                </a:schemeClr>
              </a:solidFill>
            </a:endParaRPr>
          </a:p>
        </p:txBody>
      </p:sp>
      <p:pic>
        <p:nvPicPr>
          <p:cNvPr id="4" name="Picture 3"/>
          <p:cNvPicPr>
            <a:picLocks noChangeAspect="1"/>
          </p:cNvPicPr>
          <p:nvPr/>
        </p:nvPicPr>
        <p:blipFill>
          <a:blip r:embed="rId2"/>
          <a:stretch>
            <a:fillRect/>
          </a:stretch>
        </p:blipFill>
        <p:spPr>
          <a:xfrm>
            <a:off x="818147" y="2319588"/>
            <a:ext cx="7143321" cy="1812400"/>
          </a:xfrm>
          <a:prstGeom prst="rect">
            <a:avLst/>
          </a:prstGeom>
        </p:spPr>
      </p:pic>
    </p:spTree>
    <p:extLst>
      <p:ext uri="{BB962C8B-B14F-4D97-AF65-F5344CB8AC3E}">
        <p14:creationId xmlns:p14="http://schemas.microsoft.com/office/powerpoint/2010/main" val="403084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SMOTE</a:t>
            </a:r>
            <a:endParaRPr lang="en-IN" dirty="0"/>
          </a:p>
        </p:txBody>
      </p:sp>
      <p:sp>
        <p:nvSpPr>
          <p:cNvPr id="3" name="Text Placeholder 2"/>
          <p:cNvSpPr>
            <a:spLocks noGrp="1"/>
          </p:cNvSpPr>
          <p:nvPr>
            <p:ph type="body" idx="1"/>
          </p:nvPr>
        </p:nvSpPr>
        <p:spPr/>
        <p:txBody>
          <a:bodyPr/>
          <a:lstStyle/>
          <a:p>
            <a:r>
              <a:rPr lang="en-US" dirty="0">
                <a:solidFill>
                  <a:schemeClr val="bg1">
                    <a:lumMod val="75000"/>
                  </a:schemeClr>
                </a:solidFill>
              </a:rPr>
              <a:t>SMOTE stands for </a:t>
            </a:r>
            <a:r>
              <a:rPr lang="en-US" b="1" dirty="0">
                <a:solidFill>
                  <a:schemeClr val="bg1">
                    <a:lumMod val="75000"/>
                  </a:schemeClr>
                </a:solidFill>
              </a:rPr>
              <a:t>Synthetic Minority Oversampling Technique</a:t>
            </a:r>
            <a:r>
              <a:rPr lang="en-US" dirty="0">
                <a:solidFill>
                  <a:schemeClr val="bg1">
                    <a:lumMod val="75000"/>
                  </a:schemeClr>
                </a:solidFill>
              </a:rPr>
              <a:t>. This is a statistical technique for increasing the number of cases in your dataset in a balanced way. The module works by generating new instances from existing minority cases </a:t>
            </a:r>
            <a:r>
              <a:rPr lang="en-US" dirty="0" smtClean="0">
                <a:solidFill>
                  <a:schemeClr val="bg1">
                    <a:lumMod val="75000"/>
                  </a:schemeClr>
                </a:solidFill>
              </a:rPr>
              <a:t>that </a:t>
            </a:r>
            <a:r>
              <a:rPr lang="en-US" dirty="0">
                <a:solidFill>
                  <a:schemeClr val="bg1">
                    <a:lumMod val="75000"/>
                  </a:schemeClr>
                </a:solidFill>
              </a:rPr>
              <a:t>you supply as </a:t>
            </a:r>
            <a:r>
              <a:rPr lang="en-US" dirty="0" smtClean="0">
                <a:solidFill>
                  <a:schemeClr val="bg1">
                    <a:lumMod val="75000"/>
                  </a:schemeClr>
                </a:solidFill>
              </a:rPr>
              <a:t>input</a:t>
            </a:r>
          </a:p>
          <a:p>
            <a:endParaRPr lang="en-IN" dirty="0">
              <a:solidFill>
                <a:schemeClr val="bg1">
                  <a:lumMod val="75000"/>
                </a:schemeClr>
              </a:solidFill>
            </a:endParaRPr>
          </a:p>
        </p:txBody>
      </p:sp>
      <p:pic>
        <p:nvPicPr>
          <p:cNvPr id="4" name="Picture 3"/>
          <p:cNvPicPr>
            <a:picLocks noChangeAspect="1"/>
          </p:cNvPicPr>
          <p:nvPr/>
        </p:nvPicPr>
        <p:blipFill>
          <a:blip r:embed="rId2"/>
          <a:stretch>
            <a:fillRect/>
          </a:stretch>
        </p:blipFill>
        <p:spPr>
          <a:xfrm>
            <a:off x="893774" y="2630977"/>
            <a:ext cx="7768963" cy="2250406"/>
          </a:xfrm>
          <a:prstGeom prst="rect">
            <a:avLst/>
          </a:prstGeom>
        </p:spPr>
      </p:pic>
    </p:spTree>
    <p:extLst>
      <p:ext uri="{BB962C8B-B14F-4D97-AF65-F5344CB8AC3E}">
        <p14:creationId xmlns:p14="http://schemas.microsoft.com/office/powerpoint/2010/main" val="171464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a:t>
            </a:r>
            <a:endParaRPr lang="en-IN" dirty="0"/>
          </a:p>
        </p:txBody>
      </p:sp>
      <p:sp>
        <p:nvSpPr>
          <p:cNvPr id="3" name="Text Placeholder 2"/>
          <p:cNvSpPr>
            <a:spLocks noGrp="1"/>
          </p:cNvSpPr>
          <p:nvPr>
            <p:ph type="body" idx="1"/>
          </p:nvPr>
        </p:nvSpPr>
        <p:spPr>
          <a:xfrm>
            <a:off x="242949" y="1200601"/>
            <a:ext cx="8520600" cy="3416400"/>
          </a:xfrm>
        </p:spPr>
        <p:txBody>
          <a:bodyPr/>
          <a:lstStyle/>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714" t="40902" r="61579" b="32498"/>
          <a:stretch/>
        </p:blipFill>
        <p:spPr>
          <a:xfrm>
            <a:off x="818147" y="1368162"/>
            <a:ext cx="6428301" cy="2832578"/>
          </a:xfrm>
          <a:prstGeom prst="rect">
            <a:avLst/>
          </a:prstGeom>
        </p:spPr>
      </p:pic>
    </p:spTree>
    <p:extLst>
      <p:ext uri="{BB962C8B-B14F-4D97-AF65-F5344CB8AC3E}">
        <p14:creationId xmlns:p14="http://schemas.microsoft.com/office/powerpoint/2010/main" val="368500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Lots of Confusion</a:t>
            </a:r>
            <a:endParaRPr lang="en-IN" dirty="0"/>
          </a:p>
        </p:txBody>
      </p:sp>
      <p:sp>
        <p:nvSpPr>
          <p:cNvPr id="3" name="Text Placeholder 2"/>
          <p:cNvSpPr>
            <a:spLocks noGrp="1"/>
          </p:cNvSpPr>
          <p:nvPr>
            <p:ph type="body" idx="1"/>
          </p:nvPr>
        </p:nvSpPr>
        <p:spPr/>
        <p:txBody>
          <a:bodyPr/>
          <a:lstStyle/>
          <a:p>
            <a:r>
              <a:rPr lang="en-IN" dirty="0" smtClean="0">
                <a:solidFill>
                  <a:schemeClr val="bg1">
                    <a:lumMod val="75000"/>
                  </a:schemeClr>
                </a:solidFill>
              </a:rPr>
              <a:t>BEFORE SMOTE                      </a:t>
            </a:r>
            <a:r>
              <a:rPr lang="en-IN" sz="3600" b="1" dirty="0" smtClean="0">
                <a:solidFill>
                  <a:schemeClr val="bg1">
                    <a:lumMod val="75000"/>
                  </a:schemeClr>
                </a:solidFill>
              </a:rPr>
              <a:t>VS </a:t>
            </a:r>
            <a:r>
              <a:rPr lang="en-IN" b="1" dirty="0" smtClean="0">
                <a:solidFill>
                  <a:schemeClr val="bg1">
                    <a:lumMod val="75000"/>
                  </a:schemeClr>
                </a:solidFill>
              </a:rPr>
              <a:t>    </a:t>
            </a:r>
            <a:r>
              <a:rPr lang="en-IN" dirty="0" smtClean="0">
                <a:solidFill>
                  <a:schemeClr val="bg1">
                    <a:lumMod val="75000"/>
                  </a:schemeClr>
                </a:solidFill>
              </a:rPr>
              <a:t>              AFTER SMOTE</a:t>
            </a:r>
            <a:endParaRPr lang="en-IN" dirty="0">
              <a:solidFill>
                <a:schemeClr val="bg1">
                  <a:lumMod val="75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951" t="56557" r="84405" b="25441"/>
          <a:stretch/>
        </p:blipFill>
        <p:spPr>
          <a:xfrm>
            <a:off x="543140" y="2248185"/>
            <a:ext cx="3004457" cy="224818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075" t="42758" r="83966" b="34345"/>
          <a:stretch/>
        </p:blipFill>
        <p:spPr>
          <a:xfrm>
            <a:off x="5060137" y="2316938"/>
            <a:ext cx="3265715" cy="2069432"/>
          </a:xfrm>
          <a:prstGeom prst="rect">
            <a:avLst/>
          </a:prstGeom>
        </p:spPr>
      </p:pic>
      <p:cxnSp>
        <p:nvCxnSpPr>
          <p:cNvPr id="8" name="Straight Connector 7"/>
          <p:cNvCxnSpPr/>
          <p:nvPr/>
        </p:nvCxnSpPr>
        <p:spPr>
          <a:xfrm>
            <a:off x="543140" y="1959429"/>
            <a:ext cx="790646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62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THINGS THAT DIDN’T WORK</a:t>
            </a:r>
            <a:endParaRPr lang="en-IN" dirty="0"/>
          </a:p>
        </p:txBody>
      </p:sp>
      <p:sp>
        <p:nvSpPr>
          <p:cNvPr id="3" name="Text Placeholder 2"/>
          <p:cNvSpPr>
            <a:spLocks noGrp="1"/>
          </p:cNvSpPr>
          <p:nvPr>
            <p:ph type="body" idx="1"/>
          </p:nvPr>
        </p:nvSpPr>
        <p:spPr/>
        <p:txBody>
          <a:bodyPr/>
          <a:lstStyle/>
          <a:p>
            <a:pPr>
              <a:buClr>
                <a:schemeClr val="bg1">
                  <a:lumMod val="75000"/>
                </a:schemeClr>
              </a:buClr>
            </a:pPr>
            <a:r>
              <a:rPr lang="en-IN" dirty="0" smtClean="0">
                <a:solidFill>
                  <a:schemeClr val="bg1">
                    <a:lumMod val="75000"/>
                  </a:schemeClr>
                </a:solidFill>
              </a:rPr>
              <a:t>Removing outliers</a:t>
            </a:r>
          </a:p>
          <a:p>
            <a:pPr>
              <a:buClr>
                <a:schemeClr val="bg1">
                  <a:lumMod val="75000"/>
                </a:schemeClr>
              </a:buClr>
            </a:pPr>
            <a:r>
              <a:rPr lang="en-IN" dirty="0" smtClean="0">
                <a:solidFill>
                  <a:schemeClr val="bg1">
                    <a:lumMod val="75000"/>
                  </a:schemeClr>
                </a:solidFill>
              </a:rPr>
              <a:t>Without SMOTE performance was dull</a:t>
            </a:r>
          </a:p>
          <a:p>
            <a:pPr>
              <a:buClr>
                <a:schemeClr val="bg1">
                  <a:lumMod val="75000"/>
                </a:schemeClr>
              </a:buClr>
            </a:pPr>
            <a:r>
              <a:rPr lang="en-IN" dirty="0" smtClean="0">
                <a:solidFill>
                  <a:schemeClr val="bg1">
                    <a:lumMod val="75000"/>
                  </a:schemeClr>
                </a:solidFill>
              </a:rPr>
              <a:t>Log normalization didn’t work</a:t>
            </a:r>
          </a:p>
          <a:p>
            <a:pPr>
              <a:buClr>
                <a:schemeClr val="bg1">
                  <a:lumMod val="75000"/>
                </a:schemeClr>
              </a:buClr>
            </a:pPr>
            <a:r>
              <a:rPr lang="en-IN" dirty="0" smtClean="0">
                <a:solidFill>
                  <a:schemeClr val="bg1">
                    <a:lumMod val="75000"/>
                  </a:schemeClr>
                </a:solidFill>
              </a:rPr>
              <a:t>No improvement with </a:t>
            </a:r>
            <a:r>
              <a:rPr lang="en-IN" dirty="0" err="1" smtClean="0">
                <a:solidFill>
                  <a:schemeClr val="bg1">
                    <a:lumMod val="75000"/>
                  </a:schemeClr>
                </a:solidFill>
              </a:rPr>
              <a:t>hyperparameters</a:t>
            </a:r>
            <a:endParaRPr lang="en-IN" dirty="0">
              <a:solidFill>
                <a:schemeClr val="bg1">
                  <a:lumMod val="75000"/>
                </a:schemeClr>
              </a:solidFill>
            </a:endParaRPr>
          </a:p>
        </p:txBody>
      </p:sp>
    </p:spTree>
    <p:extLst>
      <p:ext uri="{BB962C8B-B14F-4D97-AF65-F5344CB8AC3E}">
        <p14:creationId xmlns:p14="http://schemas.microsoft.com/office/powerpoint/2010/main" val="20195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 Placeholder 2"/>
          <p:cNvSpPr>
            <a:spLocks noGrp="1"/>
          </p:cNvSpPr>
          <p:nvPr>
            <p:ph type="body" idx="1"/>
          </p:nvPr>
        </p:nvSpPr>
        <p:spPr/>
        <p:txBody>
          <a:bodyPr/>
          <a:lstStyle/>
          <a:p>
            <a:pPr>
              <a:buClr>
                <a:schemeClr val="bg1">
                  <a:lumMod val="75000"/>
                </a:schemeClr>
              </a:buClr>
            </a:pPr>
            <a:r>
              <a:rPr lang="en-US" b="1" dirty="0" smtClean="0">
                <a:solidFill>
                  <a:schemeClr val="bg1">
                    <a:lumMod val="75000"/>
                  </a:schemeClr>
                </a:solidFill>
              </a:rPr>
              <a:t>We </a:t>
            </a:r>
            <a:r>
              <a:rPr lang="en-US" b="1" dirty="0">
                <a:solidFill>
                  <a:schemeClr val="bg1">
                    <a:lumMod val="75000"/>
                  </a:schemeClr>
                </a:solidFill>
              </a:rPr>
              <a:t>observed that </a:t>
            </a:r>
            <a:r>
              <a:rPr lang="en-US" b="1" dirty="0" err="1">
                <a:solidFill>
                  <a:schemeClr val="bg1">
                    <a:lumMod val="75000"/>
                  </a:schemeClr>
                </a:solidFill>
              </a:rPr>
              <a:t>Hyperparameter</a:t>
            </a:r>
            <a:r>
              <a:rPr lang="en-US" b="1" dirty="0">
                <a:solidFill>
                  <a:schemeClr val="bg1">
                    <a:lumMod val="75000"/>
                  </a:schemeClr>
                </a:solidFill>
              </a:rPr>
              <a:t> tuning with randomized search CV did not improve the model performance</a:t>
            </a:r>
            <a:endParaRPr lang="en-US" dirty="0">
              <a:solidFill>
                <a:schemeClr val="bg1">
                  <a:lumMod val="75000"/>
                </a:schemeClr>
              </a:solidFill>
            </a:endParaRPr>
          </a:p>
          <a:p>
            <a:pPr>
              <a:buClr>
                <a:schemeClr val="bg1">
                  <a:lumMod val="75000"/>
                </a:schemeClr>
              </a:buClr>
            </a:pPr>
            <a:r>
              <a:rPr lang="en-US" b="1" dirty="0" smtClean="0">
                <a:solidFill>
                  <a:schemeClr val="bg1">
                    <a:lumMod val="75000"/>
                  </a:schemeClr>
                </a:solidFill>
              </a:rPr>
              <a:t>We </a:t>
            </a:r>
            <a:r>
              <a:rPr lang="en-US" b="1" dirty="0">
                <a:solidFill>
                  <a:schemeClr val="bg1">
                    <a:lumMod val="75000"/>
                  </a:schemeClr>
                </a:solidFill>
              </a:rPr>
              <a:t>are sticking to our original random </a:t>
            </a:r>
            <a:r>
              <a:rPr lang="en-US" b="1" dirty="0" smtClean="0">
                <a:solidFill>
                  <a:schemeClr val="bg1">
                    <a:lumMod val="75000"/>
                  </a:schemeClr>
                </a:solidFill>
              </a:rPr>
              <a:t>forest, LGBM and </a:t>
            </a:r>
            <a:r>
              <a:rPr lang="en-US" b="1" smtClean="0">
                <a:solidFill>
                  <a:schemeClr val="bg1">
                    <a:lumMod val="75000"/>
                  </a:schemeClr>
                </a:solidFill>
              </a:rPr>
              <a:t>catboost </a:t>
            </a:r>
            <a:r>
              <a:rPr lang="en-US" b="1" dirty="0">
                <a:solidFill>
                  <a:schemeClr val="bg1">
                    <a:lumMod val="75000"/>
                  </a:schemeClr>
                </a:solidFill>
              </a:rPr>
              <a:t>model as it gave food accuracy on both Responses(0 and 1) and performed well on other matrices too</a:t>
            </a:r>
            <a:endParaRPr lang="en-US" dirty="0">
              <a:solidFill>
                <a:schemeClr val="bg1">
                  <a:lumMod val="75000"/>
                </a:schemeClr>
              </a:solidFill>
            </a:endParaRPr>
          </a:p>
          <a:p>
            <a:pPr>
              <a:buClr>
                <a:schemeClr val="bg1">
                  <a:lumMod val="75000"/>
                </a:schemeClr>
              </a:buClr>
            </a:pPr>
            <a:r>
              <a:rPr lang="en-US" b="1" dirty="0" smtClean="0">
                <a:solidFill>
                  <a:schemeClr val="bg1">
                    <a:lumMod val="75000"/>
                  </a:schemeClr>
                </a:solidFill>
              </a:rPr>
              <a:t>Random </a:t>
            </a:r>
            <a:r>
              <a:rPr lang="en-US" b="1" dirty="0">
                <a:solidFill>
                  <a:schemeClr val="bg1">
                    <a:lumMod val="75000"/>
                  </a:schemeClr>
                </a:solidFill>
              </a:rPr>
              <a:t>Forest ROC AUC =82% and </a:t>
            </a:r>
            <a:r>
              <a:rPr lang="en-US" b="1" dirty="0" smtClean="0">
                <a:solidFill>
                  <a:schemeClr val="bg1">
                    <a:lumMod val="75000"/>
                  </a:schemeClr>
                </a:solidFill>
              </a:rPr>
              <a:t>ACCURACY </a:t>
            </a:r>
            <a:r>
              <a:rPr lang="en-US" b="1" dirty="0">
                <a:solidFill>
                  <a:schemeClr val="bg1">
                    <a:lumMod val="75000"/>
                  </a:schemeClr>
                </a:solidFill>
              </a:rPr>
              <a:t>= 76</a:t>
            </a:r>
            <a:r>
              <a:rPr lang="en-US" b="1" dirty="0" smtClean="0">
                <a:solidFill>
                  <a:schemeClr val="bg1">
                    <a:lumMod val="75000"/>
                  </a:schemeClr>
                </a:solidFill>
              </a:rPr>
              <a:t>%</a:t>
            </a:r>
          </a:p>
          <a:p>
            <a:pPr>
              <a:buClr>
                <a:schemeClr val="bg1">
                  <a:lumMod val="75000"/>
                </a:schemeClr>
              </a:buClr>
            </a:pPr>
            <a:r>
              <a:rPr lang="en-US" b="1" dirty="0" smtClean="0">
                <a:solidFill>
                  <a:schemeClr val="bg1">
                    <a:lumMod val="75000"/>
                  </a:schemeClr>
                </a:solidFill>
              </a:rPr>
              <a:t>ACCURACY = 88% without SMOTE</a:t>
            </a:r>
            <a:endParaRPr lang="en-US" dirty="0">
              <a:solidFill>
                <a:schemeClr val="bg1">
                  <a:lumMod val="75000"/>
                </a:schemeClr>
              </a:solidFill>
            </a:endParaRPr>
          </a:p>
          <a:p>
            <a:pPr>
              <a:buClr>
                <a:schemeClr val="bg1">
                  <a:lumMod val="75000"/>
                </a:schemeClr>
              </a:buClr>
            </a:pPr>
            <a:r>
              <a:rPr lang="en-US" b="1" dirty="0">
                <a:solidFill>
                  <a:schemeClr val="bg1">
                    <a:lumMod val="75000"/>
                  </a:schemeClr>
                </a:solidFill>
              </a:rPr>
              <a:t>O</a:t>
            </a:r>
            <a:r>
              <a:rPr lang="en-US" b="1" dirty="0" smtClean="0">
                <a:solidFill>
                  <a:schemeClr val="bg1">
                    <a:lumMod val="75000"/>
                  </a:schemeClr>
                </a:solidFill>
              </a:rPr>
              <a:t>utlier </a:t>
            </a:r>
            <a:r>
              <a:rPr lang="en-US" b="1" dirty="0">
                <a:solidFill>
                  <a:schemeClr val="bg1">
                    <a:lumMod val="75000"/>
                  </a:schemeClr>
                </a:solidFill>
              </a:rPr>
              <a:t>removal gave worst results</a:t>
            </a:r>
            <a:endParaRPr lang="en-US" dirty="0">
              <a:solidFill>
                <a:schemeClr val="bg1">
                  <a:lumMod val="75000"/>
                </a:schemeClr>
              </a:solidFill>
            </a:endParaRPr>
          </a:p>
          <a:p>
            <a:endParaRPr lang="en-IN" dirty="0"/>
          </a:p>
        </p:txBody>
      </p:sp>
    </p:spTree>
    <p:extLst>
      <p:ext uri="{BB962C8B-B14F-4D97-AF65-F5344CB8AC3E}">
        <p14:creationId xmlns:p14="http://schemas.microsoft.com/office/powerpoint/2010/main" val="85612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249" y="450150"/>
            <a:ext cx="8000607" cy="4090800"/>
          </a:xfrm>
        </p:spPr>
        <p:txBody>
          <a:bodyPr/>
          <a:lstStyle/>
          <a:p>
            <a:pPr algn="ctr"/>
            <a:r>
              <a:rPr lang="en-IN" sz="6000" b="1" dirty="0" smtClean="0"/>
              <a:t>Q  &amp;  A</a:t>
            </a:r>
            <a:endParaRPr lang="en-IN" sz="6000" b="1" dirty="0"/>
          </a:p>
        </p:txBody>
      </p:sp>
    </p:spTree>
    <p:extLst>
      <p:ext uri="{BB962C8B-B14F-4D97-AF65-F5344CB8AC3E}">
        <p14:creationId xmlns:p14="http://schemas.microsoft.com/office/powerpoint/2010/main" val="191702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2400" b="1" dirty="0" smtClean="0">
                <a:solidFill>
                  <a:schemeClr val="tx2">
                    <a:lumMod val="50000"/>
                  </a:schemeClr>
                </a:solidFill>
                <a:latin typeface="Montserrat"/>
                <a:ea typeface="Montserrat"/>
                <a:cs typeface="Montserrat"/>
                <a:sym typeface="Montserrat"/>
              </a:rPr>
              <a:t>Is Insurance a good Idea? </a:t>
            </a:r>
            <a:endParaRPr sz="2400" b="1" dirty="0">
              <a:solidFill>
                <a:schemeClr val="tx2">
                  <a:lumMod val="50000"/>
                </a:schemeClr>
              </a:solidFill>
              <a:latin typeface="Montserrat"/>
              <a:ea typeface="Montserrat"/>
              <a:cs typeface="Montserrat"/>
              <a:sym typeface="Montserrat"/>
            </a:endParaRPr>
          </a:p>
        </p:txBody>
      </p:sp>
      <p:sp>
        <p:nvSpPr>
          <p:cNvPr id="3" name="Text Placeholder 2"/>
          <p:cNvSpPr>
            <a:spLocks noGrp="1"/>
          </p:cNvSpPr>
          <p:nvPr>
            <p:ph type="body" idx="1"/>
          </p:nvPr>
        </p:nvSpPr>
        <p:spPr/>
        <p:txBody>
          <a:bodyPr/>
          <a:lstStyle/>
          <a:p>
            <a:pPr>
              <a:buClr>
                <a:schemeClr val="bg1"/>
              </a:buClr>
            </a:pPr>
            <a:r>
              <a:rPr lang="en-IN" b="1" dirty="0">
                <a:solidFill>
                  <a:schemeClr val="bg1">
                    <a:lumMod val="75000"/>
                  </a:schemeClr>
                </a:solidFill>
              </a:rPr>
              <a:t>Problem Statement</a:t>
            </a:r>
          </a:p>
          <a:p>
            <a:pPr>
              <a:buClr>
                <a:schemeClr val="bg1"/>
              </a:buClr>
            </a:pPr>
            <a:r>
              <a:rPr lang="en-IN" b="1" dirty="0" smtClean="0">
                <a:solidFill>
                  <a:schemeClr val="bg1">
                    <a:lumMod val="75000"/>
                  </a:schemeClr>
                </a:solidFill>
              </a:rPr>
              <a:t>EDA</a:t>
            </a:r>
            <a:endParaRPr lang="en-IN" b="1" dirty="0">
              <a:solidFill>
                <a:schemeClr val="bg1">
                  <a:lumMod val="75000"/>
                </a:schemeClr>
              </a:solidFill>
            </a:endParaRPr>
          </a:p>
          <a:p>
            <a:pPr>
              <a:buClr>
                <a:schemeClr val="bg1"/>
              </a:buClr>
            </a:pPr>
            <a:r>
              <a:rPr lang="en-IN" b="1" dirty="0">
                <a:solidFill>
                  <a:schemeClr val="bg1">
                    <a:lumMod val="75000"/>
                  </a:schemeClr>
                </a:solidFill>
              </a:rPr>
              <a:t>Feature Selection</a:t>
            </a:r>
          </a:p>
          <a:p>
            <a:pPr>
              <a:buClr>
                <a:schemeClr val="bg1"/>
              </a:buClr>
            </a:pPr>
            <a:r>
              <a:rPr lang="en-IN" b="1" dirty="0">
                <a:solidFill>
                  <a:schemeClr val="bg1">
                    <a:lumMod val="75000"/>
                  </a:schemeClr>
                </a:solidFill>
              </a:rPr>
              <a:t>Preparing dataset</a:t>
            </a:r>
          </a:p>
          <a:p>
            <a:pPr marL="114300" indent="0">
              <a:buClr>
                <a:schemeClr val="bg1"/>
              </a:buClr>
              <a:buNone/>
            </a:pPr>
            <a:r>
              <a:rPr lang="en-IN" b="1" dirty="0">
                <a:solidFill>
                  <a:schemeClr val="bg1">
                    <a:lumMod val="75000"/>
                  </a:schemeClr>
                </a:solidFill>
              </a:rPr>
              <a:t>     for </a:t>
            </a:r>
            <a:r>
              <a:rPr lang="en-IN" b="1" dirty="0" smtClean="0">
                <a:solidFill>
                  <a:schemeClr val="bg1">
                    <a:lumMod val="75000"/>
                  </a:schemeClr>
                </a:solidFill>
              </a:rPr>
              <a:t>modelling</a:t>
            </a:r>
          </a:p>
          <a:p>
            <a:pPr>
              <a:buClr>
                <a:schemeClr val="bg1"/>
              </a:buClr>
            </a:pPr>
            <a:r>
              <a:rPr lang="en-IN" b="1" dirty="0" smtClean="0">
                <a:solidFill>
                  <a:schemeClr val="bg1">
                    <a:lumMod val="75000"/>
                  </a:schemeClr>
                </a:solidFill>
              </a:rPr>
              <a:t>SMOTE</a:t>
            </a:r>
            <a:endParaRPr lang="en-IN" b="1" dirty="0">
              <a:solidFill>
                <a:schemeClr val="bg1">
                  <a:lumMod val="75000"/>
                </a:schemeClr>
              </a:solidFill>
            </a:endParaRPr>
          </a:p>
          <a:p>
            <a:pPr>
              <a:buClr>
                <a:schemeClr val="bg1"/>
              </a:buClr>
            </a:pPr>
            <a:r>
              <a:rPr lang="en-IN" b="1" dirty="0">
                <a:solidFill>
                  <a:schemeClr val="bg1">
                    <a:lumMod val="75000"/>
                  </a:schemeClr>
                </a:solidFill>
              </a:rPr>
              <a:t>Model Fitting</a:t>
            </a:r>
          </a:p>
          <a:p>
            <a:pPr>
              <a:buClr>
                <a:schemeClr val="bg1"/>
              </a:buClr>
            </a:pPr>
            <a:r>
              <a:rPr lang="en-IN" b="1" dirty="0">
                <a:solidFill>
                  <a:schemeClr val="bg1">
                    <a:lumMod val="75000"/>
                  </a:schemeClr>
                </a:solidFill>
              </a:rPr>
              <a:t>Evaluation</a:t>
            </a:r>
          </a:p>
          <a:p>
            <a:pPr>
              <a:buClr>
                <a:schemeClr val="bg1"/>
              </a:buClr>
            </a:pPr>
            <a:r>
              <a:rPr lang="en-IN" b="1" dirty="0" err="1">
                <a:solidFill>
                  <a:schemeClr val="bg1">
                    <a:lumMod val="75000"/>
                  </a:schemeClr>
                </a:solidFill>
              </a:rPr>
              <a:t>Hyperparameter</a:t>
            </a:r>
            <a:r>
              <a:rPr lang="en-IN" b="1" dirty="0">
                <a:solidFill>
                  <a:schemeClr val="bg1">
                    <a:lumMod val="75000"/>
                  </a:schemeClr>
                </a:solidFill>
              </a:rPr>
              <a:t> tuning</a:t>
            </a:r>
          </a:p>
          <a:p>
            <a:endParaRPr lang="en-IN" dirty="0"/>
          </a:p>
        </p:txBody>
      </p:sp>
      <p:pic>
        <p:nvPicPr>
          <p:cNvPr id="5" name="Picture 4"/>
          <p:cNvPicPr>
            <a:picLocks noChangeAspect="1"/>
          </p:cNvPicPr>
          <p:nvPr/>
        </p:nvPicPr>
        <p:blipFill>
          <a:blip r:embed="rId3"/>
          <a:stretch>
            <a:fillRect/>
          </a:stretch>
        </p:blipFill>
        <p:spPr>
          <a:xfrm>
            <a:off x="3746977" y="1381913"/>
            <a:ext cx="4592626" cy="2750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 Insured</a:t>
            </a:r>
            <a:endParaRPr lang="en-IN" dirty="0"/>
          </a:p>
        </p:txBody>
      </p:sp>
      <p:sp>
        <p:nvSpPr>
          <p:cNvPr id="3" name="Text Placeholder 2"/>
          <p:cNvSpPr>
            <a:spLocks noGrp="1"/>
          </p:cNvSpPr>
          <p:nvPr>
            <p:ph type="body" idx="1"/>
          </p:nvPr>
        </p:nvSpPr>
        <p:spPr/>
        <p:txBody>
          <a:bodyPr/>
          <a:lstStyle/>
          <a:p>
            <a:r>
              <a:rPr lang="en-US" dirty="0">
                <a:solidFill>
                  <a:schemeClr val="bg1">
                    <a:lumMod val="75000"/>
                  </a:schemeClr>
                </a:solidFill>
              </a:rPr>
              <a:t>Building a model to predict whether a customer would be interested in Vehicle Insurance is extremely helpful for the company because it can then accordingly plan its communication strategy to reach out to those customers and </a:t>
            </a:r>
            <a:r>
              <a:rPr lang="en-US" dirty="0" smtClean="0">
                <a:solidFill>
                  <a:schemeClr val="bg1">
                    <a:lumMod val="75000"/>
                  </a:schemeClr>
                </a:solidFill>
              </a:rPr>
              <a:t>optimize </a:t>
            </a:r>
            <a:r>
              <a:rPr lang="en-US" dirty="0">
                <a:solidFill>
                  <a:schemeClr val="bg1">
                    <a:lumMod val="75000"/>
                  </a:schemeClr>
                </a:solidFill>
              </a:rPr>
              <a:t>its business model and revenue</a:t>
            </a:r>
            <a:r>
              <a:rPr lang="en-US" dirty="0" smtClean="0">
                <a:solidFill>
                  <a:schemeClr val="bg1">
                    <a:lumMod val="75000"/>
                  </a:schemeClr>
                </a:solidFill>
              </a:rPr>
              <a:t>.</a:t>
            </a:r>
          </a:p>
          <a:p>
            <a:endParaRPr lang="en-US" dirty="0">
              <a:solidFill>
                <a:schemeClr val="bg1">
                  <a:lumMod val="75000"/>
                </a:schemeClr>
              </a:solidFill>
            </a:endParaRPr>
          </a:p>
          <a:p>
            <a:r>
              <a:rPr lang="en-US" dirty="0">
                <a:solidFill>
                  <a:schemeClr val="bg1">
                    <a:lumMod val="75000"/>
                  </a:schemeClr>
                </a:solidFill>
              </a:rPr>
              <a:t>Now, in order to predict, whether the customer would be interested in Vehicle insurance, you have information about demographics (gender, age, region code type), Vehicles (Vehicle Age, Damage), Policy (Premium, sourcing channel) etc.</a:t>
            </a:r>
          </a:p>
          <a:p>
            <a:endParaRPr lang="en-IN" dirty="0">
              <a:solidFill>
                <a:schemeClr val="bg1">
                  <a:lumMod val="75000"/>
                </a:schemeClr>
              </a:solidFill>
            </a:endParaRPr>
          </a:p>
        </p:txBody>
      </p:sp>
    </p:spTree>
    <p:extLst>
      <p:ext uri="{BB962C8B-B14F-4D97-AF65-F5344CB8AC3E}">
        <p14:creationId xmlns:p14="http://schemas.microsoft.com/office/powerpoint/2010/main" val="71354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Summary</a:t>
            </a:r>
            <a:endParaRPr lang="en-IN" dirty="0"/>
          </a:p>
        </p:txBody>
      </p:sp>
      <p:sp>
        <p:nvSpPr>
          <p:cNvPr id="3" name="Text Placeholder 2"/>
          <p:cNvSpPr>
            <a:spLocks noGrp="1"/>
          </p:cNvSpPr>
          <p:nvPr>
            <p:ph type="body" idx="1"/>
          </p:nvPr>
        </p:nvSpPr>
        <p:spPr/>
        <p:txBody>
          <a:bodyPr/>
          <a:lstStyle/>
          <a:p>
            <a:r>
              <a:rPr lang="en-US" u="sng" dirty="0">
                <a:solidFill>
                  <a:schemeClr val="bg1">
                    <a:lumMod val="75000"/>
                  </a:schemeClr>
                </a:solidFill>
              </a:rPr>
              <a:t>id</a:t>
            </a:r>
            <a:r>
              <a:rPr lang="en-US" dirty="0">
                <a:solidFill>
                  <a:schemeClr val="bg1">
                    <a:lumMod val="75000"/>
                  </a:schemeClr>
                </a:solidFill>
              </a:rPr>
              <a:t> : Unique ID for the customer</a:t>
            </a:r>
          </a:p>
          <a:p>
            <a:r>
              <a:rPr lang="en-US" u="sng" dirty="0" smtClean="0">
                <a:solidFill>
                  <a:schemeClr val="bg1">
                    <a:lumMod val="75000"/>
                  </a:schemeClr>
                </a:solidFill>
              </a:rPr>
              <a:t>Gender</a:t>
            </a:r>
            <a:r>
              <a:rPr lang="en-US" dirty="0" smtClean="0">
                <a:solidFill>
                  <a:schemeClr val="bg1">
                    <a:lumMod val="75000"/>
                  </a:schemeClr>
                </a:solidFill>
              </a:rPr>
              <a:t> : </a:t>
            </a:r>
            <a:r>
              <a:rPr lang="en-US" dirty="0">
                <a:solidFill>
                  <a:schemeClr val="bg1">
                    <a:lumMod val="75000"/>
                  </a:schemeClr>
                </a:solidFill>
              </a:rPr>
              <a:t>Gender of the customer</a:t>
            </a:r>
          </a:p>
          <a:p>
            <a:r>
              <a:rPr lang="en-US" u="sng" dirty="0" smtClean="0">
                <a:solidFill>
                  <a:schemeClr val="bg1">
                    <a:lumMod val="75000"/>
                  </a:schemeClr>
                </a:solidFill>
              </a:rPr>
              <a:t>Age </a:t>
            </a:r>
            <a:r>
              <a:rPr lang="en-US" dirty="0">
                <a:solidFill>
                  <a:schemeClr val="bg1">
                    <a:lumMod val="75000"/>
                  </a:schemeClr>
                </a:solidFill>
              </a:rPr>
              <a:t>: Age of the customer</a:t>
            </a:r>
          </a:p>
          <a:p>
            <a:r>
              <a:rPr lang="en-US" u="sng" dirty="0" err="1">
                <a:solidFill>
                  <a:schemeClr val="bg1">
                    <a:lumMod val="75000"/>
                  </a:schemeClr>
                </a:solidFill>
              </a:rPr>
              <a:t>Driving_License</a:t>
            </a:r>
            <a:r>
              <a:rPr lang="en-US" dirty="0">
                <a:solidFill>
                  <a:schemeClr val="bg1">
                    <a:lumMod val="75000"/>
                  </a:schemeClr>
                </a:solidFill>
              </a:rPr>
              <a:t> 0 : Customer does not have DL, 1 : Customer already has DL</a:t>
            </a:r>
          </a:p>
          <a:p>
            <a:r>
              <a:rPr lang="en-US" u="sng" dirty="0" err="1">
                <a:solidFill>
                  <a:schemeClr val="bg1">
                    <a:lumMod val="75000"/>
                  </a:schemeClr>
                </a:solidFill>
              </a:rPr>
              <a:t>Region_Code</a:t>
            </a:r>
            <a:r>
              <a:rPr lang="en-US" dirty="0">
                <a:solidFill>
                  <a:schemeClr val="bg1">
                    <a:lumMod val="75000"/>
                  </a:schemeClr>
                </a:solidFill>
              </a:rPr>
              <a:t> : Unique code for the region of the customer</a:t>
            </a:r>
          </a:p>
          <a:p>
            <a:r>
              <a:rPr lang="en-US" u="sng" dirty="0" err="1">
                <a:solidFill>
                  <a:schemeClr val="bg1">
                    <a:lumMod val="75000"/>
                  </a:schemeClr>
                </a:solidFill>
              </a:rPr>
              <a:t>Previously_Insured</a:t>
            </a:r>
            <a:r>
              <a:rPr lang="en-US" dirty="0">
                <a:solidFill>
                  <a:schemeClr val="bg1">
                    <a:lumMod val="75000"/>
                  </a:schemeClr>
                </a:solidFill>
              </a:rPr>
              <a:t> : 1 : Customer already has Vehicle Insurance, 0 : </a:t>
            </a:r>
            <a:r>
              <a:rPr lang="en-US" u="sng" dirty="0">
                <a:solidFill>
                  <a:schemeClr val="bg1">
                    <a:lumMod val="75000"/>
                  </a:schemeClr>
                </a:solidFill>
              </a:rPr>
              <a:t>Customer doesn't have Vehicle Insurance</a:t>
            </a:r>
          </a:p>
          <a:p>
            <a:r>
              <a:rPr lang="en-US" u="sng" dirty="0" err="1">
                <a:solidFill>
                  <a:schemeClr val="bg1">
                    <a:lumMod val="75000"/>
                  </a:schemeClr>
                </a:solidFill>
              </a:rPr>
              <a:t>Vehicle_Age</a:t>
            </a:r>
            <a:r>
              <a:rPr lang="en-US" u="sng" dirty="0">
                <a:solidFill>
                  <a:schemeClr val="bg1">
                    <a:lumMod val="75000"/>
                  </a:schemeClr>
                </a:solidFill>
              </a:rPr>
              <a:t> </a:t>
            </a:r>
            <a:r>
              <a:rPr lang="en-US" dirty="0">
                <a:solidFill>
                  <a:schemeClr val="bg1">
                    <a:lumMod val="75000"/>
                  </a:schemeClr>
                </a:solidFill>
              </a:rPr>
              <a:t>: Age of the </a:t>
            </a:r>
            <a:r>
              <a:rPr lang="en-US" dirty="0" smtClean="0">
                <a:solidFill>
                  <a:schemeClr val="bg1">
                    <a:lumMod val="75000"/>
                  </a:schemeClr>
                </a:solidFill>
              </a:rPr>
              <a:t>Vehicle</a:t>
            </a:r>
            <a:endParaRPr lang="en-US" dirty="0">
              <a:solidFill>
                <a:schemeClr val="bg1">
                  <a:lumMod val="75000"/>
                </a:schemeClr>
              </a:solidFill>
            </a:endParaRPr>
          </a:p>
        </p:txBody>
      </p:sp>
    </p:spTree>
    <p:extLst>
      <p:ext uri="{BB962C8B-B14F-4D97-AF65-F5344CB8AC3E}">
        <p14:creationId xmlns:p14="http://schemas.microsoft.com/office/powerpoint/2010/main" val="1502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Summary</a:t>
            </a:r>
            <a:endParaRPr lang="en-IN" dirty="0"/>
          </a:p>
        </p:txBody>
      </p:sp>
      <p:sp>
        <p:nvSpPr>
          <p:cNvPr id="3" name="Text Placeholder 2"/>
          <p:cNvSpPr>
            <a:spLocks noGrp="1"/>
          </p:cNvSpPr>
          <p:nvPr>
            <p:ph type="body" idx="1"/>
          </p:nvPr>
        </p:nvSpPr>
        <p:spPr/>
        <p:txBody>
          <a:bodyPr/>
          <a:lstStyle/>
          <a:p>
            <a:r>
              <a:rPr lang="en-US" u="sng" dirty="0" err="1">
                <a:solidFill>
                  <a:schemeClr val="bg1">
                    <a:lumMod val="75000"/>
                  </a:schemeClr>
                </a:solidFill>
              </a:rPr>
              <a:t>Vehicle_Damage</a:t>
            </a:r>
            <a:r>
              <a:rPr lang="en-US" u="sng" dirty="0">
                <a:solidFill>
                  <a:schemeClr val="bg1">
                    <a:lumMod val="75000"/>
                  </a:schemeClr>
                </a:solidFill>
              </a:rPr>
              <a:t> </a:t>
            </a:r>
            <a:r>
              <a:rPr lang="en-US" dirty="0">
                <a:solidFill>
                  <a:schemeClr val="bg1">
                    <a:lumMod val="75000"/>
                  </a:schemeClr>
                </a:solidFill>
              </a:rPr>
              <a:t>:1 : Customer got his/her vehicle damaged in the past. 0 : Customer didn't get his/her vehicle damaged in the past.</a:t>
            </a:r>
          </a:p>
          <a:p>
            <a:r>
              <a:rPr lang="en-US" u="sng" dirty="0" err="1">
                <a:solidFill>
                  <a:schemeClr val="bg1">
                    <a:lumMod val="75000"/>
                  </a:schemeClr>
                </a:solidFill>
              </a:rPr>
              <a:t>Annual_Premium</a:t>
            </a:r>
            <a:r>
              <a:rPr lang="en-US" dirty="0">
                <a:solidFill>
                  <a:schemeClr val="bg1">
                    <a:lumMod val="75000"/>
                  </a:schemeClr>
                </a:solidFill>
              </a:rPr>
              <a:t> : The amount customer needs to pay as premium in the year</a:t>
            </a:r>
          </a:p>
          <a:p>
            <a:r>
              <a:rPr lang="en-US" u="sng" dirty="0" err="1">
                <a:solidFill>
                  <a:schemeClr val="bg1">
                    <a:lumMod val="75000"/>
                  </a:schemeClr>
                </a:solidFill>
              </a:rPr>
              <a:t>PolicySalesChannel</a:t>
            </a:r>
            <a:r>
              <a:rPr lang="en-US" u="sng" dirty="0">
                <a:solidFill>
                  <a:schemeClr val="bg1">
                    <a:lumMod val="75000"/>
                  </a:schemeClr>
                </a:solidFill>
              </a:rPr>
              <a:t> </a:t>
            </a:r>
            <a:r>
              <a:rPr lang="en-US" dirty="0">
                <a:solidFill>
                  <a:schemeClr val="bg1">
                    <a:lumMod val="75000"/>
                  </a:schemeClr>
                </a:solidFill>
              </a:rPr>
              <a:t>: Anonymized Code for the channel of outreaching to the customer </a:t>
            </a:r>
            <a:r>
              <a:rPr lang="en-US" dirty="0" err="1">
                <a:solidFill>
                  <a:schemeClr val="bg1">
                    <a:lumMod val="75000"/>
                  </a:schemeClr>
                </a:solidFill>
              </a:rPr>
              <a:t>ie</a:t>
            </a:r>
            <a:r>
              <a:rPr lang="en-US" dirty="0">
                <a:solidFill>
                  <a:schemeClr val="bg1">
                    <a:lumMod val="75000"/>
                  </a:schemeClr>
                </a:solidFill>
              </a:rPr>
              <a:t>. Different Agents, Over Mail, Over Phone, In Person, etc.</a:t>
            </a:r>
          </a:p>
          <a:p>
            <a:r>
              <a:rPr lang="en-US" dirty="0">
                <a:solidFill>
                  <a:schemeClr val="bg1">
                    <a:lumMod val="75000"/>
                  </a:schemeClr>
                </a:solidFill>
              </a:rPr>
              <a:t>Vintage : Number of Days, Customer has been associated with the company</a:t>
            </a:r>
          </a:p>
          <a:p>
            <a:r>
              <a:rPr lang="en-US" dirty="0">
                <a:solidFill>
                  <a:schemeClr val="bg1">
                    <a:lumMod val="75000"/>
                  </a:schemeClr>
                </a:solidFill>
              </a:rPr>
              <a:t>Response : 1 : Customer is interested, 0 : Customer is not interested</a:t>
            </a:r>
          </a:p>
          <a:p>
            <a:endParaRPr lang="en-IN" dirty="0"/>
          </a:p>
        </p:txBody>
      </p:sp>
    </p:spTree>
    <p:extLst>
      <p:ext uri="{BB962C8B-B14F-4D97-AF65-F5344CB8AC3E}">
        <p14:creationId xmlns:p14="http://schemas.microsoft.com/office/powerpoint/2010/main" val="87165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(Target)</a:t>
            </a:r>
            <a:endParaRPr lang="en-IN" dirty="0"/>
          </a:p>
        </p:txBody>
      </p:sp>
      <p:sp>
        <p:nvSpPr>
          <p:cNvPr id="3" name="Text Placeholder 2"/>
          <p:cNvSpPr>
            <a:spLocks noGrp="1"/>
          </p:cNvSpPr>
          <p:nvPr>
            <p:ph type="body" idx="1"/>
          </p:nvPr>
        </p:nvSpPr>
        <p:spPr/>
        <p:txBody>
          <a:bodyPr/>
          <a:lstStyle/>
          <a:p>
            <a:pPr marL="114300" indent="0">
              <a:buClr>
                <a:schemeClr val="bg1">
                  <a:lumMod val="75000"/>
                </a:schemeClr>
              </a:buClr>
              <a:buNone/>
            </a:pPr>
            <a:r>
              <a:rPr lang="en-IN" dirty="0" smtClean="0">
                <a:solidFill>
                  <a:schemeClr val="bg1">
                    <a:lumMod val="75000"/>
                  </a:schemeClr>
                </a:solidFill>
              </a:rPr>
              <a:t>We analysed that response 1 values </a:t>
            </a:r>
          </a:p>
          <a:p>
            <a:pPr marL="114300" indent="0">
              <a:buClr>
                <a:schemeClr val="bg1">
                  <a:lumMod val="75000"/>
                </a:schemeClr>
              </a:buClr>
              <a:buNone/>
            </a:pPr>
            <a:r>
              <a:rPr lang="en-IN" dirty="0" smtClean="0">
                <a:solidFill>
                  <a:schemeClr val="bg1">
                    <a:lumMod val="75000"/>
                  </a:schemeClr>
                </a:solidFill>
              </a:rPr>
              <a:t>are too low to give desired results </a:t>
            </a:r>
          </a:p>
          <a:p>
            <a:pPr marL="114300" indent="0">
              <a:buClr>
                <a:schemeClr val="bg1">
                  <a:lumMod val="75000"/>
                </a:schemeClr>
              </a:buClr>
              <a:buNone/>
            </a:pPr>
            <a:r>
              <a:rPr lang="en-IN" dirty="0" smtClean="0">
                <a:solidFill>
                  <a:schemeClr val="bg1">
                    <a:lumMod val="75000"/>
                  </a:schemeClr>
                </a:solidFill>
              </a:rPr>
              <a:t> </a:t>
            </a:r>
            <a:r>
              <a:rPr lang="en-IN" dirty="0" err="1" smtClean="0">
                <a:solidFill>
                  <a:schemeClr val="bg1">
                    <a:lumMod val="75000"/>
                  </a:schemeClr>
                </a:solidFill>
              </a:rPr>
              <a:t>i.e</a:t>
            </a:r>
            <a:r>
              <a:rPr lang="en-IN" dirty="0" smtClean="0">
                <a:solidFill>
                  <a:schemeClr val="bg1">
                    <a:lumMod val="75000"/>
                  </a:schemeClr>
                </a:solidFill>
              </a:rPr>
              <a:t> is has a high possibility</a:t>
            </a:r>
          </a:p>
          <a:p>
            <a:pPr marL="114300" indent="0">
              <a:buClr>
                <a:schemeClr val="bg1">
                  <a:lumMod val="75000"/>
                </a:schemeClr>
              </a:buClr>
              <a:buNone/>
            </a:pPr>
            <a:r>
              <a:rPr lang="en-IN" dirty="0" smtClean="0">
                <a:solidFill>
                  <a:schemeClr val="bg1">
                    <a:lumMod val="75000"/>
                  </a:schemeClr>
                </a:solidFill>
              </a:rPr>
              <a:t> of giving false positives </a:t>
            </a:r>
          </a:p>
          <a:p>
            <a:pPr marL="114300" indent="0">
              <a:buClr>
                <a:schemeClr val="bg1">
                  <a:lumMod val="75000"/>
                </a:schemeClr>
              </a:buClr>
              <a:buNone/>
            </a:pPr>
            <a:endParaRPr lang="en-IN" dirty="0" smtClean="0">
              <a:solidFill>
                <a:schemeClr val="bg1">
                  <a:lumMod val="75000"/>
                </a:schemeClr>
              </a:solidFill>
            </a:endParaRPr>
          </a:p>
          <a:p>
            <a:pPr marL="114300" indent="0">
              <a:buClr>
                <a:schemeClr val="bg1">
                  <a:lumMod val="75000"/>
                </a:schemeClr>
              </a:buClr>
              <a:buNone/>
            </a:pPr>
            <a:r>
              <a:rPr lang="en-IN" dirty="0" err="1" smtClean="0">
                <a:solidFill>
                  <a:schemeClr val="bg1">
                    <a:lumMod val="75000"/>
                  </a:schemeClr>
                </a:solidFill>
              </a:rPr>
              <a:t>Countplot</a:t>
            </a:r>
            <a:r>
              <a:rPr lang="en-IN" dirty="0" smtClean="0">
                <a:solidFill>
                  <a:schemeClr val="bg1">
                    <a:lumMod val="75000"/>
                  </a:schemeClr>
                </a:solidFill>
              </a:rPr>
              <a:t> shows that response 1 </a:t>
            </a:r>
          </a:p>
          <a:p>
            <a:pPr marL="114300" indent="0">
              <a:buClr>
                <a:schemeClr val="bg1">
                  <a:lumMod val="75000"/>
                </a:schemeClr>
              </a:buClr>
              <a:buNone/>
            </a:pPr>
            <a:r>
              <a:rPr lang="en-IN" dirty="0" smtClean="0">
                <a:solidFill>
                  <a:schemeClr val="bg1">
                    <a:lumMod val="75000"/>
                  </a:schemeClr>
                </a:solidFill>
              </a:rPr>
              <a:t>is less than 5k and other one </a:t>
            </a:r>
          </a:p>
          <a:p>
            <a:pPr marL="114300" indent="0">
              <a:buClr>
                <a:schemeClr val="bg1">
                  <a:lumMod val="75000"/>
                </a:schemeClr>
              </a:buClr>
              <a:buNone/>
            </a:pPr>
            <a:r>
              <a:rPr lang="en-IN" dirty="0" smtClean="0">
                <a:solidFill>
                  <a:schemeClr val="bg1">
                    <a:lumMod val="75000"/>
                  </a:schemeClr>
                </a:solidFill>
              </a:rPr>
              <a:t>around 3.5 lakhs</a:t>
            </a:r>
            <a:endParaRPr lang="en-IN" dirty="0">
              <a:solidFill>
                <a:schemeClr val="bg1">
                  <a:lumMod val="75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910" t="49858" r="62632" b="21671"/>
          <a:stretch/>
        </p:blipFill>
        <p:spPr>
          <a:xfrm>
            <a:off x="4688877" y="1152475"/>
            <a:ext cx="4207615" cy="3646406"/>
          </a:xfrm>
          <a:prstGeom prst="rect">
            <a:avLst/>
          </a:prstGeom>
        </p:spPr>
      </p:pic>
    </p:spTree>
    <p:extLst>
      <p:ext uri="{BB962C8B-B14F-4D97-AF65-F5344CB8AC3E}">
        <p14:creationId xmlns:p14="http://schemas.microsoft.com/office/powerpoint/2010/main" val="244314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t>
            </a:r>
            <a:endParaRPr lang="en-IN" dirty="0"/>
          </a:p>
        </p:txBody>
      </p:sp>
      <p:sp>
        <p:nvSpPr>
          <p:cNvPr id="3" name="Text Placeholder 2"/>
          <p:cNvSpPr>
            <a:spLocks noGrp="1"/>
          </p:cNvSpPr>
          <p:nvPr>
            <p:ph type="body" idx="1"/>
          </p:nvPr>
        </p:nvSpPr>
        <p:spPr/>
        <p:txBody>
          <a:bodyPr/>
          <a:lstStyle/>
          <a:p>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316" t="39699" r="58120" b="10978"/>
          <a:stretch/>
        </p:blipFill>
        <p:spPr>
          <a:xfrm>
            <a:off x="365543" y="1570980"/>
            <a:ext cx="3251964" cy="2536945"/>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552" t="40551" r="35905" b="33854"/>
          <a:stretch/>
        </p:blipFill>
        <p:spPr>
          <a:xfrm>
            <a:off x="3671350" y="1478166"/>
            <a:ext cx="5160950" cy="2722574"/>
          </a:xfrm>
          <a:prstGeom prst="rect">
            <a:avLst/>
          </a:prstGeom>
        </p:spPr>
      </p:pic>
    </p:spTree>
    <p:extLst>
      <p:ext uri="{BB962C8B-B14F-4D97-AF65-F5344CB8AC3E}">
        <p14:creationId xmlns:p14="http://schemas.microsoft.com/office/powerpoint/2010/main" val="68606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Text Placeholder 2"/>
          <p:cNvSpPr>
            <a:spLocks noGrp="1"/>
          </p:cNvSpPr>
          <p:nvPr>
            <p:ph type="body" idx="1"/>
          </p:nvPr>
        </p:nvSpPr>
        <p:spPr>
          <a:xfrm>
            <a:off x="311700" y="1152475"/>
            <a:ext cx="8520600" cy="3832036"/>
          </a:xfrm>
        </p:spPr>
        <p:txBody>
          <a:bodyPr/>
          <a:lstStyle/>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113" t="33952" r="52782" b="15923"/>
          <a:stretch/>
        </p:blipFill>
        <p:spPr>
          <a:xfrm>
            <a:off x="433136" y="1244409"/>
            <a:ext cx="4331369" cy="363697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887" t="35289" r="53985" b="13650"/>
          <a:stretch/>
        </p:blipFill>
        <p:spPr>
          <a:xfrm>
            <a:off x="4496372" y="1299411"/>
            <a:ext cx="4276368" cy="3581971"/>
          </a:xfrm>
          <a:prstGeom prst="rect">
            <a:avLst/>
          </a:prstGeom>
        </p:spPr>
      </p:pic>
    </p:spTree>
    <p:extLst>
      <p:ext uri="{BB962C8B-B14F-4D97-AF65-F5344CB8AC3E}">
        <p14:creationId xmlns:p14="http://schemas.microsoft.com/office/powerpoint/2010/main" val="368514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CORRELATION(EDA)</a:t>
            </a:r>
            <a:endParaRPr lang="en-IN" dirty="0"/>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489" t="30476" r="59850" b="11645"/>
          <a:stretch/>
        </p:blipFill>
        <p:spPr>
          <a:xfrm>
            <a:off x="611893" y="1372197"/>
            <a:ext cx="8043969" cy="3196678"/>
          </a:xfrm>
          <a:prstGeom prst="rect">
            <a:avLst/>
          </a:prstGeom>
        </p:spPr>
      </p:pic>
    </p:spTree>
    <p:extLst>
      <p:ext uri="{BB962C8B-B14F-4D97-AF65-F5344CB8AC3E}">
        <p14:creationId xmlns:p14="http://schemas.microsoft.com/office/powerpoint/2010/main" val="129015582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492</Words>
  <Application>Microsoft Office PowerPoint</Application>
  <PresentationFormat>On-screen Show (16:9)</PresentationFormat>
  <Paragraphs>67</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Montserrat</vt:lpstr>
      <vt:lpstr>Arial</vt:lpstr>
      <vt:lpstr>Simple Light</vt:lpstr>
      <vt:lpstr>           Capstone Project-3 HEALTH INSURANCE CROSS SELL PREDICTION Kartika Sharma  </vt:lpstr>
      <vt:lpstr>   Is Insurance a good Idea? </vt:lpstr>
      <vt:lpstr>Rest Insured</vt:lpstr>
      <vt:lpstr>Data Summary</vt:lpstr>
      <vt:lpstr>Data Summary</vt:lpstr>
      <vt:lpstr>EDA (Target)</vt:lpstr>
      <vt:lpstr>EDA </vt:lpstr>
      <vt:lpstr>EDA</vt:lpstr>
      <vt:lpstr>CORRELATION(EDA)</vt:lpstr>
      <vt:lpstr>CORRELATION</vt:lpstr>
      <vt:lpstr>CATEGORICAL VARIABLES</vt:lpstr>
      <vt:lpstr>SMOTE</vt:lpstr>
      <vt:lpstr>EVALUATION</vt:lpstr>
      <vt:lpstr>Lots of Confusion</vt:lpstr>
      <vt:lpstr>THINGS THAT DIDN’T WORK</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 HEALTH INSURANCE CROSS SELL PREDICTION Kartika Sharma</dc:title>
  <dc:creator>Kartika Sharma</dc:creator>
  <cp:lastModifiedBy>Kartika Sharma</cp:lastModifiedBy>
  <cp:revision>8</cp:revision>
  <dcterms:modified xsi:type="dcterms:W3CDTF">2021-09-15T09:36:13Z</dcterms:modified>
</cp:coreProperties>
</file>