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75" r:id="rId7"/>
    <p:sldId id="261" r:id="rId8"/>
    <p:sldId id="262" r:id="rId9"/>
    <p:sldId id="263" r:id="rId10"/>
    <p:sldId id="264" r:id="rId11"/>
    <p:sldId id="265" r:id="rId12"/>
    <p:sldId id="268" r:id="rId13"/>
    <p:sldId id="276" r:id="rId14"/>
    <p:sldId id="266" r:id="rId15"/>
    <p:sldId id="270" r:id="rId16"/>
    <p:sldId id="271" r:id="rId17"/>
    <p:sldId id="274" r:id="rId18"/>
    <p:sldId id="267" r:id="rId19"/>
    <p:sldId id="272" r:id="rId20"/>
    <p:sldId id="273"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Project-4</a:t>
            </a:r>
            <a:endParaRPr sz="4200" b="1" dirty="0">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NETFLIX MOVIES AND TV SHOWS CLUSTERING</a:t>
            </a: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1800" b="1" dirty="0" smtClean="0">
                <a:solidFill>
                  <a:schemeClr val="lt1"/>
                </a:solidFill>
                <a:latin typeface="Montserrat"/>
                <a:ea typeface="Montserrat"/>
                <a:cs typeface="Montserrat"/>
                <a:sym typeface="Montserrat"/>
              </a:rPr>
              <a:t>Kartika Sharma</a:t>
            </a:r>
            <a:endParaRPr sz="18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Text Placeholder 2"/>
          <p:cNvSpPr>
            <a:spLocks noGrp="1"/>
          </p:cNvSpPr>
          <p:nvPr>
            <p:ph type="body" idx="1"/>
          </p:nvPr>
        </p:nvSpPr>
        <p:spPr/>
        <p:txBody>
          <a:bodyPr/>
          <a:lstStyle/>
          <a:p>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63" t="36358" r="36617" b="4027"/>
          <a:stretch/>
        </p:blipFill>
        <p:spPr>
          <a:xfrm>
            <a:off x="721895" y="1216908"/>
            <a:ext cx="7920216" cy="3384752"/>
          </a:xfrm>
          <a:prstGeom prst="rect">
            <a:avLst/>
          </a:prstGeom>
        </p:spPr>
      </p:pic>
    </p:spTree>
    <p:extLst>
      <p:ext uri="{BB962C8B-B14F-4D97-AF65-F5344CB8AC3E}">
        <p14:creationId xmlns:p14="http://schemas.microsoft.com/office/powerpoint/2010/main" val="1290155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a:t>
            </a:r>
            <a:endParaRPr lang="en-IN" dirty="0"/>
          </a:p>
        </p:txBody>
      </p:sp>
      <p:sp>
        <p:nvSpPr>
          <p:cNvPr id="3" name="Text Placeholder 2"/>
          <p:cNvSpPr>
            <a:spLocks noGrp="1"/>
          </p:cNvSpPr>
          <p:nvPr>
            <p:ph type="body" idx="1"/>
          </p:nvPr>
        </p:nvSpPr>
        <p:spPr>
          <a:xfrm>
            <a:off x="311700" y="1152474"/>
            <a:ext cx="8520600" cy="3825161"/>
          </a:xfrm>
        </p:spPr>
        <p:txBody>
          <a:bodyPr/>
          <a:lstStyle/>
          <a:p>
            <a:pPr>
              <a:buClr>
                <a:schemeClr val="bg1">
                  <a:lumMod val="75000"/>
                </a:schemeClr>
              </a:buClr>
            </a:pPr>
            <a:r>
              <a:rPr lang="en-IN" u="sng" dirty="0" smtClean="0">
                <a:solidFill>
                  <a:schemeClr val="bg1">
                    <a:lumMod val="75000"/>
                  </a:schemeClr>
                </a:solidFill>
              </a:rPr>
              <a:t>Label Encoding</a:t>
            </a:r>
          </a:p>
          <a:p>
            <a:pPr>
              <a:buClr>
                <a:schemeClr val="bg1">
                  <a:lumMod val="75000"/>
                </a:schemeClr>
              </a:buClr>
            </a:pPr>
            <a:r>
              <a:rPr lang="en-IN" u="sng" dirty="0" smtClean="0">
                <a:solidFill>
                  <a:schemeClr val="bg1">
                    <a:lumMod val="75000"/>
                  </a:schemeClr>
                </a:solidFill>
              </a:rPr>
              <a:t>Lemmatisation-</a:t>
            </a:r>
            <a:r>
              <a:rPr lang="en-IN" dirty="0" smtClean="0">
                <a:solidFill>
                  <a:schemeClr val="bg1">
                    <a:lumMod val="75000"/>
                  </a:schemeClr>
                </a:solidFill>
              </a:rPr>
              <a:t> </a:t>
            </a:r>
            <a:r>
              <a:rPr lang="en-US" sz="1400" dirty="0">
                <a:solidFill>
                  <a:schemeClr val="bg1">
                    <a:lumMod val="75000"/>
                  </a:schemeClr>
                </a:solidFill>
              </a:rPr>
              <a:t>Lemmatization, unlike Stemming, reduces the inflected words properly ensuring that the root word   belongs to the language. In Lemmatization root word is called Lemma. ... For example, runs, running, ran are all forms of the word run, therefore run is the lemma of all these words</a:t>
            </a:r>
            <a:r>
              <a:rPr lang="en-US" sz="1400" dirty="0" smtClean="0">
                <a:solidFill>
                  <a:schemeClr val="bg1">
                    <a:lumMod val="75000"/>
                  </a:schemeClr>
                </a:solidFill>
              </a:rPr>
              <a:t>.</a:t>
            </a:r>
            <a:endParaRPr lang="en-IN" sz="1400" dirty="0" smtClean="0">
              <a:solidFill>
                <a:schemeClr val="bg1">
                  <a:lumMod val="75000"/>
                </a:schemeClr>
              </a:solidFill>
            </a:endParaRPr>
          </a:p>
          <a:p>
            <a:pPr>
              <a:buClr>
                <a:schemeClr val="bg1">
                  <a:lumMod val="75000"/>
                </a:schemeClr>
              </a:buClr>
            </a:pPr>
            <a:r>
              <a:rPr lang="en-IN" u="sng" dirty="0" smtClean="0">
                <a:solidFill>
                  <a:schemeClr val="bg1">
                    <a:lumMod val="75000"/>
                  </a:schemeClr>
                </a:solidFill>
              </a:rPr>
              <a:t>Removing Stop words </a:t>
            </a:r>
            <a:r>
              <a:rPr lang="en-IN" dirty="0" smtClean="0">
                <a:solidFill>
                  <a:schemeClr val="bg1">
                    <a:lumMod val="75000"/>
                  </a:schemeClr>
                </a:solidFill>
              </a:rPr>
              <a:t>- </a:t>
            </a:r>
            <a:r>
              <a:rPr lang="en-US" sz="1400" dirty="0">
                <a:solidFill>
                  <a:schemeClr val="bg1">
                    <a:lumMod val="75000"/>
                  </a:schemeClr>
                </a:solidFill>
              </a:rPr>
              <a:t>To remove stop words from a sentence, you can divide your text into words and then remove the word if it exits in the list of stop words provided by NLTK.</a:t>
            </a:r>
            <a:endParaRPr lang="en-IN" sz="1400" u="sng" dirty="0" smtClean="0">
              <a:solidFill>
                <a:schemeClr val="bg1">
                  <a:lumMod val="75000"/>
                </a:schemeClr>
              </a:solidFill>
            </a:endParaRPr>
          </a:p>
          <a:p>
            <a:pPr>
              <a:buClr>
                <a:schemeClr val="bg1">
                  <a:lumMod val="75000"/>
                </a:schemeClr>
              </a:buClr>
            </a:pPr>
            <a:r>
              <a:rPr lang="en-IN" u="sng" dirty="0" smtClean="0">
                <a:solidFill>
                  <a:schemeClr val="bg1">
                    <a:lumMod val="75000"/>
                  </a:schemeClr>
                </a:solidFill>
              </a:rPr>
              <a:t>Tf - idf Vectorization - </a:t>
            </a:r>
            <a:r>
              <a:rPr lang="en-US" sz="1400" dirty="0">
                <a:solidFill>
                  <a:schemeClr val="bg1">
                    <a:lumMod val="75000"/>
                  </a:schemeClr>
                </a:solidFill>
              </a:rPr>
              <a:t>TF-IDF stands for “Term Frequency — Inverse Document Frequency”. This is a technique to quantify a word in documents, we generally compute a weight to each word which signifies the importance of the word in the document and corpus. This method is a widely used technique in Information Retrieval and Text Mining.</a:t>
            </a:r>
            <a:endParaRPr lang="en-IN" sz="1400" u="sng" dirty="0" smtClean="0">
              <a:solidFill>
                <a:schemeClr val="bg1">
                  <a:lumMod val="75000"/>
                </a:schemeClr>
              </a:solidFill>
            </a:endParaRPr>
          </a:p>
          <a:p>
            <a:pPr>
              <a:buClr>
                <a:schemeClr val="bg1">
                  <a:lumMod val="75000"/>
                </a:schemeClr>
              </a:buClr>
            </a:pPr>
            <a:r>
              <a:rPr lang="en-IN" u="sng" dirty="0" smtClean="0">
                <a:solidFill>
                  <a:schemeClr val="bg1">
                    <a:lumMod val="75000"/>
                  </a:schemeClr>
                </a:solidFill>
              </a:rPr>
              <a:t>Min-max Scaling - </a:t>
            </a:r>
            <a:r>
              <a:rPr lang="en-US" sz="1400" dirty="0">
                <a:solidFill>
                  <a:schemeClr val="bg1">
                    <a:lumMod val="75000"/>
                  </a:schemeClr>
                </a:solidFill>
              </a:rPr>
              <a:t>For each value in a feature, </a:t>
            </a:r>
            <a:r>
              <a:rPr lang="en-US" sz="1400" dirty="0" err="1">
                <a:solidFill>
                  <a:schemeClr val="bg1">
                    <a:lumMod val="75000"/>
                  </a:schemeClr>
                </a:solidFill>
              </a:rPr>
              <a:t>MinMaxScaler</a:t>
            </a:r>
            <a:r>
              <a:rPr lang="en-US" sz="1400" dirty="0">
                <a:solidFill>
                  <a:schemeClr val="bg1">
                    <a:lumMod val="75000"/>
                  </a:schemeClr>
                </a:solidFill>
              </a:rPr>
              <a:t> subtracts the minimum value in the feature and then divides by the range. </a:t>
            </a:r>
            <a:r>
              <a:rPr lang="en-US" sz="1400" dirty="0" smtClean="0">
                <a:solidFill>
                  <a:schemeClr val="bg1">
                    <a:lumMod val="75000"/>
                  </a:schemeClr>
                </a:solidFill>
              </a:rPr>
              <a:t>It preserves shape of original distribution.</a:t>
            </a:r>
            <a:endParaRPr lang="en-IN" dirty="0">
              <a:solidFill>
                <a:schemeClr val="bg1">
                  <a:lumMod val="75000"/>
                </a:schemeClr>
              </a:solidFill>
            </a:endParaRPr>
          </a:p>
        </p:txBody>
      </p:sp>
    </p:spTree>
    <p:extLst>
      <p:ext uri="{BB962C8B-B14F-4D97-AF65-F5344CB8AC3E}">
        <p14:creationId xmlns:p14="http://schemas.microsoft.com/office/powerpoint/2010/main" val="3710380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Modelling (LDA and LSA)</a:t>
            </a:r>
            <a:endParaRPr lang="en-IN" dirty="0"/>
          </a:p>
        </p:txBody>
      </p:sp>
      <p:sp>
        <p:nvSpPr>
          <p:cNvPr id="3" name="Text Placeholder 2"/>
          <p:cNvSpPr>
            <a:spLocks noGrp="1"/>
          </p:cNvSpPr>
          <p:nvPr>
            <p:ph type="body" idx="1"/>
          </p:nvPr>
        </p:nvSpPr>
        <p:spPr/>
        <p:txBody>
          <a:bodyPr/>
          <a:lstStyle/>
          <a:p>
            <a:pPr>
              <a:buClr>
                <a:schemeClr val="bg1">
                  <a:lumMod val="75000"/>
                </a:schemeClr>
              </a:buClr>
            </a:pPr>
            <a:r>
              <a:rPr lang="en-US" b="1" dirty="0">
                <a:solidFill>
                  <a:schemeClr val="bg1">
                    <a:lumMod val="75000"/>
                  </a:schemeClr>
                </a:solidFill>
              </a:rPr>
              <a:t>Latent Semantic Analysis</a:t>
            </a:r>
            <a:r>
              <a:rPr lang="en-US" dirty="0">
                <a:solidFill>
                  <a:schemeClr val="bg1">
                    <a:lumMod val="75000"/>
                  </a:schemeClr>
                </a:solidFill>
              </a:rPr>
              <a:t>(LSA) is used to find the hidden topics represented by the document or text. This hidden topics then are used for clustering the similar documents together. LSA is an unsupervised algorithm and hence we don't know the actual topic of the document</a:t>
            </a:r>
            <a:r>
              <a:rPr lang="en-US" dirty="0" smtClean="0">
                <a:solidFill>
                  <a:schemeClr val="bg1">
                    <a:lumMod val="75000"/>
                  </a:schemeClr>
                </a:solidFill>
              </a:rPr>
              <a:t>.</a:t>
            </a:r>
          </a:p>
          <a:p>
            <a:pPr>
              <a:buClr>
                <a:schemeClr val="bg1">
                  <a:lumMod val="75000"/>
                </a:schemeClr>
              </a:buClr>
            </a:pPr>
            <a:r>
              <a:rPr lang="en-US" dirty="0">
                <a:solidFill>
                  <a:schemeClr val="bg1">
                    <a:lumMod val="75000"/>
                  </a:schemeClr>
                </a:solidFill>
              </a:rPr>
              <a:t/>
            </a:r>
            <a:br>
              <a:rPr lang="en-US" dirty="0">
                <a:solidFill>
                  <a:schemeClr val="bg1">
                    <a:lumMod val="75000"/>
                  </a:schemeClr>
                </a:solidFill>
              </a:rPr>
            </a:br>
            <a:r>
              <a:rPr lang="en-US" dirty="0">
                <a:solidFill>
                  <a:schemeClr val="bg1">
                    <a:lumMod val="75000"/>
                  </a:schemeClr>
                </a:solidFill>
              </a:rPr>
              <a:t>In natural language processing, the Latent </a:t>
            </a:r>
            <a:r>
              <a:rPr lang="en-US" dirty="0" err="1">
                <a:solidFill>
                  <a:schemeClr val="bg1">
                    <a:lumMod val="75000"/>
                  </a:schemeClr>
                </a:solidFill>
              </a:rPr>
              <a:t>Dirichlet</a:t>
            </a:r>
            <a:r>
              <a:rPr lang="en-US" dirty="0">
                <a:solidFill>
                  <a:schemeClr val="bg1">
                    <a:lumMod val="75000"/>
                  </a:schemeClr>
                </a:solidFill>
              </a:rPr>
              <a:t> Allocation (LDA) is </a:t>
            </a:r>
            <a:r>
              <a:rPr lang="en-US" b="1" dirty="0">
                <a:solidFill>
                  <a:schemeClr val="bg1">
                    <a:lumMod val="75000"/>
                  </a:schemeClr>
                </a:solidFill>
              </a:rPr>
              <a:t>a generative statistical model that allows sets of observations to be explained by unobserved groups that explain why some parts of the data are similar</a:t>
            </a:r>
            <a:r>
              <a:rPr lang="en-US" dirty="0">
                <a:solidFill>
                  <a:schemeClr val="bg1">
                    <a:lumMod val="75000"/>
                  </a:schemeClr>
                </a:solidFill>
              </a:rPr>
              <a:t>.</a:t>
            </a:r>
            <a:endParaRPr lang="en-IN" dirty="0">
              <a:solidFill>
                <a:schemeClr val="bg1">
                  <a:lumMod val="75000"/>
                </a:schemeClr>
              </a:solidFill>
            </a:endParaRPr>
          </a:p>
        </p:txBody>
      </p:sp>
    </p:spTree>
    <p:extLst>
      <p:ext uri="{BB962C8B-B14F-4D97-AF65-F5344CB8AC3E}">
        <p14:creationId xmlns:p14="http://schemas.microsoft.com/office/powerpoint/2010/main" val="4030840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 Modelling (LDA and LSA)</a:t>
            </a:r>
          </a:p>
        </p:txBody>
      </p:sp>
      <p:sp>
        <p:nvSpPr>
          <p:cNvPr id="3" name="Text Placeholder 2"/>
          <p:cNvSpPr>
            <a:spLocks noGrp="1"/>
          </p:cNvSpPr>
          <p:nvPr>
            <p:ph type="body" idx="1"/>
          </p:nvPr>
        </p:nvSpPr>
        <p:spPr>
          <a:xfrm>
            <a:off x="311700" y="1145599"/>
            <a:ext cx="8520600" cy="3416400"/>
          </a:xfrm>
        </p:spPr>
        <p:txBody>
          <a:bodyPr/>
          <a:lstStyle/>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80" t="45447" r="54511" b="10442"/>
          <a:stretch/>
        </p:blipFill>
        <p:spPr>
          <a:xfrm>
            <a:off x="311700" y="1244409"/>
            <a:ext cx="3960109" cy="319696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38" t="47318" r="73910" b="5898"/>
          <a:stretch/>
        </p:blipFill>
        <p:spPr>
          <a:xfrm>
            <a:off x="4695754" y="1306286"/>
            <a:ext cx="4248866" cy="3135085"/>
          </a:xfrm>
          <a:prstGeom prst="rect">
            <a:avLst/>
          </a:prstGeom>
        </p:spPr>
      </p:pic>
    </p:spTree>
    <p:extLst>
      <p:ext uri="{BB962C8B-B14F-4D97-AF65-F5344CB8AC3E}">
        <p14:creationId xmlns:p14="http://schemas.microsoft.com/office/powerpoint/2010/main" val="7818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Recommendation</a:t>
            </a:r>
            <a:endParaRPr lang="en-IN" dirty="0"/>
          </a:p>
        </p:txBody>
      </p:sp>
      <p:sp>
        <p:nvSpPr>
          <p:cNvPr id="3" name="Text Placeholder 2"/>
          <p:cNvSpPr>
            <a:spLocks noGrp="1"/>
          </p:cNvSpPr>
          <p:nvPr>
            <p:ph type="body" idx="1"/>
          </p:nvPr>
        </p:nvSpPr>
        <p:spPr/>
        <p:txBody>
          <a:bodyPr/>
          <a:lstStyle/>
          <a:p>
            <a:pPr>
              <a:buClr>
                <a:schemeClr val="bg1">
                  <a:lumMod val="75000"/>
                </a:schemeClr>
              </a:buClr>
              <a:buFont typeface="Arial" panose="020B0604020202020204" pitchFamily="34" charset="0"/>
              <a:buChar char="•"/>
            </a:pPr>
            <a:r>
              <a:rPr lang="en-US" dirty="0" smtClean="0">
                <a:solidFill>
                  <a:schemeClr val="bg1">
                    <a:lumMod val="75000"/>
                  </a:schemeClr>
                </a:solidFill>
              </a:rPr>
              <a:t>A </a:t>
            </a:r>
            <a:r>
              <a:rPr lang="en-US" dirty="0">
                <a:solidFill>
                  <a:schemeClr val="bg1">
                    <a:lumMod val="75000"/>
                  </a:schemeClr>
                </a:solidFill>
              </a:rPr>
              <a:t>recommender system, or a recommendation system (sometimes replacing 'system' with a synonym such as platform or engine), is a subclass of information filtering system that seeks to predict the "rating" or "preference" a user would give to an item</a:t>
            </a:r>
            <a:r>
              <a:rPr lang="en-US" dirty="0" smtClean="0">
                <a:solidFill>
                  <a:schemeClr val="bg1">
                    <a:lumMod val="75000"/>
                  </a:schemeClr>
                </a:solidFill>
              </a:rPr>
              <a:t>.</a:t>
            </a:r>
            <a:endParaRPr lang="en-IN" dirty="0">
              <a:solidFill>
                <a:schemeClr val="bg1">
                  <a:lumMod val="75000"/>
                </a:schemeClr>
              </a:solidFill>
            </a:endParaRPr>
          </a:p>
          <a:p>
            <a:pPr>
              <a:buClr>
                <a:schemeClr val="bg1">
                  <a:lumMod val="75000"/>
                </a:schemeClr>
              </a:buClr>
              <a:buFont typeface="Arial" panose="020B0604020202020204" pitchFamily="34" charset="0"/>
              <a:buChar char="•"/>
            </a:pPr>
            <a:endParaRPr lang="en-IN" dirty="0">
              <a:solidFill>
                <a:schemeClr val="bg1">
                  <a:lumMod val="75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13" t="40235" r="43760" b="39047"/>
          <a:stretch/>
        </p:blipFill>
        <p:spPr>
          <a:xfrm>
            <a:off x="577516" y="2674447"/>
            <a:ext cx="7514580" cy="2029177"/>
          </a:xfrm>
          <a:prstGeom prst="rect">
            <a:avLst/>
          </a:prstGeom>
        </p:spPr>
      </p:pic>
    </p:spTree>
    <p:extLst>
      <p:ext uri="{BB962C8B-B14F-4D97-AF65-F5344CB8AC3E}">
        <p14:creationId xmlns:p14="http://schemas.microsoft.com/office/powerpoint/2010/main" val="1714649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 - Means</a:t>
            </a:r>
            <a:endParaRPr lang="en-IN" dirty="0"/>
          </a:p>
        </p:txBody>
      </p:sp>
      <p:sp>
        <p:nvSpPr>
          <p:cNvPr id="3" name="Text Placeholder 2"/>
          <p:cNvSpPr>
            <a:spLocks noGrp="1"/>
          </p:cNvSpPr>
          <p:nvPr>
            <p:ph type="body" idx="1"/>
          </p:nvPr>
        </p:nvSpPr>
        <p:spPr>
          <a:xfrm>
            <a:off x="242949" y="1200601"/>
            <a:ext cx="8520600" cy="3416400"/>
          </a:xfrm>
        </p:spPr>
        <p:txBody>
          <a:bodyPr/>
          <a:lstStyle/>
          <a:p>
            <a:pPr marL="114300" indent="0">
              <a:buNone/>
            </a:pPr>
            <a:r>
              <a:rPr lang="en-US" dirty="0">
                <a:solidFill>
                  <a:schemeClr val="bg1">
                    <a:lumMod val="75000"/>
                  </a:schemeClr>
                </a:solidFill>
              </a:rPr>
              <a:t>To process the learning data, the K-means algorithm in data mining starts with a first group of randomly selected centroids, which are used as the beginning points for every cluster, and then performs iterative (repetitive) calculations to optimize the positions of the centroids</a:t>
            </a:r>
          </a:p>
          <a:p>
            <a:pPr marL="114300" indent="0">
              <a:buNone/>
            </a:pPr>
            <a:r>
              <a:rPr lang="en-US" dirty="0">
                <a:solidFill>
                  <a:schemeClr val="bg1">
                    <a:lumMod val="75000"/>
                  </a:schemeClr>
                </a:solidFill>
              </a:rPr>
              <a:t>It halts creating and optimizing clusters when either:</a:t>
            </a:r>
          </a:p>
          <a:p>
            <a:pPr>
              <a:buClr>
                <a:schemeClr val="bg1">
                  <a:lumMod val="75000"/>
                </a:schemeClr>
              </a:buClr>
            </a:pPr>
            <a:r>
              <a:rPr lang="en-US" dirty="0">
                <a:solidFill>
                  <a:schemeClr val="bg1">
                    <a:lumMod val="75000"/>
                  </a:schemeClr>
                </a:solidFill>
              </a:rPr>
              <a:t>The centroids have stabilized — there is no change in their values because the clustering has been successful</a:t>
            </a:r>
            <a:r>
              <a:rPr lang="en-US" dirty="0" smtClean="0">
                <a:solidFill>
                  <a:schemeClr val="bg1">
                    <a:lumMod val="75000"/>
                  </a:schemeClr>
                </a:solidFill>
              </a:rPr>
              <a:t>.</a:t>
            </a:r>
          </a:p>
          <a:p>
            <a:pPr>
              <a:buClr>
                <a:schemeClr val="bg1">
                  <a:lumMod val="75000"/>
                </a:schemeClr>
              </a:buClr>
            </a:pPr>
            <a:r>
              <a:rPr lang="en-US" dirty="0">
                <a:solidFill>
                  <a:schemeClr val="bg1">
                    <a:lumMod val="75000"/>
                  </a:schemeClr>
                </a:solidFill>
              </a:rPr>
              <a:t>The defined number of iterations has been achieved</a:t>
            </a:r>
            <a:endParaRPr lang="en-US" dirty="0" smtClean="0">
              <a:solidFill>
                <a:schemeClr val="bg1">
                  <a:lumMod val="75000"/>
                </a:schemeClr>
              </a:solidFill>
            </a:endParaRPr>
          </a:p>
          <a:p>
            <a:pPr>
              <a:buClr>
                <a:schemeClr val="bg1">
                  <a:lumMod val="75000"/>
                </a:schemeClr>
              </a:buClr>
            </a:pPr>
            <a:endParaRPr lang="en-US" dirty="0">
              <a:solidFill>
                <a:schemeClr val="bg1">
                  <a:lumMod val="75000"/>
                </a:schemeClr>
              </a:solidFill>
            </a:endParaRPr>
          </a:p>
          <a:p>
            <a:endParaRPr lang="en-US" dirty="0">
              <a:solidFill>
                <a:schemeClr val="bg1">
                  <a:lumMod val="75000"/>
                </a:schemeClr>
              </a:solidFill>
            </a:endParaRPr>
          </a:p>
        </p:txBody>
      </p:sp>
    </p:spTree>
    <p:extLst>
      <p:ext uri="{BB962C8B-B14F-4D97-AF65-F5344CB8AC3E}">
        <p14:creationId xmlns:p14="http://schemas.microsoft.com/office/powerpoint/2010/main" val="3685007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a:t>
            </a:r>
            <a:endParaRPr lang="en-IN" dirty="0"/>
          </a:p>
        </p:txBody>
      </p:sp>
      <p:sp>
        <p:nvSpPr>
          <p:cNvPr id="3" name="Text Placeholder 2"/>
          <p:cNvSpPr>
            <a:spLocks noGrp="1"/>
          </p:cNvSpPr>
          <p:nvPr>
            <p:ph type="body" idx="1"/>
          </p:nvPr>
        </p:nvSpPr>
        <p:spPr/>
        <p:txBody>
          <a:bodyPr/>
          <a:lstStyle/>
          <a:p>
            <a:pPr marL="114300" indent="0">
              <a:buNone/>
            </a:pPr>
            <a:endParaRPr lang="en-IN" dirty="0">
              <a:solidFill>
                <a:schemeClr val="bg1">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713" t="34487" r="40152" b="12181"/>
          <a:stretch/>
        </p:blipFill>
        <p:spPr>
          <a:xfrm>
            <a:off x="460638" y="1152475"/>
            <a:ext cx="7947717" cy="3238214"/>
          </a:xfrm>
          <a:prstGeom prst="rect">
            <a:avLst/>
          </a:prstGeom>
        </p:spPr>
      </p:pic>
    </p:spTree>
    <p:extLst>
      <p:ext uri="{BB962C8B-B14F-4D97-AF65-F5344CB8AC3E}">
        <p14:creationId xmlns:p14="http://schemas.microsoft.com/office/powerpoint/2010/main" val="1268624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IN" dirty="0"/>
          </a:p>
        </p:txBody>
      </p:sp>
      <p:sp>
        <p:nvSpPr>
          <p:cNvPr id="3" name="Text Placeholder 2"/>
          <p:cNvSpPr>
            <a:spLocks noGrp="1"/>
          </p:cNvSpPr>
          <p:nvPr>
            <p:ph type="body" idx="1"/>
          </p:nvPr>
        </p:nvSpPr>
        <p:spPr/>
        <p:txBody>
          <a:bodyPr/>
          <a:lstStyle/>
          <a:p>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264" t="47586" r="50224" b="6567"/>
          <a:stretch/>
        </p:blipFill>
        <p:spPr>
          <a:xfrm>
            <a:off x="515639" y="1285659"/>
            <a:ext cx="8316661" cy="3169463"/>
          </a:xfrm>
          <a:prstGeom prst="rect">
            <a:avLst/>
          </a:prstGeom>
        </p:spPr>
      </p:pic>
    </p:spTree>
    <p:extLst>
      <p:ext uri="{BB962C8B-B14F-4D97-AF65-F5344CB8AC3E}">
        <p14:creationId xmlns:p14="http://schemas.microsoft.com/office/powerpoint/2010/main" val="3014852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Silhouette Analysis</a:t>
            </a:r>
            <a:endParaRPr lang="en-IN" dirty="0"/>
          </a:p>
        </p:txBody>
      </p:sp>
      <p:sp>
        <p:nvSpPr>
          <p:cNvPr id="3" name="Text Placeholder 2"/>
          <p:cNvSpPr>
            <a:spLocks noGrp="1"/>
          </p:cNvSpPr>
          <p:nvPr>
            <p:ph type="body" idx="1"/>
          </p:nvPr>
        </p:nvSpPr>
        <p:spPr/>
        <p:txBody>
          <a:bodyPr/>
          <a:lstStyle/>
          <a:p>
            <a:pPr marL="114300" indent="0">
              <a:buClr>
                <a:schemeClr val="bg1">
                  <a:lumMod val="75000"/>
                </a:schemeClr>
              </a:buClr>
              <a:buNone/>
            </a:pPr>
            <a:endParaRPr lang="en-IN" dirty="0" smtClean="0">
              <a:solidFill>
                <a:schemeClr val="bg1">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489" t="33952" r="44736" b="18329"/>
          <a:stretch/>
        </p:blipFill>
        <p:spPr>
          <a:xfrm>
            <a:off x="481263" y="1152475"/>
            <a:ext cx="7892715" cy="3135086"/>
          </a:xfrm>
          <a:prstGeom prst="rect">
            <a:avLst/>
          </a:prstGeom>
        </p:spPr>
      </p:pic>
    </p:spTree>
    <p:extLst>
      <p:ext uri="{BB962C8B-B14F-4D97-AF65-F5344CB8AC3E}">
        <p14:creationId xmlns:p14="http://schemas.microsoft.com/office/powerpoint/2010/main" val="201958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Text Placeholder 2"/>
          <p:cNvSpPr>
            <a:spLocks noGrp="1"/>
          </p:cNvSpPr>
          <p:nvPr>
            <p:ph type="body" idx="1"/>
          </p:nvPr>
        </p:nvSpPr>
        <p:spPr/>
        <p:txBody>
          <a:bodyPr/>
          <a:lstStyle/>
          <a:p>
            <a:pPr marL="114300" indent="0">
              <a:buClr>
                <a:schemeClr val="bg1">
                  <a:lumMod val="75000"/>
                </a:schemeClr>
              </a:buClr>
              <a:buNone/>
            </a:pPr>
            <a:r>
              <a:rPr lang="en-US" b="1" dirty="0" smtClean="0">
                <a:solidFill>
                  <a:schemeClr val="bg1">
                    <a:lumMod val="75000"/>
                  </a:schemeClr>
                </a:solidFill>
              </a:rPr>
              <a:t> </a:t>
            </a:r>
          </a:p>
          <a:p>
            <a:pPr>
              <a:buClr>
                <a:schemeClr val="bg1">
                  <a:lumMod val="75000"/>
                </a:schemeClr>
              </a:buClr>
              <a:buFont typeface="Arial" panose="020B0604020202020204" pitchFamily="34" charset="0"/>
              <a:buChar char="•"/>
            </a:pPr>
            <a:endParaRPr lang="en-US" b="1" dirty="0">
              <a:solidFill>
                <a:schemeClr val="bg1">
                  <a:lumMod val="75000"/>
                </a:schemeClr>
              </a:solidFill>
            </a:endParaRPr>
          </a:p>
          <a:p>
            <a:pPr>
              <a:buClr>
                <a:schemeClr val="bg1">
                  <a:lumMod val="75000"/>
                </a:schemeClr>
              </a:buClr>
              <a:buFont typeface="Arial" panose="020B0604020202020204" pitchFamily="34" charset="0"/>
              <a:buChar char="•"/>
            </a:pPr>
            <a:r>
              <a:rPr lang="en-US" dirty="0" smtClean="0">
                <a:solidFill>
                  <a:schemeClr val="bg1">
                    <a:lumMod val="75000"/>
                  </a:schemeClr>
                </a:solidFill>
              </a:rPr>
              <a:t>LDA </a:t>
            </a:r>
            <a:r>
              <a:rPr lang="en-US" dirty="0">
                <a:solidFill>
                  <a:schemeClr val="bg1">
                    <a:lumMod val="75000"/>
                  </a:schemeClr>
                </a:solidFill>
              </a:rPr>
              <a:t>and LSA has sorted much more similar titles in a group of genre</a:t>
            </a:r>
          </a:p>
          <a:p>
            <a:pPr>
              <a:buClr>
                <a:schemeClr val="bg1">
                  <a:lumMod val="75000"/>
                </a:schemeClr>
              </a:buClr>
              <a:buFont typeface="Arial" panose="020B0604020202020204" pitchFamily="34" charset="0"/>
              <a:buChar char="•"/>
            </a:pPr>
            <a:r>
              <a:rPr lang="en-US" dirty="0" smtClean="0">
                <a:solidFill>
                  <a:schemeClr val="bg1">
                    <a:lumMod val="75000"/>
                  </a:schemeClr>
                </a:solidFill>
              </a:rPr>
              <a:t> </a:t>
            </a:r>
            <a:r>
              <a:rPr lang="en-US" dirty="0">
                <a:solidFill>
                  <a:schemeClr val="bg1">
                    <a:lumMod val="75000"/>
                  </a:schemeClr>
                </a:solidFill>
              </a:rPr>
              <a:t>Recommendation system works perfectly well with description column</a:t>
            </a:r>
          </a:p>
          <a:p>
            <a:pPr>
              <a:buClr>
                <a:schemeClr val="bg1">
                  <a:lumMod val="75000"/>
                </a:schemeClr>
              </a:buClr>
              <a:buFont typeface="Arial" panose="020B0604020202020204" pitchFamily="34" charset="0"/>
              <a:buChar char="•"/>
            </a:pPr>
            <a:r>
              <a:rPr lang="en-US" dirty="0" smtClean="0">
                <a:solidFill>
                  <a:schemeClr val="bg1">
                    <a:lumMod val="75000"/>
                  </a:schemeClr>
                </a:solidFill>
              </a:rPr>
              <a:t> </a:t>
            </a:r>
            <a:r>
              <a:rPr lang="en-US" dirty="0">
                <a:solidFill>
                  <a:schemeClr val="bg1">
                    <a:lumMod val="75000"/>
                  </a:schemeClr>
                </a:solidFill>
              </a:rPr>
              <a:t>After applying K - means optimal value of number of clusters is 5</a:t>
            </a:r>
          </a:p>
          <a:p>
            <a:pPr>
              <a:buClr>
                <a:schemeClr val="bg1">
                  <a:lumMod val="75000"/>
                </a:schemeClr>
              </a:buClr>
              <a:buFont typeface="Arial" panose="020B0604020202020204" pitchFamily="34" charset="0"/>
              <a:buChar char="•"/>
            </a:pPr>
            <a:r>
              <a:rPr lang="en-US" dirty="0" smtClean="0">
                <a:solidFill>
                  <a:schemeClr val="bg1">
                    <a:lumMod val="75000"/>
                  </a:schemeClr>
                </a:solidFill>
              </a:rPr>
              <a:t>Silhouette </a:t>
            </a:r>
            <a:r>
              <a:rPr lang="en-US" dirty="0">
                <a:solidFill>
                  <a:schemeClr val="bg1">
                    <a:lumMod val="75000"/>
                  </a:schemeClr>
                </a:solidFill>
              </a:rPr>
              <a:t>score for a set of sample data points is used to measure how dense and well-separated the clusters are.</a:t>
            </a:r>
          </a:p>
          <a:p>
            <a:pPr>
              <a:buClr>
                <a:schemeClr val="bg1">
                  <a:lumMod val="75000"/>
                </a:schemeClr>
              </a:buClr>
              <a:buFont typeface="Arial" panose="020B0604020202020204" pitchFamily="34" charset="0"/>
              <a:buChar char="•"/>
            </a:pPr>
            <a:endParaRPr lang="en-IN" dirty="0">
              <a:solidFill>
                <a:schemeClr val="bg1">
                  <a:lumMod val="75000"/>
                </a:schemeClr>
              </a:solidFill>
            </a:endParaRPr>
          </a:p>
        </p:txBody>
      </p:sp>
    </p:spTree>
    <p:extLst>
      <p:ext uri="{BB962C8B-B14F-4D97-AF65-F5344CB8AC3E}">
        <p14:creationId xmlns:p14="http://schemas.microsoft.com/office/powerpoint/2010/main" val="856125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2400" b="1" dirty="0" smtClean="0">
                <a:solidFill>
                  <a:schemeClr val="tx2">
                    <a:lumMod val="50000"/>
                  </a:schemeClr>
                </a:solidFill>
                <a:latin typeface="Montserrat"/>
                <a:ea typeface="Montserrat"/>
                <a:cs typeface="Montserrat"/>
                <a:sym typeface="Montserrat"/>
              </a:rPr>
              <a:t>Netflix and chill !</a:t>
            </a:r>
            <a:endParaRPr sz="2400" b="1" dirty="0">
              <a:solidFill>
                <a:schemeClr val="tx2">
                  <a:lumMod val="50000"/>
                </a:schemeClr>
              </a:solidFill>
              <a:latin typeface="Montserrat"/>
              <a:ea typeface="Montserrat"/>
              <a:cs typeface="Montserrat"/>
              <a:sym typeface="Montserrat"/>
            </a:endParaRPr>
          </a:p>
        </p:txBody>
      </p:sp>
      <p:sp>
        <p:nvSpPr>
          <p:cNvPr id="3" name="Text Placeholder 2"/>
          <p:cNvSpPr>
            <a:spLocks noGrp="1"/>
          </p:cNvSpPr>
          <p:nvPr>
            <p:ph type="body" idx="1"/>
          </p:nvPr>
        </p:nvSpPr>
        <p:spPr/>
        <p:txBody>
          <a:bodyPr/>
          <a:lstStyle/>
          <a:p>
            <a:pPr>
              <a:buClr>
                <a:schemeClr val="bg1"/>
              </a:buClr>
            </a:pPr>
            <a:r>
              <a:rPr lang="en-IN" b="1" dirty="0">
                <a:solidFill>
                  <a:schemeClr val="bg1">
                    <a:lumMod val="75000"/>
                  </a:schemeClr>
                </a:solidFill>
              </a:rPr>
              <a:t>Problem Statement</a:t>
            </a:r>
          </a:p>
          <a:p>
            <a:pPr>
              <a:buClr>
                <a:schemeClr val="bg1"/>
              </a:buClr>
            </a:pPr>
            <a:r>
              <a:rPr lang="en-IN" b="1" dirty="0" smtClean="0">
                <a:solidFill>
                  <a:schemeClr val="bg1">
                    <a:lumMod val="75000"/>
                  </a:schemeClr>
                </a:solidFill>
              </a:rPr>
              <a:t>EDA</a:t>
            </a:r>
            <a:endParaRPr lang="en-IN" b="1" dirty="0">
              <a:solidFill>
                <a:schemeClr val="bg1">
                  <a:lumMod val="75000"/>
                </a:schemeClr>
              </a:solidFill>
            </a:endParaRPr>
          </a:p>
          <a:p>
            <a:pPr>
              <a:buClr>
                <a:schemeClr val="bg1"/>
              </a:buClr>
            </a:pPr>
            <a:r>
              <a:rPr lang="en-IN" b="1" dirty="0" smtClean="0">
                <a:solidFill>
                  <a:schemeClr val="bg1">
                    <a:lumMod val="75000"/>
                  </a:schemeClr>
                </a:solidFill>
              </a:rPr>
              <a:t>Data Pre-processing</a:t>
            </a:r>
          </a:p>
          <a:p>
            <a:pPr>
              <a:buClr>
                <a:schemeClr val="bg1"/>
              </a:buClr>
            </a:pPr>
            <a:r>
              <a:rPr lang="en-IN" b="1" dirty="0" smtClean="0">
                <a:solidFill>
                  <a:schemeClr val="bg1">
                    <a:lumMod val="75000"/>
                  </a:schemeClr>
                </a:solidFill>
              </a:rPr>
              <a:t>Topic modelling</a:t>
            </a:r>
          </a:p>
          <a:p>
            <a:pPr>
              <a:buClr>
                <a:schemeClr val="bg1"/>
              </a:buClr>
            </a:pPr>
            <a:r>
              <a:rPr lang="en-IN" b="1" dirty="0" smtClean="0">
                <a:solidFill>
                  <a:schemeClr val="bg1">
                    <a:lumMod val="75000"/>
                  </a:schemeClr>
                </a:solidFill>
              </a:rPr>
              <a:t>Recommendation system</a:t>
            </a:r>
          </a:p>
          <a:p>
            <a:pPr>
              <a:buClr>
                <a:schemeClr val="bg1"/>
              </a:buClr>
            </a:pPr>
            <a:r>
              <a:rPr lang="en-IN" b="1" dirty="0" smtClean="0">
                <a:solidFill>
                  <a:schemeClr val="bg1">
                    <a:lumMod val="75000"/>
                  </a:schemeClr>
                </a:solidFill>
              </a:rPr>
              <a:t>K- Means Clustering</a:t>
            </a:r>
          </a:p>
          <a:p>
            <a:pPr>
              <a:buClr>
                <a:schemeClr val="bg1"/>
              </a:buClr>
            </a:pPr>
            <a:r>
              <a:rPr lang="en-IN" b="1" dirty="0" smtClean="0">
                <a:solidFill>
                  <a:schemeClr val="bg1">
                    <a:lumMod val="75000"/>
                  </a:schemeClr>
                </a:solidFill>
              </a:rPr>
              <a:t>Cluster Analysis</a:t>
            </a:r>
          </a:p>
          <a:p>
            <a:pPr>
              <a:buClr>
                <a:schemeClr val="bg1"/>
              </a:buClr>
            </a:pPr>
            <a:endParaRPr lang="en-IN" b="1" dirty="0">
              <a:solidFill>
                <a:schemeClr val="bg1">
                  <a:lumMod val="75000"/>
                </a:schemeClr>
              </a:solidFill>
            </a:endParaRPr>
          </a:p>
          <a:p>
            <a:endParaRPr lang="en-IN" dirty="0"/>
          </a:p>
        </p:txBody>
      </p:sp>
      <p:pic>
        <p:nvPicPr>
          <p:cNvPr id="4" name="Picture 3"/>
          <p:cNvPicPr>
            <a:picLocks noChangeAspect="1"/>
          </p:cNvPicPr>
          <p:nvPr/>
        </p:nvPicPr>
        <p:blipFill>
          <a:blip r:embed="rId3"/>
          <a:stretch>
            <a:fillRect/>
          </a:stretch>
        </p:blipFill>
        <p:spPr>
          <a:xfrm>
            <a:off x="3781353" y="1379765"/>
            <a:ext cx="4922635" cy="288285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249" y="450150"/>
            <a:ext cx="8000607" cy="4090800"/>
          </a:xfrm>
        </p:spPr>
        <p:txBody>
          <a:bodyPr/>
          <a:lstStyle/>
          <a:p>
            <a:pPr algn="ctr"/>
            <a:r>
              <a:rPr lang="en-IN" sz="6000" b="1" dirty="0" smtClean="0"/>
              <a:t>Q  &amp;  A</a:t>
            </a:r>
            <a:endParaRPr lang="en-IN" sz="6000" b="1" dirty="0"/>
          </a:p>
        </p:txBody>
      </p:sp>
    </p:spTree>
    <p:extLst>
      <p:ext uri="{BB962C8B-B14F-4D97-AF65-F5344CB8AC3E}">
        <p14:creationId xmlns:p14="http://schemas.microsoft.com/office/powerpoint/2010/main" val="1917029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 many choices</a:t>
            </a:r>
            <a:endParaRPr lang="en-IN" dirty="0"/>
          </a:p>
        </p:txBody>
      </p:sp>
      <p:sp>
        <p:nvSpPr>
          <p:cNvPr id="3" name="Text Placeholder 2"/>
          <p:cNvSpPr>
            <a:spLocks noGrp="1"/>
          </p:cNvSpPr>
          <p:nvPr>
            <p:ph type="body" idx="1"/>
          </p:nvPr>
        </p:nvSpPr>
        <p:spPr/>
        <p:txBody>
          <a:bodyPr/>
          <a:lstStyle/>
          <a:p>
            <a:r>
              <a:rPr lang="en-US" dirty="0">
                <a:solidFill>
                  <a:schemeClr val="bg1">
                    <a:lumMod val="75000"/>
                  </a:schemeClr>
                </a:solidFill>
              </a:rPr>
              <a:t>This dataset consists of </a:t>
            </a:r>
            <a:r>
              <a:rPr lang="en-US" dirty="0" err="1">
                <a:solidFill>
                  <a:schemeClr val="bg1">
                    <a:lumMod val="75000"/>
                  </a:schemeClr>
                </a:solidFill>
              </a:rPr>
              <a:t>tv</a:t>
            </a:r>
            <a:r>
              <a:rPr lang="en-US" dirty="0">
                <a:solidFill>
                  <a:schemeClr val="bg1">
                    <a:lumMod val="75000"/>
                  </a:schemeClr>
                </a:solidFill>
              </a:rPr>
              <a:t> shows and movies available on Netflix as of 2019. The dataset is collected from </a:t>
            </a:r>
            <a:r>
              <a:rPr lang="en-US" dirty="0" err="1">
                <a:solidFill>
                  <a:schemeClr val="bg1">
                    <a:lumMod val="75000"/>
                  </a:schemeClr>
                </a:solidFill>
              </a:rPr>
              <a:t>Flixable</a:t>
            </a:r>
            <a:r>
              <a:rPr lang="en-US" dirty="0">
                <a:solidFill>
                  <a:schemeClr val="bg1">
                    <a:lumMod val="75000"/>
                  </a:schemeClr>
                </a:solidFill>
              </a:rPr>
              <a:t> which is a third-party Netflix search engine.</a:t>
            </a:r>
          </a:p>
          <a:p>
            <a:r>
              <a:rPr lang="en-US" dirty="0">
                <a:solidFill>
                  <a:schemeClr val="bg1">
                    <a:lumMod val="75000"/>
                  </a:schemeClr>
                </a:solidFill>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endParaRPr lang="en-IN" dirty="0">
              <a:solidFill>
                <a:schemeClr val="bg1">
                  <a:lumMod val="75000"/>
                </a:schemeClr>
              </a:solidFill>
            </a:endParaRPr>
          </a:p>
        </p:txBody>
      </p:sp>
    </p:spTree>
    <p:extLst>
      <p:ext uri="{BB962C8B-B14F-4D97-AF65-F5344CB8AC3E}">
        <p14:creationId xmlns:p14="http://schemas.microsoft.com/office/powerpoint/2010/main" val="713544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sp>
        <p:nvSpPr>
          <p:cNvPr id="3" name="Text Placeholder 2"/>
          <p:cNvSpPr>
            <a:spLocks noGrp="1"/>
          </p:cNvSpPr>
          <p:nvPr>
            <p:ph type="body" idx="1"/>
          </p:nvPr>
        </p:nvSpPr>
        <p:spPr/>
        <p:txBody>
          <a:bodyPr/>
          <a:lstStyle/>
          <a:p>
            <a:endParaRPr lang="en-US" dirty="0" smtClean="0">
              <a:solidFill>
                <a:schemeClr val="bg1">
                  <a:lumMod val="75000"/>
                </a:schemeClr>
              </a:solidFill>
            </a:endParaRPr>
          </a:p>
          <a:p>
            <a:endParaRPr lang="en-US" dirty="0">
              <a:solidFill>
                <a:schemeClr val="bg1">
                  <a:lumMod val="75000"/>
                </a:schemeClr>
              </a:solidFill>
            </a:endParaRPr>
          </a:p>
          <a:p>
            <a:r>
              <a:rPr lang="en-US" dirty="0" err="1" smtClean="0">
                <a:solidFill>
                  <a:schemeClr val="bg1">
                    <a:lumMod val="75000"/>
                  </a:schemeClr>
                </a:solidFill>
              </a:rPr>
              <a:t>show_id</a:t>
            </a:r>
            <a:r>
              <a:rPr lang="en-US" dirty="0" smtClean="0">
                <a:solidFill>
                  <a:schemeClr val="bg1">
                    <a:lumMod val="75000"/>
                  </a:schemeClr>
                </a:solidFill>
              </a:rPr>
              <a:t> </a:t>
            </a:r>
            <a:r>
              <a:rPr lang="en-US" dirty="0">
                <a:solidFill>
                  <a:schemeClr val="bg1">
                    <a:lumMod val="75000"/>
                  </a:schemeClr>
                </a:solidFill>
              </a:rPr>
              <a:t>: Unique ID for every Movie / </a:t>
            </a:r>
            <a:r>
              <a:rPr lang="en-US" dirty="0" err="1">
                <a:solidFill>
                  <a:schemeClr val="bg1">
                    <a:lumMod val="75000"/>
                  </a:schemeClr>
                </a:solidFill>
              </a:rPr>
              <a:t>Tv</a:t>
            </a:r>
            <a:r>
              <a:rPr lang="en-US" dirty="0">
                <a:solidFill>
                  <a:schemeClr val="bg1">
                    <a:lumMod val="75000"/>
                  </a:schemeClr>
                </a:solidFill>
              </a:rPr>
              <a:t> Show</a:t>
            </a:r>
          </a:p>
          <a:p>
            <a:r>
              <a:rPr lang="en-US" dirty="0">
                <a:solidFill>
                  <a:schemeClr val="bg1">
                    <a:lumMod val="75000"/>
                  </a:schemeClr>
                </a:solidFill>
              </a:rPr>
              <a:t>type : Identifier - A Movie or TV Show</a:t>
            </a:r>
          </a:p>
          <a:p>
            <a:r>
              <a:rPr lang="en-US" dirty="0">
                <a:solidFill>
                  <a:schemeClr val="bg1">
                    <a:lumMod val="75000"/>
                  </a:schemeClr>
                </a:solidFill>
              </a:rPr>
              <a:t>title : Title of the Movie / </a:t>
            </a:r>
            <a:r>
              <a:rPr lang="en-US" dirty="0" err="1">
                <a:solidFill>
                  <a:schemeClr val="bg1">
                    <a:lumMod val="75000"/>
                  </a:schemeClr>
                </a:solidFill>
              </a:rPr>
              <a:t>Tv</a:t>
            </a:r>
            <a:r>
              <a:rPr lang="en-US" dirty="0">
                <a:solidFill>
                  <a:schemeClr val="bg1">
                    <a:lumMod val="75000"/>
                  </a:schemeClr>
                </a:solidFill>
              </a:rPr>
              <a:t> Show</a:t>
            </a:r>
          </a:p>
          <a:p>
            <a:r>
              <a:rPr lang="en-US" dirty="0">
                <a:solidFill>
                  <a:schemeClr val="bg1">
                    <a:lumMod val="75000"/>
                  </a:schemeClr>
                </a:solidFill>
              </a:rPr>
              <a:t>director : Director of the Movie</a:t>
            </a:r>
          </a:p>
          <a:p>
            <a:r>
              <a:rPr lang="en-US" dirty="0">
                <a:solidFill>
                  <a:schemeClr val="bg1">
                    <a:lumMod val="75000"/>
                  </a:schemeClr>
                </a:solidFill>
              </a:rPr>
              <a:t>cast : Actors involved in the movie / show</a:t>
            </a:r>
          </a:p>
          <a:p>
            <a:r>
              <a:rPr lang="en-US" dirty="0">
                <a:solidFill>
                  <a:schemeClr val="bg1">
                    <a:lumMod val="75000"/>
                  </a:schemeClr>
                </a:solidFill>
              </a:rPr>
              <a:t>country : Country where the movie / show was </a:t>
            </a:r>
            <a:r>
              <a:rPr lang="en-US" dirty="0" smtClean="0">
                <a:solidFill>
                  <a:schemeClr val="bg1">
                    <a:lumMod val="75000"/>
                  </a:schemeClr>
                </a:solidFill>
              </a:rPr>
              <a:t>produced</a:t>
            </a:r>
            <a:endParaRPr lang="en-US" dirty="0">
              <a:solidFill>
                <a:schemeClr val="bg1">
                  <a:lumMod val="75000"/>
                </a:schemeClr>
              </a:solidFill>
            </a:endParaRPr>
          </a:p>
        </p:txBody>
      </p:sp>
    </p:spTree>
    <p:extLst>
      <p:ext uri="{BB962C8B-B14F-4D97-AF65-F5344CB8AC3E}">
        <p14:creationId xmlns:p14="http://schemas.microsoft.com/office/powerpoint/2010/main" val="150246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Summary</a:t>
            </a:r>
            <a:endParaRPr lang="en-IN" dirty="0"/>
          </a:p>
        </p:txBody>
      </p:sp>
      <p:sp>
        <p:nvSpPr>
          <p:cNvPr id="3" name="Text Placeholder 2"/>
          <p:cNvSpPr>
            <a:spLocks noGrp="1"/>
          </p:cNvSpPr>
          <p:nvPr>
            <p:ph type="body" idx="1"/>
          </p:nvPr>
        </p:nvSpPr>
        <p:spPr/>
        <p:txBody>
          <a:bodyPr/>
          <a:lstStyle/>
          <a:p>
            <a:r>
              <a:rPr lang="en-US" dirty="0" err="1">
                <a:solidFill>
                  <a:schemeClr val="bg1">
                    <a:lumMod val="75000"/>
                  </a:schemeClr>
                </a:solidFill>
              </a:rPr>
              <a:t>date_added</a:t>
            </a:r>
            <a:r>
              <a:rPr lang="en-US" dirty="0">
                <a:solidFill>
                  <a:schemeClr val="bg1">
                    <a:lumMod val="75000"/>
                  </a:schemeClr>
                </a:solidFill>
              </a:rPr>
              <a:t> : Date it was added on Netflix</a:t>
            </a:r>
          </a:p>
          <a:p>
            <a:r>
              <a:rPr lang="en-US" dirty="0" err="1">
                <a:solidFill>
                  <a:schemeClr val="bg1">
                    <a:lumMod val="75000"/>
                  </a:schemeClr>
                </a:solidFill>
              </a:rPr>
              <a:t>release_year</a:t>
            </a:r>
            <a:r>
              <a:rPr lang="en-US" dirty="0">
                <a:solidFill>
                  <a:schemeClr val="bg1">
                    <a:lumMod val="75000"/>
                  </a:schemeClr>
                </a:solidFill>
              </a:rPr>
              <a:t> : Actual </a:t>
            </a:r>
            <a:r>
              <a:rPr lang="en-US" dirty="0" err="1">
                <a:solidFill>
                  <a:schemeClr val="bg1">
                    <a:lumMod val="75000"/>
                  </a:schemeClr>
                </a:solidFill>
              </a:rPr>
              <a:t>Releaseyear</a:t>
            </a:r>
            <a:r>
              <a:rPr lang="en-US" dirty="0">
                <a:solidFill>
                  <a:schemeClr val="bg1">
                    <a:lumMod val="75000"/>
                  </a:schemeClr>
                </a:solidFill>
              </a:rPr>
              <a:t> of the movie / show</a:t>
            </a:r>
          </a:p>
          <a:p>
            <a:r>
              <a:rPr lang="en-US" dirty="0">
                <a:solidFill>
                  <a:schemeClr val="bg1">
                    <a:lumMod val="75000"/>
                  </a:schemeClr>
                </a:solidFill>
              </a:rPr>
              <a:t>rating : TV Rating of the movie / show</a:t>
            </a:r>
          </a:p>
          <a:p>
            <a:r>
              <a:rPr lang="en-US" dirty="0">
                <a:solidFill>
                  <a:schemeClr val="bg1">
                    <a:lumMod val="75000"/>
                  </a:schemeClr>
                </a:solidFill>
              </a:rPr>
              <a:t>duration : Total Duration - in minutes or number of seasons</a:t>
            </a:r>
          </a:p>
          <a:p>
            <a:r>
              <a:rPr lang="en-US" dirty="0" err="1">
                <a:solidFill>
                  <a:schemeClr val="bg1">
                    <a:lumMod val="75000"/>
                  </a:schemeClr>
                </a:solidFill>
              </a:rPr>
              <a:t>listed_in</a:t>
            </a:r>
            <a:r>
              <a:rPr lang="en-US" dirty="0">
                <a:solidFill>
                  <a:schemeClr val="bg1">
                    <a:lumMod val="75000"/>
                  </a:schemeClr>
                </a:solidFill>
              </a:rPr>
              <a:t> : </a:t>
            </a:r>
            <a:r>
              <a:rPr lang="en-US" dirty="0" err="1">
                <a:solidFill>
                  <a:schemeClr val="bg1">
                    <a:lumMod val="75000"/>
                  </a:schemeClr>
                </a:solidFill>
              </a:rPr>
              <a:t>Genere</a:t>
            </a:r>
            <a:endParaRPr lang="en-US" dirty="0">
              <a:solidFill>
                <a:schemeClr val="bg1">
                  <a:lumMod val="75000"/>
                </a:schemeClr>
              </a:solidFill>
            </a:endParaRPr>
          </a:p>
          <a:p>
            <a:r>
              <a:rPr lang="en-US" dirty="0">
                <a:solidFill>
                  <a:schemeClr val="bg1">
                    <a:lumMod val="75000"/>
                  </a:schemeClr>
                </a:solidFill>
              </a:rPr>
              <a:t>description: The Summary description</a:t>
            </a:r>
          </a:p>
        </p:txBody>
      </p:sp>
    </p:spTree>
    <p:extLst>
      <p:ext uri="{BB962C8B-B14F-4D97-AF65-F5344CB8AC3E}">
        <p14:creationId xmlns:p14="http://schemas.microsoft.com/office/powerpoint/2010/main" val="871656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Values</a:t>
            </a:r>
            <a:endParaRPr lang="en-IN" dirty="0"/>
          </a:p>
        </p:txBody>
      </p:sp>
      <p:sp>
        <p:nvSpPr>
          <p:cNvPr id="3" name="Text Placeholder 2"/>
          <p:cNvSpPr>
            <a:spLocks noGrp="1"/>
          </p:cNvSpPr>
          <p:nvPr>
            <p:ph type="body" idx="1"/>
          </p:nvPr>
        </p:nvSpPr>
        <p:spPr/>
        <p:txBody>
          <a:bodyPr/>
          <a:lstStyle/>
          <a:p>
            <a:pPr>
              <a:buClr>
                <a:schemeClr val="bg1">
                  <a:lumMod val="75000"/>
                </a:schemeClr>
              </a:buClr>
              <a:buFont typeface="Arial" panose="020B0604020202020204" pitchFamily="34" charset="0"/>
              <a:buChar char="•"/>
            </a:pPr>
            <a:endParaRPr lang="en-IN" dirty="0" smtClean="0">
              <a:solidFill>
                <a:schemeClr val="bg1">
                  <a:lumMod val="75000"/>
                </a:schemeClr>
              </a:solidFill>
            </a:endParaRPr>
          </a:p>
          <a:p>
            <a:pPr>
              <a:buClr>
                <a:schemeClr val="bg1">
                  <a:lumMod val="75000"/>
                </a:schemeClr>
              </a:buClr>
              <a:buFont typeface="Arial" panose="020B0604020202020204" pitchFamily="34" charset="0"/>
              <a:buChar char="•"/>
            </a:pPr>
            <a:endParaRPr lang="en-IN" dirty="0">
              <a:solidFill>
                <a:schemeClr val="bg1">
                  <a:lumMod val="75000"/>
                </a:schemeClr>
              </a:solidFill>
            </a:endParaRPr>
          </a:p>
          <a:p>
            <a:pPr>
              <a:buClr>
                <a:schemeClr val="bg1">
                  <a:lumMod val="75000"/>
                </a:schemeClr>
              </a:buClr>
              <a:buFont typeface="Arial" panose="020B0604020202020204" pitchFamily="34" charset="0"/>
              <a:buChar char="•"/>
            </a:pPr>
            <a:r>
              <a:rPr lang="en-IN" dirty="0" smtClean="0">
                <a:solidFill>
                  <a:schemeClr val="bg1">
                    <a:lumMod val="75000"/>
                  </a:schemeClr>
                </a:solidFill>
              </a:rPr>
              <a:t>Delete if more than 8% (cast and Director)</a:t>
            </a:r>
          </a:p>
          <a:p>
            <a:pPr>
              <a:buClr>
                <a:schemeClr val="bg1">
                  <a:lumMod val="75000"/>
                </a:schemeClr>
              </a:buClr>
              <a:buFont typeface="Arial" panose="020B0604020202020204" pitchFamily="34" charset="0"/>
              <a:buChar char="•"/>
            </a:pPr>
            <a:r>
              <a:rPr lang="en-IN" dirty="0" smtClean="0">
                <a:solidFill>
                  <a:schemeClr val="bg1">
                    <a:lumMod val="75000"/>
                  </a:schemeClr>
                </a:solidFill>
              </a:rPr>
              <a:t>Delete rows with missing date (&lt;0.5%)</a:t>
            </a:r>
          </a:p>
          <a:p>
            <a:pPr>
              <a:buClr>
                <a:schemeClr val="bg1">
                  <a:lumMod val="75000"/>
                </a:schemeClr>
              </a:buClr>
              <a:buFont typeface="Arial" panose="020B0604020202020204" pitchFamily="34" charset="0"/>
              <a:buChar char="•"/>
            </a:pPr>
            <a:r>
              <a:rPr lang="en-IN" dirty="0" smtClean="0">
                <a:solidFill>
                  <a:schemeClr val="bg1">
                    <a:lumMod val="75000"/>
                  </a:schemeClr>
                </a:solidFill>
              </a:rPr>
              <a:t>Fill </a:t>
            </a:r>
            <a:r>
              <a:rPr lang="en-IN" dirty="0" err="1" smtClean="0">
                <a:solidFill>
                  <a:schemeClr val="bg1">
                    <a:lumMod val="75000"/>
                  </a:schemeClr>
                </a:solidFill>
              </a:rPr>
              <a:t>categoricals</a:t>
            </a:r>
            <a:r>
              <a:rPr lang="en-IN" dirty="0" smtClean="0">
                <a:solidFill>
                  <a:schemeClr val="bg1">
                    <a:lumMod val="75000"/>
                  </a:schemeClr>
                </a:solidFill>
              </a:rPr>
              <a:t> with frequent values</a:t>
            </a:r>
            <a:endParaRPr lang="en-IN" dirty="0">
              <a:solidFill>
                <a:schemeClr val="bg1">
                  <a:lumMod val="75000"/>
                </a:schemeClr>
              </a:solidFill>
            </a:endParaRPr>
          </a:p>
        </p:txBody>
      </p:sp>
    </p:spTree>
    <p:extLst>
      <p:ext uri="{BB962C8B-B14F-4D97-AF65-F5344CB8AC3E}">
        <p14:creationId xmlns:p14="http://schemas.microsoft.com/office/powerpoint/2010/main" val="6724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t>
            </a:r>
            <a:endParaRPr lang="en-IN" dirty="0"/>
          </a:p>
        </p:txBody>
      </p:sp>
      <p:sp>
        <p:nvSpPr>
          <p:cNvPr id="3" name="Text Placeholder 2"/>
          <p:cNvSpPr>
            <a:spLocks noGrp="1"/>
          </p:cNvSpPr>
          <p:nvPr>
            <p:ph type="body" idx="1"/>
          </p:nvPr>
        </p:nvSpPr>
        <p:spPr/>
        <p:txBody>
          <a:bodyPr/>
          <a:lstStyle/>
          <a:p>
            <a:pPr marL="114300" indent="0">
              <a:buClr>
                <a:schemeClr val="bg1">
                  <a:lumMod val="75000"/>
                </a:schemeClr>
              </a:buClr>
              <a:buNone/>
            </a:pPr>
            <a:endParaRPr lang="en-IN" dirty="0">
              <a:solidFill>
                <a:schemeClr val="bg1">
                  <a:lumMod val="75000"/>
                </a:schemeClr>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759" t="38095" r="28270" b="12849"/>
          <a:stretch/>
        </p:blipFill>
        <p:spPr>
          <a:xfrm>
            <a:off x="371260" y="1271911"/>
            <a:ext cx="4847008" cy="329696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7368" t="43442" r="30000" b="12715"/>
          <a:stretch/>
        </p:blipFill>
        <p:spPr>
          <a:xfrm>
            <a:off x="4675090" y="1405977"/>
            <a:ext cx="4517036" cy="3001018"/>
          </a:xfrm>
          <a:prstGeom prst="rect">
            <a:avLst/>
          </a:prstGeom>
        </p:spPr>
      </p:pic>
    </p:spTree>
    <p:extLst>
      <p:ext uri="{BB962C8B-B14F-4D97-AF65-F5344CB8AC3E}">
        <p14:creationId xmlns:p14="http://schemas.microsoft.com/office/powerpoint/2010/main" val="2443144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t>
            </a: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661" t="44111" r="46541" b="4427"/>
          <a:stretch/>
        </p:blipFill>
        <p:spPr>
          <a:xfrm>
            <a:off x="311701" y="1152475"/>
            <a:ext cx="8520600" cy="3416400"/>
          </a:xfrm>
          <a:prstGeom prst="rect">
            <a:avLst/>
          </a:prstGeom>
        </p:spPr>
      </p:pic>
    </p:spTree>
    <p:extLst>
      <p:ext uri="{BB962C8B-B14F-4D97-AF65-F5344CB8AC3E}">
        <p14:creationId xmlns:p14="http://schemas.microsoft.com/office/powerpoint/2010/main" val="686065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Text Placeholder 2"/>
          <p:cNvSpPr>
            <a:spLocks noGrp="1"/>
          </p:cNvSpPr>
          <p:nvPr>
            <p:ph type="body" idx="1"/>
          </p:nvPr>
        </p:nvSpPr>
        <p:spPr>
          <a:xfrm>
            <a:off x="311700" y="1152475"/>
            <a:ext cx="8520600" cy="3832036"/>
          </a:xfrm>
        </p:spPr>
        <p:txBody>
          <a:bodyPr/>
          <a:lstStyle/>
          <a:p>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940" t="45313" r="44286" b="4562"/>
          <a:stretch/>
        </p:blipFill>
        <p:spPr>
          <a:xfrm>
            <a:off x="311699" y="1271909"/>
            <a:ext cx="8213533" cy="3657601"/>
          </a:xfrm>
          <a:prstGeom prst="rect">
            <a:avLst/>
          </a:prstGeom>
        </p:spPr>
      </p:pic>
    </p:spTree>
    <p:extLst>
      <p:ext uri="{BB962C8B-B14F-4D97-AF65-F5344CB8AC3E}">
        <p14:creationId xmlns:p14="http://schemas.microsoft.com/office/powerpoint/2010/main" val="3685144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768</Words>
  <Application>Microsoft Office PowerPoint</Application>
  <PresentationFormat>On-screen Show (16:9)</PresentationFormat>
  <Paragraphs>70</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Montserrat</vt:lpstr>
      <vt:lpstr>Arial</vt:lpstr>
      <vt:lpstr>Simple Light</vt:lpstr>
      <vt:lpstr>           Capstone Project-4 NETFLIX MOVIES AND TV SHOWS CLUSTERING Kartika Sharma  </vt:lpstr>
      <vt:lpstr>   Netflix and chill !</vt:lpstr>
      <vt:lpstr>Too many choices</vt:lpstr>
      <vt:lpstr>Data Summary</vt:lpstr>
      <vt:lpstr>Data Summary</vt:lpstr>
      <vt:lpstr>Null Values</vt:lpstr>
      <vt:lpstr>EDA </vt:lpstr>
      <vt:lpstr>EDA </vt:lpstr>
      <vt:lpstr>EDA</vt:lpstr>
      <vt:lpstr>EDA)</vt:lpstr>
      <vt:lpstr>Data Cleaning</vt:lpstr>
      <vt:lpstr>Topic Modelling (LDA and LSA)</vt:lpstr>
      <vt:lpstr>Topic Modelling (LDA and LSA)</vt:lpstr>
      <vt:lpstr>Recommendation</vt:lpstr>
      <vt:lpstr>K - Means</vt:lpstr>
      <vt:lpstr>K-Means</vt:lpstr>
      <vt:lpstr>Clusters</vt:lpstr>
      <vt:lpstr> Silhouette Analysis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 HEALTH INSURANCE CROSS SELL PREDICTION Kartika Sharma</dc:title>
  <dc:creator>Kartika Sharma</dc:creator>
  <cp:lastModifiedBy>Kartika Sharma</cp:lastModifiedBy>
  <cp:revision>18</cp:revision>
  <dcterms:modified xsi:type="dcterms:W3CDTF">2021-09-29T08:52:18Z</dcterms:modified>
</cp:coreProperties>
</file>