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5" r:id="rId5"/>
    <p:sldId id="266" r:id="rId6"/>
    <p:sldId id="264" r:id="rId7"/>
    <p:sldId id="272" r:id="rId8"/>
    <p:sldId id="273" r:id="rId9"/>
    <p:sldId id="277" r:id="rId10"/>
    <p:sldId id="278" r:id="rId11"/>
    <p:sldId id="267" r:id="rId12"/>
    <p:sldId id="27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82343" autoAdjust="0"/>
  </p:normalViewPr>
  <p:slideViewPr>
    <p:cSldViewPr snapToGrid="0">
      <p:cViewPr varScale="1">
        <p:scale>
          <a:sx n="103" d="100"/>
          <a:sy n="103" d="100"/>
        </p:scale>
        <p:origin x="301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35530-6C07-4952-BE26-37B08A94788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89D8F-F05F-4F9D-B84F-56E12A713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9D8F-F05F-4F9D-B84F-56E12A713D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02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9D8F-F05F-4F9D-B84F-56E12A713D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43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9D8F-F05F-4F9D-B84F-56E12A713D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42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9D8F-F05F-4F9D-B84F-56E12A713D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64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9D8F-F05F-4F9D-B84F-56E12A713D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9D8F-F05F-4F9D-B84F-56E12A713D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95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9D8F-F05F-4F9D-B84F-56E12A713D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41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9D8F-F05F-4F9D-B84F-56E12A713D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9D8F-F05F-4F9D-B84F-56E12A713D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8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9D8F-F05F-4F9D-B84F-56E12A713D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75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9D8F-F05F-4F9D-B84F-56E12A713D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0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9D8F-F05F-4F9D-B84F-56E12A713D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3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9D8F-F05F-4F9D-B84F-56E12A713D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034510A-DB30-456D-9F45-F70101243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E3E4AB-D495-4E09-86D0-3C3F1CD3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D48945-BEE9-473E-9443-A1CE317E2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8FB920-D5E3-4F09-967F-5DB75441A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ign on the side of a building&#10;&#10;Description generated with very high confidence">
            <a:extLst>
              <a:ext uri="{FF2B5EF4-FFF2-40B4-BE49-F238E27FC236}">
                <a16:creationId xmlns:a16="http://schemas.microsoft.com/office/drawing/2014/main" id="{FB86951D-7456-4B6C-BACB-9ED770FCE9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/>
          </a:blip>
          <a:srcRect t="6309" r="-1" b="941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F29DD-2497-47DE-8575-08B40123B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Predicting Restaurant Sanitation Grades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F9C581-104D-4308-A91E-9C3F1A7A5AE9}"/>
              </a:ext>
            </a:extLst>
          </p:cNvPr>
          <p:cNvSpPr txBox="1"/>
          <p:nvPr/>
        </p:nvSpPr>
        <p:spPr>
          <a:xfrm>
            <a:off x="4917162" y="3741234"/>
            <a:ext cx="6085091" cy="1922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Cartney Thompson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IST 565 – Data Mining – Summer 2018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September 2018</a:t>
            </a:r>
          </a:p>
        </p:txBody>
      </p:sp>
      <p:sp>
        <p:nvSpPr>
          <p:cNvPr id="31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on the side of a building&#10;&#10;Description generated with very high confidence">
            <a:extLst>
              <a:ext uri="{FF2B5EF4-FFF2-40B4-BE49-F238E27FC236}">
                <a16:creationId xmlns:a16="http://schemas.microsoft.com/office/drawing/2014/main" id="{D76D0903-60DE-448F-BF7B-E87235A4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t="6309" r="-1" b="9419"/>
          <a:stretch/>
        </p:blipFill>
        <p:spPr>
          <a:xfrm>
            <a:off x="0" y="10"/>
            <a:ext cx="12191695" cy="6857990"/>
          </a:xfrm>
          <a:prstGeom prst="rect">
            <a:avLst/>
          </a:prstGeom>
        </p:spPr>
      </p:pic>
      <p:sp>
        <p:nvSpPr>
          <p:cNvPr id="3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2414-4AFD-491A-927E-09866423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19" y="338873"/>
            <a:ext cx="10800988" cy="1006707"/>
          </a:xfrm>
        </p:spPr>
        <p:txBody>
          <a:bodyPr anchor="ctr">
            <a:normAutofit/>
          </a:bodyPr>
          <a:lstStyle/>
          <a:p>
            <a:r>
              <a:rPr lang="en-US" dirty="0"/>
              <a:t>Data Preprocessing</a:t>
            </a:r>
            <a:br>
              <a:rPr lang="en-US" dirty="0"/>
            </a:br>
            <a:r>
              <a:rPr lang="en-US" b="1" dirty="0"/>
              <a:t>Features for Model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167F-DA83-41E5-8D14-46DACBC4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93" y="1379564"/>
            <a:ext cx="4412520" cy="14045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Utilized Random Forests to determine most important features</a:t>
            </a:r>
          </a:p>
          <a:p>
            <a:pPr lvl="1"/>
            <a:endParaRPr lang="en-US" dirty="0"/>
          </a:p>
        </p:txBody>
      </p:sp>
      <p:sp>
        <p:nvSpPr>
          <p:cNvPr id="4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CDFA158-9D49-4A6C-9475-45321775F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90" y="2412123"/>
            <a:ext cx="6327475" cy="390495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4EE8A5-F7B6-420A-9E0F-B239272C0644}"/>
              </a:ext>
            </a:extLst>
          </p:cNvPr>
          <p:cNvSpPr txBox="1">
            <a:spLocks/>
          </p:cNvSpPr>
          <p:nvPr/>
        </p:nvSpPr>
        <p:spPr>
          <a:xfrm>
            <a:off x="6891454" y="1193799"/>
            <a:ext cx="4170273" cy="522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 Redundant and Insignificant Features</a:t>
            </a:r>
          </a:p>
          <a:p>
            <a:r>
              <a:rPr lang="en-US" dirty="0"/>
              <a:t>One-Hot Encoded Violation Categories</a:t>
            </a:r>
          </a:p>
          <a:p>
            <a:r>
              <a:rPr lang="en-US" dirty="0"/>
              <a:t>Split Data into Training (2/3) and Test (2/3)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47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on the side of a building&#10;&#10;Description generated with very high confidence">
            <a:extLst>
              <a:ext uri="{FF2B5EF4-FFF2-40B4-BE49-F238E27FC236}">
                <a16:creationId xmlns:a16="http://schemas.microsoft.com/office/drawing/2014/main" id="{D76D0903-60DE-448F-BF7B-E87235A4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t="6309" r="-1" b="9419"/>
          <a:stretch/>
        </p:blipFill>
        <p:spPr>
          <a:xfrm>
            <a:off x="0" y="-3684"/>
            <a:ext cx="12191695" cy="6857990"/>
          </a:xfrm>
          <a:prstGeom prst="rect">
            <a:avLst/>
          </a:prstGeom>
        </p:spPr>
      </p:pic>
      <p:sp>
        <p:nvSpPr>
          <p:cNvPr id="3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2414-4AFD-491A-927E-09866423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19" y="338873"/>
            <a:ext cx="10800988" cy="1006707"/>
          </a:xfrm>
        </p:spPr>
        <p:txBody>
          <a:bodyPr anchor="ctr">
            <a:normAutofit/>
          </a:bodyPr>
          <a:lstStyle/>
          <a:p>
            <a:r>
              <a:rPr lang="en-US" dirty="0"/>
              <a:t>Project Experiment</a:t>
            </a:r>
            <a:br>
              <a:rPr lang="en-US" dirty="0"/>
            </a:br>
            <a:r>
              <a:rPr lang="en-US" b="1" dirty="0"/>
              <a:t>Decision Tree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38632F2-C6FC-4E7E-B0E5-BFCA4EB6A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97" y="1547628"/>
            <a:ext cx="6085085" cy="3755367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46ACE27-604C-4D07-8A90-8E8E75A89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19" y="5452736"/>
            <a:ext cx="6025563" cy="1044059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Decision Tree </a:t>
            </a:r>
          </a:p>
          <a:p>
            <a:pPr marL="0" indent="0">
              <a:buNone/>
            </a:pPr>
            <a:r>
              <a:rPr lang="en-US" b="1" dirty="0"/>
              <a:t>Prediction Accuracy = 82.0%</a:t>
            </a:r>
          </a:p>
          <a:p>
            <a:pPr marL="0" indent="0">
              <a:buNone/>
            </a:pPr>
            <a:r>
              <a:rPr lang="en-US" b="1" dirty="0"/>
              <a:t>Test Data Accuracy = 82.3%</a:t>
            </a:r>
          </a:p>
        </p:txBody>
      </p:sp>
      <p:pic>
        <p:nvPicPr>
          <p:cNvPr id="12" name="Picture 11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8E36944-BBDF-4658-8F4D-FF93BD875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446" y="1445293"/>
            <a:ext cx="4582684" cy="38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98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on the side of a building&#10;&#10;Description generated with very high confidence">
            <a:extLst>
              <a:ext uri="{FF2B5EF4-FFF2-40B4-BE49-F238E27FC236}">
                <a16:creationId xmlns:a16="http://schemas.microsoft.com/office/drawing/2014/main" id="{D76D0903-60DE-448F-BF7B-E87235A4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t="6309" r="-1" b="9419"/>
          <a:stretch/>
        </p:blipFill>
        <p:spPr>
          <a:xfrm>
            <a:off x="0" y="10"/>
            <a:ext cx="12191695" cy="6857990"/>
          </a:xfrm>
          <a:prstGeom prst="rect">
            <a:avLst/>
          </a:prstGeom>
        </p:spPr>
      </p:pic>
      <p:sp>
        <p:nvSpPr>
          <p:cNvPr id="3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2414-4AFD-491A-927E-09866423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19" y="338873"/>
            <a:ext cx="10800988" cy="1006707"/>
          </a:xfrm>
        </p:spPr>
        <p:txBody>
          <a:bodyPr anchor="ctr">
            <a:normAutofit/>
          </a:bodyPr>
          <a:lstStyle/>
          <a:p>
            <a:r>
              <a:rPr lang="en-US" dirty="0"/>
              <a:t>Project Experiment</a:t>
            </a:r>
            <a:br>
              <a:rPr lang="en-US" dirty="0"/>
            </a:br>
            <a:r>
              <a:rPr lang="en-US" b="1" dirty="0"/>
              <a:t>Naïve Bayes and Support Vector Machines (SVM)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D80A3B-8082-4D26-BACC-63D0EC842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19" y="1396482"/>
            <a:ext cx="6130982" cy="309398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EAE00F7-70FD-4AC0-B089-CAF7C0D1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18" y="4739656"/>
            <a:ext cx="3805663" cy="1006706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Naïve Bayes </a:t>
            </a:r>
          </a:p>
          <a:p>
            <a:pPr marL="0" indent="0">
              <a:buNone/>
            </a:pPr>
            <a:r>
              <a:rPr lang="en-US" b="1" dirty="0"/>
              <a:t>Prediction Accuracy: 74.4%</a:t>
            </a:r>
          </a:p>
          <a:p>
            <a:pPr marL="0" indent="0">
              <a:buNone/>
            </a:pPr>
            <a:r>
              <a:rPr lang="en-US" b="1" dirty="0"/>
              <a:t>Test Data Accuracy: 73.7%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722A467-DA20-415A-B5CB-B66CE7E2C910}"/>
              </a:ext>
            </a:extLst>
          </p:cNvPr>
          <p:cNvSpPr txBox="1">
            <a:spLocks/>
          </p:cNvSpPr>
          <p:nvPr/>
        </p:nvSpPr>
        <p:spPr>
          <a:xfrm>
            <a:off x="7229217" y="3838422"/>
            <a:ext cx="4158752" cy="1016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Support Vector Machines Prediction Accuracy: 80.1%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Test Data Accuracy:  80.4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C4F8E6-F22F-4552-BC55-D3DA4B118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217" y="1345580"/>
            <a:ext cx="4755292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08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on the side of a building&#10;&#10;Description generated with very high confidence">
            <a:extLst>
              <a:ext uri="{FF2B5EF4-FFF2-40B4-BE49-F238E27FC236}">
                <a16:creationId xmlns:a16="http://schemas.microsoft.com/office/drawing/2014/main" id="{D76D0903-60DE-448F-BF7B-E87235A4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t="6309" r="-1" b="941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2414-4AFD-491A-927E-09866423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19" y="338873"/>
            <a:ext cx="10800988" cy="1006707"/>
          </a:xfrm>
        </p:spPr>
        <p:txBody>
          <a:bodyPr anchor="ctr">
            <a:normAutofit/>
          </a:bodyPr>
          <a:lstStyle/>
          <a:p>
            <a:r>
              <a:rPr lang="en-US" dirty="0"/>
              <a:t>Conclusion and Future Analysis</a:t>
            </a:r>
            <a:endParaRPr lang="en-US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167F-DA83-41E5-8D14-46DACBC4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35735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On the training and test data sets, Decision Tree was the most accurate algorithm followed by SVM, and Naïve Bayes.</a:t>
            </a:r>
          </a:p>
          <a:p>
            <a:endParaRPr lang="en-US" dirty="0"/>
          </a:p>
          <a:p>
            <a:r>
              <a:rPr lang="en-US" dirty="0"/>
              <a:t>Out of all variables, Food Protection, Food Temperature,  Vermin/Garbage, and Person Hygiene were most important variables</a:t>
            </a:r>
          </a:p>
          <a:p>
            <a:endParaRPr lang="en-US" dirty="0"/>
          </a:p>
          <a:p>
            <a:r>
              <a:rPr lang="en-US" dirty="0"/>
              <a:t>Restaurant location and cuisine were not important factors in predicting inspection grades although would want to explore cuisine further </a:t>
            </a:r>
          </a:p>
          <a:p>
            <a:pPr lvl="1"/>
            <a:endParaRPr lang="en-US" dirty="0"/>
          </a:p>
        </p:txBody>
      </p:sp>
      <p:sp>
        <p:nvSpPr>
          <p:cNvPr id="4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1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on the side of a building&#10;&#10;Description generated with very high confidence">
            <a:extLst>
              <a:ext uri="{FF2B5EF4-FFF2-40B4-BE49-F238E27FC236}">
                <a16:creationId xmlns:a16="http://schemas.microsoft.com/office/drawing/2014/main" id="{D76D0903-60DE-448F-BF7B-E87235A4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t="6309" r="-1" b="941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2414-4AFD-491A-927E-09866423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19" y="338873"/>
            <a:ext cx="10800988" cy="1006707"/>
          </a:xfrm>
        </p:spPr>
        <p:txBody>
          <a:bodyPr anchor="ctr">
            <a:normAutofit/>
          </a:bodyPr>
          <a:lstStyle/>
          <a:p>
            <a:r>
              <a:rPr lang="en-US" dirty="0"/>
              <a:t>Project Overview </a:t>
            </a:r>
            <a:br>
              <a:rPr lang="en-US" dirty="0"/>
            </a:br>
            <a:r>
              <a:rPr lang="en-US" b="1" dirty="0"/>
              <a:t>Research Question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167F-DA83-41E5-8D14-46DACBC4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35735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The goal of this project is to predict the grade a restaurant receives after a sanitation inspection</a:t>
            </a:r>
          </a:p>
          <a:p>
            <a:r>
              <a:rPr lang="en-US" dirty="0"/>
              <a:t>Utilizing this information, the New York City Department of Health, consumers, and restaurant owners can: </a:t>
            </a:r>
          </a:p>
          <a:p>
            <a:pPr lvl="1"/>
            <a:r>
              <a:rPr lang="en-US" dirty="0"/>
              <a:t>Better understand common trends in the restaurant market in NYC with regards to health</a:t>
            </a:r>
          </a:p>
          <a:p>
            <a:pPr lvl="1"/>
            <a:r>
              <a:rPr lang="en-US" dirty="0"/>
              <a:t>Devote the necessary resources for inspections and health education before inspections take place</a:t>
            </a:r>
          </a:p>
          <a:p>
            <a:pPr lvl="1"/>
            <a:r>
              <a:rPr lang="en-US" dirty="0"/>
              <a:t>Understand which areas of sanitation inspection to focus on for higher grades</a:t>
            </a:r>
          </a:p>
          <a:p>
            <a:pPr lvl="1"/>
            <a:endParaRPr lang="en-US" dirty="0"/>
          </a:p>
        </p:txBody>
      </p:sp>
      <p:sp>
        <p:nvSpPr>
          <p:cNvPr id="4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75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on the side of a building&#10;&#10;Description generated with very high confidence">
            <a:extLst>
              <a:ext uri="{FF2B5EF4-FFF2-40B4-BE49-F238E27FC236}">
                <a16:creationId xmlns:a16="http://schemas.microsoft.com/office/drawing/2014/main" id="{D76D0903-60DE-448F-BF7B-E87235A4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t="6309" r="-1" b="941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2414-4AFD-491A-927E-09866423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19" y="338873"/>
            <a:ext cx="10800988" cy="1006707"/>
          </a:xfrm>
        </p:spPr>
        <p:txBody>
          <a:bodyPr anchor="ctr">
            <a:normAutofit/>
          </a:bodyPr>
          <a:lstStyle/>
          <a:p>
            <a:r>
              <a:rPr lang="en-US" dirty="0"/>
              <a:t>The Data Set </a:t>
            </a:r>
            <a:endParaRPr lang="en-US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167F-DA83-41E5-8D14-46DACBC4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357350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NYC Restaurant Inspections</a:t>
            </a:r>
          </a:p>
          <a:p>
            <a:pPr marL="0" indent="0">
              <a:buNone/>
            </a:pPr>
            <a:r>
              <a:rPr lang="en-US" dirty="0"/>
              <a:t>https://www.kaggle.com/new-york-city/nyc-inspections/home</a:t>
            </a:r>
          </a:p>
          <a:p>
            <a:r>
              <a:rPr lang="en-US" dirty="0"/>
              <a:t>Nearly 400K rows of inspection data</a:t>
            </a:r>
          </a:p>
          <a:p>
            <a:r>
              <a:rPr lang="en-US" dirty="0"/>
              <a:t>18 attributes about each restaurant inspection</a:t>
            </a:r>
          </a:p>
          <a:p>
            <a:r>
              <a:rPr lang="en-US" dirty="0"/>
              <a:t>Restaurants across all five of NYC Boroughs</a:t>
            </a:r>
          </a:p>
          <a:p>
            <a:r>
              <a:rPr lang="en-US" dirty="0"/>
              <a:t>90K unique inspections across six years</a:t>
            </a:r>
          </a:p>
        </p:txBody>
      </p:sp>
      <p:sp>
        <p:nvSpPr>
          <p:cNvPr id="4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78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on the side of a building&#10;&#10;Description generated with very high confidence">
            <a:extLst>
              <a:ext uri="{FF2B5EF4-FFF2-40B4-BE49-F238E27FC236}">
                <a16:creationId xmlns:a16="http://schemas.microsoft.com/office/drawing/2014/main" id="{D76D0903-60DE-448F-BF7B-E87235A4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t="6309" r="-1" b="941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2414-4AFD-491A-927E-09866423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19" y="338873"/>
            <a:ext cx="10800988" cy="1006707"/>
          </a:xfrm>
        </p:spPr>
        <p:txBody>
          <a:bodyPr anchor="ctr">
            <a:normAutofit/>
          </a:bodyPr>
          <a:lstStyle/>
          <a:p>
            <a:r>
              <a:rPr lang="en-US" dirty="0"/>
              <a:t>Experimental Design</a:t>
            </a:r>
            <a:endParaRPr lang="en-US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167F-DA83-41E5-8D14-46DACBC4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35735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Prediction accuracy comparison across three different classification algorithms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endParaRPr lang="en-US" dirty="0"/>
          </a:p>
        </p:txBody>
      </p:sp>
      <p:sp>
        <p:nvSpPr>
          <p:cNvPr id="4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43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on the side of a building&#10;&#10;Description generated with very high confidence">
            <a:extLst>
              <a:ext uri="{FF2B5EF4-FFF2-40B4-BE49-F238E27FC236}">
                <a16:creationId xmlns:a16="http://schemas.microsoft.com/office/drawing/2014/main" id="{D76D0903-60DE-448F-BF7B-E87235A4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t="6309" r="-1" b="941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2414-4AFD-491A-927E-09866423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19" y="338873"/>
            <a:ext cx="10800988" cy="1006707"/>
          </a:xfrm>
        </p:spPr>
        <p:txBody>
          <a:bodyPr anchor="ctr">
            <a:normAutofit/>
          </a:bodyPr>
          <a:lstStyle/>
          <a:p>
            <a:r>
              <a:rPr lang="en-US" dirty="0"/>
              <a:t>Data Cleaning</a:t>
            </a:r>
            <a:endParaRPr lang="en-US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167F-DA83-41E5-8D14-46DACBC4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799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Organized Data Structure</a:t>
            </a:r>
          </a:p>
          <a:p>
            <a:pPr lvl="1"/>
            <a:r>
              <a:rPr lang="en-US" dirty="0"/>
              <a:t>Limited inspections to one row based upon inspection date</a:t>
            </a:r>
          </a:p>
          <a:p>
            <a:pPr marL="0" indent="0">
              <a:buNone/>
            </a:pPr>
            <a:r>
              <a:rPr lang="en-US" dirty="0"/>
              <a:t>NA Values</a:t>
            </a:r>
          </a:p>
          <a:p>
            <a:pPr lvl="1"/>
            <a:r>
              <a:rPr lang="en-US" dirty="0"/>
              <a:t>Imputed inspection grades based upon inspection scores</a:t>
            </a:r>
          </a:p>
          <a:p>
            <a:pPr lvl="1"/>
            <a:r>
              <a:rPr lang="en-US" dirty="0"/>
              <a:t>Removed restaurants without inspection dates</a:t>
            </a:r>
          </a:p>
          <a:p>
            <a:pPr lvl="1"/>
            <a:endParaRPr lang="en-US" dirty="0"/>
          </a:p>
        </p:txBody>
      </p:sp>
      <p:sp>
        <p:nvSpPr>
          <p:cNvPr id="4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35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on the side of a building&#10;&#10;Description generated with very high confidence">
            <a:extLst>
              <a:ext uri="{FF2B5EF4-FFF2-40B4-BE49-F238E27FC236}">
                <a16:creationId xmlns:a16="http://schemas.microsoft.com/office/drawing/2014/main" id="{D76D0903-60DE-448F-BF7B-E87235A4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t="6309" r="-1" b="9419"/>
          <a:stretch/>
        </p:blipFill>
        <p:spPr>
          <a:xfrm>
            <a:off x="10756" y="10"/>
            <a:ext cx="12191695" cy="6857990"/>
          </a:xfrm>
          <a:prstGeom prst="rect">
            <a:avLst/>
          </a:prstGeom>
        </p:spPr>
      </p:pic>
      <p:sp>
        <p:nvSpPr>
          <p:cNvPr id="3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2414-4AFD-491A-927E-09866423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19" y="338873"/>
            <a:ext cx="10800988" cy="1006707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Analysis</a:t>
            </a:r>
            <a:br>
              <a:rPr lang="en-US" dirty="0"/>
            </a:br>
            <a:r>
              <a:rPr lang="en-US" b="1" dirty="0"/>
              <a:t>Total Inspections by Grade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5C8708A3-B30E-4D7D-8B30-D159581BB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286" y="1450439"/>
            <a:ext cx="5122567" cy="5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83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on the side of a building&#10;&#10;Description generated with very high confidence">
            <a:extLst>
              <a:ext uri="{FF2B5EF4-FFF2-40B4-BE49-F238E27FC236}">
                <a16:creationId xmlns:a16="http://schemas.microsoft.com/office/drawing/2014/main" id="{D76D0903-60DE-448F-BF7B-E87235A4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t="6309" r="-1" b="9419"/>
          <a:stretch/>
        </p:blipFill>
        <p:spPr>
          <a:xfrm>
            <a:off x="10756" y="10"/>
            <a:ext cx="12191695" cy="6857990"/>
          </a:xfrm>
          <a:prstGeom prst="rect">
            <a:avLst/>
          </a:prstGeom>
        </p:spPr>
      </p:pic>
      <p:sp>
        <p:nvSpPr>
          <p:cNvPr id="3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2414-4AFD-491A-927E-09866423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19" y="338873"/>
            <a:ext cx="10800988" cy="1006707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Analysis</a:t>
            </a:r>
            <a:br>
              <a:rPr lang="en-US" dirty="0"/>
            </a:br>
            <a:r>
              <a:rPr lang="en-US" b="1" dirty="0"/>
              <a:t>Inspection Grade Distribution By Location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0216C5-AC1C-4612-A89F-D312AFFF7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094" y="1583519"/>
            <a:ext cx="7997514" cy="49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97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on the side of a building&#10;&#10;Description generated with very high confidence">
            <a:extLst>
              <a:ext uri="{FF2B5EF4-FFF2-40B4-BE49-F238E27FC236}">
                <a16:creationId xmlns:a16="http://schemas.microsoft.com/office/drawing/2014/main" id="{D76D0903-60DE-448F-BF7B-E87235A4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t="6309" r="-1" b="9419"/>
          <a:stretch/>
        </p:blipFill>
        <p:spPr>
          <a:xfrm>
            <a:off x="10756" y="10"/>
            <a:ext cx="12191695" cy="6857990"/>
          </a:xfrm>
          <a:prstGeom prst="rect">
            <a:avLst/>
          </a:prstGeom>
        </p:spPr>
      </p:pic>
      <p:sp>
        <p:nvSpPr>
          <p:cNvPr id="3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2414-4AFD-491A-927E-09866423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19" y="338873"/>
            <a:ext cx="10800988" cy="1006707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Analysis</a:t>
            </a:r>
            <a:br>
              <a:rPr lang="en-US" dirty="0"/>
            </a:br>
            <a:r>
              <a:rPr lang="en-US" b="1" dirty="0"/>
              <a:t>Total Violations by Category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BD4686-6820-446A-A3F7-DED5CE342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51" y="1592070"/>
            <a:ext cx="11397723" cy="37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98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on the side of a building&#10;&#10;Description generated with very high confidence">
            <a:extLst>
              <a:ext uri="{FF2B5EF4-FFF2-40B4-BE49-F238E27FC236}">
                <a16:creationId xmlns:a16="http://schemas.microsoft.com/office/drawing/2014/main" id="{D76D0903-60DE-448F-BF7B-E87235A4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t="6309" r="-1" b="941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2414-4AFD-491A-927E-09866423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19" y="338873"/>
            <a:ext cx="10800988" cy="1006707"/>
          </a:xfrm>
        </p:spPr>
        <p:txBody>
          <a:bodyPr anchor="ctr">
            <a:normAutofit/>
          </a:bodyPr>
          <a:lstStyle/>
          <a:p>
            <a:r>
              <a:rPr lang="en-US" dirty="0"/>
              <a:t>Data Preprocessing</a:t>
            </a:r>
            <a:endParaRPr lang="en-US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167F-DA83-41E5-8D14-46DACBC4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799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Location</a:t>
            </a:r>
          </a:p>
          <a:p>
            <a:pPr lvl="1"/>
            <a:r>
              <a:rPr lang="en-US" dirty="0"/>
              <a:t>Borough restaurant is located</a:t>
            </a:r>
          </a:p>
          <a:p>
            <a:pPr marL="0" indent="0">
              <a:buNone/>
            </a:pPr>
            <a:r>
              <a:rPr lang="en-US" dirty="0"/>
              <a:t>Cuisine Type</a:t>
            </a:r>
          </a:p>
          <a:p>
            <a:pPr lvl="1"/>
            <a:r>
              <a:rPr lang="en-US" dirty="0"/>
              <a:t>Type of cuisine offered</a:t>
            </a:r>
          </a:p>
          <a:p>
            <a:pPr marL="0" indent="0">
              <a:buNone/>
            </a:pPr>
            <a:r>
              <a:rPr lang="en-US" dirty="0"/>
              <a:t>Violation Categories</a:t>
            </a:r>
          </a:p>
          <a:p>
            <a:pPr lvl="1"/>
            <a:r>
              <a:rPr lang="en-US" dirty="0"/>
              <a:t>Violation codes bucketed into 11 violation categories</a:t>
            </a:r>
          </a:p>
          <a:p>
            <a:pPr lvl="1"/>
            <a:endParaRPr lang="en-US" dirty="0"/>
          </a:p>
        </p:txBody>
      </p:sp>
      <p:sp>
        <p:nvSpPr>
          <p:cNvPr id="4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4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365</Words>
  <Application>Microsoft Office PowerPoint</Application>
  <PresentationFormat>Widescreen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Palatino Linotype</vt:lpstr>
      <vt:lpstr>Gallery</vt:lpstr>
      <vt:lpstr>Predicting Restaurant Sanitation Grades</vt:lpstr>
      <vt:lpstr>Project Overview  Research Question</vt:lpstr>
      <vt:lpstr>The Data Set </vt:lpstr>
      <vt:lpstr>Experimental Design</vt:lpstr>
      <vt:lpstr>Data Cleaning</vt:lpstr>
      <vt:lpstr>Exploratory Analysis Total Inspections by Grade</vt:lpstr>
      <vt:lpstr>Exploratory Analysis Inspection Grade Distribution By Location</vt:lpstr>
      <vt:lpstr>Exploratory Analysis Total Violations by Category</vt:lpstr>
      <vt:lpstr>Data Preprocessing</vt:lpstr>
      <vt:lpstr>Data Preprocessing Features for Model</vt:lpstr>
      <vt:lpstr>Project Experiment Decision Tree</vt:lpstr>
      <vt:lpstr>Project Experiment Naïve Bayes and Support Vector Machines (SVM)</vt:lpstr>
      <vt:lpstr>Conclusion and 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Restaurant Health Inspection Grades</dc:title>
  <dc:creator>Cartney Thompson</dc:creator>
  <cp:lastModifiedBy>Cartney Thompson</cp:lastModifiedBy>
  <cp:revision>29</cp:revision>
  <dcterms:created xsi:type="dcterms:W3CDTF">2018-09-23T20:26:17Z</dcterms:created>
  <dcterms:modified xsi:type="dcterms:W3CDTF">2018-09-24T02:36:48Z</dcterms:modified>
</cp:coreProperties>
</file>