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1" r:id="rId3"/>
  </p:sldMasterIdLst>
  <p:notesMasterIdLst>
    <p:notesMasterId r:id="rId12"/>
  </p:notesMasterIdLst>
  <p:handoutMasterIdLst>
    <p:handoutMasterId r:id="rId13"/>
  </p:handoutMasterIdLst>
  <p:sldIdLst>
    <p:sldId id="553" r:id="rId4"/>
    <p:sldId id="586" r:id="rId5"/>
    <p:sldId id="588" r:id="rId6"/>
    <p:sldId id="587" r:id="rId7"/>
    <p:sldId id="580" r:id="rId8"/>
    <p:sldId id="582" r:id="rId9"/>
    <p:sldId id="583" r:id="rId10"/>
    <p:sldId id="589" r:id="rId11"/>
  </p:sldIdLst>
  <p:sldSz cx="10693400" cy="72009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72A"/>
    <a:srgbClr val="FCFABA"/>
    <a:srgbClr val="EAF4C2"/>
    <a:srgbClr val="A1BE24"/>
    <a:srgbClr val="9CB422"/>
    <a:srgbClr val="7AAA2C"/>
    <a:srgbClr val="95BC26"/>
    <a:srgbClr val="C3DE50"/>
    <a:srgbClr val="4B686A"/>
    <a:srgbClr val="D9E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8" autoAdjust="0"/>
    <p:restoredTop sz="94718" autoAdjust="0"/>
  </p:normalViewPr>
  <p:slideViewPr>
    <p:cSldViewPr>
      <p:cViewPr varScale="1">
        <p:scale>
          <a:sx n="104" d="100"/>
          <a:sy n="104" d="100"/>
        </p:scale>
        <p:origin x="948" y="114"/>
      </p:cViewPr>
      <p:guideLst>
        <p:guide orient="horz" pos="2268"/>
        <p:guide pos="3368"/>
      </p:guideLst>
    </p:cSldViewPr>
  </p:slideViewPr>
  <p:outlineViewPr>
    <p:cViewPr>
      <p:scale>
        <a:sx n="33" d="100"/>
        <a:sy n="33" d="100"/>
      </p:scale>
      <p:origin x="0" y="36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30" y="-5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2AA44-9EB3-4D22-8977-435A0031F721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7E92AF-FDEC-4E2A-BB2A-DD9D24A52B86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>
              <a:solidFill>
                <a:schemeClr val="accent5">
                  <a:lumMod val="10000"/>
                </a:schemeClr>
              </a:solidFill>
            </a:rPr>
            <a:t>Meilleure équité entre les salariés </a:t>
          </a:r>
        </a:p>
      </dgm:t>
    </dgm:pt>
    <dgm:pt modelId="{AB32C70E-E1F1-4BA4-B996-8969BD1B98C1}" type="parTrans" cxnId="{73C5B788-CE97-40F9-81E7-19E7AFFE918A}">
      <dgm:prSet/>
      <dgm:spPr/>
      <dgm:t>
        <a:bodyPr/>
        <a:lstStyle/>
        <a:p>
          <a:endParaRPr lang="fr-FR"/>
        </a:p>
      </dgm:t>
    </dgm:pt>
    <dgm:pt modelId="{8D60F22C-DCD4-47C2-A5BF-2EBB6F969D63}" type="sibTrans" cxnId="{73C5B788-CE97-40F9-81E7-19E7AFFE918A}">
      <dgm:prSet/>
      <dgm:spPr/>
      <dgm:t>
        <a:bodyPr/>
        <a:lstStyle/>
        <a:p>
          <a:endParaRPr lang="fr-FR"/>
        </a:p>
      </dgm:t>
    </dgm:pt>
    <dgm:pt modelId="{C14905AC-C746-4A47-8B03-553AAED1D3D7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>
              <a:solidFill>
                <a:schemeClr val="accent5">
                  <a:lumMod val="10000"/>
                </a:schemeClr>
              </a:solidFill>
            </a:rPr>
            <a:t>Réduire les frais de déplacements </a:t>
          </a:r>
        </a:p>
      </dgm:t>
    </dgm:pt>
    <dgm:pt modelId="{7DDA67B5-D365-43B0-815F-EB9A953DA99D}" type="parTrans" cxnId="{93ABE7F1-28DE-4377-A1F9-B34CF7233E3D}">
      <dgm:prSet/>
      <dgm:spPr/>
      <dgm:t>
        <a:bodyPr/>
        <a:lstStyle/>
        <a:p>
          <a:endParaRPr lang="fr-FR"/>
        </a:p>
      </dgm:t>
    </dgm:pt>
    <dgm:pt modelId="{1A5E8065-9E88-4ACD-85BA-CFFAA8E09414}" type="sibTrans" cxnId="{93ABE7F1-28DE-4377-A1F9-B34CF7233E3D}">
      <dgm:prSet/>
      <dgm:spPr/>
      <dgm:t>
        <a:bodyPr/>
        <a:lstStyle/>
        <a:p>
          <a:endParaRPr lang="fr-FR"/>
        </a:p>
      </dgm:t>
    </dgm:pt>
    <dgm:pt modelId="{00C43483-7473-4F87-A3BF-1954A3782D41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>
              <a:solidFill>
                <a:schemeClr val="accent5">
                  <a:lumMod val="10000"/>
                </a:schemeClr>
              </a:solidFill>
            </a:rPr>
            <a:t>Se différencier des concurrents </a:t>
          </a:r>
        </a:p>
      </dgm:t>
    </dgm:pt>
    <dgm:pt modelId="{7B44D8A4-C7D1-4803-9ADF-76392B3F4A4F}" type="parTrans" cxnId="{BF41AE0B-1496-4354-B777-4330D2649439}">
      <dgm:prSet/>
      <dgm:spPr/>
      <dgm:t>
        <a:bodyPr/>
        <a:lstStyle/>
        <a:p>
          <a:endParaRPr lang="fr-FR"/>
        </a:p>
      </dgm:t>
    </dgm:pt>
    <dgm:pt modelId="{9BEB3F8F-63FF-4C92-BAA2-4F1291FFA5E1}" type="sibTrans" cxnId="{BF41AE0B-1496-4354-B777-4330D2649439}">
      <dgm:prSet/>
      <dgm:spPr/>
      <dgm:t>
        <a:bodyPr/>
        <a:lstStyle/>
        <a:p>
          <a:endParaRPr lang="fr-FR"/>
        </a:p>
      </dgm:t>
    </dgm:pt>
    <dgm:pt modelId="{54695658-7378-42CA-9F1B-4B59901C5BCF}">
      <dgm:prSet phldrT="[Texte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b="1" dirty="0">
              <a:solidFill>
                <a:schemeClr val="accent5">
                  <a:lumMod val="10000"/>
                </a:schemeClr>
              </a:solidFill>
            </a:rPr>
            <a:t>Compléter la politique RSE </a:t>
          </a:r>
        </a:p>
      </dgm:t>
    </dgm:pt>
    <dgm:pt modelId="{41E9D23F-249C-4930-A8AA-9FEDA4573482}" type="parTrans" cxnId="{0F9B4112-7D82-4A42-8669-B36011F03ABC}">
      <dgm:prSet/>
      <dgm:spPr/>
      <dgm:t>
        <a:bodyPr/>
        <a:lstStyle/>
        <a:p>
          <a:endParaRPr lang="fr-FR"/>
        </a:p>
      </dgm:t>
    </dgm:pt>
    <dgm:pt modelId="{3CA09169-D5E1-43E5-91D1-54D973BADE7E}" type="sibTrans" cxnId="{0F9B4112-7D82-4A42-8669-B36011F03ABC}">
      <dgm:prSet/>
      <dgm:spPr/>
      <dgm:t>
        <a:bodyPr/>
        <a:lstStyle/>
        <a:p>
          <a:endParaRPr lang="fr-FR"/>
        </a:p>
      </dgm:t>
    </dgm:pt>
    <dgm:pt modelId="{D91FFB37-666F-4A13-A9D6-6CE2CEDC85D3}" type="pres">
      <dgm:prSet presAssocID="{C172AA44-9EB3-4D22-8977-435A0031F721}" presName="matrix" presStyleCnt="0">
        <dgm:presLayoutVars>
          <dgm:chMax val="1"/>
          <dgm:dir/>
          <dgm:resizeHandles val="exact"/>
        </dgm:presLayoutVars>
      </dgm:prSet>
      <dgm:spPr/>
    </dgm:pt>
    <dgm:pt modelId="{E3600B7C-795F-4EF3-BD13-51170D7085AA}" type="pres">
      <dgm:prSet presAssocID="{C172AA44-9EB3-4D22-8977-435A0031F721}" presName="diamond" presStyleLbl="bgShp" presStyleIdx="0" presStyleCnt="1"/>
      <dgm:spPr/>
    </dgm:pt>
    <dgm:pt modelId="{AAB42E22-D874-4DFF-BD55-3CF6D353C3B7}" type="pres">
      <dgm:prSet presAssocID="{C172AA44-9EB3-4D22-8977-435A0031F72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0609AAE-A162-4C65-BEF3-B552E7457D4D}" type="pres">
      <dgm:prSet presAssocID="{C172AA44-9EB3-4D22-8977-435A0031F72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CC8F71-FF7E-4500-A1D2-51A9BCB4CDBD}" type="pres">
      <dgm:prSet presAssocID="{C172AA44-9EB3-4D22-8977-435A0031F72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5F32CE0-BC88-4D3F-B63E-278A72D96EAA}" type="pres">
      <dgm:prSet presAssocID="{C172AA44-9EB3-4D22-8977-435A0031F72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1AE0B-1496-4354-B777-4330D2649439}" srcId="{C172AA44-9EB3-4D22-8977-435A0031F721}" destId="{00C43483-7473-4F87-A3BF-1954A3782D41}" srcOrd="2" destOrd="0" parTransId="{7B44D8A4-C7D1-4803-9ADF-76392B3F4A4F}" sibTransId="{9BEB3F8F-63FF-4C92-BAA2-4F1291FFA5E1}"/>
    <dgm:cxn modelId="{DE617A0F-E733-4C84-B86F-26E124416841}" type="presOf" srcId="{54695658-7378-42CA-9F1B-4B59901C5BCF}" destId="{85F32CE0-BC88-4D3F-B63E-278A72D96EAA}" srcOrd="0" destOrd="0" presId="urn:microsoft.com/office/officeart/2005/8/layout/matrix3"/>
    <dgm:cxn modelId="{0F9B4112-7D82-4A42-8669-B36011F03ABC}" srcId="{C172AA44-9EB3-4D22-8977-435A0031F721}" destId="{54695658-7378-42CA-9F1B-4B59901C5BCF}" srcOrd="3" destOrd="0" parTransId="{41E9D23F-249C-4930-A8AA-9FEDA4573482}" sibTransId="{3CA09169-D5E1-43E5-91D1-54D973BADE7E}"/>
    <dgm:cxn modelId="{BF51626F-676A-4C09-9AE7-DEA9DB92724F}" type="presOf" srcId="{5A7E92AF-FDEC-4E2A-BB2A-DD9D24A52B86}" destId="{AAB42E22-D874-4DFF-BD55-3CF6D353C3B7}" srcOrd="0" destOrd="0" presId="urn:microsoft.com/office/officeart/2005/8/layout/matrix3"/>
    <dgm:cxn modelId="{9D0C2570-A68C-4039-A833-87DE78BD3C2F}" type="presOf" srcId="{00C43483-7473-4F87-A3BF-1954A3782D41}" destId="{FCCC8F71-FF7E-4500-A1D2-51A9BCB4CDBD}" srcOrd="0" destOrd="0" presId="urn:microsoft.com/office/officeart/2005/8/layout/matrix3"/>
    <dgm:cxn modelId="{D4A10076-3448-4E64-9BDC-6C71FE01C84D}" type="presOf" srcId="{C14905AC-C746-4A47-8B03-553AAED1D3D7}" destId="{00609AAE-A162-4C65-BEF3-B552E7457D4D}" srcOrd="0" destOrd="0" presId="urn:microsoft.com/office/officeart/2005/8/layout/matrix3"/>
    <dgm:cxn modelId="{73C5B788-CE97-40F9-81E7-19E7AFFE918A}" srcId="{C172AA44-9EB3-4D22-8977-435A0031F721}" destId="{5A7E92AF-FDEC-4E2A-BB2A-DD9D24A52B86}" srcOrd="0" destOrd="0" parTransId="{AB32C70E-E1F1-4BA4-B996-8969BD1B98C1}" sibTransId="{8D60F22C-DCD4-47C2-A5BF-2EBB6F969D63}"/>
    <dgm:cxn modelId="{AF14CCB8-9F85-47EB-B4D0-6B06EB8C7F17}" type="presOf" srcId="{C172AA44-9EB3-4D22-8977-435A0031F721}" destId="{D91FFB37-666F-4A13-A9D6-6CE2CEDC85D3}" srcOrd="0" destOrd="0" presId="urn:microsoft.com/office/officeart/2005/8/layout/matrix3"/>
    <dgm:cxn modelId="{93ABE7F1-28DE-4377-A1F9-B34CF7233E3D}" srcId="{C172AA44-9EB3-4D22-8977-435A0031F721}" destId="{C14905AC-C746-4A47-8B03-553AAED1D3D7}" srcOrd="1" destOrd="0" parTransId="{7DDA67B5-D365-43B0-815F-EB9A953DA99D}" sibTransId="{1A5E8065-9E88-4ACD-85BA-CFFAA8E09414}"/>
    <dgm:cxn modelId="{BE628CDA-3871-49C1-BA45-CF600E373509}" type="presParOf" srcId="{D91FFB37-666F-4A13-A9D6-6CE2CEDC85D3}" destId="{E3600B7C-795F-4EF3-BD13-51170D7085AA}" srcOrd="0" destOrd="0" presId="urn:microsoft.com/office/officeart/2005/8/layout/matrix3"/>
    <dgm:cxn modelId="{1729B3DF-A39B-406E-A5B7-CA9E291AB920}" type="presParOf" srcId="{D91FFB37-666F-4A13-A9D6-6CE2CEDC85D3}" destId="{AAB42E22-D874-4DFF-BD55-3CF6D353C3B7}" srcOrd="1" destOrd="0" presId="urn:microsoft.com/office/officeart/2005/8/layout/matrix3"/>
    <dgm:cxn modelId="{73946F50-8B2F-41F6-B412-9C97E9F73A02}" type="presParOf" srcId="{D91FFB37-666F-4A13-A9D6-6CE2CEDC85D3}" destId="{00609AAE-A162-4C65-BEF3-B552E7457D4D}" srcOrd="2" destOrd="0" presId="urn:microsoft.com/office/officeart/2005/8/layout/matrix3"/>
    <dgm:cxn modelId="{35C78B77-0E5A-4E9D-8FCF-4A3A545F9E83}" type="presParOf" srcId="{D91FFB37-666F-4A13-A9D6-6CE2CEDC85D3}" destId="{FCCC8F71-FF7E-4500-A1D2-51A9BCB4CDBD}" srcOrd="3" destOrd="0" presId="urn:microsoft.com/office/officeart/2005/8/layout/matrix3"/>
    <dgm:cxn modelId="{CF40C7D3-4422-4F90-B111-C095DD605E7A}" type="presParOf" srcId="{D91FFB37-666F-4A13-A9D6-6CE2CEDC85D3}" destId="{85F32CE0-BC88-4D3F-B63E-278A72D96EA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2AA44-9EB3-4D22-8977-435A0031F721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7E92AF-FDEC-4E2A-BB2A-DD9D24A52B86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b="1" dirty="0">
              <a:solidFill>
                <a:schemeClr val="bg1"/>
              </a:solidFill>
            </a:rPr>
            <a:t>Productivité en hausse  </a:t>
          </a:r>
        </a:p>
      </dgm:t>
    </dgm:pt>
    <dgm:pt modelId="{AB32C70E-E1F1-4BA4-B996-8969BD1B98C1}" type="parTrans" cxnId="{73C5B788-CE97-40F9-81E7-19E7AFFE918A}">
      <dgm:prSet/>
      <dgm:spPr/>
      <dgm:t>
        <a:bodyPr/>
        <a:lstStyle/>
        <a:p>
          <a:endParaRPr lang="fr-FR"/>
        </a:p>
      </dgm:t>
    </dgm:pt>
    <dgm:pt modelId="{8D60F22C-DCD4-47C2-A5BF-2EBB6F969D63}" type="sibTrans" cxnId="{73C5B788-CE97-40F9-81E7-19E7AFFE918A}">
      <dgm:prSet/>
      <dgm:spPr/>
      <dgm:t>
        <a:bodyPr/>
        <a:lstStyle/>
        <a:p>
          <a:endParaRPr lang="fr-FR"/>
        </a:p>
      </dgm:t>
    </dgm:pt>
    <dgm:pt modelId="{C14905AC-C746-4A47-8B03-553AAED1D3D7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b="1" dirty="0">
              <a:solidFill>
                <a:schemeClr val="bg1"/>
              </a:solidFill>
            </a:rPr>
            <a:t>Ponctualité améliorée des salariés  </a:t>
          </a:r>
        </a:p>
      </dgm:t>
    </dgm:pt>
    <dgm:pt modelId="{7DDA67B5-D365-43B0-815F-EB9A953DA99D}" type="parTrans" cxnId="{93ABE7F1-28DE-4377-A1F9-B34CF7233E3D}">
      <dgm:prSet/>
      <dgm:spPr/>
      <dgm:t>
        <a:bodyPr/>
        <a:lstStyle/>
        <a:p>
          <a:endParaRPr lang="fr-FR"/>
        </a:p>
      </dgm:t>
    </dgm:pt>
    <dgm:pt modelId="{1A5E8065-9E88-4ACD-85BA-CFFAA8E09414}" type="sibTrans" cxnId="{93ABE7F1-28DE-4377-A1F9-B34CF7233E3D}">
      <dgm:prSet/>
      <dgm:spPr/>
      <dgm:t>
        <a:bodyPr/>
        <a:lstStyle/>
        <a:p>
          <a:endParaRPr lang="fr-FR"/>
        </a:p>
      </dgm:t>
    </dgm:pt>
    <dgm:pt modelId="{00C43483-7473-4F87-A3BF-1954A3782D41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b="1" dirty="0">
              <a:solidFill>
                <a:schemeClr val="bg1"/>
              </a:solidFill>
            </a:rPr>
            <a:t>Une ambiance au travail plus conviviale </a:t>
          </a:r>
        </a:p>
      </dgm:t>
    </dgm:pt>
    <dgm:pt modelId="{7B44D8A4-C7D1-4803-9ADF-76392B3F4A4F}" type="parTrans" cxnId="{BF41AE0B-1496-4354-B777-4330D2649439}">
      <dgm:prSet/>
      <dgm:spPr/>
      <dgm:t>
        <a:bodyPr/>
        <a:lstStyle/>
        <a:p>
          <a:endParaRPr lang="fr-FR"/>
        </a:p>
      </dgm:t>
    </dgm:pt>
    <dgm:pt modelId="{9BEB3F8F-63FF-4C92-BAA2-4F1291FFA5E1}" type="sibTrans" cxnId="{BF41AE0B-1496-4354-B777-4330D2649439}">
      <dgm:prSet/>
      <dgm:spPr/>
      <dgm:t>
        <a:bodyPr/>
        <a:lstStyle/>
        <a:p>
          <a:endParaRPr lang="fr-FR"/>
        </a:p>
      </dgm:t>
    </dgm:pt>
    <dgm:pt modelId="{54695658-7378-42CA-9F1B-4B59901C5BC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b="1" dirty="0">
              <a:solidFill>
                <a:schemeClr val="bg1"/>
              </a:solidFill>
            </a:rPr>
            <a:t>Visibilité renforcée</a:t>
          </a:r>
        </a:p>
      </dgm:t>
    </dgm:pt>
    <dgm:pt modelId="{41E9D23F-249C-4930-A8AA-9FEDA4573482}" type="parTrans" cxnId="{0F9B4112-7D82-4A42-8669-B36011F03ABC}">
      <dgm:prSet/>
      <dgm:spPr/>
      <dgm:t>
        <a:bodyPr/>
        <a:lstStyle/>
        <a:p>
          <a:endParaRPr lang="fr-FR"/>
        </a:p>
      </dgm:t>
    </dgm:pt>
    <dgm:pt modelId="{3CA09169-D5E1-43E5-91D1-54D973BADE7E}" type="sibTrans" cxnId="{0F9B4112-7D82-4A42-8669-B36011F03ABC}">
      <dgm:prSet/>
      <dgm:spPr/>
      <dgm:t>
        <a:bodyPr/>
        <a:lstStyle/>
        <a:p>
          <a:endParaRPr lang="fr-FR"/>
        </a:p>
      </dgm:t>
    </dgm:pt>
    <dgm:pt modelId="{D91FFB37-666F-4A13-A9D6-6CE2CEDC85D3}" type="pres">
      <dgm:prSet presAssocID="{C172AA44-9EB3-4D22-8977-435A0031F721}" presName="matrix" presStyleCnt="0">
        <dgm:presLayoutVars>
          <dgm:chMax val="1"/>
          <dgm:dir/>
          <dgm:resizeHandles val="exact"/>
        </dgm:presLayoutVars>
      </dgm:prSet>
      <dgm:spPr/>
    </dgm:pt>
    <dgm:pt modelId="{E3600B7C-795F-4EF3-BD13-51170D7085AA}" type="pres">
      <dgm:prSet presAssocID="{C172AA44-9EB3-4D22-8977-435A0031F721}" presName="diamond" presStyleLbl="bgShp" presStyleIdx="0" presStyleCnt="1"/>
      <dgm:spPr/>
    </dgm:pt>
    <dgm:pt modelId="{AAB42E22-D874-4DFF-BD55-3CF6D353C3B7}" type="pres">
      <dgm:prSet presAssocID="{C172AA44-9EB3-4D22-8977-435A0031F72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0609AAE-A162-4C65-BEF3-B552E7457D4D}" type="pres">
      <dgm:prSet presAssocID="{C172AA44-9EB3-4D22-8977-435A0031F72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CC8F71-FF7E-4500-A1D2-51A9BCB4CDBD}" type="pres">
      <dgm:prSet presAssocID="{C172AA44-9EB3-4D22-8977-435A0031F72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5F32CE0-BC88-4D3F-B63E-278A72D96EAA}" type="pres">
      <dgm:prSet presAssocID="{C172AA44-9EB3-4D22-8977-435A0031F72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1AE0B-1496-4354-B777-4330D2649439}" srcId="{C172AA44-9EB3-4D22-8977-435A0031F721}" destId="{00C43483-7473-4F87-A3BF-1954A3782D41}" srcOrd="2" destOrd="0" parTransId="{7B44D8A4-C7D1-4803-9ADF-76392B3F4A4F}" sibTransId="{9BEB3F8F-63FF-4C92-BAA2-4F1291FFA5E1}"/>
    <dgm:cxn modelId="{0F9B4112-7D82-4A42-8669-B36011F03ABC}" srcId="{C172AA44-9EB3-4D22-8977-435A0031F721}" destId="{54695658-7378-42CA-9F1B-4B59901C5BCF}" srcOrd="3" destOrd="0" parTransId="{41E9D23F-249C-4930-A8AA-9FEDA4573482}" sibTransId="{3CA09169-D5E1-43E5-91D1-54D973BADE7E}"/>
    <dgm:cxn modelId="{27FE3129-A43D-4B2D-8913-9E933B9BF82C}" type="presOf" srcId="{54695658-7378-42CA-9F1B-4B59901C5BCF}" destId="{85F32CE0-BC88-4D3F-B63E-278A72D96EAA}" srcOrd="0" destOrd="0" presId="urn:microsoft.com/office/officeart/2005/8/layout/matrix3"/>
    <dgm:cxn modelId="{F91D1270-437C-4C5C-9DE7-BB8E2C76A572}" type="presOf" srcId="{C14905AC-C746-4A47-8B03-553AAED1D3D7}" destId="{00609AAE-A162-4C65-BEF3-B552E7457D4D}" srcOrd="0" destOrd="0" presId="urn:microsoft.com/office/officeart/2005/8/layout/matrix3"/>
    <dgm:cxn modelId="{447D6784-9082-4696-9C88-20F93049DF61}" type="presOf" srcId="{00C43483-7473-4F87-A3BF-1954A3782D41}" destId="{FCCC8F71-FF7E-4500-A1D2-51A9BCB4CDBD}" srcOrd="0" destOrd="0" presId="urn:microsoft.com/office/officeart/2005/8/layout/matrix3"/>
    <dgm:cxn modelId="{73C5B788-CE97-40F9-81E7-19E7AFFE918A}" srcId="{C172AA44-9EB3-4D22-8977-435A0031F721}" destId="{5A7E92AF-FDEC-4E2A-BB2A-DD9D24A52B86}" srcOrd="0" destOrd="0" parTransId="{AB32C70E-E1F1-4BA4-B996-8969BD1B98C1}" sibTransId="{8D60F22C-DCD4-47C2-A5BF-2EBB6F969D63}"/>
    <dgm:cxn modelId="{D00C0394-55E2-4F75-9825-A69A11BD930C}" type="presOf" srcId="{5A7E92AF-FDEC-4E2A-BB2A-DD9D24A52B86}" destId="{AAB42E22-D874-4DFF-BD55-3CF6D353C3B7}" srcOrd="0" destOrd="0" presId="urn:microsoft.com/office/officeart/2005/8/layout/matrix3"/>
    <dgm:cxn modelId="{433ED4AD-FA0D-437B-AD78-4ACB0A13DF35}" type="presOf" srcId="{C172AA44-9EB3-4D22-8977-435A0031F721}" destId="{D91FFB37-666F-4A13-A9D6-6CE2CEDC85D3}" srcOrd="0" destOrd="0" presId="urn:microsoft.com/office/officeart/2005/8/layout/matrix3"/>
    <dgm:cxn modelId="{93ABE7F1-28DE-4377-A1F9-B34CF7233E3D}" srcId="{C172AA44-9EB3-4D22-8977-435A0031F721}" destId="{C14905AC-C746-4A47-8B03-553AAED1D3D7}" srcOrd="1" destOrd="0" parTransId="{7DDA67B5-D365-43B0-815F-EB9A953DA99D}" sibTransId="{1A5E8065-9E88-4ACD-85BA-CFFAA8E09414}"/>
    <dgm:cxn modelId="{36156C9F-F6B1-4E1A-8726-0781BF6041F2}" type="presParOf" srcId="{D91FFB37-666F-4A13-A9D6-6CE2CEDC85D3}" destId="{E3600B7C-795F-4EF3-BD13-51170D7085AA}" srcOrd="0" destOrd="0" presId="urn:microsoft.com/office/officeart/2005/8/layout/matrix3"/>
    <dgm:cxn modelId="{AE8CF91F-2416-4F02-AA25-73794F127119}" type="presParOf" srcId="{D91FFB37-666F-4A13-A9D6-6CE2CEDC85D3}" destId="{AAB42E22-D874-4DFF-BD55-3CF6D353C3B7}" srcOrd="1" destOrd="0" presId="urn:microsoft.com/office/officeart/2005/8/layout/matrix3"/>
    <dgm:cxn modelId="{D1A7061A-CBC2-4A60-A083-9856E4AE8BAA}" type="presParOf" srcId="{D91FFB37-666F-4A13-A9D6-6CE2CEDC85D3}" destId="{00609AAE-A162-4C65-BEF3-B552E7457D4D}" srcOrd="2" destOrd="0" presId="urn:microsoft.com/office/officeart/2005/8/layout/matrix3"/>
    <dgm:cxn modelId="{269F6D7B-7B25-4AAE-B275-CFCCE7353CA7}" type="presParOf" srcId="{D91FFB37-666F-4A13-A9D6-6CE2CEDC85D3}" destId="{FCCC8F71-FF7E-4500-A1D2-51A9BCB4CDBD}" srcOrd="3" destOrd="0" presId="urn:microsoft.com/office/officeart/2005/8/layout/matrix3"/>
    <dgm:cxn modelId="{23195E2B-7BF1-424D-9F28-F66112DB46F6}" type="presParOf" srcId="{D91FFB37-666F-4A13-A9D6-6CE2CEDC85D3}" destId="{85F32CE0-BC88-4D3F-B63E-278A72D96EA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00B7C-795F-4EF3-BD13-51170D7085AA}">
      <dsp:nvSpPr>
        <dsp:cNvPr id="0" name=""/>
        <dsp:cNvSpPr/>
      </dsp:nvSpPr>
      <dsp:spPr>
        <a:xfrm>
          <a:off x="1065718" y="0"/>
          <a:ext cx="3931637" cy="393163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42E22-D874-4DFF-BD55-3CF6D353C3B7}">
      <dsp:nvSpPr>
        <dsp:cNvPr id="0" name=""/>
        <dsp:cNvSpPr/>
      </dsp:nvSpPr>
      <dsp:spPr>
        <a:xfrm>
          <a:off x="1439224" y="373505"/>
          <a:ext cx="1533338" cy="1533338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accent5">
                  <a:lumMod val="10000"/>
                </a:schemeClr>
              </a:solidFill>
            </a:rPr>
            <a:t>Meilleure équité entre les salariés </a:t>
          </a:r>
        </a:p>
      </dsp:txBody>
      <dsp:txXfrm>
        <a:off x="1514075" y="448356"/>
        <a:ext cx="1383636" cy="1383636"/>
      </dsp:txXfrm>
    </dsp:sp>
    <dsp:sp modelId="{00609AAE-A162-4C65-BEF3-B552E7457D4D}">
      <dsp:nvSpPr>
        <dsp:cNvPr id="0" name=""/>
        <dsp:cNvSpPr/>
      </dsp:nvSpPr>
      <dsp:spPr>
        <a:xfrm>
          <a:off x="3090511" y="373505"/>
          <a:ext cx="1533338" cy="1533338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accent5">
                  <a:lumMod val="10000"/>
                </a:schemeClr>
              </a:solidFill>
            </a:rPr>
            <a:t>Réduire les frais de déplacements </a:t>
          </a:r>
        </a:p>
      </dsp:txBody>
      <dsp:txXfrm>
        <a:off x="3165362" y="448356"/>
        <a:ext cx="1383636" cy="1383636"/>
      </dsp:txXfrm>
    </dsp:sp>
    <dsp:sp modelId="{FCCC8F71-FF7E-4500-A1D2-51A9BCB4CDBD}">
      <dsp:nvSpPr>
        <dsp:cNvPr id="0" name=""/>
        <dsp:cNvSpPr/>
      </dsp:nvSpPr>
      <dsp:spPr>
        <a:xfrm>
          <a:off x="1439224" y="2024793"/>
          <a:ext cx="1533338" cy="1533338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accent5">
                  <a:lumMod val="10000"/>
                </a:schemeClr>
              </a:solidFill>
            </a:rPr>
            <a:t>Se différencier des concurrents </a:t>
          </a:r>
        </a:p>
      </dsp:txBody>
      <dsp:txXfrm>
        <a:off x="1514075" y="2099644"/>
        <a:ext cx="1383636" cy="1383636"/>
      </dsp:txXfrm>
    </dsp:sp>
    <dsp:sp modelId="{85F32CE0-BC88-4D3F-B63E-278A72D96EAA}">
      <dsp:nvSpPr>
        <dsp:cNvPr id="0" name=""/>
        <dsp:cNvSpPr/>
      </dsp:nvSpPr>
      <dsp:spPr>
        <a:xfrm>
          <a:off x="3090511" y="2024793"/>
          <a:ext cx="1533338" cy="1533338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accent5">
                  <a:lumMod val="10000"/>
                </a:schemeClr>
              </a:solidFill>
            </a:rPr>
            <a:t>Compléter la politique RSE </a:t>
          </a:r>
        </a:p>
      </dsp:txBody>
      <dsp:txXfrm>
        <a:off x="3165362" y="2099644"/>
        <a:ext cx="1383636" cy="1383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00B7C-795F-4EF3-BD13-51170D7085AA}">
      <dsp:nvSpPr>
        <dsp:cNvPr id="0" name=""/>
        <dsp:cNvSpPr/>
      </dsp:nvSpPr>
      <dsp:spPr>
        <a:xfrm>
          <a:off x="669574" y="0"/>
          <a:ext cx="3629203" cy="362920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42E22-D874-4DFF-BD55-3CF6D353C3B7}">
      <dsp:nvSpPr>
        <dsp:cNvPr id="0" name=""/>
        <dsp:cNvSpPr/>
      </dsp:nvSpPr>
      <dsp:spPr>
        <a:xfrm>
          <a:off x="1014348" y="344774"/>
          <a:ext cx="1415389" cy="1415389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</a:rPr>
            <a:t>Productivité en hausse  </a:t>
          </a:r>
        </a:p>
      </dsp:txBody>
      <dsp:txXfrm>
        <a:off x="1083442" y="413868"/>
        <a:ext cx="1277201" cy="1277201"/>
      </dsp:txXfrm>
    </dsp:sp>
    <dsp:sp modelId="{00609AAE-A162-4C65-BEF3-B552E7457D4D}">
      <dsp:nvSpPr>
        <dsp:cNvPr id="0" name=""/>
        <dsp:cNvSpPr/>
      </dsp:nvSpPr>
      <dsp:spPr>
        <a:xfrm>
          <a:off x="2538614" y="344774"/>
          <a:ext cx="1415389" cy="1415389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</a:rPr>
            <a:t>Ponctualité améliorée des salariés  </a:t>
          </a:r>
        </a:p>
      </dsp:txBody>
      <dsp:txXfrm>
        <a:off x="2607708" y="413868"/>
        <a:ext cx="1277201" cy="1277201"/>
      </dsp:txXfrm>
    </dsp:sp>
    <dsp:sp modelId="{FCCC8F71-FF7E-4500-A1D2-51A9BCB4CDBD}">
      <dsp:nvSpPr>
        <dsp:cNvPr id="0" name=""/>
        <dsp:cNvSpPr/>
      </dsp:nvSpPr>
      <dsp:spPr>
        <a:xfrm>
          <a:off x="1014348" y="1869039"/>
          <a:ext cx="1415389" cy="1415389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</a:rPr>
            <a:t>Une ambiance au travail plus conviviale </a:t>
          </a:r>
        </a:p>
      </dsp:txBody>
      <dsp:txXfrm>
        <a:off x="1083442" y="1938133"/>
        <a:ext cx="1277201" cy="1277201"/>
      </dsp:txXfrm>
    </dsp:sp>
    <dsp:sp modelId="{85F32CE0-BC88-4D3F-B63E-278A72D96EAA}">
      <dsp:nvSpPr>
        <dsp:cNvPr id="0" name=""/>
        <dsp:cNvSpPr/>
      </dsp:nvSpPr>
      <dsp:spPr>
        <a:xfrm>
          <a:off x="2538614" y="1869039"/>
          <a:ext cx="1415389" cy="1415389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</a:rPr>
            <a:t>Visibilité renforcée</a:t>
          </a:r>
        </a:p>
      </dsp:txBody>
      <dsp:txXfrm>
        <a:off x="2607708" y="1938133"/>
        <a:ext cx="1277201" cy="1277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5480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3" tIns="47447" rIns="94893" bIns="47447" numCol="1" anchor="t" anchorCtr="0" compatLnSpc="1">
            <a:prstTxWarp prst="textNoShape">
              <a:avLst/>
            </a:prstTxWarp>
          </a:bodyPr>
          <a:lstStyle>
            <a:lvl1pPr defTabSz="949253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3" y="1"/>
            <a:ext cx="3075480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3" tIns="47447" rIns="94893" bIns="47447" numCol="1" anchor="t" anchorCtr="0" compatLnSpc="1">
            <a:prstTxWarp prst="textNoShape">
              <a:avLst/>
            </a:prstTxWarp>
          </a:bodyPr>
          <a:lstStyle>
            <a:lvl1pPr algn="r" defTabSz="949253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10"/>
            <a:ext cx="3075480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3" tIns="47447" rIns="94893" bIns="47447" numCol="1" anchor="b" anchorCtr="0" compatLnSpc="1">
            <a:prstTxWarp prst="textNoShape">
              <a:avLst/>
            </a:prstTxWarp>
          </a:bodyPr>
          <a:lstStyle>
            <a:lvl1pPr defTabSz="949253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3301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2"/>
            <a:ext cx="3077137" cy="50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68" tIns="47684" rIns="95368" bIns="47684" numCol="1" anchor="t" anchorCtr="0" compatLnSpc="1">
            <a:prstTxWarp prst="textNoShape">
              <a:avLst/>
            </a:prstTxWarp>
          </a:bodyPr>
          <a:lstStyle>
            <a:lvl1pPr algn="r" defTabSz="954188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1675" y="768350"/>
            <a:ext cx="569753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57" y="4859518"/>
            <a:ext cx="5676787" cy="460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68" tIns="47684" rIns="95368" bIns="476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Enumeration 1</a:t>
            </a:r>
          </a:p>
          <a:p>
            <a:pPr lvl="1"/>
            <a:r>
              <a:rPr lang="fr-FR" noProof="0"/>
              <a:t>Enumeration 2</a:t>
            </a:r>
          </a:p>
          <a:p>
            <a:pPr lvl="2"/>
            <a:r>
              <a:rPr lang="fr-FR" noProof="0"/>
              <a:t>Enumeration 3</a:t>
            </a:r>
          </a:p>
          <a:p>
            <a:pPr lvl="3"/>
            <a:r>
              <a:rPr lang="fr-FR" noProof="0"/>
              <a:t>Enumeration 4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" y="9722310"/>
            <a:ext cx="7097643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68" tIns="47684" rIns="95368" bIns="47684" numCol="1" anchor="b" anchorCtr="0" compatLnSpc="1">
            <a:prstTxWarp prst="textNoShape">
              <a:avLst/>
            </a:prstTxWarp>
          </a:bodyPr>
          <a:lstStyle>
            <a:lvl1pPr algn="ctr" defTabSz="954188">
              <a:defRPr sz="1200" smtClean="0">
                <a:cs typeface="+mn-cs"/>
              </a:defRPr>
            </a:lvl1pPr>
          </a:lstStyle>
          <a:p>
            <a:pPr>
              <a:defRPr/>
            </a:pPr>
            <a:fld id="{73D35512-B388-4FC1-961E-B49E40CFF3E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29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358775" indent="-358775" algn="l" rtl="0" eaLnBrk="0" fontAlgn="base" hangingPunct="0">
      <a:spcBef>
        <a:spcPct val="30000"/>
      </a:spcBef>
      <a:spcAft>
        <a:spcPct val="0"/>
      </a:spcAft>
      <a:buChar char="•"/>
      <a:tabLst>
        <a:tab pos="358775" algn="l"/>
        <a:tab pos="541338" algn="l"/>
        <a:tab pos="898525" algn="l"/>
      </a:tabLst>
      <a:defRPr sz="2900" kern="1200">
        <a:solidFill>
          <a:srgbClr val="7E999B"/>
        </a:solidFill>
        <a:latin typeface="Tahoma" pitchFamily="34" charset="0"/>
        <a:ea typeface="+mn-ea"/>
        <a:cs typeface="Arial" charset="0"/>
      </a:defRPr>
    </a:lvl1pPr>
    <a:lvl2pPr marL="803275" indent="-265113" algn="l" rtl="0" eaLnBrk="0" fontAlgn="base" hangingPunct="0">
      <a:spcBef>
        <a:spcPct val="30000"/>
      </a:spcBef>
      <a:spcAft>
        <a:spcPct val="0"/>
      </a:spcAft>
      <a:buChar char="•"/>
      <a:tabLst>
        <a:tab pos="358775" algn="l"/>
        <a:tab pos="541338" algn="l"/>
        <a:tab pos="898525" algn="l"/>
      </a:tabLst>
      <a:defRPr sz="2300" kern="1200">
        <a:solidFill>
          <a:schemeClr val="tx2"/>
        </a:solidFill>
        <a:latin typeface="Tahoma" pitchFamily="34" charset="0"/>
        <a:ea typeface="+mn-ea"/>
        <a:cs typeface="Arial" charset="0"/>
      </a:defRPr>
    </a:lvl2pPr>
    <a:lvl3pPr marL="1260475" indent="-277813" algn="l" rtl="0" eaLnBrk="0" fontAlgn="base" hangingPunct="0">
      <a:spcBef>
        <a:spcPct val="30000"/>
      </a:spcBef>
      <a:spcAft>
        <a:spcPct val="0"/>
      </a:spcAft>
      <a:buChar char="•"/>
      <a:tabLst>
        <a:tab pos="358775" algn="l"/>
        <a:tab pos="541338" algn="l"/>
        <a:tab pos="898525" algn="l"/>
      </a:tabLst>
      <a:defRPr sz="2300" kern="1200">
        <a:solidFill>
          <a:schemeClr val="bg2"/>
        </a:solidFill>
        <a:latin typeface="Tahoma" pitchFamily="34" charset="0"/>
        <a:ea typeface="+mn-ea"/>
        <a:cs typeface="Arial" charset="0"/>
      </a:defRPr>
    </a:lvl3pPr>
    <a:lvl4pPr marL="1619250" indent="-179388" algn="l" rtl="0" eaLnBrk="0" fontAlgn="base" hangingPunct="0">
      <a:spcBef>
        <a:spcPct val="30000"/>
      </a:spcBef>
      <a:spcAft>
        <a:spcPct val="0"/>
      </a:spcAft>
      <a:buFont typeface="Tahoma" pitchFamily="34" charset="0"/>
      <a:buChar char="-"/>
      <a:tabLst>
        <a:tab pos="358775" algn="l"/>
        <a:tab pos="541338" algn="l"/>
        <a:tab pos="898525" algn="l"/>
      </a:tabLst>
      <a:defRPr sz="1200" kern="1200">
        <a:solidFill>
          <a:schemeClr val="bg2"/>
        </a:solidFill>
        <a:latin typeface="Tahoma" pitchFamily="34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tabLst>
        <a:tab pos="358775" algn="l"/>
        <a:tab pos="541338" algn="l"/>
        <a:tab pos="898525" algn="l"/>
      </a:tabLst>
      <a:defRPr sz="12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FR" dirty="0" err="1"/>
              <a:t>Enumeration</a:t>
            </a:r>
            <a:r>
              <a:rPr lang="fr-FR" dirty="0"/>
              <a:t> 1</a:t>
            </a:r>
          </a:p>
          <a:p>
            <a:pPr lvl="1" eaLnBrk="1" hangingPunct="1"/>
            <a:r>
              <a:rPr lang="fr-FR" dirty="0" err="1"/>
              <a:t>Enumeration</a:t>
            </a:r>
            <a:r>
              <a:rPr lang="fr-FR" dirty="0"/>
              <a:t> 2</a:t>
            </a:r>
          </a:p>
          <a:p>
            <a:pPr lvl="2" eaLnBrk="1" hangingPunct="1"/>
            <a:r>
              <a:rPr lang="fr-FR" dirty="0" err="1"/>
              <a:t>Enumeration</a:t>
            </a:r>
            <a:r>
              <a:rPr lang="fr-FR" dirty="0"/>
              <a:t> 3</a:t>
            </a:r>
          </a:p>
          <a:p>
            <a:pPr lvl="3" eaLnBrk="1" hangingPunct="1"/>
            <a:r>
              <a:rPr lang="fr-FR" sz="1900" dirty="0" err="1"/>
              <a:t>Enumeration</a:t>
            </a:r>
            <a:r>
              <a:rPr lang="fr-FR" sz="1900" dirty="0"/>
              <a:t> 4</a:t>
            </a:r>
          </a:p>
        </p:txBody>
      </p:sp>
      <p:sp>
        <p:nvSpPr>
          <p:cNvPr id="1024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E0D171-586B-49BA-9205-03B9F344B10F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>
              <a:cs typeface="Arial" panose="020B0604020202020204" pitchFamily="34" charset="0"/>
            </a:endParaRPr>
          </a:p>
        </p:txBody>
      </p:sp>
      <p:sp>
        <p:nvSpPr>
          <p:cNvPr id="778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075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075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075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075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6C775E-37AF-4B72-B927-9880E23FC3DC}" type="slidenum">
              <a:rPr lang="fr-FR" altLang="fr-FR" sz="1200">
                <a:solidFill>
                  <a:srgbClr val="000000"/>
                </a:solidFill>
              </a:rPr>
              <a:pPr/>
              <a:t>3</a:t>
            </a:fld>
            <a:endParaRPr lang="fr-FR" altLang="fr-FR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3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2FA61-150F-4A7F-8E37-7BCDDB9E37F8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738188" y="411262"/>
            <a:ext cx="9205912" cy="596900"/>
          </a:xfrm>
        </p:spPr>
        <p:txBody>
          <a:bodyPr/>
          <a:lstStyle>
            <a:lvl1pPr>
              <a:defRPr sz="2400" cap="all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967912" y="6612086"/>
            <a:ext cx="396000" cy="324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692FA61-150F-4A7F-8E37-7BCDDB9E37F8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738188" y="411262"/>
            <a:ext cx="9205912" cy="596900"/>
          </a:xfrm>
          <a:prstGeom prst="rect">
            <a:avLst/>
          </a:prstGeom>
        </p:spPr>
        <p:txBody>
          <a:bodyPr/>
          <a:lstStyle>
            <a:lvl1pPr>
              <a:defRPr sz="2400" cap="all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74668" y="1368425"/>
            <a:ext cx="457838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64168" y="1368425"/>
            <a:ext cx="457838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967912" y="6612086"/>
            <a:ext cx="396000" cy="324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AFE24B-70E2-403D-893A-9A7A9D3D6A58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738188" y="411262"/>
            <a:ext cx="9540000" cy="596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967912" y="6612086"/>
            <a:ext cx="396000" cy="324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692FA61-150F-4A7F-8E37-7BCDDB9E37F8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738188" y="411262"/>
            <a:ext cx="9205912" cy="596900"/>
          </a:xfrm>
          <a:prstGeom prst="rect">
            <a:avLst/>
          </a:prstGeom>
        </p:spPr>
        <p:txBody>
          <a:bodyPr/>
          <a:lstStyle>
            <a:lvl1pPr>
              <a:defRPr sz="2400" cap="all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8188" y="411262"/>
            <a:ext cx="9205912" cy="596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81374" y="6723953"/>
            <a:ext cx="396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2" rIns="94064" bIns="47032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fld id="{AE2C4A38-144E-44C2-947F-E38BD165A5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8188" y="411262"/>
            <a:ext cx="9205912" cy="596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81374" y="6723953"/>
            <a:ext cx="396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2" rIns="94064" bIns="47032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fld id="{AE2C4A38-144E-44C2-947F-E38BD165A5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967912" y="6612086"/>
            <a:ext cx="396000" cy="324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692FA61-150F-4A7F-8E37-7BCDDB9E37F8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738188" y="411262"/>
            <a:ext cx="9205912" cy="596900"/>
          </a:xfrm>
          <a:prstGeom prst="rect">
            <a:avLst/>
          </a:prstGeom>
        </p:spPr>
        <p:txBody>
          <a:bodyPr/>
          <a:lstStyle>
            <a:lvl1pPr>
              <a:defRPr sz="2400" cap="all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8188" y="411262"/>
            <a:ext cx="9205912" cy="596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81374" y="6723953"/>
            <a:ext cx="396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2" rIns="94064" bIns="47032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fld id="{AE2C4A38-144E-44C2-947F-E38BD165A5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967912" y="6612086"/>
            <a:ext cx="396000" cy="324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692FA61-150F-4A7F-8E37-7BCDDB9E37F8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738188" y="411262"/>
            <a:ext cx="9205912" cy="596900"/>
          </a:xfrm>
          <a:prstGeom prst="rect">
            <a:avLst/>
          </a:prstGeom>
        </p:spPr>
        <p:txBody>
          <a:bodyPr/>
          <a:lstStyle>
            <a:lvl1pPr>
              <a:defRPr sz="2400" cap="all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74668" y="1368425"/>
            <a:ext cx="457838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64168" y="1368425"/>
            <a:ext cx="457838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FE24B-70E2-403D-893A-9A7A9D3D6A58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738188" y="411262"/>
            <a:ext cx="9540000" cy="5969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81374" y="6723953"/>
            <a:ext cx="396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2" rIns="94064" bIns="47032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fld id="{AE2C4A38-144E-44C2-947F-E38BD165A55C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6" name="Connecteur droit 5"/>
          <p:cNvCxnSpPr/>
          <p:nvPr userDrawn="1"/>
        </p:nvCxnSpPr>
        <p:spPr bwMode="auto">
          <a:xfrm>
            <a:off x="810196" y="3168402"/>
            <a:ext cx="9217024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4B686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E999B">
                <a:alpha val="40000"/>
              </a:srgbClr>
            </a:outerShdw>
          </a:effectLst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81374" y="6723953"/>
            <a:ext cx="396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2" rIns="94064" bIns="47032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fld id="{AE2C4A38-144E-44C2-947F-E38BD165A55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5950" y="1368425"/>
            <a:ext cx="4737100" cy="47529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505450" y="1368425"/>
            <a:ext cx="4737100" cy="47529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53D95-A8AA-4A21-BA8D-F9B8B1B1023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7E46A-A85E-4C74-A1F6-D1A983AE1DB2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738188" y="411262"/>
            <a:ext cx="9540000" cy="5969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74668" y="1368425"/>
            <a:ext cx="4578382" cy="475297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64168" y="1368425"/>
            <a:ext cx="4578382" cy="475297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FE24B-70E2-403D-893A-9A7A9D3D6A58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666180" y="144066"/>
            <a:ext cx="9577064" cy="452834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666180" y="504106"/>
            <a:ext cx="957580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fr-FR" dirty="0"/>
              <a:t>Sous-titre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7E46A-A85E-4C74-A1F6-D1A983AE1DB2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66180" y="144066"/>
            <a:ext cx="9577064" cy="452834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6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666180" y="504106"/>
            <a:ext cx="957580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fr-FR" dirty="0"/>
              <a:t>Sous-titre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7E46A-A85E-4C74-A1F6-D1A983AE1DB2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66180" y="144066"/>
            <a:ext cx="9577064" cy="452834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6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666180" y="504106"/>
            <a:ext cx="957580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fr-FR" dirty="0"/>
              <a:t>Sous-titre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7E46A-A85E-4C74-A1F6-D1A983AE1DB2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66180" y="144066"/>
            <a:ext cx="9577064" cy="452834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6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666180" y="504106"/>
            <a:ext cx="957580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fr-FR" dirty="0"/>
              <a:t>Sous-titre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8188" y="360363"/>
            <a:ext cx="9277350" cy="754062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738188" y="1223963"/>
            <a:ext cx="4556125" cy="5140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46713" y="1223963"/>
            <a:ext cx="4556125" cy="5140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9839325" y="6769100"/>
            <a:ext cx="547688" cy="379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F141D-601A-4FCF-9DAD-37E29FDA3123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798" y="325438"/>
            <a:ext cx="9275762" cy="75406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180981"/>
            <a:ext cx="2860209" cy="5443805"/>
          </a:xfrm>
          <a:prstGeom prst="rect">
            <a:avLst/>
          </a:prstGeom>
        </p:spPr>
        <p:txBody>
          <a:bodyPr lIns="97603" tIns="48802" rIns="97603" bIns="48802"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9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92FBEC-1402-4D76-9AB1-7991903F395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74668" y="1224186"/>
            <a:ext cx="4484720" cy="6731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74668" y="1944267"/>
            <a:ext cx="4484720" cy="448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672185" y="1224186"/>
            <a:ext cx="4486227" cy="6731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672185" y="1944267"/>
            <a:ext cx="4486227" cy="448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80FF6-A625-42BB-A1A6-653B5A1BBB4F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738188" y="411262"/>
            <a:ext cx="9540000" cy="5969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74668" y="1368425"/>
            <a:ext cx="4578382" cy="475297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64168" y="1368425"/>
            <a:ext cx="4578382" cy="475297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FE24B-70E2-403D-893A-9A7A9D3D6A58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666180" y="144066"/>
            <a:ext cx="9577064" cy="452834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666180" y="504106"/>
            <a:ext cx="957580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fr-FR" dirty="0"/>
              <a:t>Sous-titre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7E46A-A85E-4C74-A1F6-D1A983AE1DB2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738188" y="411262"/>
            <a:ext cx="9540000" cy="5969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3230" y="314302"/>
            <a:ext cx="3349658" cy="10763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81475" y="287338"/>
            <a:ext cx="5976938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03230" y="1506538"/>
            <a:ext cx="3349658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C983D-9436-408E-BDDF-0C55FC0E2070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 userDrawn="1"/>
        </p:nvSpPr>
        <p:spPr bwMode="auto">
          <a:xfrm>
            <a:off x="738188" y="360363"/>
            <a:ext cx="95377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064" tIns="47032" rIns="94064" bIns="47032"/>
          <a:lstStyle/>
          <a:p>
            <a:pPr defTabSz="941388">
              <a:defRPr/>
            </a:pPr>
            <a:r>
              <a:rPr lang="fr-FR" sz="3500" kern="0" cap="all" dirty="0">
                <a:solidFill>
                  <a:srgbClr val="4B686A"/>
                </a:solidFill>
                <a:latin typeface="Tahoma" pitchFamily="34" charset="0"/>
                <a:ea typeface="+mj-ea"/>
                <a:cs typeface="+mj-cs"/>
              </a:rPr>
              <a:t>Cliquez pour modifier le style du 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4088" y="1242995"/>
            <a:ext cx="3251200" cy="8572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74668" y="1242996"/>
            <a:ext cx="6416675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04088" y="2100252"/>
            <a:ext cx="3251200" cy="41434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329976-4CF8-499F-AC99-0B6B01931E34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"/>
          <p:cNvGraphicFramePr>
            <a:graphicFrameLocks/>
          </p:cNvGraphicFramePr>
          <p:nvPr/>
        </p:nvGraphicFramePr>
        <p:xfrm>
          <a:off x="738188" y="1439863"/>
          <a:ext cx="9537734" cy="4732356"/>
        </p:xfrm>
        <a:graphic>
          <a:graphicData uri="http://schemas.openxmlformats.org/drawingml/2006/table">
            <a:tbl>
              <a:tblPr/>
              <a:tblGrid>
                <a:gridCol w="47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85">
                <a:tc>
                  <a:txBody>
                    <a:bodyPr/>
                    <a:lstStyle/>
                    <a:p>
                      <a:pPr marL="355600" marR="0" lvl="0" indent="-35560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Titre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999B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-35560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Titre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99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219"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219"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219"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219"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219"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219"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219"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219"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219"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E999B"/>
                        </a:buClr>
                        <a:buSzTx/>
                        <a:buFontTx/>
                        <a:buNone/>
                        <a:tabLst>
                          <a:tab pos="812800" algn="l"/>
                          <a:tab pos="1524000" algn="l"/>
                        </a:tabLst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90174" y="6723953"/>
            <a:ext cx="396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2" rIns="94064" bIns="47032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fld id="{AE2C4A38-144E-44C2-947F-E38BD165A55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738188" y="159026"/>
            <a:ext cx="9540000" cy="5969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0" name="Espace réservé du contenu 6"/>
          <p:cNvSpPr>
            <a:spLocks noGrp="1"/>
          </p:cNvSpPr>
          <p:nvPr>
            <p:ph sz="quarter" idx="12"/>
          </p:nvPr>
        </p:nvSpPr>
        <p:spPr>
          <a:xfrm>
            <a:off x="738188" y="575841"/>
            <a:ext cx="9540000" cy="432048"/>
          </a:xfrm>
        </p:spPr>
        <p:txBody>
          <a:bodyPr/>
          <a:lstStyle>
            <a:lvl1pPr marL="3175" indent="-3175">
              <a:buNone/>
              <a:defRPr sz="1800">
                <a:solidFill>
                  <a:srgbClr val="4B686A"/>
                </a:solidFill>
              </a:defRPr>
            </a:lvl1pPr>
            <a:lvl2pPr marL="3175" indent="-3175">
              <a:buNone/>
              <a:defRPr sz="1600">
                <a:solidFill>
                  <a:srgbClr val="4B686A"/>
                </a:solidFill>
              </a:defRPr>
            </a:lvl2pPr>
            <a:lvl5pPr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81374" y="6723953"/>
            <a:ext cx="396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2" rIns="94064" bIns="47032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fld id="{AE2C4A38-144E-44C2-947F-E38BD165A55C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6" name="Connecteur droit 5"/>
          <p:cNvCxnSpPr/>
          <p:nvPr userDrawn="1"/>
        </p:nvCxnSpPr>
        <p:spPr bwMode="auto">
          <a:xfrm>
            <a:off x="810196" y="3168402"/>
            <a:ext cx="9217024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4B686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E999B">
                <a:alpha val="40000"/>
              </a:srgbClr>
            </a:outerShdw>
          </a:effec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57675" y="7456488"/>
            <a:ext cx="1927225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81374" y="6723953"/>
            <a:ext cx="396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2" rIns="94064" bIns="47032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fld id="{AE2C4A38-144E-44C2-947F-E38BD165A5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2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1" y="50"/>
            <a:ext cx="10693400" cy="708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8188" y="411262"/>
            <a:ext cx="9205912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2" rIns="94064" bIns="47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Titre de la diapositive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1368425"/>
            <a:ext cx="9626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64" tIns="47032" rIns="94064" bIns="47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Enumération 1</a:t>
            </a:r>
          </a:p>
          <a:p>
            <a:pPr lvl="1"/>
            <a:r>
              <a:rPr lang="fr-FR" dirty="0"/>
              <a:t>Enumération 2</a:t>
            </a:r>
          </a:p>
          <a:p>
            <a:pPr lvl="2"/>
            <a:r>
              <a:rPr lang="fr-FR" dirty="0"/>
              <a:t>Enumération 3</a:t>
            </a:r>
          </a:p>
          <a:p>
            <a:pPr lvl="3"/>
            <a:r>
              <a:rPr lang="fr-FR" dirty="0" err="1"/>
              <a:t>Sdfsdfsd</a:t>
            </a:r>
            <a:endParaRPr lang="fr-FR" dirty="0"/>
          </a:p>
          <a:p>
            <a:pPr lvl="4"/>
            <a:r>
              <a:rPr lang="fr-FR" dirty="0" err="1"/>
              <a:t>Dsfsdf</a:t>
            </a:r>
            <a:endParaRPr lang="fr-FR" dirty="0"/>
          </a:p>
          <a:p>
            <a:pPr lvl="4"/>
            <a:endParaRPr lang="fr-FR" dirty="0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67912" y="6612086"/>
            <a:ext cx="396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2" rIns="94064" bIns="47032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fld id="{AE2C4A38-144E-44C2-947F-E38BD165A55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522288" y="6552778"/>
            <a:ext cx="9216900" cy="21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064" tIns="47032" rIns="94064" bIns="47032"/>
          <a:lstStyle/>
          <a:p>
            <a:pPr marL="0" marR="0" indent="0" algn="l" defTabSz="9413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dirty="0">
                <a:solidFill>
                  <a:srgbClr val="7E999B"/>
                </a:solidFill>
                <a:latin typeface="Tahoma" pitchFamily="34" charset="0"/>
                <a:cs typeface="+mn-cs"/>
              </a:rPr>
              <a:t>Vélo et entreprises 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522288" y="6755978"/>
            <a:ext cx="4248348" cy="21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308" tIns="52154" rIns="104308" bIns="52154"/>
          <a:lstStyle/>
          <a:p>
            <a:pPr defTabSz="1042988"/>
            <a:endParaRPr lang="fr-FR" sz="900" baseline="0" dirty="0">
              <a:solidFill>
                <a:srgbClr val="7D9696"/>
              </a:solidFill>
              <a:latin typeface="Tahoma" pitchFamily="34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5" r:id="rId6"/>
    <p:sldLayoutId id="2147483696" r:id="rId7"/>
    <p:sldLayoutId id="2147483715" r:id="rId8"/>
    <p:sldLayoutId id="2147483720" r:id="rId9"/>
    <p:sldLayoutId id="2147483728" r:id="rId10"/>
    <p:sldLayoutId id="2147483729" r:id="rId11"/>
  </p:sldLayoutIdLst>
  <p:hf hdr="0" ftr="0" dt="0"/>
  <p:txStyles>
    <p:titleStyle>
      <a:lvl1pPr algn="l" defTabSz="941388" rtl="0" eaLnBrk="1" fontAlgn="base" hangingPunct="1">
        <a:spcBef>
          <a:spcPct val="0"/>
        </a:spcBef>
        <a:spcAft>
          <a:spcPct val="0"/>
        </a:spcAft>
        <a:defRPr sz="2400" cap="all" baseline="0">
          <a:solidFill>
            <a:srgbClr val="4B686A"/>
          </a:solidFill>
          <a:latin typeface="Tahoma" pitchFamily="34" charset="0"/>
          <a:ea typeface="+mj-ea"/>
          <a:cs typeface="+mj-cs"/>
        </a:defRPr>
      </a:lvl1pPr>
      <a:lvl2pPr algn="l" defTabSz="941388" rtl="0" eaLnBrk="1" fontAlgn="base" hangingPunct="1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  <a:cs typeface="Arial" charset="0"/>
        </a:defRPr>
      </a:lvl2pPr>
      <a:lvl3pPr algn="l" defTabSz="941388" rtl="0" eaLnBrk="1" fontAlgn="base" hangingPunct="1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  <a:cs typeface="Arial" charset="0"/>
        </a:defRPr>
      </a:lvl3pPr>
      <a:lvl4pPr algn="l" defTabSz="941388" rtl="0" eaLnBrk="1" fontAlgn="base" hangingPunct="1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  <a:cs typeface="Arial" charset="0"/>
        </a:defRPr>
      </a:lvl4pPr>
      <a:lvl5pPr algn="l" defTabSz="941388" rtl="0" eaLnBrk="1" fontAlgn="base" hangingPunct="1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  <a:cs typeface="Arial" charset="0"/>
        </a:defRPr>
      </a:lvl5pPr>
      <a:lvl6pPr marL="457200" algn="l" defTabSz="941388" rtl="0" eaLnBrk="1" fontAlgn="base" hangingPunct="1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  <a:cs typeface="Arial" charset="0"/>
        </a:defRPr>
      </a:lvl6pPr>
      <a:lvl7pPr marL="914400" algn="l" defTabSz="941388" rtl="0" eaLnBrk="1" fontAlgn="base" hangingPunct="1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  <a:cs typeface="Arial" charset="0"/>
        </a:defRPr>
      </a:lvl7pPr>
      <a:lvl8pPr marL="1371600" algn="l" defTabSz="941388" rtl="0" eaLnBrk="1" fontAlgn="base" hangingPunct="1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  <a:cs typeface="Arial" charset="0"/>
        </a:defRPr>
      </a:lvl8pPr>
      <a:lvl9pPr marL="1828800" algn="l" defTabSz="941388" rtl="0" eaLnBrk="1" fontAlgn="base" hangingPunct="1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  <a:cs typeface="Arial" charset="0"/>
        </a:defRPr>
      </a:lvl9pPr>
    </p:titleStyle>
    <p:bodyStyle>
      <a:lvl1pPr marL="352425" indent="-352425" algn="l" defTabSz="941388" rtl="0" eaLnBrk="1" fontAlgn="base" hangingPunct="1">
        <a:spcBef>
          <a:spcPct val="20000"/>
        </a:spcBef>
        <a:spcAft>
          <a:spcPct val="0"/>
        </a:spcAft>
        <a:buClr>
          <a:srgbClr val="7E999B"/>
        </a:buClr>
        <a:buChar char="•"/>
        <a:defRPr sz="2000">
          <a:solidFill>
            <a:srgbClr val="7E999B"/>
          </a:solidFill>
          <a:latin typeface="+mn-lt"/>
          <a:ea typeface="+mn-ea"/>
          <a:cs typeface="+mn-cs"/>
        </a:defRPr>
      </a:lvl1pPr>
      <a:lvl2pPr marL="763588" indent="-293688" algn="l" defTabSz="941388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chemeClr val="tx1"/>
          </a:solidFill>
          <a:latin typeface="+mn-lt"/>
          <a:cs typeface="+mn-cs"/>
        </a:defRPr>
      </a:lvl2pPr>
      <a:lvl3pPr marL="1176338" indent="-234950" algn="l" defTabSz="94138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ahoma" pitchFamily="34" charset="0"/>
        <a:buChar char="˃"/>
        <a:defRPr sz="1600">
          <a:solidFill>
            <a:schemeClr val="tx2"/>
          </a:solidFill>
          <a:latin typeface="+mn-lt"/>
          <a:cs typeface="+mn-cs"/>
        </a:defRPr>
      </a:lvl3pPr>
      <a:lvl4pPr marL="1646238" indent="-234950" algn="l" defTabSz="94138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ahoma" pitchFamily="34" charset="0"/>
        <a:buChar char="-"/>
        <a:defRPr sz="1400" i="1">
          <a:solidFill>
            <a:schemeClr val="tx2"/>
          </a:solidFill>
          <a:latin typeface="+mn-lt"/>
          <a:cs typeface="+mn-cs"/>
        </a:defRPr>
      </a:lvl4pPr>
      <a:lvl5pPr marL="2116138" indent="-234950" algn="l" defTabSz="941388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tx1"/>
          </a:solidFill>
          <a:latin typeface="Arial" charset="0"/>
          <a:cs typeface="+mn-cs"/>
        </a:defRPr>
      </a:lvl5pPr>
      <a:lvl6pPr marL="2573338" indent="-234950" algn="l" defTabSz="941388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+mn-cs"/>
        </a:defRPr>
      </a:lvl6pPr>
      <a:lvl7pPr marL="3030538" indent="-234950" algn="l" defTabSz="941388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+mn-cs"/>
        </a:defRPr>
      </a:lvl7pPr>
      <a:lvl8pPr marL="3487738" indent="-234950" algn="l" defTabSz="941388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+mn-cs"/>
        </a:defRPr>
      </a:lvl8pPr>
      <a:lvl9pPr marL="3944938" indent="-234950" algn="l" defTabSz="941388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galatioto\Desktop\_BULK\20101025_PPTV57.jpg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0" y="1"/>
            <a:ext cx="10693400" cy="7284524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0575" y="2160588"/>
            <a:ext cx="6480175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64" tIns="47032" rIns="94064" bIns="47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TITRE 1 – LOREM IPSUM DOLOR</a:t>
            </a:r>
          </a:p>
          <a:p>
            <a:pPr lvl="1"/>
            <a:r>
              <a:rPr lang="fr-FR" dirty="0"/>
              <a:t>Sous-titre –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endParaRPr lang="fr-FR" dirty="0"/>
          </a:p>
          <a:p>
            <a:pPr lvl="2"/>
            <a:r>
              <a:rPr lang="fr-FR" dirty="0"/>
              <a:t>Type de réunion – 06/11/10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57675" y="7456488"/>
            <a:ext cx="192722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2" rIns="94064" bIns="47032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ahoma" pitchFamily="34" charset="0"/>
              </a:defRPr>
            </a:lvl1pPr>
          </a:lstStyle>
          <a:p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p:hf hdr="0" ftr="0" dt="0"/>
  <p:txStyles>
    <p:titleStyle>
      <a:lvl1pPr algn="l" defTabSz="941388" rtl="0" eaLnBrk="0" fontAlgn="base" hangingPunct="0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+mj-lt"/>
          <a:ea typeface="+mj-ea"/>
          <a:cs typeface="+mj-cs"/>
        </a:defRPr>
      </a:lvl1pPr>
      <a:lvl2pPr algn="l" defTabSz="941388" rtl="0" eaLnBrk="0" fontAlgn="base" hangingPunct="0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</a:defRPr>
      </a:lvl2pPr>
      <a:lvl3pPr algn="l" defTabSz="941388" rtl="0" eaLnBrk="0" fontAlgn="base" hangingPunct="0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</a:defRPr>
      </a:lvl3pPr>
      <a:lvl4pPr algn="l" defTabSz="941388" rtl="0" eaLnBrk="0" fontAlgn="base" hangingPunct="0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</a:defRPr>
      </a:lvl4pPr>
      <a:lvl5pPr algn="l" defTabSz="941388" rtl="0" eaLnBrk="0" fontAlgn="base" hangingPunct="0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</a:defRPr>
      </a:lvl5pPr>
      <a:lvl6pPr marL="457200" algn="l" defTabSz="941388" rtl="0" fontAlgn="base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</a:defRPr>
      </a:lvl6pPr>
      <a:lvl7pPr marL="914400" algn="l" defTabSz="941388" rtl="0" fontAlgn="base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</a:defRPr>
      </a:lvl7pPr>
      <a:lvl8pPr marL="1371600" algn="l" defTabSz="941388" rtl="0" fontAlgn="base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</a:defRPr>
      </a:lvl8pPr>
      <a:lvl9pPr marL="1828800" algn="l" defTabSz="941388" rtl="0" fontAlgn="base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</a:defRPr>
      </a:lvl9pPr>
    </p:titleStyle>
    <p:bodyStyle>
      <a:lvl1pPr marL="352425" indent="-352425" algn="l" defTabSz="941388" rtl="0" eaLnBrk="0" fontAlgn="base" hangingPunct="0">
        <a:spcBef>
          <a:spcPct val="20000"/>
        </a:spcBef>
        <a:spcAft>
          <a:spcPct val="0"/>
        </a:spcAft>
        <a:buClr>
          <a:srgbClr val="7E999B"/>
        </a:buClr>
        <a:buFont typeface="Tahoma" pitchFamily="34" charset="0"/>
        <a:buChar char="•"/>
        <a:defRPr sz="2800">
          <a:solidFill>
            <a:srgbClr val="4B686A"/>
          </a:solidFill>
          <a:latin typeface="+mn-lt"/>
          <a:ea typeface="+mn-ea"/>
          <a:cs typeface="+mn-cs"/>
        </a:defRPr>
      </a:lvl1pPr>
      <a:lvl2pPr marL="763588" indent="-293688" algn="l" defTabSz="9413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2300">
          <a:solidFill>
            <a:srgbClr val="C42D1E"/>
          </a:solidFill>
          <a:latin typeface="+mn-lt"/>
        </a:defRPr>
      </a:lvl2pPr>
      <a:lvl3pPr marL="1176338" indent="-234950" algn="l" defTabSz="941388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rgbClr val="4B686A"/>
          </a:solidFill>
          <a:latin typeface="+mn-lt"/>
        </a:defRPr>
      </a:lvl3pPr>
      <a:lvl4pPr marL="1646238" indent="-234950" algn="l" defTabSz="941388" rtl="0" eaLnBrk="0" fontAlgn="base" hangingPunct="0">
        <a:spcBef>
          <a:spcPct val="20000"/>
        </a:spcBef>
        <a:spcAft>
          <a:spcPct val="0"/>
        </a:spcAft>
        <a:buChar char="–"/>
        <a:defRPr sz="2000" i="1">
          <a:solidFill>
            <a:schemeClr val="bg2"/>
          </a:solidFill>
          <a:latin typeface="+mn-lt"/>
        </a:defRPr>
      </a:lvl4pPr>
      <a:lvl5pPr marL="2116138" indent="-234950" algn="l" defTabSz="9413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</a:defRPr>
      </a:lvl5pPr>
      <a:lvl6pPr marL="2573338" indent="-234950" algn="l" defTabSz="9413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</a:defRPr>
      </a:lvl6pPr>
      <a:lvl7pPr marL="3030538" indent="-234950" algn="l" defTabSz="9413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</a:defRPr>
      </a:lvl7pPr>
      <a:lvl8pPr marL="3487738" indent="-234950" algn="l" defTabSz="9413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</a:defRPr>
      </a:lvl8pPr>
      <a:lvl9pPr marL="3944938" indent="-234950" algn="l" defTabSz="9413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3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-82550"/>
            <a:ext cx="10693400" cy="728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0738" y="2592388"/>
            <a:ext cx="9205912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Merci de votre attention</a:t>
            </a: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10081374" y="6733006"/>
            <a:ext cx="396000" cy="324000"/>
          </a:xfrm>
          <a:prstGeom prst="round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413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81374" y="6723953"/>
            <a:ext cx="396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64" tIns="47032" rIns="94064" bIns="47032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fld id="{AE2C4A38-144E-44C2-947F-E38BD165A55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22288" y="6627813"/>
            <a:ext cx="4608388" cy="21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064" tIns="47032" rIns="94064" bIns="47032"/>
          <a:lstStyle/>
          <a:p>
            <a:pPr marL="0" marR="0" indent="0" algn="l" defTabSz="9413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dirty="0">
                <a:solidFill>
                  <a:srgbClr val="7E999B"/>
                </a:solidFill>
                <a:latin typeface="Tahoma" pitchFamily="34" charset="0"/>
              </a:rPr>
              <a:t>Élaboration du schéma directeur Vélo de la CAB</a:t>
            </a:r>
          </a:p>
          <a:p>
            <a:pPr defTabSz="941388">
              <a:defRPr/>
            </a:pPr>
            <a:endParaRPr lang="fr-FR" sz="900" dirty="0">
              <a:solidFill>
                <a:srgbClr val="7E999B"/>
              </a:solidFill>
              <a:latin typeface="Tahoma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22288" y="6839521"/>
            <a:ext cx="4248348" cy="21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308" tIns="52154" rIns="104308" bIns="52154"/>
          <a:lstStyle/>
          <a:p>
            <a:pPr defTabSz="1042988"/>
            <a:r>
              <a:rPr lang="fr-FR" sz="900" dirty="0">
                <a:solidFill>
                  <a:srgbClr val="7D9696"/>
                </a:solidFill>
                <a:latin typeface="Tahoma" pitchFamily="34" charset="0"/>
                <a:cs typeface="Arial" charset="0"/>
              </a:rPr>
              <a:t>10004091 / Comité technique–27/08/2015</a:t>
            </a:r>
            <a:endParaRPr lang="fr-FR" sz="900" baseline="0" dirty="0">
              <a:solidFill>
                <a:srgbClr val="7D9696"/>
              </a:solidFill>
              <a:latin typeface="Tahoma" pitchFamily="34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7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8" r:id="rId9"/>
    <p:sldLayoutId id="2147483710" r:id="rId10"/>
    <p:sldLayoutId id="2147483714" r:id="rId11"/>
  </p:sldLayoutIdLst>
  <p:hf hdr="0" ftr="0" dt="0"/>
  <p:txStyles>
    <p:titleStyle>
      <a:lvl1pPr algn="l" defTabSz="941388" rtl="0" eaLnBrk="0" fontAlgn="base" hangingPunct="0">
        <a:spcBef>
          <a:spcPct val="0"/>
        </a:spcBef>
        <a:spcAft>
          <a:spcPct val="0"/>
        </a:spcAft>
        <a:defRPr sz="3500" cap="small" baseline="0">
          <a:solidFill>
            <a:srgbClr val="4B686A"/>
          </a:solidFill>
          <a:latin typeface="+mj-lt"/>
          <a:ea typeface="+mj-ea"/>
          <a:cs typeface="+mj-cs"/>
        </a:defRPr>
      </a:lvl1pPr>
      <a:lvl2pPr algn="l" defTabSz="941388" rtl="0" eaLnBrk="0" fontAlgn="base" hangingPunct="0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  <a:cs typeface="Arial" charset="0"/>
        </a:defRPr>
      </a:lvl2pPr>
      <a:lvl3pPr algn="l" defTabSz="941388" rtl="0" eaLnBrk="0" fontAlgn="base" hangingPunct="0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  <a:cs typeface="Arial" charset="0"/>
        </a:defRPr>
      </a:lvl3pPr>
      <a:lvl4pPr algn="l" defTabSz="941388" rtl="0" eaLnBrk="0" fontAlgn="base" hangingPunct="0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  <a:cs typeface="Arial" charset="0"/>
        </a:defRPr>
      </a:lvl4pPr>
      <a:lvl5pPr algn="l" defTabSz="941388" rtl="0" eaLnBrk="0" fontAlgn="base" hangingPunct="0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  <a:cs typeface="Arial" charset="0"/>
        </a:defRPr>
      </a:lvl5pPr>
      <a:lvl6pPr marL="457200" algn="l" defTabSz="941388" rtl="0" fontAlgn="base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  <a:cs typeface="Arial" charset="0"/>
        </a:defRPr>
      </a:lvl6pPr>
      <a:lvl7pPr marL="914400" algn="l" defTabSz="941388" rtl="0" fontAlgn="base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  <a:cs typeface="Arial" charset="0"/>
        </a:defRPr>
      </a:lvl7pPr>
      <a:lvl8pPr marL="1371600" algn="l" defTabSz="941388" rtl="0" fontAlgn="base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  <a:cs typeface="Arial" charset="0"/>
        </a:defRPr>
      </a:lvl8pPr>
      <a:lvl9pPr marL="1828800" algn="l" defTabSz="941388" rtl="0" fontAlgn="base">
        <a:spcBef>
          <a:spcPct val="0"/>
        </a:spcBef>
        <a:spcAft>
          <a:spcPct val="0"/>
        </a:spcAft>
        <a:defRPr sz="3500">
          <a:solidFill>
            <a:srgbClr val="4B686A"/>
          </a:solidFill>
          <a:latin typeface="Tahoma" pitchFamily="34" charset="0"/>
          <a:cs typeface="Arial" charset="0"/>
        </a:defRPr>
      </a:lvl9pPr>
    </p:titleStyle>
    <p:bodyStyle>
      <a:lvl1pPr marL="352425" indent="-352425" algn="l" defTabSz="941388" rtl="0" eaLnBrk="0" fontAlgn="base" hangingPunct="0">
        <a:spcBef>
          <a:spcPct val="20000"/>
        </a:spcBef>
        <a:spcAft>
          <a:spcPct val="0"/>
        </a:spcAft>
        <a:buClr>
          <a:srgbClr val="7E999B"/>
        </a:buClr>
        <a:buFont typeface="Tahoma" pitchFamily="34" charset="0"/>
        <a:buChar char="•"/>
        <a:defRPr sz="2900">
          <a:solidFill>
            <a:srgbClr val="7E999B"/>
          </a:solidFill>
          <a:latin typeface="+mn-lt"/>
          <a:ea typeface="+mn-ea"/>
          <a:cs typeface="+mn-cs"/>
        </a:defRPr>
      </a:lvl1pPr>
      <a:lvl2pPr marL="763588" indent="-293688" algn="l" defTabSz="9413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•"/>
        <a:defRPr sz="2300">
          <a:solidFill>
            <a:schemeClr val="tx1"/>
          </a:solidFill>
          <a:latin typeface="+mn-lt"/>
          <a:cs typeface="+mn-cs"/>
        </a:defRPr>
      </a:lvl2pPr>
      <a:lvl3pPr marL="1176338" indent="-234950" algn="l" defTabSz="941388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300">
          <a:solidFill>
            <a:schemeClr val="bg2"/>
          </a:solidFill>
          <a:latin typeface="+mn-lt"/>
          <a:cs typeface="+mn-cs"/>
        </a:defRPr>
      </a:lvl3pPr>
      <a:lvl4pPr marL="1646238" indent="-234950" algn="l" defTabSz="941388" rtl="0" eaLnBrk="0" fontAlgn="base" hangingPunct="0">
        <a:spcBef>
          <a:spcPct val="20000"/>
        </a:spcBef>
        <a:spcAft>
          <a:spcPct val="0"/>
        </a:spcAft>
        <a:buChar char="–"/>
        <a:defRPr sz="2000" i="1">
          <a:solidFill>
            <a:schemeClr val="bg2"/>
          </a:solidFill>
          <a:latin typeface="+mn-lt"/>
          <a:cs typeface="+mn-cs"/>
        </a:defRPr>
      </a:lvl4pPr>
      <a:lvl5pPr marL="2116138" indent="-234950" algn="l" defTabSz="9413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cs typeface="+mn-cs"/>
        </a:defRPr>
      </a:lvl5pPr>
      <a:lvl6pPr marL="2573338" indent="-234950" algn="l" defTabSz="9413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cs typeface="+mn-cs"/>
        </a:defRPr>
      </a:lvl6pPr>
      <a:lvl7pPr marL="3030538" indent="-234950" algn="l" defTabSz="9413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cs typeface="+mn-cs"/>
        </a:defRPr>
      </a:lvl7pPr>
      <a:lvl8pPr marL="3487738" indent="-234950" algn="l" defTabSz="9413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cs typeface="+mn-cs"/>
        </a:defRPr>
      </a:lvl8pPr>
      <a:lvl9pPr marL="3944938" indent="-234950" algn="l" defTabSz="9413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14452" y="1876738"/>
            <a:ext cx="7200800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64" tIns="47032" rIns="94064" bIns="47032" numCol="1" anchor="t" anchorCtr="0" compatLnSpc="1">
            <a:prstTxWarp prst="textNoShape">
              <a:avLst/>
            </a:prstTxWarp>
          </a:bodyPr>
          <a:lstStyle/>
          <a:p>
            <a:pPr indent="3175" defTabSz="941388">
              <a:spcBef>
                <a:spcPct val="20000"/>
              </a:spcBef>
              <a:buClr>
                <a:srgbClr val="7E999B"/>
              </a:buClr>
              <a:defRPr/>
            </a:pPr>
            <a:r>
              <a:rPr lang="fr-FR" sz="2400" b="1" kern="0" dirty="0">
                <a:solidFill>
                  <a:srgbClr val="4B686A"/>
                </a:solidFill>
                <a:latin typeface="+mn-lt"/>
                <a:cs typeface="+mn-cs"/>
              </a:rPr>
              <a:t>LA MOBILITE DOMICILE-TRAVAIL ET LE BIEN-ÊTRE EN ENTREPRISE, DEUX ATOUTS POUR LE DEVELOPPEMENT DU VELO !</a:t>
            </a:r>
          </a:p>
          <a:p>
            <a:pPr indent="3175" defTabSz="941388">
              <a:spcBef>
                <a:spcPct val="20000"/>
              </a:spcBef>
              <a:buClr>
                <a:srgbClr val="7E999B"/>
              </a:buClr>
              <a:defRPr/>
            </a:pPr>
            <a:endParaRPr lang="fr-FR" sz="2400" b="1" kern="0" dirty="0">
              <a:solidFill>
                <a:srgbClr val="4B686A"/>
              </a:solidFill>
              <a:latin typeface="+mn-lt"/>
              <a:cs typeface="+mn-cs"/>
            </a:endParaRPr>
          </a:p>
          <a:p>
            <a:pPr indent="3175" defTabSz="941388">
              <a:spcBef>
                <a:spcPct val="20000"/>
              </a:spcBef>
              <a:buClr>
                <a:srgbClr val="7E999B"/>
              </a:buClr>
              <a:defRPr/>
            </a:pPr>
            <a:r>
              <a:rPr lang="fr-FR" sz="2400" b="1" kern="0" dirty="0">
                <a:solidFill>
                  <a:srgbClr val="4B686A"/>
                </a:solidFill>
                <a:latin typeface="+mn-lt"/>
                <a:cs typeface="+mn-cs"/>
              </a:rPr>
              <a:t>Tour d’horizon </a:t>
            </a:r>
          </a:p>
          <a:p>
            <a:pPr indent="3175" defTabSz="941388">
              <a:spcBef>
                <a:spcPct val="20000"/>
              </a:spcBef>
              <a:buClr>
                <a:srgbClr val="7E999B"/>
              </a:buClr>
              <a:defRPr/>
            </a:pPr>
            <a:r>
              <a:rPr lang="fr-FR" sz="2000" b="1" kern="0" dirty="0">
                <a:solidFill>
                  <a:srgbClr val="4B686A"/>
                </a:solidFill>
                <a:latin typeface="+mn-lt"/>
                <a:cs typeface="+mn-cs"/>
              </a:rPr>
              <a:t>Sur la base de l’étude d’expérimentation déplacement domicile-travail lancée par la RIDF</a:t>
            </a:r>
            <a:endParaRPr lang="fr-FR" sz="1800" b="1" kern="0" dirty="0">
              <a:solidFill>
                <a:srgbClr val="4B686A"/>
              </a:solidFill>
              <a:latin typeface="+mn-lt"/>
              <a:cs typeface="+mn-cs"/>
            </a:endParaRPr>
          </a:p>
          <a:p>
            <a:pPr marL="900113" lvl="2" algn="r" defTabSz="941388">
              <a:spcBef>
                <a:spcPct val="20000"/>
              </a:spcBef>
              <a:buClr>
                <a:srgbClr val="808080"/>
              </a:buClr>
              <a:defRPr/>
            </a:pPr>
            <a:endParaRPr lang="fr-FR" sz="1200" kern="0" dirty="0">
              <a:solidFill>
                <a:srgbClr val="4B686A"/>
              </a:solidFill>
              <a:latin typeface="Tahoma"/>
            </a:endParaRPr>
          </a:p>
          <a:p>
            <a:pPr marL="352425" indent="-352425" algn="r" defTabSz="941388">
              <a:spcBef>
                <a:spcPct val="20000"/>
              </a:spcBef>
              <a:buClr>
                <a:srgbClr val="7E999B"/>
              </a:buClr>
              <a:buFont typeface="Tahoma" pitchFamily="34" charset="0"/>
              <a:buNone/>
              <a:defRPr/>
            </a:pPr>
            <a:endParaRPr lang="fr-FR" sz="2800" kern="0" dirty="0">
              <a:solidFill>
                <a:srgbClr val="4B686A"/>
              </a:solidFill>
              <a:latin typeface="Tahoma"/>
            </a:endParaRPr>
          </a:p>
          <a:p>
            <a:pPr marL="1176338" marR="0" lvl="2" indent="-234950" algn="l" defTabSz="9413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rgbClr val="4B686A"/>
              </a:solidFill>
              <a:effectLst/>
              <a:uLnTx/>
              <a:uFillTx/>
              <a:latin typeface="+mn-lt"/>
            </a:endParaRPr>
          </a:p>
          <a:p>
            <a:pPr marL="352425" marR="0" lvl="0" indent="-352425" algn="l" defTabSz="9413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Tahoma" pitchFamily="34" charset="0"/>
              <a:buNone/>
              <a:tabLst/>
              <a:defRPr/>
            </a:pP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rgbClr val="4B686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7" name="Picture 3" descr="P:\3-PARTAGE DES SAVOIRS\MD\SERVICES VELOS\PHOTOS\autres\Villennes sur Seine Transilien IDF.JPG"/>
          <p:cNvPicPr>
            <a:picLocks noChangeAspect="1" noChangeArrowheads="1"/>
          </p:cNvPicPr>
          <p:nvPr/>
        </p:nvPicPr>
        <p:blipFill>
          <a:blip r:embed="rId3" cstate="screen">
            <a:grayscl/>
          </a:blip>
          <a:srcRect/>
          <a:stretch>
            <a:fillRect/>
          </a:stretch>
        </p:blipFill>
        <p:spPr bwMode="auto">
          <a:xfrm>
            <a:off x="1410396" y="4751411"/>
            <a:ext cx="2400000" cy="1800000"/>
          </a:xfrm>
          <a:prstGeom prst="rect">
            <a:avLst/>
          </a:prstGeom>
          <a:noFill/>
        </p:spPr>
      </p:pic>
      <p:pic>
        <p:nvPicPr>
          <p:cNvPr id="6148" name="Picture 4" descr="C:\Users\mchollet\Pictures\VAE_CREDITphoto-GITANE.jpg"/>
          <p:cNvPicPr>
            <a:picLocks noChangeAspect="1" noChangeArrowheads="1"/>
          </p:cNvPicPr>
          <p:nvPr/>
        </p:nvPicPr>
        <p:blipFill>
          <a:blip r:embed="rId4" cstate="screen">
            <a:grayscl/>
          </a:blip>
          <a:srcRect/>
          <a:stretch>
            <a:fillRect/>
          </a:stretch>
        </p:blipFill>
        <p:spPr bwMode="auto">
          <a:xfrm>
            <a:off x="4183974" y="4751411"/>
            <a:ext cx="2376264" cy="1800000"/>
          </a:xfrm>
          <a:prstGeom prst="rect">
            <a:avLst/>
          </a:prstGeom>
          <a:noFill/>
        </p:spPr>
      </p:pic>
      <p:pic>
        <p:nvPicPr>
          <p:cNvPr id="6150" name="Picture 6" descr="http://www.lillemetropole.fr/files/live/sites/lmcu/files/images/COMMUNAUTE%20URBAINE/COMPETENCES/ESPACE%20PUBLIC/amenagement-cyclistes_090414.jpg"/>
          <p:cNvPicPr>
            <a:picLocks noChangeAspect="1" noChangeArrowheads="1"/>
          </p:cNvPicPr>
          <p:nvPr/>
        </p:nvPicPr>
        <p:blipFill>
          <a:blip r:embed="rId5" cstate="screen">
            <a:grayscl/>
          </a:blip>
          <a:srcRect/>
          <a:stretch>
            <a:fillRect/>
          </a:stretch>
        </p:blipFill>
        <p:spPr bwMode="auto">
          <a:xfrm>
            <a:off x="6859406" y="4751411"/>
            <a:ext cx="2817546" cy="1801367"/>
          </a:xfrm>
          <a:prstGeom prst="rect">
            <a:avLst/>
          </a:prstGeom>
          <a:noFill/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CC795527-105E-46C6-8F7F-D2D49669F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288083"/>
            <a:ext cx="2610395" cy="20485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92FA61-150F-4A7F-8E37-7BCDDB9E37F8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38188" y="411262"/>
            <a:ext cx="9955212" cy="596900"/>
          </a:xfrm>
        </p:spPr>
        <p:txBody>
          <a:bodyPr/>
          <a:lstStyle/>
          <a:p>
            <a:r>
              <a:rPr lang="fr-FR" dirty="0"/>
              <a:t>Pourquoi inciter l’USAGE DES DEPLACEMENTS</a:t>
            </a:r>
            <a:br>
              <a:rPr lang="fr-FR" dirty="0"/>
            </a:br>
            <a:r>
              <a:rPr lang="fr-FR" dirty="0"/>
              <a:t> DOMICILE-TRAVAIL A VELO ? 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308831105"/>
              </p:ext>
            </p:extLst>
          </p:nvPr>
        </p:nvGraphicFramePr>
        <p:xfrm>
          <a:off x="-379536" y="1339391"/>
          <a:ext cx="6063074" cy="393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480608527"/>
              </p:ext>
            </p:extLst>
          </p:nvPr>
        </p:nvGraphicFramePr>
        <p:xfrm>
          <a:off x="5346700" y="2851567"/>
          <a:ext cx="4968352" cy="362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6669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389063" y="360363"/>
            <a:ext cx="9304337" cy="7921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3600" dirty="0"/>
              <a:t>Quelques chiffres clés</a:t>
            </a:r>
            <a:endParaRPr lang="fr-FR" dirty="0"/>
          </a:p>
        </p:txBody>
      </p:sp>
      <p:sp>
        <p:nvSpPr>
          <p:cNvPr id="6" name="Rectangle 6"/>
          <p:cNvSpPr/>
          <p:nvPr/>
        </p:nvSpPr>
        <p:spPr>
          <a:xfrm>
            <a:off x="7648575" y="1441450"/>
            <a:ext cx="1943100" cy="1512888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</a:rPr>
              <a:t>Selon une étude menée au Danemark sur 1236 salariés, une baisse du taux d’absentéisme de 15% pour les cyclistes réguliers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818580" y="4535486"/>
            <a:ext cx="1944216" cy="1512168"/>
            <a:chOff x="0" y="381730"/>
            <a:chExt cx="2895058" cy="196198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Rectangle 6"/>
            <p:cNvSpPr/>
            <p:nvPr/>
          </p:nvSpPr>
          <p:spPr>
            <a:xfrm>
              <a:off x="0" y="381730"/>
              <a:ext cx="2895058" cy="1961980"/>
            </a:xfrm>
            <a:prstGeom prst="round2Diag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12" name="Rectangle 7"/>
            <p:cNvSpPr/>
            <p:nvPr/>
          </p:nvSpPr>
          <p:spPr>
            <a:xfrm>
              <a:off x="0" y="381730"/>
              <a:ext cx="2895058" cy="1961980"/>
            </a:xfrm>
            <a:prstGeom prst="round2Diag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60960" tIns="60960" rIns="60960" bIns="60960" spcCol="1270" anchor="ctr"/>
            <a:lstStyle/>
            <a:p>
              <a:pPr algn="ctr">
                <a:defRPr/>
              </a:pPr>
              <a:r>
                <a:rPr lang="fr-FR" sz="1600" b="1" dirty="0">
                  <a:solidFill>
                    <a:schemeClr val="bg1"/>
                  </a:solidFill>
                </a:rPr>
                <a:t>1 place de stationnement voiture = 10 places de stationnement vélo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6"/>
          <p:cNvSpPr/>
          <p:nvPr/>
        </p:nvSpPr>
        <p:spPr>
          <a:xfrm>
            <a:off x="8155012" y="4535486"/>
            <a:ext cx="1943100" cy="1512888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</a:rPr>
              <a:t>Selon l’enquête  Paris Workplace 42% des cadres venant au travail à vélo s’attribuent une note de bien-être au travail de 8 et 10/10</a:t>
            </a:r>
          </a:p>
        </p:txBody>
      </p:sp>
      <p:sp>
        <p:nvSpPr>
          <p:cNvPr id="21" name="Rectangle 7"/>
          <p:cNvSpPr/>
          <p:nvPr/>
        </p:nvSpPr>
        <p:spPr>
          <a:xfrm>
            <a:off x="4120741" y="4016768"/>
            <a:ext cx="1944688" cy="151130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0960" tIns="60960" rIns="60960" bIns="60960" spcCol="1270" anchor="ctr"/>
          <a:lstStyle/>
          <a:p>
            <a:pPr algn="ctr">
              <a:defRPr/>
            </a:pPr>
            <a:r>
              <a:rPr lang="fr-FR" sz="1400" dirty="0">
                <a:solidFill>
                  <a:schemeClr val="bg1"/>
                </a:solidFill>
              </a:rPr>
              <a:t>+6 à 9% d’augmentation de productivité quand les salariés ont une activité physique régulière*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E84013-38D9-4A1F-8464-C04496D65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042"/>
          <a:stretch/>
        </p:blipFill>
        <p:spPr>
          <a:xfrm>
            <a:off x="2781526" y="6602465"/>
            <a:ext cx="7924800" cy="476144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B37FED3C-B329-4766-9E4E-B3E72A96FCA3}"/>
              </a:ext>
            </a:extLst>
          </p:cNvPr>
          <p:cNvGrpSpPr/>
          <p:nvPr/>
        </p:nvGrpSpPr>
        <p:grpSpPr>
          <a:xfrm>
            <a:off x="818580" y="1736626"/>
            <a:ext cx="1944216" cy="1512168"/>
            <a:chOff x="0" y="381730"/>
            <a:chExt cx="2895058" cy="196198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E7D8D7C2-4CB0-4CE0-AA02-A4DF382A991A}"/>
                </a:ext>
              </a:extLst>
            </p:cNvPr>
            <p:cNvSpPr/>
            <p:nvPr/>
          </p:nvSpPr>
          <p:spPr>
            <a:xfrm>
              <a:off x="0" y="381730"/>
              <a:ext cx="2895058" cy="1961980"/>
            </a:xfrm>
            <a:prstGeom prst="round2Diag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308E1EAB-C834-4FE4-9858-DB1934EFDF5D}"/>
                </a:ext>
              </a:extLst>
            </p:cNvPr>
            <p:cNvSpPr/>
            <p:nvPr/>
          </p:nvSpPr>
          <p:spPr>
            <a:xfrm>
              <a:off x="0" y="381730"/>
              <a:ext cx="2895058" cy="1961980"/>
            </a:xfrm>
            <a:prstGeom prst="round2Diag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60960" tIns="60960" rIns="60960" bIns="60960" spcCol="1270" anchor="ctr"/>
            <a:lstStyle/>
            <a:p>
              <a:pPr algn="ctr">
                <a:defRPr/>
              </a:pPr>
              <a:r>
                <a:rPr lang="fr-FR" sz="1600" b="1" dirty="0">
                  <a:solidFill>
                    <a:schemeClr val="bg1"/>
                  </a:solidFill>
                </a:rPr>
                <a:t>2% </a:t>
              </a:r>
              <a:r>
                <a:rPr lang="fr-FR" sz="1600" dirty="0">
                  <a:solidFill>
                    <a:schemeClr val="bg1"/>
                  </a:solidFill>
                </a:rPr>
                <a:t>la part d’usage du vélo dans les déplacements domicile-travail</a:t>
              </a:r>
            </a:p>
            <a:p>
              <a:pPr algn="ctr">
                <a:defRPr/>
              </a:pPr>
              <a:r>
                <a:rPr lang="fr-FR" sz="1600" dirty="0">
                  <a:solidFill>
                    <a:schemeClr val="bg1"/>
                  </a:solidFill>
                </a:rPr>
                <a:t> </a:t>
              </a:r>
              <a:r>
                <a:rPr lang="fr-FR" sz="1000" dirty="0">
                  <a:solidFill>
                    <a:schemeClr val="bg1"/>
                  </a:solidFill>
                </a:rPr>
                <a:t>(en moyenne)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7">
            <a:extLst>
              <a:ext uri="{FF2B5EF4-FFF2-40B4-BE49-F238E27FC236}">
                <a16:creationId xmlns:a16="http://schemas.microsoft.com/office/drawing/2014/main" id="{318C9771-9173-46D9-8E29-F5E68F823AF4}"/>
              </a:ext>
            </a:extLst>
          </p:cNvPr>
          <p:cNvSpPr/>
          <p:nvPr/>
        </p:nvSpPr>
        <p:spPr>
          <a:xfrm>
            <a:off x="4482604" y="1471272"/>
            <a:ext cx="1944688" cy="1511300"/>
          </a:xfrm>
          <a:prstGeom prst="round2Diag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0960" tIns="60960" rIns="60960" bIns="60960" spcCol="1270" anchor="ctr"/>
          <a:lstStyle/>
          <a:p>
            <a:pPr algn="ctr">
              <a:defRPr/>
            </a:pPr>
            <a:r>
              <a:rPr lang="fr-FR" sz="1400" dirty="0">
                <a:solidFill>
                  <a:schemeClr val="bg1"/>
                </a:solidFill>
              </a:rPr>
              <a:t>Selon l’EGT, entre 2001 et 2010 +117 % de déplacements à vélo et un nombre d’accidents constant</a:t>
            </a:r>
          </a:p>
        </p:txBody>
      </p:sp>
    </p:spTree>
    <p:extLst>
      <p:ext uri="{BB962C8B-B14F-4D97-AF65-F5344CB8AC3E}">
        <p14:creationId xmlns:p14="http://schemas.microsoft.com/office/powerpoint/2010/main" val="91838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4" grpId="0" animBg="1"/>
      <p:bldP spid="21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92FA61-150F-4A7F-8E37-7BCDDB9E37F8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38188" y="216074"/>
            <a:ext cx="9205912" cy="596900"/>
          </a:xfrm>
        </p:spPr>
        <p:txBody>
          <a:bodyPr/>
          <a:lstStyle/>
          <a:p>
            <a:r>
              <a:rPr lang="fr-FR" dirty="0"/>
              <a:t>Pourquoi prendre en compte les modes actifs dans sa politique d’entreprise? Et faut-il les prendre en compte? </a:t>
            </a:r>
            <a:r>
              <a:rPr lang="fr-FR" sz="2000" dirty="0"/>
              <a:t>Alors que les cyclistes dans entreprise sont assez peu de monde et plein de questions se posent….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594172" y="1786110"/>
            <a:ext cx="9958514" cy="5381618"/>
            <a:chOff x="140714" y="2509316"/>
            <a:chExt cx="9026522" cy="469158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15372"/>
            <a:stretch/>
          </p:blipFill>
          <p:spPr bwMode="auto">
            <a:xfrm>
              <a:off x="140714" y="2509316"/>
              <a:ext cx="9026522" cy="4691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Rectangle 1"/>
            <p:cNvSpPr/>
            <p:nvPr/>
          </p:nvSpPr>
          <p:spPr bwMode="auto">
            <a:xfrm>
              <a:off x="2682404" y="2880370"/>
              <a:ext cx="1728192" cy="360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413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86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avec flèche 50"/>
          <p:cNvCxnSpPr/>
          <p:nvPr/>
        </p:nvCxnSpPr>
        <p:spPr bwMode="auto">
          <a:xfrm>
            <a:off x="5264102" y="2304306"/>
            <a:ext cx="10590" cy="8042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en arc 41"/>
          <p:cNvCxnSpPr/>
          <p:nvPr/>
        </p:nvCxnSpPr>
        <p:spPr bwMode="auto">
          <a:xfrm rot="10800000" flipH="1" flipV="1">
            <a:off x="6210796" y="1728242"/>
            <a:ext cx="2403921" cy="1194233"/>
          </a:xfrm>
          <a:prstGeom prst="curvedConnector2">
            <a:avLst/>
          </a:prstGeom>
          <a:ln w="38100" cap="rnd" cmpd="sng">
            <a:solidFill>
              <a:schemeClr val="bg1">
                <a:lumMod val="65000"/>
              </a:schemeClr>
            </a:solidFill>
            <a:prstDash val="sysDot"/>
            <a:bevel/>
            <a:headEnd type="none" w="sm" len="sm"/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en arc 41"/>
          <p:cNvCxnSpPr/>
          <p:nvPr/>
        </p:nvCxnSpPr>
        <p:spPr bwMode="auto">
          <a:xfrm rot="10800000" flipV="1">
            <a:off x="1818308" y="1728242"/>
            <a:ext cx="2403921" cy="1194233"/>
          </a:xfrm>
          <a:prstGeom prst="curvedConnector2">
            <a:avLst/>
          </a:prstGeom>
          <a:ln w="38100" cap="rnd" cmpd="sng">
            <a:solidFill>
              <a:schemeClr val="bg1">
                <a:lumMod val="65000"/>
              </a:schemeClr>
            </a:solidFill>
            <a:prstDash val="sysDot"/>
            <a:bevel/>
            <a:headEnd type="none" w="sm" len="sm"/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des actions vélos / pour qui et quelles actions?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194572" y="1080170"/>
            <a:ext cx="2104925" cy="149996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711200">
              <a:lnSpc>
                <a:spcPct val="90000"/>
              </a:lnSpc>
              <a:spcAft>
                <a:spcPct val="35000"/>
              </a:spcAft>
            </a:pP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</a:p>
          <a:p>
            <a:pPr lvl="0" algn="ctr" defTabSz="711200">
              <a:lnSpc>
                <a:spcPct val="90000"/>
              </a:lnSpc>
              <a:spcAft>
                <a:spcPct val="350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fr-FR" sz="1400" dirty="0"/>
              <a:t> Model urbain</a:t>
            </a:r>
          </a:p>
          <a:p>
            <a:pPr lvl="0" algn="ctr" defTabSz="711200">
              <a:lnSpc>
                <a:spcPct val="90000"/>
              </a:lnSpc>
              <a:spcAft>
                <a:spcPct val="350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fr-FR" sz="1400" dirty="0"/>
              <a:t> Répartition modale initiale</a:t>
            </a:r>
          </a:p>
          <a:p>
            <a:pPr lvl="0" algn="ctr" defTabSz="711200">
              <a:lnSpc>
                <a:spcPct val="90000"/>
              </a:lnSpc>
              <a:spcAft>
                <a:spcPct val="350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fr-FR" sz="1400" dirty="0"/>
              <a:t> Accessibilité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738187" y="3168402"/>
            <a:ext cx="2592000" cy="432048"/>
          </a:xfrm>
          <a:prstGeom prst="roundRect">
            <a:avLst/>
          </a:prstGeom>
          <a:solidFill>
            <a:srgbClr val="F0B72A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711200">
              <a:lnSpc>
                <a:spcPct val="90000"/>
              </a:lnSpc>
              <a:spcAft>
                <a:spcPct val="35000"/>
              </a:spcAft>
            </a:pP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Référent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58567" y="3168402"/>
            <a:ext cx="2592000" cy="432048"/>
          </a:xfrm>
          <a:prstGeom prst="roundRect">
            <a:avLst/>
          </a:prstGeom>
          <a:solidFill>
            <a:srgbClr val="F0B72A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711200">
              <a:lnSpc>
                <a:spcPct val="90000"/>
              </a:lnSpc>
              <a:spcAft>
                <a:spcPct val="35000"/>
              </a:spcAft>
            </a:pP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Salariés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7578946" y="3168402"/>
            <a:ext cx="2880322" cy="432048"/>
          </a:xfrm>
          <a:prstGeom prst="roundRect">
            <a:avLst/>
          </a:prstGeom>
          <a:solidFill>
            <a:srgbClr val="F0B72A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r" defTabSz="711200">
              <a:lnSpc>
                <a:spcPct val="90000"/>
              </a:lnSpc>
              <a:spcAft>
                <a:spcPct val="35000"/>
              </a:spcAft>
            </a:pP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Avancement du PDE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810196" y="3701859"/>
            <a:ext cx="2808312" cy="18365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Réticent</a:t>
            </a:r>
          </a:p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Non sensibilisé à la question</a:t>
            </a:r>
          </a:p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Sensibilisé</a:t>
            </a:r>
          </a:p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Motivé</a:t>
            </a:r>
          </a:p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Impliqué et acteur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238922" y="3701859"/>
            <a:ext cx="3628058" cy="22028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Réfractaire aux vélos</a:t>
            </a:r>
          </a:p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Insensible à la question</a:t>
            </a:r>
          </a:p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Sensibilisé mais apeuré</a:t>
            </a:r>
          </a:p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Usager ponctuel  pour le loisir</a:t>
            </a:r>
          </a:p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Usager quotidien</a:t>
            </a:r>
          </a:p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Cycliste expert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7659302" y="3701859"/>
            <a:ext cx="3304022" cy="22028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Pas acté</a:t>
            </a:r>
          </a:p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Acté mais aucune démarche </a:t>
            </a:r>
          </a:p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Actions  vélos en réflexion</a:t>
            </a:r>
          </a:p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Actions vélos mises en place</a:t>
            </a:r>
          </a:p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Démarche en cours </a:t>
            </a:r>
          </a:p>
          <a:p>
            <a:pPr marL="3175" marR="0" indent="-3175" algn="l" defTabSz="941388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 typeface="Wingdings" pitchFamily="2" charset="2"/>
              <a:buChar char="q"/>
              <a:tabLst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Démarche lancée</a:t>
            </a:r>
          </a:p>
        </p:txBody>
      </p:sp>
      <p:sp>
        <p:nvSpPr>
          <p:cNvPr id="58" name="Flèche vers le bas 57"/>
          <p:cNvSpPr/>
          <p:nvPr/>
        </p:nvSpPr>
        <p:spPr bwMode="auto">
          <a:xfrm>
            <a:off x="378148" y="3816474"/>
            <a:ext cx="288032" cy="2016224"/>
          </a:xfrm>
          <a:prstGeom prst="downArrow">
            <a:avLst/>
          </a:prstGeom>
          <a:gradFill>
            <a:gsLst>
              <a:gs pos="33000">
                <a:srgbClr val="9CB422">
                  <a:alpha val="81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413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90116" y="3600450"/>
            <a:ext cx="400110" cy="2376264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pPr marL="3175" marR="0" indent="-3175" algn="ctr" defTabSz="94138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E999B"/>
              </a:buClr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DEGRÉ DE MOTIVATION</a:t>
            </a:r>
          </a:p>
        </p:txBody>
      </p:sp>
      <p:pic>
        <p:nvPicPr>
          <p:cNvPr id="19" name="Picture 2" descr="C:\Users\ecibert\Desktop\pictogramme-d-homme-d-affaires-et-de-femme-d-affaires-224677142.png"/>
          <p:cNvPicPr>
            <a:picLocks noChangeAspect="1" noChangeArrowheads="1"/>
          </p:cNvPicPr>
          <p:nvPr/>
        </p:nvPicPr>
        <p:blipFill>
          <a:blip r:embed="rId2" cstate="print"/>
          <a:srcRect l="54749"/>
          <a:stretch>
            <a:fillRect/>
          </a:stretch>
        </p:blipFill>
        <p:spPr bwMode="auto">
          <a:xfrm>
            <a:off x="1314252" y="3215481"/>
            <a:ext cx="173195" cy="337890"/>
          </a:xfrm>
          <a:prstGeom prst="rect">
            <a:avLst/>
          </a:prstGeom>
          <a:noFill/>
        </p:spPr>
      </p:pic>
      <p:pic>
        <p:nvPicPr>
          <p:cNvPr id="20" name="Picture 2" descr="C:\Users\ecibert\Desktop\pictogramme-d-homme-d-affaires-et-de-femme-d-affaires-224677142.png"/>
          <p:cNvPicPr>
            <a:picLocks noChangeAspect="1" noChangeArrowheads="1"/>
          </p:cNvPicPr>
          <p:nvPr/>
        </p:nvPicPr>
        <p:blipFill>
          <a:blip r:embed="rId2" cstate="print"/>
          <a:srcRect l="54749"/>
          <a:stretch>
            <a:fillRect/>
          </a:stretch>
        </p:blipFill>
        <p:spPr bwMode="auto">
          <a:xfrm>
            <a:off x="4424246" y="3215481"/>
            <a:ext cx="173195" cy="337890"/>
          </a:xfrm>
          <a:prstGeom prst="rect">
            <a:avLst/>
          </a:prstGeom>
          <a:noFill/>
        </p:spPr>
      </p:pic>
      <p:pic>
        <p:nvPicPr>
          <p:cNvPr id="21" name="Picture 2" descr="C:\Users\ecibert\Desktop\pictogramme-d-homme-d-affaires-et-de-femme-d-affaires-224677142.png"/>
          <p:cNvPicPr>
            <a:picLocks noChangeAspect="1" noChangeArrowheads="1"/>
          </p:cNvPicPr>
          <p:nvPr/>
        </p:nvPicPr>
        <p:blipFill>
          <a:blip r:embed="rId2" cstate="print"/>
          <a:srcRect l="54749"/>
          <a:stretch>
            <a:fillRect/>
          </a:stretch>
        </p:blipFill>
        <p:spPr bwMode="auto">
          <a:xfrm>
            <a:off x="4597441" y="3215481"/>
            <a:ext cx="173195" cy="337890"/>
          </a:xfrm>
          <a:prstGeom prst="rect">
            <a:avLst/>
          </a:prstGeom>
          <a:noFill/>
        </p:spPr>
      </p:pic>
      <p:pic>
        <p:nvPicPr>
          <p:cNvPr id="22" name="Picture 2" descr="C:\Users\ecibert\Desktop\pictogramme-d-homme-d-affaires-et-de-femme-d-affaires-224677142.png"/>
          <p:cNvPicPr>
            <a:picLocks noChangeAspect="1" noChangeArrowheads="1"/>
          </p:cNvPicPr>
          <p:nvPr/>
        </p:nvPicPr>
        <p:blipFill>
          <a:blip r:embed="rId2" cstate="print"/>
          <a:srcRect l="54749"/>
          <a:stretch>
            <a:fillRect/>
          </a:stretch>
        </p:blipFill>
        <p:spPr bwMode="auto">
          <a:xfrm>
            <a:off x="4770636" y="3215481"/>
            <a:ext cx="173195" cy="337890"/>
          </a:xfrm>
          <a:prstGeom prst="rect">
            <a:avLst/>
          </a:prstGeom>
          <a:noFill/>
        </p:spPr>
      </p:pic>
      <p:pic>
        <p:nvPicPr>
          <p:cNvPr id="30" name="Picture 5" descr="C:\Users\ecibert\Desktop\mais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0956" y="3222782"/>
            <a:ext cx="351948" cy="323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SCHEMAS TYPES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6604"/>
              </p:ext>
            </p:extLst>
          </p:nvPr>
        </p:nvGraphicFramePr>
        <p:xfrm>
          <a:off x="234132" y="1008162"/>
          <a:ext cx="10225136" cy="5688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12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HYPOTHÈSE</a:t>
                      </a:r>
                    </a:p>
                  </a:txBody>
                  <a:tcPr anchor="ctr">
                    <a:lnB w="38100" cmpd="sng">
                      <a:noFill/>
                    </a:lnB>
                    <a:solidFill>
                      <a:srgbClr val="F0B7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CONTEXTE</a:t>
                      </a:r>
                    </a:p>
                  </a:txBody>
                  <a:tcPr anchor="ctr">
                    <a:lnB w="38100" cmpd="sng">
                      <a:noFill/>
                    </a:lnB>
                    <a:solidFill>
                      <a:srgbClr val="F0B7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RÉFÉRENT</a:t>
                      </a:r>
                    </a:p>
                  </a:txBody>
                  <a:tcPr anchor="ctr">
                    <a:lnB w="38100" cmpd="sng">
                      <a:noFill/>
                    </a:lnB>
                    <a:solidFill>
                      <a:srgbClr val="F0B7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SALARIÉS</a:t>
                      </a:r>
                    </a:p>
                  </a:txBody>
                  <a:tcPr anchor="ctr">
                    <a:lnB w="38100" cmpd="sng">
                      <a:noFill/>
                    </a:lnB>
                    <a:solidFill>
                      <a:srgbClr val="F0B7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AVANCEMENT DU PDE</a:t>
                      </a:r>
                    </a:p>
                  </a:txBody>
                  <a:tcPr anchor="ctr">
                    <a:lnB w="38100" cmpd="sng">
                      <a:noFill/>
                    </a:lnB>
                    <a:solidFill>
                      <a:srgbClr val="F0B7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RÉSULTAT</a:t>
                      </a:r>
                      <a:r>
                        <a:rPr lang="fr-FR" sz="1400" baseline="0" dirty="0"/>
                        <a:t> PREVISIBLE</a:t>
                      </a:r>
                      <a:endParaRPr lang="fr-FR" sz="1400" dirty="0"/>
                    </a:p>
                  </a:txBody>
                  <a:tcPr anchor="ctr">
                    <a:lnB w="38100" cmpd="sng">
                      <a:noFill/>
                    </a:lnB>
                    <a:solidFill>
                      <a:srgbClr val="F0B7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i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Défavorable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Echec attendu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CB42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Favorable</a:t>
                      </a:r>
                      <a:endParaRPr lang="fr-FR" sz="1600" dirty="0">
                        <a:solidFill>
                          <a:srgbClr val="9CB42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i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Echec attendu</a:t>
                      </a:r>
                      <a:endParaRPr lang="fr-FR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Défavorable</a:t>
                      </a:r>
                      <a:endParaRPr kumimoji="0" lang="fr-FR" sz="16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i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Difficile</a:t>
                      </a:r>
                      <a:r>
                        <a:rPr lang="fr-FR" sz="1600" i="1" baseline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à mettre en œuvre</a:t>
                      </a:r>
                      <a:endParaRPr lang="fr-FR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CB42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Favorable</a:t>
                      </a:r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Réussite si : </a:t>
                      </a:r>
                    </a:p>
                    <a:p>
                      <a:pPr algn="ctr">
                        <a:buClr>
                          <a:schemeClr val="bg1">
                            <a:lumMod val="65000"/>
                          </a:schemeClr>
                        </a:buClr>
                        <a:buSzPct val="88000"/>
                        <a:buFont typeface="Wingdings" pitchFamily="2" charset="2"/>
                        <a:buChar char="q"/>
                      </a:pPr>
                      <a:r>
                        <a:rPr lang="fr-FR" sz="1100" i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incitation</a:t>
                      </a:r>
                      <a:r>
                        <a:rPr lang="fr-FR" sz="1100" i="1" baseline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d</a:t>
                      </a:r>
                      <a:r>
                        <a:rPr lang="fr-FR" sz="1100" i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 usagers</a:t>
                      </a:r>
                      <a:r>
                        <a:rPr lang="fr-FR" sz="1100" i="1" baseline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potentiels </a:t>
                      </a:r>
                    </a:p>
                    <a:p>
                      <a:pPr algn="ctr">
                        <a:buClr>
                          <a:schemeClr val="bg1">
                            <a:lumMod val="65000"/>
                          </a:schemeClr>
                        </a:buClr>
                        <a:buSzPct val="88000"/>
                        <a:buFont typeface="Wingdings" pitchFamily="2" charset="2"/>
                        <a:buChar char="q"/>
                      </a:pPr>
                      <a:r>
                        <a:rPr lang="fr-FR" sz="1100" i="1" baseline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aide à l’accès à un vélo</a:t>
                      </a:r>
                      <a:endParaRPr lang="fr-FR" sz="11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CB42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Favorable</a:t>
                      </a:r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Réussite si : </a:t>
                      </a:r>
                    </a:p>
                    <a:p>
                      <a:pPr marL="0" algn="ctr" defTabSz="914400" rtl="0" eaLnBrk="1" latinLnBrk="0" hangingPunct="1">
                        <a:buClr>
                          <a:schemeClr val="bg1">
                            <a:lumMod val="65000"/>
                          </a:schemeClr>
                        </a:buClr>
                        <a:buSzPct val="88000"/>
                        <a:buFont typeface="Wingdings" pitchFamily="2" charset="2"/>
                        <a:buChar char="q"/>
                      </a:pPr>
                      <a:r>
                        <a:rPr lang="fr-FR" sz="1100" i="1" kern="1200" baseline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Adhésion des entreprises </a:t>
                      </a:r>
                      <a:endParaRPr lang="fr-FR" sz="1600" i="1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CB42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Favorable</a:t>
                      </a:r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i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Réussite si : </a:t>
                      </a:r>
                    </a:p>
                    <a:p>
                      <a:pPr marL="0" algn="ctr" defTabSz="914400" rtl="0" eaLnBrk="1" latinLnBrk="0" hangingPunct="1">
                        <a:buClr>
                          <a:schemeClr val="bg1">
                            <a:lumMod val="65000"/>
                          </a:schemeClr>
                        </a:buClr>
                        <a:buSzPct val="88000"/>
                        <a:buFont typeface="Wingdings" pitchFamily="2" charset="2"/>
                        <a:buChar char="q"/>
                      </a:pPr>
                      <a:r>
                        <a:rPr lang="fr-FR" sz="1100" i="1" kern="1200" baseline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Mise en place d’actions de sensibilisation  partagées</a:t>
                      </a:r>
                      <a:endParaRPr lang="fr-FR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CB42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Favorable</a:t>
                      </a:r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Réussite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Picture 3" descr="C:\Users\ecibert\Desktop\Sans titre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</a:blip>
          <a:srcRect l="59062"/>
          <a:stretch>
            <a:fillRect/>
          </a:stretch>
        </p:blipFill>
        <p:spPr bwMode="auto">
          <a:xfrm>
            <a:off x="3849992" y="1798876"/>
            <a:ext cx="213656" cy="460738"/>
          </a:xfrm>
          <a:prstGeom prst="rect">
            <a:avLst/>
          </a:prstGeom>
          <a:noFill/>
        </p:spPr>
      </p:pic>
      <p:pic>
        <p:nvPicPr>
          <p:cNvPr id="3074" name="Picture 2" descr="C:\Users\ecibert\Desktop\Sans titre-1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</a:blip>
          <a:srcRect l="56099"/>
          <a:stretch>
            <a:fillRect/>
          </a:stretch>
        </p:blipFill>
        <p:spPr bwMode="auto">
          <a:xfrm>
            <a:off x="3834532" y="6160270"/>
            <a:ext cx="229116" cy="460738"/>
          </a:xfrm>
          <a:prstGeom prst="rect">
            <a:avLst/>
          </a:prstGeom>
          <a:noFill/>
        </p:spPr>
      </p:pic>
      <p:pic>
        <p:nvPicPr>
          <p:cNvPr id="39" name="Picture 2" descr="C:\Users\ecibert\Desktop\Sans titre-1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</a:blip>
          <a:srcRect l="56099"/>
          <a:stretch>
            <a:fillRect/>
          </a:stretch>
        </p:blipFill>
        <p:spPr bwMode="auto">
          <a:xfrm>
            <a:off x="3834532" y="3240410"/>
            <a:ext cx="229116" cy="460738"/>
          </a:xfrm>
          <a:prstGeom prst="rect">
            <a:avLst/>
          </a:prstGeom>
          <a:noFill/>
        </p:spPr>
      </p:pic>
      <p:pic>
        <p:nvPicPr>
          <p:cNvPr id="46" name="Picture 3" descr="C:\Users\ecibert\Desktop\Sans titre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</a:blip>
          <a:srcRect l="59062"/>
          <a:stretch>
            <a:fillRect/>
          </a:stretch>
        </p:blipFill>
        <p:spPr bwMode="auto">
          <a:xfrm>
            <a:off x="3849992" y="2520330"/>
            <a:ext cx="213656" cy="460738"/>
          </a:xfrm>
          <a:prstGeom prst="rect">
            <a:avLst/>
          </a:prstGeom>
          <a:noFill/>
        </p:spPr>
      </p:pic>
      <p:pic>
        <p:nvPicPr>
          <p:cNvPr id="67" name="Picture 2" descr="C:\Users\ecibert\Desktop\Sans titre-1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</a:blip>
          <a:srcRect l="56099"/>
          <a:stretch>
            <a:fillRect/>
          </a:stretch>
        </p:blipFill>
        <p:spPr bwMode="auto">
          <a:xfrm>
            <a:off x="3834532" y="3959116"/>
            <a:ext cx="229116" cy="460738"/>
          </a:xfrm>
          <a:prstGeom prst="rect">
            <a:avLst/>
          </a:prstGeom>
          <a:noFill/>
        </p:spPr>
      </p:pic>
      <p:pic>
        <p:nvPicPr>
          <p:cNvPr id="72" name="Picture 3" descr="C:\Users\ecibert\Desktop\Sans titre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</a:blip>
          <a:srcRect l="59062"/>
          <a:stretch>
            <a:fillRect/>
          </a:stretch>
        </p:blipFill>
        <p:spPr bwMode="auto">
          <a:xfrm>
            <a:off x="3849992" y="4680570"/>
            <a:ext cx="213656" cy="460738"/>
          </a:xfrm>
          <a:prstGeom prst="rect">
            <a:avLst/>
          </a:prstGeom>
          <a:noFill/>
        </p:spPr>
      </p:pic>
      <p:pic>
        <p:nvPicPr>
          <p:cNvPr id="83" name="Picture 3" descr="C:\Users\ecibert\Desktop\Sans titre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</a:blip>
          <a:srcRect l="59062"/>
          <a:stretch>
            <a:fillRect/>
          </a:stretch>
        </p:blipFill>
        <p:spPr bwMode="auto">
          <a:xfrm>
            <a:off x="3849992" y="5400650"/>
            <a:ext cx="213656" cy="460738"/>
          </a:xfrm>
          <a:prstGeom prst="rect">
            <a:avLst/>
          </a:prstGeom>
          <a:noFill/>
        </p:spPr>
      </p:pic>
      <p:grpSp>
        <p:nvGrpSpPr>
          <p:cNvPr id="2" name="Groupe 36"/>
          <p:cNvGrpSpPr/>
          <p:nvPr/>
        </p:nvGrpSpPr>
        <p:grpSpPr>
          <a:xfrm>
            <a:off x="5205052" y="1798876"/>
            <a:ext cx="671888" cy="460738"/>
            <a:chOff x="4482604" y="2160290"/>
            <a:chExt cx="1055826" cy="724018"/>
          </a:xfrm>
        </p:grpSpPr>
        <p:pic>
          <p:nvPicPr>
            <p:cNvPr id="26" name="Picture 3" descr="C:\Users\ecibert\Desktop\Sans titre-1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9062"/>
            <a:stretch>
              <a:fillRect/>
            </a:stretch>
          </p:blipFill>
          <p:spPr bwMode="auto">
            <a:xfrm>
              <a:off x="4482604" y="2160290"/>
              <a:ext cx="335746" cy="724018"/>
            </a:xfrm>
            <a:prstGeom prst="rect">
              <a:avLst/>
            </a:prstGeom>
            <a:noFill/>
          </p:spPr>
        </p:pic>
        <p:pic>
          <p:nvPicPr>
            <p:cNvPr id="27" name="Picture 3" descr="C:\Users\ecibert\Desktop\Sans titre-1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9062"/>
            <a:stretch>
              <a:fillRect/>
            </a:stretch>
          </p:blipFill>
          <p:spPr bwMode="auto">
            <a:xfrm>
              <a:off x="4842644" y="2160290"/>
              <a:ext cx="335746" cy="724018"/>
            </a:xfrm>
            <a:prstGeom prst="rect">
              <a:avLst/>
            </a:prstGeom>
            <a:noFill/>
          </p:spPr>
        </p:pic>
        <p:pic>
          <p:nvPicPr>
            <p:cNvPr id="28" name="Picture 3" descr="C:\Users\ecibert\Desktop\Sans titre-1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9062"/>
            <a:stretch>
              <a:fillRect/>
            </a:stretch>
          </p:blipFill>
          <p:spPr bwMode="auto">
            <a:xfrm>
              <a:off x="5202684" y="2160290"/>
              <a:ext cx="335746" cy="724018"/>
            </a:xfrm>
            <a:prstGeom prst="rect">
              <a:avLst/>
            </a:prstGeom>
            <a:noFill/>
          </p:spPr>
        </p:pic>
      </p:grpSp>
      <p:grpSp>
        <p:nvGrpSpPr>
          <p:cNvPr id="3" name="Groupe 37"/>
          <p:cNvGrpSpPr/>
          <p:nvPr/>
        </p:nvGrpSpPr>
        <p:grpSpPr>
          <a:xfrm>
            <a:off x="5189592" y="6160270"/>
            <a:ext cx="687348" cy="460738"/>
            <a:chOff x="4458310" y="5616674"/>
            <a:chExt cx="1080120" cy="724018"/>
          </a:xfrm>
        </p:grpSpPr>
        <p:pic>
          <p:nvPicPr>
            <p:cNvPr id="29" name="Picture 2" descr="C:\Users\ecibert\Desktop\Sans titre-1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6099"/>
            <a:stretch>
              <a:fillRect/>
            </a:stretch>
          </p:blipFill>
          <p:spPr bwMode="auto">
            <a:xfrm>
              <a:off x="5178390" y="5616674"/>
              <a:ext cx="360040" cy="724018"/>
            </a:xfrm>
            <a:prstGeom prst="rect">
              <a:avLst/>
            </a:prstGeom>
            <a:noFill/>
          </p:spPr>
        </p:pic>
        <p:pic>
          <p:nvPicPr>
            <p:cNvPr id="35" name="Picture 2" descr="C:\Users\ecibert\Desktop\Sans titre-1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6099"/>
            <a:stretch>
              <a:fillRect/>
            </a:stretch>
          </p:blipFill>
          <p:spPr bwMode="auto">
            <a:xfrm>
              <a:off x="4818350" y="5616674"/>
              <a:ext cx="360040" cy="724018"/>
            </a:xfrm>
            <a:prstGeom prst="rect">
              <a:avLst/>
            </a:prstGeom>
            <a:noFill/>
          </p:spPr>
        </p:pic>
        <p:pic>
          <p:nvPicPr>
            <p:cNvPr id="36" name="Picture 2" descr="C:\Users\ecibert\Desktop\Sans titre-1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6099"/>
            <a:stretch>
              <a:fillRect/>
            </a:stretch>
          </p:blipFill>
          <p:spPr bwMode="auto">
            <a:xfrm>
              <a:off x="4458310" y="5616674"/>
              <a:ext cx="360040" cy="724018"/>
            </a:xfrm>
            <a:prstGeom prst="rect">
              <a:avLst/>
            </a:prstGeom>
            <a:noFill/>
          </p:spPr>
        </p:pic>
      </p:grpSp>
      <p:grpSp>
        <p:nvGrpSpPr>
          <p:cNvPr id="4" name="Groupe 40"/>
          <p:cNvGrpSpPr/>
          <p:nvPr/>
        </p:nvGrpSpPr>
        <p:grpSpPr>
          <a:xfrm>
            <a:off x="5189592" y="3240410"/>
            <a:ext cx="687348" cy="460738"/>
            <a:chOff x="4458310" y="5616674"/>
            <a:chExt cx="1080120" cy="724018"/>
          </a:xfrm>
        </p:grpSpPr>
        <p:pic>
          <p:nvPicPr>
            <p:cNvPr id="43" name="Picture 2" descr="C:\Users\ecibert\Desktop\Sans titre-1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6099"/>
            <a:stretch>
              <a:fillRect/>
            </a:stretch>
          </p:blipFill>
          <p:spPr bwMode="auto">
            <a:xfrm>
              <a:off x="5178390" y="5616674"/>
              <a:ext cx="360040" cy="724018"/>
            </a:xfrm>
            <a:prstGeom prst="rect">
              <a:avLst/>
            </a:prstGeom>
            <a:noFill/>
          </p:spPr>
        </p:pic>
        <p:pic>
          <p:nvPicPr>
            <p:cNvPr id="44" name="Picture 2" descr="C:\Users\ecibert\Desktop\Sans titre-1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6099"/>
            <a:stretch>
              <a:fillRect/>
            </a:stretch>
          </p:blipFill>
          <p:spPr bwMode="auto">
            <a:xfrm>
              <a:off x="4818350" y="5616674"/>
              <a:ext cx="360040" cy="724018"/>
            </a:xfrm>
            <a:prstGeom prst="rect">
              <a:avLst/>
            </a:prstGeom>
            <a:noFill/>
          </p:spPr>
        </p:pic>
        <p:pic>
          <p:nvPicPr>
            <p:cNvPr id="45" name="Picture 2" descr="C:\Users\ecibert\Desktop\Sans titre-1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6099"/>
            <a:stretch>
              <a:fillRect/>
            </a:stretch>
          </p:blipFill>
          <p:spPr bwMode="auto">
            <a:xfrm>
              <a:off x="4458310" y="5616674"/>
              <a:ext cx="360040" cy="724018"/>
            </a:xfrm>
            <a:prstGeom prst="rect">
              <a:avLst/>
            </a:prstGeom>
            <a:noFill/>
          </p:spPr>
        </p:pic>
      </p:grpSp>
      <p:grpSp>
        <p:nvGrpSpPr>
          <p:cNvPr id="6" name="Groupe 47"/>
          <p:cNvGrpSpPr/>
          <p:nvPr/>
        </p:nvGrpSpPr>
        <p:grpSpPr>
          <a:xfrm>
            <a:off x="5205052" y="2520330"/>
            <a:ext cx="671888" cy="460738"/>
            <a:chOff x="4482604" y="2160290"/>
            <a:chExt cx="1055826" cy="724018"/>
          </a:xfrm>
        </p:grpSpPr>
        <p:pic>
          <p:nvPicPr>
            <p:cNvPr id="50" name="Picture 3" descr="C:\Users\ecibert\Desktop\Sans titre-1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9062"/>
            <a:stretch>
              <a:fillRect/>
            </a:stretch>
          </p:blipFill>
          <p:spPr bwMode="auto">
            <a:xfrm>
              <a:off x="4482604" y="2160290"/>
              <a:ext cx="335746" cy="724018"/>
            </a:xfrm>
            <a:prstGeom prst="rect">
              <a:avLst/>
            </a:prstGeom>
            <a:noFill/>
          </p:spPr>
        </p:pic>
        <p:pic>
          <p:nvPicPr>
            <p:cNvPr id="52" name="Picture 3" descr="C:\Users\ecibert\Desktop\Sans titre-1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9062"/>
            <a:stretch>
              <a:fillRect/>
            </a:stretch>
          </p:blipFill>
          <p:spPr bwMode="auto">
            <a:xfrm>
              <a:off x="4842644" y="2160290"/>
              <a:ext cx="335746" cy="724018"/>
            </a:xfrm>
            <a:prstGeom prst="rect">
              <a:avLst/>
            </a:prstGeom>
            <a:noFill/>
          </p:spPr>
        </p:pic>
        <p:pic>
          <p:nvPicPr>
            <p:cNvPr id="53" name="Picture 3" descr="C:\Users\ecibert\Desktop\Sans titre-1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9062"/>
            <a:stretch>
              <a:fillRect/>
            </a:stretch>
          </p:blipFill>
          <p:spPr bwMode="auto">
            <a:xfrm>
              <a:off x="5202684" y="2160290"/>
              <a:ext cx="335746" cy="724018"/>
            </a:xfrm>
            <a:prstGeom prst="rect">
              <a:avLst/>
            </a:prstGeom>
            <a:noFill/>
          </p:spPr>
        </p:pic>
      </p:grpSp>
      <p:grpSp>
        <p:nvGrpSpPr>
          <p:cNvPr id="7" name="Groupe 67"/>
          <p:cNvGrpSpPr/>
          <p:nvPr/>
        </p:nvGrpSpPr>
        <p:grpSpPr>
          <a:xfrm>
            <a:off x="5205052" y="3959116"/>
            <a:ext cx="671888" cy="460738"/>
            <a:chOff x="4482604" y="2160290"/>
            <a:chExt cx="1055826" cy="724018"/>
          </a:xfrm>
        </p:grpSpPr>
        <p:pic>
          <p:nvPicPr>
            <p:cNvPr id="69" name="Picture 3" descr="C:\Users\ecibert\Desktop\Sans titre-1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9062"/>
            <a:stretch>
              <a:fillRect/>
            </a:stretch>
          </p:blipFill>
          <p:spPr bwMode="auto">
            <a:xfrm>
              <a:off x="4482604" y="2160290"/>
              <a:ext cx="335746" cy="724018"/>
            </a:xfrm>
            <a:prstGeom prst="rect">
              <a:avLst/>
            </a:prstGeom>
            <a:noFill/>
          </p:spPr>
        </p:pic>
        <p:pic>
          <p:nvPicPr>
            <p:cNvPr id="70" name="Picture 3" descr="C:\Users\ecibert\Desktop\Sans titre-1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9062"/>
            <a:stretch>
              <a:fillRect/>
            </a:stretch>
          </p:blipFill>
          <p:spPr bwMode="auto">
            <a:xfrm>
              <a:off x="4842644" y="2160290"/>
              <a:ext cx="335746" cy="724018"/>
            </a:xfrm>
            <a:prstGeom prst="rect">
              <a:avLst/>
            </a:prstGeom>
            <a:noFill/>
          </p:spPr>
        </p:pic>
        <p:pic>
          <p:nvPicPr>
            <p:cNvPr id="71" name="Picture 3" descr="C:\Users\ecibert\Desktop\Sans titre-1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9062"/>
            <a:stretch>
              <a:fillRect/>
            </a:stretch>
          </p:blipFill>
          <p:spPr bwMode="auto">
            <a:xfrm>
              <a:off x="5202684" y="2160290"/>
              <a:ext cx="335746" cy="724018"/>
            </a:xfrm>
            <a:prstGeom prst="rect">
              <a:avLst/>
            </a:prstGeom>
            <a:noFill/>
          </p:spPr>
        </p:pic>
      </p:grpSp>
      <p:grpSp>
        <p:nvGrpSpPr>
          <p:cNvPr id="8" name="Groupe 73"/>
          <p:cNvGrpSpPr/>
          <p:nvPr/>
        </p:nvGrpSpPr>
        <p:grpSpPr>
          <a:xfrm>
            <a:off x="5189592" y="4680570"/>
            <a:ext cx="687348" cy="460738"/>
            <a:chOff x="4458310" y="5616674"/>
            <a:chExt cx="1080120" cy="724018"/>
          </a:xfrm>
        </p:grpSpPr>
        <p:pic>
          <p:nvPicPr>
            <p:cNvPr id="75" name="Picture 2" descr="C:\Users\ecibert\Desktop\Sans titre-1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6099"/>
            <a:stretch>
              <a:fillRect/>
            </a:stretch>
          </p:blipFill>
          <p:spPr bwMode="auto">
            <a:xfrm>
              <a:off x="5178390" y="5616674"/>
              <a:ext cx="360040" cy="724018"/>
            </a:xfrm>
            <a:prstGeom prst="rect">
              <a:avLst/>
            </a:prstGeom>
            <a:noFill/>
          </p:spPr>
        </p:pic>
        <p:pic>
          <p:nvPicPr>
            <p:cNvPr id="76" name="Picture 2" descr="C:\Users\ecibert\Desktop\Sans titre-1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6099"/>
            <a:stretch>
              <a:fillRect/>
            </a:stretch>
          </p:blipFill>
          <p:spPr bwMode="auto">
            <a:xfrm>
              <a:off x="4818350" y="5616674"/>
              <a:ext cx="360040" cy="724018"/>
            </a:xfrm>
            <a:prstGeom prst="rect">
              <a:avLst/>
            </a:prstGeom>
            <a:noFill/>
          </p:spPr>
        </p:pic>
        <p:pic>
          <p:nvPicPr>
            <p:cNvPr id="77" name="Picture 2" descr="C:\Users\ecibert\Desktop\Sans titre-1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6099"/>
            <a:stretch>
              <a:fillRect/>
            </a:stretch>
          </p:blipFill>
          <p:spPr bwMode="auto">
            <a:xfrm>
              <a:off x="4458310" y="5616674"/>
              <a:ext cx="360040" cy="724018"/>
            </a:xfrm>
            <a:prstGeom prst="rect">
              <a:avLst/>
            </a:prstGeom>
            <a:noFill/>
          </p:spPr>
        </p:pic>
      </p:grpSp>
      <p:grpSp>
        <p:nvGrpSpPr>
          <p:cNvPr id="9" name="Groupe 83"/>
          <p:cNvGrpSpPr/>
          <p:nvPr/>
        </p:nvGrpSpPr>
        <p:grpSpPr>
          <a:xfrm>
            <a:off x="5205052" y="5400650"/>
            <a:ext cx="671888" cy="460738"/>
            <a:chOff x="4482604" y="2160290"/>
            <a:chExt cx="1055826" cy="724018"/>
          </a:xfrm>
        </p:grpSpPr>
        <p:pic>
          <p:nvPicPr>
            <p:cNvPr id="85" name="Picture 3" descr="C:\Users\ecibert\Desktop\Sans titre-1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9062"/>
            <a:stretch>
              <a:fillRect/>
            </a:stretch>
          </p:blipFill>
          <p:spPr bwMode="auto">
            <a:xfrm>
              <a:off x="4482604" y="2160290"/>
              <a:ext cx="335746" cy="724018"/>
            </a:xfrm>
            <a:prstGeom prst="rect">
              <a:avLst/>
            </a:prstGeom>
            <a:noFill/>
          </p:spPr>
        </p:pic>
        <p:pic>
          <p:nvPicPr>
            <p:cNvPr id="86" name="Picture 3" descr="C:\Users\ecibert\Desktop\Sans titre-1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9062"/>
            <a:stretch>
              <a:fillRect/>
            </a:stretch>
          </p:blipFill>
          <p:spPr bwMode="auto">
            <a:xfrm>
              <a:off x="4842644" y="2160290"/>
              <a:ext cx="335746" cy="724018"/>
            </a:xfrm>
            <a:prstGeom prst="rect">
              <a:avLst/>
            </a:prstGeom>
            <a:noFill/>
          </p:spPr>
        </p:pic>
        <p:pic>
          <p:nvPicPr>
            <p:cNvPr id="87" name="Picture 3" descr="C:\Users\ecibert\Desktop\Sans titre-1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</a:blip>
            <a:srcRect l="59062"/>
            <a:stretch>
              <a:fillRect/>
            </a:stretch>
          </p:blipFill>
          <p:spPr bwMode="auto">
            <a:xfrm>
              <a:off x="5202684" y="2160290"/>
              <a:ext cx="335746" cy="724018"/>
            </a:xfrm>
            <a:prstGeom prst="rect">
              <a:avLst/>
            </a:prstGeom>
            <a:noFill/>
          </p:spPr>
        </p:pic>
      </p:grpSp>
      <p:pic>
        <p:nvPicPr>
          <p:cNvPr id="3075" name="Picture 3" descr="C:\Users\ecibert\Desktop\maison2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2884" y="1800250"/>
            <a:ext cx="504055" cy="463142"/>
          </a:xfrm>
          <a:prstGeom prst="rect">
            <a:avLst/>
          </a:prstGeom>
          <a:noFill/>
        </p:spPr>
      </p:pic>
      <p:pic>
        <p:nvPicPr>
          <p:cNvPr id="3076" name="Picture 4" descr="C:\Users\ecibert\Desktop\maison3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2884" y="6161644"/>
            <a:ext cx="504055" cy="463142"/>
          </a:xfrm>
          <a:prstGeom prst="rect">
            <a:avLst/>
          </a:prstGeom>
          <a:noFill/>
        </p:spPr>
      </p:pic>
      <p:pic>
        <p:nvPicPr>
          <p:cNvPr id="40" name="Picture 4" descr="C:\Users\ecibert\Desktop\maison3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2884" y="5399448"/>
            <a:ext cx="504055" cy="463142"/>
          </a:xfrm>
          <a:prstGeom prst="rect">
            <a:avLst/>
          </a:prstGeom>
          <a:noFill/>
        </p:spPr>
      </p:pic>
      <p:pic>
        <p:nvPicPr>
          <p:cNvPr id="47" name="Picture 3" descr="C:\Users\ecibert\Desktop\maison2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2884" y="2521704"/>
            <a:ext cx="504055" cy="463142"/>
          </a:xfrm>
          <a:prstGeom prst="rect">
            <a:avLst/>
          </a:prstGeom>
          <a:noFill/>
        </p:spPr>
      </p:pic>
      <p:pic>
        <p:nvPicPr>
          <p:cNvPr id="62" name="Picture 4" descr="C:\Users\ecibert\Desktop\maison3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2884" y="3960490"/>
            <a:ext cx="504055" cy="463142"/>
          </a:xfrm>
          <a:prstGeom prst="rect">
            <a:avLst/>
          </a:prstGeom>
          <a:noFill/>
        </p:spPr>
      </p:pic>
      <p:pic>
        <p:nvPicPr>
          <p:cNvPr id="73" name="Picture 4" descr="C:\Users\ecibert\Desktop\maison3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2884" y="4680570"/>
            <a:ext cx="504055" cy="463142"/>
          </a:xfrm>
          <a:prstGeom prst="rect">
            <a:avLst/>
          </a:prstGeom>
          <a:noFill/>
        </p:spPr>
      </p:pic>
      <p:pic>
        <p:nvPicPr>
          <p:cNvPr id="88" name="Picture 4" descr="C:\Users\ecibert\Desktop\maison3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2884" y="3240410"/>
            <a:ext cx="504055" cy="4631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èche droite 23"/>
          <p:cNvSpPr/>
          <p:nvPr/>
        </p:nvSpPr>
        <p:spPr bwMode="auto">
          <a:xfrm>
            <a:off x="1170236" y="1368202"/>
            <a:ext cx="9433048" cy="4145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413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ACTIONS EN FONCTION DES BESOINS</a:t>
            </a:r>
            <a:br>
              <a:rPr lang="fr-FR" dirty="0"/>
            </a:br>
            <a:endParaRPr lang="fr-FR" dirty="0"/>
          </a:p>
        </p:txBody>
      </p:sp>
      <p:sp>
        <p:nvSpPr>
          <p:cNvPr id="37" name="Rectangle à coins arrondis 36"/>
          <p:cNvSpPr/>
          <p:nvPr/>
        </p:nvSpPr>
        <p:spPr bwMode="auto">
          <a:xfrm>
            <a:off x="145891" y="2778190"/>
            <a:ext cx="1868450" cy="1325048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41388"/>
            <a:r>
              <a:rPr lang="fr-FR" sz="1400" dirty="0">
                <a:solidFill>
                  <a:schemeClr val="bg1"/>
                </a:solidFill>
              </a:rPr>
              <a:t>Comment faciliter l’</a:t>
            </a:r>
            <a:r>
              <a: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ACCÈS</a:t>
            </a:r>
            <a:r>
              <a:rPr lang="fr-FR" sz="1400" dirty="0">
                <a:solidFill>
                  <a:schemeClr val="bg1"/>
                </a:solidFill>
              </a:rPr>
              <a:t> des salariés à un vélo ?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8" name="Rectangle à coins arrondis 37"/>
          <p:cNvSpPr/>
          <p:nvPr/>
        </p:nvSpPr>
        <p:spPr bwMode="auto">
          <a:xfrm>
            <a:off x="4050556" y="2778264"/>
            <a:ext cx="1868450" cy="13249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41388"/>
            <a:r>
              <a:rPr lang="fr-FR" sz="1400" dirty="0">
                <a:solidFill>
                  <a:schemeClr val="bg1"/>
                </a:solidFill>
              </a:rPr>
              <a:t>Comment </a:t>
            </a:r>
            <a:r>
              <a: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VALORISER</a:t>
            </a:r>
            <a:r>
              <a:rPr lang="fr-FR" sz="1400" dirty="0">
                <a:solidFill>
                  <a:schemeClr val="bg1"/>
                </a:solidFill>
              </a:rPr>
              <a:t> et </a:t>
            </a:r>
            <a:r>
              <a: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PÉRENNISER</a:t>
            </a:r>
            <a:r>
              <a:rPr lang="fr-FR" sz="1400" dirty="0">
                <a:solidFill>
                  <a:schemeClr val="bg1"/>
                </a:solidFill>
              </a:rPr>
              <a:t> la pratique cyclable ?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9" name="Rectangle à coins arrondis 38"/>
          <p:cNvSpPr/>
          <p:nvPr/>
        </p:nvSpPr>
        <p:spPr bwMode="auto">
          <a:xfrm>
            <a:off x="2110278" y="2778264"/>
            <a:ext cx="1868450" cy="13249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41388"/>
            <a:r>
              <a:rPr lang="fr-FR" sz="1400" dirty="0">
                <a:solidFill>
                  <a:schemeClr val="bg1"/>
                </a:solidFill>
              </a:rPr>
              <a:t>Comment </a:t>
            </a:r>
            <a:r>
              <a: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INCITER </a:t>
            </a:r>
            <a:r>
              <a:rPr lang="fr-FR" sz="1400" dirty="0">
                <a:solidFill>
                  <a:schemeClr val="bg1"/>
                </a:solidFill>
              </a:rPr>
              <a:t>les usagers potentiels à une pratique cyclable quotidienne ?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0" name="Rectangle à coins arrondis 39"/>
          <p:cNvSpPr/>
          <p:nvPr/>
        </p:nvSpPr>
        <p:spPr bwMode="auto">
          <a:xfrm>
            <a:off x="5994772" y="2778264"/>
            <a:ext cx="1868450" cy="1324900"/>
          </a:xfrm>
          <a:prstGeom prst="roundRect">
            <a:avLst/>
          </a:prstGeom>
          <a:solidFill>
            <a:srgbClr val="C3DE5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41388"/>
            <a:r>
              <a:rPr lang="fr-FR" sz="1400" dirty="0">
                <a:solidFill>
                  <a:schemeClr val="bg1"/>
                </a:solidFill>
              </a:rPr>
              <a:t>Comment  faire </a:t>
            </a:r>
            <a:r>
              <a: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ADHÉRER LES EMPLOYEURS </a:t>
            </a:r>
            <a:r>
              <a:rPr lang="fr-FR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1" name="Rectangle à coins arrondis 40"/>
          <p:cNvSpPr/>
          <p:nvPr/>
        </p:nvSpPr>
        <p:spPr bwMode="auto">
          <a:xfrm>
            <a:off x="7938988" y="2778264"/>
            <a:ext cx="1868450" cy="1324900"/>
          </a:xfrm>
          <a:prstGeom prst="roundRect">
            <a:avLst/>
          </a:prstGeom>
          <a:solidFill>
            <a:srgbClr val="F0B72A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41388"/>
            <a:r>
              <a:rPr lang="fr-FR" sz="1400" dirty="0">
                <a:solidFill>
                  <a:schemeClr val="bg1"/>
                </a:solidFill>
              </a:rPr>
              <a:t>Comment </a:t>
            </a:r>
            <a:r>
              <a: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INITIER  </a:t>
            </a:r>
            <a:r>
              <a:rPr lang="fr-FR" sz="1400" dirty="0">
                <a:solidFill>
                  <a:schemeClr val="bg1"/>
                </a:solidFill>
              </a:rPr>
              <a:t>des actions de groupes cohérentes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26220" y="2088282"/>
            <a:ext cx="2372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kern="0" dirty="0">
                <a:solidFill>
                  <a:srgbClr val="4B686A"/>
                </a:solidFill>
                <a:latin typeface="Tahoma" pitchFamily="34" charset="0"/>
                <a:ea typeface="+mj-ea"/>
                <a:cs typeface="Arial"/>
              </a:rPr>
              <a:t> Les cinq questions clés.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34131" y="1008162"/>
            <a:ext cx="10481493" cy="4752975"/>
          </a:xfrm>
        </p:spPr>
        <p:txBody>
          <a:bodyPr/>
          <a:lstStyle/>
          <a:p>
            <a:r>
              <a:rPr lang="fr-FR" b="1" dirty="0"/>
              <a:t>Indemnité kilométrique vélos</a:t>
            </a:r>
          </a:p>
          <a:p>
            <a:r>
              <a:rPr lang="fr-FR" b="1" dirty="0"/>
              <a:t>Aides financières d’aide à l’achat</a:t>
            </a:r>
            <a:endParaRPr lang="fr-FR" dirty="0"/>
          </a:p>
          <a:p>
            <a:r>
              <a:rPr lang="fr-FR" b="1" dirty="0"/>
              <a:t>Participation à des manifestations / challenges </a:t>
            </a:r>
            <a:endParaRPr lang="fr-FR" dirty="0"/>
          </a:p>
          <a:p>
            <a:r>
              <a:rPr lang="fr-FR" b="1" dirty="0"/>
              <a:t>Kits vélos </a:t>
            </a:r>
          </a:p>
          <a:p>
            <a:r>
              <a:rPr lang="fr-FR" b="1" dirty="0"/>
              <a:t>Proposition de formations cyclables et de séances de remises en selles</a:t>
            </a:r>
            <a:endParaRPr lang="fr-FR" dirty="0"/>
          </a:p>
          <a:p>
            <a:r>
              <a:rPr lang="fr-FR" b="1" dirty="0"/>
              <a:t>Création d’un réseau interne de vélos en libre-service </a:t>
            </a:r>
            <a:endParaRPr lang="fr-FR" dirty="0"/>
          </a:p>
          <a:p>
            <a:r>
              <a:rPr lang="fr-FR" b="1" dirty="0"/>
              <a:t>Evaluation du risque lié à l’usage du vélo </a:t>
            </a:r>
            <a:endParaRPr lang="fr-FR" dirty="0"/>
          </a:p>
          <a:p>
            <a:r>
              <a:rPr lang="fr-FR" b="1" dirty="0"/>
              <a:t>Organisation d’expositions </a:t>
            </a:r>
            <a:endParaRPr lang="fr-FR" dirty="0"/>
          </a:p>
          <a:p>
            <a:r>
              <a:rPr lang="fr-FR" b="1" dirty="0"/>
              <a:t>Rémunérations des trajets domicile-travail sous forme de points permettant d’accéder à des réductions chez les vélocistes </a:t>
            </a:r>
            <a:endParaRPr lang="fr-FR" dirty="0"/>
          </a:p>
          <a:p>
            <a:r>
              <a:rPr lang="fr-FR" b="1" dirty="0"/>
              <a:t>Aide à la réparation </a:t>
            </a:r>
            <a:endParaRPr lang="fr-FR" dirty="0"/>
          </a:p>
          <a:p>
            <a:r>
              <a:rPr lang="fr-FR" b="1" dirty="0"/>
              <a:t>Mise en place de guides informatifs à destination des dirigeants</a:t>
            </a:r>
            <a:endParaRPr lang="fr-FR" dirty="0"/>
          </a:p>
          <a:p>
            <a:r>
              <a:rPr lang="fr-FR" b="1" dirty="0"/>
              <a:t>Communication sur les avantages financiers </a:t>
            </a:r>
            <a:endParaRPr lang="fr-FR" dirty="0"/>
          </a:p>
          <a:p>
            <a:r>
              <a:rPr lang="fr-FR" b="1" dirty="0"/>
              <a:t>Proposition de partenariats avec les collectivités </a:t>
            </a:r>
          </a:p>
          <a:p>
            <a:endParaRPr lang="fr-FR" b="1" dirty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92FA61-150F-4A7F-8E37-7BCDDB9E37F8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d’actions portées par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2084472721"/>
      </p:ext>
    </p:extLst>
  </p:cSld>
  <p:clrMapOvr>
    <a:masterClrMapping/>
  </p:clrMapOvr>
</p:sld>
</file>

<file path=ppt/theme/theme1.xml><?xml version="1.0" encoding="utf-8"?>
<a:theme xmlns:a="http://schemas.openxmlformats.org/drawingml/2006/main" name="NEW PPT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1_Diaporama paysage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413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413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3175" marR="0" indent="-3175" algn="l" defTabSz="9413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7E999B"/>
          </a:buClr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4B686A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1_Diaporama pays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aporama pays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aporama pays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aporama pays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aporama pays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aporama pays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aporama pays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aporama pays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aporama pays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aporama pays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aporama pays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aporama pays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aporama paysage">
  <a:themeElements>
    <a:clrScheme name="Inddigo">
      <a:dk1>
        <a:srgbClr val="506E6E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aporama paysag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413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413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aporama pays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pays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pays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pays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pays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pays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pays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pays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pays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pays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pays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pays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iaporama paysag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2_Diaporama paysage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413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413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iaporama pays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aporama pays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aporama pays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aporama pays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aporama pays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aporama pays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aporama pays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aporama pays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aporama pays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aporama pays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aporama pays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aporama pays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PPT</Template>
  <TotalTime>12823</TotalTime>
  <Words>465</Words>
  <Application>Microsoft Office PowerPoint</Application>
  <PresentationFormat>Personnalisé</PresentationFormat>
  <Paragraphs>112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Tahoma</vt:lpstr>
      <vt:lpstr>Wingdings</vt:lpstr>
      <vt:lpstr>NEW PPT</vt:lpstr>
      <vt:lpstr>Diaporama paysage</vt:lpstr>
      <vt:lpstr>2_Diaporama paysage</vt:lpstr>
      <vt:lpstr>Présentation PowerPoint</vt:lpstr>
      <vt:lpstr>Pourquoi inciter l’USAGE DES DEPLACEMENTS  DOMICILE-TRAVAIL A VELO ? </vt:lpstr>
      <vt:lpstr>Quelques chiffres clés</vt:lpstr>
      <vt:lpstr>Pourquoi prendre en compte les modes actifs dans sa politique d’entreprise? Et faut-il les prendre en compte? Alors que les cyclistes dans entreprise sont assez peu de monde et plein de questions se posent….</vt:lpstr>
      <vt:lpstr>Identification des actions vélos / pour qui et quelles actions?</vt:lpstr>
      <vt:lpstr>SCHEMAS TYPES </vt:lpstr>
      <vt:lpstr>DES ACTIONS EN FONCTION DES BESOINS </vt:lpstr>
      <vt:lpstr>Exemple d’actions portées par l’entreprise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Marion CHOLLET</dc:creator>
  <cp:lastModifiedBy>Thomas JACQUEMOT</cp:lastModifiedBy>
  <cp:revision>767</cp:revision>
  <dcterms:created xsi:type="dcterms:W3CDTF">2014-01-06T12:50:30Z</dcterms:created>
  <dcterms:modified xsi:type="dcterms:W3CDTF">2018-05-25T12:39:19Z</dcterms:modified>
</cp:coreProperties>
</file>