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8E90-2A28-4CB4-AA72-78110D0481D3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ECE9-73C8-4A72-9BA8-F15DF671B4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4287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7F57-1233-42BE-AD78-9DC575CDD8F2}" type="datetimeFigureOut">
              <a:rPr lang="en-US" smtClean="0"/>
              <a:pPr/>
              <a:t>12/5/2014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GPS Standard Positioning Service</a:t>
            </a:r>
            <a:br>
              <a:rPr lang="en-CA" dirty="0" smtClean="0"/>
            </a:br>
            <a:r>
              <a:rPr lang="en-CA" dirty="0" smtClean="0"/>
              <a:t>Navigation Solution Software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Patrick </a:t>
            </a:r>
            <a:r>
              <a:rPr lang="en-CA" dirty="0" err="1" smtClean="0"/>
              <a:t>Lasagna</a:t>
            </a:r>
            <a:r>
              <a:rPr lang="en-CA" dirty="0" smtClean="0"/>
              <a:t> – </a:t>
            </a:r>
            <a:r>
              <a:rPr lang="en-CA" dirty="0" err="1" smtClean="0"/>
              <a:t>Sonal</a:t>
            </a:r>
            <a:r>
              <a:rPr lang="en-CA" dirty="0" smtClean="0"/>
              <a:t> </a:t>
            </a:r>
            <a:r>
              <a:rPr lang="en-CA" dirty="0" err="1" smtClean="0"/>
              <a:t>Ranjit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trick\Downloads\figure_1.png"/>
          <p:cNvPicPr>
            <a:picLocks noChangeAspect="1" noChangeArrowheads="1"/>
          </p:cNvPicPr>
          <p:nvPr/>
        </p:nvPicPr>
        <p:blipFill>
          <a:blip r:embed="rId2"/>
          <a:srcRect l="20391" t="11814" r="11406" b="10078"/>
          <a:stretch>
            <a:fillRect/>
          </a:stretch>
        </p:blipFill>
        <p:spPr bwMode="auto">
          <a:xfrm>
            <a:off x="91031" y="500042"/>
            <a:ext cx="9053001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Filter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4572032" cy="471477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CA" dirty="0" err="1" smtClean="0"/>
              <a:t>Pseudorange</a:t>
            </a:r>
            <a:r>
              <a:rPr lang="en-CA" dirty="0" smtClean="0"/>
              <a:t> Equation:</a:t>
            </a:r>
            <a:endParaRPr lang="en-CA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16" y="2436491"/>
            <a:ext cx="35725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CA" sz="2600" dirty="0" smtClean="0"/>
              <a:t>Mathematical Model:</a:t>
            </a:r>
            <a:endParaRPr lang="en-CA" sz="2600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46" y="2887661"/>
            <a:ext cx="1303338" cy="327025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292893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Non-Linear! </a:t>
            </a:r>
            <a:endParaRPr lang="en-CA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4000504"/>
            <a:ext cx="607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Iterative Solution Required Via Taylor’s Theorem! </a:t>
            </a:r>
            <a:endParaRPr lang="en-CA" sz="3600" dirty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5429264"/>
            <a:ext cx="4183063" cy="731838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142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142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00240"/>
            <a:ext cx="875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Solutions</a:t>
            </a:r>
            <a:endParaRPr lang="en-CA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357297"/>
            <a:ext cx="3357586" cy="1871514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285860"/>
            <a:ext cx="1895063" cy="2071702"/>
          </a:xfrm>
          <a:prstGeom prst="rect">
            <a:avLst/>
          </a:prstGeom>
          <a:noFill/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196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3000372"/>
            <a:ext cx="2616748" cy="571504"/>
          </a:xfrm>
          <a:prstGeom prst="rect">
            <a:avLst/>
          </a:prstGeom>
          <a:noFill/>
        </p:spPr>
      </p:pic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3714752"/>
            <a:ext cx="5897563" cy="1592263"/>
          </a:xfrm>
          <a:prstGeom prst="rect">
            <a:avLst/>
          </a:prstGeom>
          <a:noFill/>
        </p:spPr>
      </p:pic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204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5786454"/>
            <a:ext cx="3401864" cy="636590"/>
          </a:xfrm>
          <a:prstGeom prst="rect">
            <a:avLst/>
          </a:prstGeom>
          <a:noFill/>
        </p:spPr>
      </p:pic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0" y="80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3" name="Picture 2" descr="figure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2499" y="1124744"/>
            <a:ext cx="6153877" cy="4615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DOP Generation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A no nonsense estimator of how good a GPS solution is. Based entirely on satellite geometry and derived from the covariance matrix of the unknowns.</a:t>
            </a:r>
            <a:endParaRPr lang="en-CA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714752"/>
            <a:ext cx="6488385" cy="2286016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Geometric DOP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1"/>
            <a:ext cx="8572560" cy="104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Measure of how good the solution as a whole is</a:t>
            </a:r>
            <a:endParaRPr lang="en-CA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500438"/>
            <a:ext cx="6091906" cy="1285884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908720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 DOP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Measure of how good the position solution is</a:t>
            </a:r>
            <a:endParaRPr lang="en-CA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3429000"/>
            <a:ext cx="5786478" cy="1490262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124744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Objective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1472" y="2928934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i="1" dirty="0" smtClean="0"/>
              <a:t>To get an epoch by epoch least squares position solution of a receiver using its observation and navigation RINEX files. </a:t>
            </a:r>
            <a:endParaRPr lang="en-CA" sz="3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RINEX file?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Receiver Independent Exchange Format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Contains raw Satellite observation and navigation data that can be robustly post processed in order to determine an accurate receiver position</a:t>
            </a:r>
            <a:endParaRPr lang="en-CA" dirty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 Diagram</a:t>
            </a:r>
            <a:endParaRPr lang="en-CA" dirty="0"/>
          </a:p>
        </p:txBody>
      </p:sp>
      <p:cxnSp>
        <p:nvCxnSpPr>
          <p:cNvPr id="4" name="Elbow Connector 17"/>
          <p:cNvCxnSpPr>
            <a:stCxn id="13" idx="2"/>
            <a:endCxn id="14" idx="1"/>
          </p:cNvCxnSpPr>
          <p:nvPr/>
        </p:nvCxnSpPr>
        <p:spPr>
          <a:xfrm rot="16200000" flipH="1">
            <a:off x="6022904" y="2058102"/>
            <a:ext cx="348621" cy="11072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20"/>
          <p:cNvCxnSpPr>
            <a:stCxn id="13" idx="2"/>
            <a:endCxn id="15" idx="0"/>
          </p:cNvCxnSpPr>
          <p:nvPr/>
        </p:nvCxnSpPr>
        <p:spPr>
          <a:xfrm rot="5400000">
            <a:off x="5100923" y="2171972"/>
            <a:ext cx="277183" cy="8081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2" idx="5"/>
            <a:endCxn id="13" idx="1"/>
          </p:cNvCxnSpPr>
          <p:nvPr/>
        </p:nvCxnSpPr>
        <p:spPr>
          <a:xfrm>
            <a:off x="2486010" y="1988809"/>
            <a:ext cx="2085990" cy="122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5"/>
          <p:cNvCxnSpPr>
            <a:stCxn id="11" idx="5"/>
            <a:endCxn id="13" idx="1"/>
          </p:cNvCxnSpPr>
          <p:nvPr/>
        </p:nvCxnSpPr>
        <p:spPr>
          <a:xfrm flipV="1">
            <a:off x="2557448" y="2111682"/>
            <a:ext cx="2014552" cy="93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4"/>
            <a:endCxn id="19" idx="0"/>
          </p:cNvCxnSpPr>
          <p:nvPr/>
        </p:nvCxnSpPr>
        <p:spPr>
          <a:xfrm rot="5400000">
            <a:off x="4106933" y="3545447"/>
            <a:ext cx="625804" cy="4100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20" idx="1"/>
          </p:cNvCxnSpPr>
          <p:nvPr/>
        </p:nvCxnSpPr>
        <p:spPr>
          <a:xfrm rot="5400000">
            <a:off x="6641317" y="4819656"/>
            <a:ext cx="714380" cy="6477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8" idx="0"/>
          </p:cNvCxnSpPr>
          <p:nvPr/>
        </p:nvCxnSpPr>
        <p:spPr>
          <a:xfrm rot="16200000" flipH="1">
            <a:off x="6755144" y="3433284"/>
            <a:ext cx="562935" cy="571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 descr="Input"/>
          <p:cNvSpPr/>
          <p:nvPr/>
        </p:nvSpPr>
        <p:spPr>
          <a:xfrm>
            <a:off x="500034" y="2571744"/>
            <a:ext cx="2286016" cy="957251"/>
          </a:xfrm>
          <a:prstGeom prst="flowChartInputOutput">
            <a:avLst/>
          </a:prstGeom>
          <a:solidFill>
            <a:srgbClr val="00B05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RINEX Observation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File</a:t>
            </a:r>
          </a:p>
        </p:txBody>
      </p:sp>
      <p:sp>
        <p:nvSpPr>
          <p:cNvPr id="12" name="Flowchart: Data 11" descr="Input"/>
          <p:cNvSpPr/>
          <p:nvPr/>
        </p:nvSpPr>
        <p:spPr>
          <a:xfrm>
            <a:off x="428596" y="1500174"/>
            <a:ext cx="2286016" cy="977269"/>
          </a:xfrm>
          <a:prstGeom prst="flowChartInputOutput">
            <a:avLst/>
          </a:prstGeom>
          <a:solidFill>
            <a:srgbClr val="00B05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RINEX 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Navigation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File</a:t>
            </a:r>
          </a:p>
        </p:txBody>
      </p:sp>
      <p:sp>
        <p:nvSpPr>
          <p:cNvPr id="13" name="Flowchart: Process 12" descr="Reader Class"/>
          <p:cNvSpPr/>
          <p:nvPr/>
        </p:nvSpPr>
        <p:spPr>
          <a:xfrm>
            <a:off x="4572000" y="1785926"/>
            <a:ext cx="2143140" cy="651511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Reader Class</a:t>
            </a:r>
          </a:p>
        </p:txBody>
      </p:sp>
      <p:sp>
        <p:nvSpPr>
          <p:cNvPr id="14" name="Flowchart: Data 13" descr="Output"/>
          <p:cNvSpPr/>
          <p:nvPr/>
        </p:nvSpPr>
        <p:spPr>
          <a:xfrm>
            <a:off x="5572132" y="2786058"/>
            <a:ext cx="2357454" cy="651511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Observation Dictionary</a:t>
            </a:r>
          </a:p>
        </p:txBody>
      </p:sp>
      <p:sp>
        <p:nvSpPr>
          <p:cNvPr id="15" name="Flowchart: Data 14" descr="Output"/>
          <p:cNvSpPr/>
          <p:nvPr/>
        </p:nvSpPr>
        <p:spPr>
          <a:xfrm>
            <a:off x="3571868" y="2714620"/>
            <a:ext cx="2105981" cy="722949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Navigation Dictionary</a:t>
            </a:r>
          </a:p>
        </p:txBody>
      </p:sp>
      <p:cxnSp>
        <p:nvCxnSpPr>
          <p:cNvPr id="16" name="Straight Arrow Connector 15"/>
          <p:cNvCxnSpPr>
            <a:stCxn id="19" idx="1"/>
            <a:endCxn id="18" idx="1"/>
          </p:cNvCxnSpPr>
          <p:nvPr/>
        </p:nvCxnSpPr>
        <p:spPr>
          <a:xfrm rot="10800000" flipH="1" flipV="1">
            <a:off x="3357554" y="4389129"/>
            <a:ext cx="2857520" cy="42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18" idx="0"/>
          </p:cNvCxnSpPr>
          <p:nvPr/>
        </p:nvCxnSpPr>
        <p:spPr>
          <a:xfrm rot="16200000" flipH="1">
            <a:off x="5692144" y="2370284"/>
            <a:ext cx="562935" cy="2697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 descr="Reader Class"/>
          <p:cNvSpPr/>
          <p:nvPr/>
        </p:nvSpPr>
        <p:spPr>
          <a:xfrm>
            <a:off x="6215074" y="4000504"/>
            <a:ext cx="2214578" cy="785818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Least Squares Filter</a:t>
            </a:r>
          </a:p>
        </p:txBody>
      </p:sp>
      <p:sp>
        <p:nvSpPr>
          <p:cNvPr id="19" name="Flowchart: Process 18" descr="SatPos"/>
          <p:cNvSpPr/>
          <p:nvPr/>
        </p:nvSpPr>
        <p:spPr>
          <a:xfrm>
            <a:off x="3357554" y="4063373"/>
            <a:ext cx="1714512" cy="651511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 err="1" smtClean="0">
                <a:solidFill>
                  <a:srgbClr val="000000"/>
                </a:solidFill>
                <a:latin typeface="+mn-lt"/>
              </a:rPr>
              <a:t>SatPos</a:t>
            </a:r>
            <a:endParaRPr lang="en-CA" sz="1800" b="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Flowchart: Data 19" descr="Output"/>
          <p:cNvSpPr/>
          <p:nvPr/>
        </p:nvSpPr>
        <p:spPr>
          <a:xfrm>
            <a:off x="4857752" y="5500702"/>
            <a:ext cx="3633797" cy="945834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Receiver</a:t>
            </a:r>
            <a:r>
              <a:rPr lang="en-CA" sz="1800" b="0" i="0" baseline="0" dirty="0">
                <a:solidFill>
                  <a:srgbClr val="000000"/>
                </a:solidFill>
                <a:latin typeface="+mn-lt"/>
              </a:rPr>
              <a:t> ECEF Coordinates and Receiver Clock Error</a:t>
            </a:r>
            <a:endParaRPr lang="en-CA" sz="1800" b="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86446" y="4929198"/>
            <a:ext cx="2726060" cy="4286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Run for all</a:t>
            </a:r>
            <a:r>
              <a:rPr lang="en-CA" sz="1600" baseline="0" dirty="0"/>
              <a:t> Observation Epochs</a:t>
            </a:r>
            <a:endParaRPr lang="en-CA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	RINEX files are precisely spaced </a:t>
            </a:r>
            <a:r>
              <a:rPr lang="en-CA" dirty="0" err="1" smtClean="0"/>
              <a:t>ascii</a:t>
            </a:r>
            <a:r>
              <a:rPr lang="en-CA" dirty="0" smtClean="0"/>
              <a:t> files that are split into two main parts.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58680" r="9469"/>
          <a:stretch>
            <a:fillRect/>
          </a:stretch>
        </p:blipFill>
        <p:spPr bwMode="auto">
          <a:xfrm>
            <a:off x="2028828" y="2786058"/>
            <a:ext cx="6829452" cy="160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2641" r="4999"/>
          <a:stretch>
            <a:fillRect/>
          </a:stretch>
        </p:blipFill>
        <p:spPr bwMode="auto">
          <a:xfrm>
            <a:off x="2000232" y="4857760"/>
            <a:ext cx="6786610" cy="148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328612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Header</a:t>
            </a:r>
            <a:endParaRPr lang="en-CA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5072074"/>
            <a:ext cx="1500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RINEX Body</a:t>
            </a:r>
            <a:endParaRPr lang="en-CA" sz="3200" dirty="0"/>
          </a:p>
        </p:txBody>
      </p:sp>
      <p:sp>
        <p:nvSpPr>
          <p:cNvPr id="9" name="Left Brace 8"/>
          <p:cNvSpPr/>
          <p:nvPr/>
        </p:nvSpPr>
        <p:spPr>
          <a:xfrm>
            <a:off x="1714480" y="2786058"/>
            <a:ext cx="285752" cy="1643074"/>
          </a:xfrm>
          <a:prstGeom prst="leftBrace">
            <a:avLst>
              <a:gd name="adj1" fmla="val 83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e 9"/>
          <p:cNvSpPr/>
          <p:nvPr/>
        </p:nvSpPr>
        <p:spPr>
          <a:xfrm>
            <a:off x="1785918" y="4857760"/>
            <a:ext cx="285752" cy="1500198"/>
          </a:xfrm>
          <a:prstGeom prst="leftBrace">
            <a:avLst>
              <a:gd name="adj1" fmla="val 83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Dictionary Data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A series of key value pairs, where an alpha-numeric key corresponds to a data value.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429388" y="2714620"/>
            <a:ext cx="2571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“P001”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3915" y="3786190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5074" y="4500570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5074" y="5220314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7224" y="5500702"/>
            <a:ext cx="5288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[“P001”,….. “</a:t>
            </a:r>
            <a:r>
              <a:rPr lang="en-US" sz="5400" b="1" dirty="0" err="1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Pn</a:t>
            </a:r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”]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Elbow Connector 5"/>
          <p:cNvCxnSpPr/>
          <p:nvPr/>
        </p:nvCxnSpPr>
        <p:spPr>
          <a:xfrm flipV="1">
            <a:off x="2500298" y="3071810"/>
            <a:ext cx="1571636" cy="28575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5"/>
          <p:cNvCxnSpPr>
            <a:endCxn id="13" idx="0"/>
          </p:cNvCxnSpPr>
          <p:nvPr/>
        </p:nvCxnSpPr>
        <p:spPr>
          <a:xfrm>
            <a:off x="2500292" y="4500570"/>
            <a:ext cx="1001150" cy="100013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5"/>
          <p:cNvCxnSpPr/>
          <p:nvPr/>
        </p:nvCxnSpPr>
        <p:spPr>
          <a:xfrm>
            <a:off x="2500298" y="3357562"/>
            <a:ext cx="1571636" cy="428628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"/>
          <p:cNvCxnSpPr>
            <a:endCxn id="7" idx="1"/>
          </p:cNvCxnSpPr>
          <p:nvPr/>
        </p:nvCxnSpPr>
        <p:spPr>
          <a:xfrm>
            <a:off x="5572132" y="3071810"/>
            <a:ext cx="857256" cy="104475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5"/>
          <p:cNvCxnSpPr>
            <a:endCxn id="8" idx="1"/>
          </p:cNvCxnSpPr>
          <p:nvPr/>
        </p:nvCxnSpPr>
        <p:spPr>
          <a:xfrm>
            <a:off x="5500694" y="4071942"/>
            <a:ext cx="733221" cy="175913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"/>
          <p:cNvCxnSpPr>
            <a:endCxn id="9" idx="1"/>
          </p:cNvCxnSpPr>
          <p:nvPr/>
        </p:nvCxnSpPr>
        <p:spPr>
          <a:xfrm>
            <a:off x="5500694" y="4500570"/>
            <a:ext cx="714380" cy="461665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"/>
          <p:cNvCxnSpPr>
            <a:endCxn id="10" idx="1"/>
          </p:cNvCxnSpPr>
          <p:nvPr/>
        </p:nvCxnSpPr>
        <p:spPr>
          <a:xfrm rot="16200000" flipH="1">
            <a:off x="5481494" y="4948398"/>
            <a:ext cx="824219" cy="64294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71934" y="3571876"/>
          <a:ext cx="1571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“X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“Y 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“Z</a:t>
                      </a:r>
                      <a:r>
                        <a:rPr lang="en-CA" baseline="0" dirty="0" smtClean="0"/>
                        <a:t> Position”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34" y="2857496"/>
          <a:ext cx="20478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6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“Point</a:t>
                      </a:r>
                      <a:r>
                        <a:rPr lang="en-CA" baseline="0" dirty="0" smtClean="0"/>
                        <a:t> Network”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“P001”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“Point List”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71934" y="2915284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“ID”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Observation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	RINEX Observations are stored on an epoch by epoch basis. Each epoch has several GPS satellites with several </a:t>
            </a:r>
            <a:r>
              <a:rPr lang="en-CA" dirty="0" err="1" smtClean="0"/>
              <a:t>pseudorange</a:t>
            </a:r>
            <a:r>
              <a:rPr lang="en-CA" dirty="0" smtClean="0"/>
              <a:t> measurements.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28662" y="3978196"/>
            <a:ext cx="764386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'07:1:1:0:0:0.0000000'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'EFLAG'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'0',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'G06'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'C1'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20857582.237,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'L1'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-19771364.963,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'L2'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-15406250.872,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'P1'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20857582.016,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'P2'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20857580.516,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'S1'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44.8,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'S2'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40.0},</a:t>
            </a:r>
            <a:endParaRPr lang="en-CA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Navigation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	RINEX Navigation files are ordered by satellite. Each contain 29 navigation parameters and the epoch they are valid for.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14348" y="3071810"/>
            <a:ext cx="800105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'G01'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'10:1:1:16:0:0.0'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Cic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5.587935447693e-09,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Cis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7.636845111847e-08,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183.21875,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Cuc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-8.651986718178e-06,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				            ...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'Io'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0.9635689853388,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'Mo'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0.0841761497488,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-0.1005044703918,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'OMEGA_DOT'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-7.951402636407e-09,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0.9428572252394,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SqrtA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5153.668302536,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Trans_time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487788.0},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Satpos</a:t>
            </a:r>
            <a:r>
              <a:rPr lang="en-CA" dirty="0" smtClean="0"/>
              <a:t>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CA" dirty="0" smtClean="0"/>
              <a:t>	Given an input epoch (and associated navigation parameters), satellite, and </a:t>
            </a:r>
            <a:r>
              <a:rPr lang="en-CA" dirty="0" err="1" smtClean="0"/>
              <a:t>pseudorange</a:t>
            </a:r>
            <a:r>
              <a:rPr lang="en-CA" dirty="0" smtClean="0"/>
              <a:t>, determine the position of a satellite.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3143248"/>
            <a:ext cx="2857520" cy="32147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Determine the closest  valid epoch that is  less than the input epoch and is no more than two hours away.</a:t>
            </a:r>
            <a:endParaRPr lang="en-CA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357818" y="3143248"/>
            <a:ext cx="3369002" cy="17545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Compute the satellite’s position using the navigation data at the correct epoch</a:t>
            </a:r>
            <a:endParaRPr lang="en-CA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57818" y="5093984"/>
            <a:ext cx="2928958" cy="12639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If no valid epoch found, ignore this satellite</a:t>
            </a:r>
            <a:endParaRPr lang="en-CA" sz="2400" dirty="0"/>
          </a:p>
        </p:txBody>
      </p:sp>
      <p:cxnSp>
        <p:nvCxnSpPr>
          <p:cNvPr id="7" name="Elbow Connector 5"/>
          <p:cNvCxnSpPr>
            <a:stCxn id="4" idx="3"/>
            <a:endCxn id="5" idx="1"/>
          </p:cNvCxnSpPr>
          <p:nvPr/>
        </p:nvCxnSpPr>
        <p:spPr>
          <a:xfrm flipV="1">
            <a:off x="3643306" y="4020506"/>
            <a:ext cx="1714512" cy="730097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"/>
          <p:cNvCxnSpPr>
            <a:stCxn id="4" idx="3"/>
            <a:endCxn id="6" idx="1"/>
          </p:cNvCxnSpPr>
          <p:nvPr/>
        </p:nvCxnSpPr>
        <p:spPr>
          <a:xfrm>
            <a:off x="3643306" y="4750603"/>
            <a:ext cx="1714512" cy="975368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290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GPS Standard Positioning Service Navigation Solution Software</vt:lpstr>
      <vt:lpstr>Project Objective</vt:lpstr>
      <vt:lpstr>What is a RINEX file?</vt:lpstr>
      <vt:lpstr>Workflow Diagram</vt:lpstr>
      <vt:lpstr>RINEX Reader</vt:lpstr>
      <vt:lpstr>Python Dictionary Data Structure</vt:lpstr>
      <vt:lpstr>RINEX Observation Reader</vt:lpstr>
      <vt:lpstr>RINEX Navigation Reader</vt:lpstr>
      <vt:lpstr>Satpos Function</vt:lpstr>
      <vt:lpstr>Slide 10</vt:lpstr>
      <vt:lpstr>Least Squares Filter</vt:lpstr>
      <vt:lpstr>Least Squares Solutions</vt:lpstr>
      <vt:lpstr>Results</vt:lpstr>
      <vt:lpstr>DOP Generation</vt:lpstr>
      <vt:lpstr>Geometric DOP</vt:lpstr>
      <vt:lpstr>Slide 16</vt:lpstr>
      <vt:lpstr>Position DOP</vt:lpstr>
      <vt:lpstr>Slide 18</vt:lpstr>
    </vt:vector>
  </TitlesOfParts>
  <Company>Appleby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GPS Navigation Solution</dc:title>
  <dc:creator>Patrick</dc:creator>
  <cp:lastModifiedBy>Patrick</cp:lastModifiedBy>
  <cp:revision>47</cp:revision>
  <dcterms:created xsi:type="dcterms:W3CDTF">2014-12-05T00:29:36Z</dcterms:created>
  <dcterms:modified xsi:type="dcterms:W3CDTF">2014-12-05T17:55:16Z</dcterms:modified>
</cp:coreProperties>
</file>