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3536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3" pos="27072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orient="horz" pos="20160" userDrawn="1">
          <p15:clr>
            <a:srgbClr val="A4A3A4"/>
          </p15:clr>
        </p15:guide>
        <p15:guide id="6" pos="14136" userDrawn="1">
          <p15:clr>
            <a:srgbClr val="A4A3A4"/>
          </p15:clr>
        </p15:guide>
        <p15:guide id="7" pos="20304" userDrawn="1">
          <p15:clr>
            <a:srgbClr val="A4A3A4"/>
          </p15:clr>
        </p15:guide>
        <p15:guide id="8" pos="20880" userDrawn="1">
          <p15:clr>
            <a:srgbClr val="A4A3A4"/>
          </p15:clr>
        </p15:guide>
        <p15:guide id="9" pos="7344" userDrawn="1">
          <p15:clr>
            <a:srgbClr val="A4A3A4"/>
          </p15:clr>
        </p15:guide>
        <p15:guide id="10" pos="6768" userDrawn="1">
          <p15:clr>
            <a:srgbClr val="A4A3A4"/>
          </p15:clr>
        </p15:guide>
        <p15:guide id="11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5"/>
    <p:restoredTop sz="94731"/>
  </p:normalViewPr>
  <p:slideViewPr>
    <p:cSldViewPr snapToGrid="0" snapToObjects="1">
      <p:cViewPr varScale="1">
        <p:scale>
          <a:sx n="16" d="100"/>
          <a:sy n="16" d="100"/>
        </p:scale>
        <p:origin x="2011" y="101"/>
      </p:cViewPr>
      <p:guideLst>
        <p:guide pos="13536"/>
        <p:guide pos="576"/>
        <p:guide pos="27072"/>
        <p:guide orient="horz" pos="576"/>
        <p:guide orient="horz" pos="20160"/>
        <p:guide pos="14136"/>
        <p:guide pos="20304"/>
        <p:guide pos="20880"/>
        <p:guide pos="7344"/>
        <p:guide pos="6768"/>
        <p:guide orient="horz" pos="3240"/>
      </p:guideLst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284D0-50F2-D64B-8044-CA2CD9EAA405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91E70-C4DC-A140-99E4-0C17B258F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6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91E70-C4DC-A140-99E4-0C17B258FC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G Better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FFF8EB3-2542-0A4C-AD08-A531CB96CE4E}"/>
              </a:ext>
            </a:extLst>
          </p:cNvPr>
          <p:cNvSpPr/>
          <p:nvPr userDrawn="1"/>
        </p:nvSpPr>
        <p:spPr>
          <a:xfrm>
            <a:off x="9053567" y="38163"/>
            <a:ext cx="25784066" cy="32918400"/>
          </a:xfrm>
          <a:prstGeom prst="rect">
            <a:avLst/>
          </a:prstGeom>
          <a:solidFill>
            <a:srgbClr val="0F24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9">
            <a:extLst>
              <a:ext uri="{FF2B5EF4-FFF2-40B4-BE49-F238E27FC236}">
                <a16:creationId xmlns:a16="http://schemas.microsoft.com/office/drawing/2014/main" id="{B6387B71-E814-D74C-A562-F4CADFB566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6142839" y="30175199"/>
            <a:ext cx="11605521" cy="18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8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er B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80043F-FC17-CB4F-95B7-7E1F3ACDA97F}"/>
              </a:ext>
            </a:extLst>
          </p:cNvPr>
          <p:cNvSpPr/>
          <p:nvPr userDrawn="1"/>
        </p:nvSpPr>
        <p:spPr>
          <a:xfrm>
            <a:off x="14996158" y="0"/>
            <a:ext cx="28895042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BC2B6-F796-AD45-9099-CB7199DFA69D}"/>
              </a:ext>
            </a:extLst>
          </p:cNvPr>
          <p:cNvSpPr/>
          <p:nvPr userDrawn="1"/>
        </p:nvSpPr>
        <p:spPr>
          <a:xfrm>
            <a:off x="-1" y="0"/>
            <a:ext cx="14996161" cy="32918400"/>
          </a:xfrm>
          <a:prstGeom prst="rect">
            <a:avLst/>
          </a:prstGeom>
          <a:solidFill>
            <a:srgbClr val="0F24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9">
            <a:extLst>
              <a:ext uri="{FF2B5EF4-FFF2-40B4-BE49-F238E27FC236}">
                <a16:creationId xmlns:a16="http://schemas.microsoft.com/office/drawing/2014/main" id="{C16CA098-7688-4845-B436-36720CD423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695318" y="30087479"/>
            <a:ext cx="11605521" cy="18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hero B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42953E31-1342-7E45-8E21-E3B6B930DC67}"/>
              </a:ext>
            </a:extLst>
          </p:cNvPr>
          <p:cNvSpPr/>
          <p:nvPr userDrawn="1"/>
        </p:nvSpPr>
        <p:spPr>
          <a:xfrm>
            <a:off x="11708345" y="-27478"/>
            <a:ext cx="32182855" cy="11720885"/>
          </a:xfrm>
          <a:custGeom>
            <a:avLst/>
            <a:gdLst>
              <a:gd name="connsiteX0" fmla="*/ 0 w 32111079"/>
              <a:gd name="connsiteY0" fmla="*/ 0 h 11720885"/>
              <a:gd name="connsiteX1" fmla="*/ 32111079 w 32111079"/>
              <a:gd name="connsiteY1" fmla="*/ 0 h 11720885"/>
              <a:gd name="connsiteX2" fmla="*/ 32111079 w 32111079"/>
              <a:gd name="connsiteY2" fmla="*/ 10587281 h 11720885"/>
              <a:gd name="connsiteX3" fmla="*/ 30977475 w 32111079"/>
              <a:gd name="connsiteY3" fmla="*/ 11720885 h 11720885"/>
              <a:gd name="connsiteX4" fmla="*/ 1061828 w 32111079"/>
              <a:gd name="connsiteY4" fmla="*/ 11720885 h 11720885"/>
              <a:gd name="connsiteX5" fmla="*/ 17308 w 32111079"/>
              <a:gd name="connsiteY5" fmla="*/ 11028531 h 11720885"/>
              <a:gd name="connsiteX6" fmla="*/ 0 w 32111079"/>
              <a:gd name="connsiteY6" fmla="*/ 10981241 h 11720885"/>
              <a:gd name="connsiteX7" fmla="*/ 0 w 32111079"/>
              <a:gd name="connsiteY7" fmla="*/ 0 h 11720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111079" h="11720885">
                <a:moveTo>
                  <a:pt x="0" y="0"/>
                </a:moveTo>
                <a:lnTo>
                  <a:pt x="32111079" y="0"/>
                </a:lnTo>
                <a:lnTo>
                  <a:pt x="32111079" y="10587281"/>
                </a:lnTo>
                <a:cubicBezTo>
                  <a:pt x="32111079" y="11213353"/>
                  <a:pt x="31603547" y="11720885"/>
                  <a:pt x="30977475" y="11720885"/>
                </a:cubicBezTo>
                <a:lnTo>
                  <a:pt x="1061828" y="11720885"/>
                </a:lnTo>
                <a:cubicBezTo>
                  <a:pt x="592274" y="11720885"/>
                  <a:pt x="189399" y="11435398"/>
                  <a:pt x="17308" y="11028531"/>
                </a:cubicBezTo>
                <a:lnTo>
                  <a:pt x="0" y="10981241"/>
                </a:lnTo>
                <a:lnTo>
                  <a:pt x="0" y="0"/>
                </a:lnTo>
                <a:close/>
              </a:path>
            </a:pathLst>
          </a:custGeom>
          <a:solidFill>
            <a:srgbClr val="0F243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DDCBA0-D825-7343-AF62-E64FE01DDAFF}"/>
              </a:ext>
            </a:extLst>
          </p:cNvPr>
          <p:cNvSpPr/>
          <p:nvPr userDrawn="1"/>
        </p:nvSpPr>
        <p:spPr>
          <a:xfrm>
            <a:off x="0" y="0"/>
            <a:ext cx="11708345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1F9ACEC-ECB5-364C-9C7C-BE5921AD0C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338" y="29141656"/>
            <a:ext cx="9673661" cy="286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3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68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hero m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6BD29EA-1972-C248-92C4-EAB619C6B72D}"/>
              </a:ext>
            </a:extLst>
          </p:cNvPr>
          <p:cNvSpPr/>
          <p:nvPr userDrawn="1"/>
        </p:nvSpPr>
        <p:spPr>
          <a:xfrm>
            <a:off x="0" y="0"/>
            <a:ext cx="28433486" cy="32918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C0403D38-D978-AB48-A22E-BC312669A4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486880" y="29559138"/>
            <a:ext cx="12478097" cy="19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4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tional post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4531A0E-8B40-D04E-9860-CC4D35EB642D}"/>
              </a:ext>
            </a:extLst>
          </p:cNvPr>
          <p:cNvSpPr/>
          <p:nvPr userDrawn="1"/>
        </p:nvSpPr>
        <p:spPr>
          <a:xfrm>
            <a:off x="-1" y="0"/>
            <a:ext cx="43891201" cy="63692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D50F2F4D-5376-F849-968E-893B29288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534352" y="860004"/>
            <a:ext cx="3442447" cy="43795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57342-1A8B-B14A-8ED4-AC4289B3BB78}"/>
              </a:ext>
            </a:extLst>
          </p:cNvPr>
          <p:cNvCxnSpPr>
            <a:cxnSpLocks/>
          </p:cNvCxnSpPr>
          <p:nvPr userDrawn="1"/>
        </p:nvCxnSpPr>
        <p:spPr>
          <a:xfrm flipV="1">
            <a:off x="161364" y="0"/>
            <a:ext cx="0" cy="6400800"/>
          </a:xfrm>
          <a:prstGeom prst="line">
            <a:avLst/>
          </a:prstGeom>
          <a:ln w="3810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27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tional po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D5B9FE-11A4-7346-B31F-F5D4F9043379}"/>
              </a:ext>
            </a:extLst>
          </p:cNvPr>
          <p:cNvSpPr/>
          <p:nvPr userDrawn="1"/>
        </p:nvSpPr>
        <p:spPr>
          <a:xfrm>
            <a:off x="0" y="0"/>
            <a:ext cx="43891200" cy="329458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DDCAE2-24B1-6B43-90D2-B77D4F0D085B}"/>
              </a:ext>
            </a:extLst>
          </p:cNvPr>
          <p:cNvSpPr/>
          <p:nvPr userDrawn="1"/>
        </p:nvSpPr>
        <p:spPr>
          <a:xfrm rot="5400000">
            <a:off x="20103058" y="9157741"/>
            <a:ext cx="3685081" cy="438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109">
            <a:extLst>
              <a:ext uri="{FF2B5EF4-FFF2-40B4-BE49-F238E27FC236}">
                <a16:creationId xmlns:a16="http://schemas.microsoft.com/office/drawing/2014/main" id="{0B44EB41-9264-9540-86C4-9F32D61AD9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960120" y="30175199"/>
            <a:ext cx="11605521" cy="184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9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ditional pos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BE7A548-8FA4-5C4B-AD71-E0A031E22648}"/>
              </a:ext>
            </a:extLst>
          </p:cNvPr>
          <p:cNvSpPr/>
          <p:nvPr userDrawn="1"/>
        </p:nvSpPr>
        <p:spPr>
          <a:xfrm rot="5400000">
            <a:off x="17915240" y="-17915235"/>
            <a:ext cx="8060720" cy="4389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C2643E-5FC8-A444-9424-93DB0CBCE779}"/>
              </a:ext>
            </a:extLst>
          </p:cNvPr>
          <p:cNvGrpSpPr/>
          <p:nvPr userDrawn="1"/>
        </p:nvGrpSpPr>
        <p:grpSpPr>
          <a:xfrm>
            <a:off x="0" y="6655145"/>
            <a:ext cx="43891200" cy="2342397"/>
            <a:chOff x="0" y="6497913"/>
            <a:chExt cx="43891200" cy="2499630"/>
          </a:xfrm>
          <a:solidFill>
            <a:schemeClr val="bg2"/>
          </a:solidFill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1CB6447-2BCB-7547-AC74-241D0E4BC7E9}"/>
                </a:ext>
              </a:extLst>
            </p:cNvPr>
            <p:cNvSpPr/>
            <p:nvPr/>
          </p:nvSpPr>
          <p:spPr>
            <a:xfrm>
              <a:off x="0" y="6742587"/>
              <a:ext cx="43891200" cy="2254956"/>
            </a:xfrm>
            <a:prstGeom prst="roundRect">
              <a:avLst>
                <a:gd name="adj" fmla="val 3788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5B1CD86-A629-2A48-8FBA-5A99A978E5B0}"/>
                </a:ext>
              </a:extLst>
            </p:cNvPr>
            <p:cNvSpPr/>
            <p:nvPr/>
          </p:nvSpPr>
          <p:spPr>
            <a:xfrm>
              <a:off x="0" y="6497913"/>
              <a:ext cx="43891200" cy="1499926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</p:grp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2F6A838-21FD-5A44-AF76-857B0EC31B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004000" y="7366328"/>
            <a:ext cx="10972800" cy="105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4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48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7ECA4-2C3A-7546-B9B9-C9C5A89F466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D029D-74ED-0041-825B-5872D363F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5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3" r:id="rId3"/>
    <p:sldLayoutId id="2147483665" r:id="rId4"/>
    <p:sldLayoutId id="2147483664" r:id="rId5"/>
    <p:sldLayoutId id="2147483661" r:id="rId6"/>
    <p:sldLayoutId id="2147483662" r:id="rId7"/>
    <p:sldLayoutId id="2147483668" r:id="rId8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345EFB-151C-1E4E-B985-8477A074CF72}"/>
              </a:ext>
            </a:extLst>
          </p:cNvPr>
          <p:cNvSpPr/>
          <p:nvPr/>
        </p:nvSpPr>
        <p:spPr>
          <a:xfrm>
            <a:off x="-79946" y="0"/>
            <a:ext cx="43891200" cy="488941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B23FFCB-7E0B-F547-868B-795C411DB8F1}"/>
              </a:ext>
            </a:extLst>
          </p:cNvPr>
          <p:cNvSpPr/>
          <p:nvPr/>
        </p:nvSpPr>
        <p:spPr>
          <a:xfrm>
            <a:off x="960120" y="5943599"/>
            <a:ext cx="9784080" cy="22402801"/>
          </a:xfrm>
          <a:prstGeom prst="roundRect">
            <a:avLst>
              <a:gd name="adj" fmla="val 74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B9064CC-6400-F641-857E-62C14A048387}"/>
              </a:ext>
            </a:extLst>
          </p:cNvPr>
          <p:cNvSpPr/>
          <p:nvPr/>
        </p:nvSpPr>
        <p:spPr>
          <a:xfrm>
            <a:off x="11658600" y="5943600"/>
            <a:ext cx="20574000" cy="12242800"/>
          </a:xfrm>
          <a:prstGeom prst="roundRect">
            <a:avLst>
              <a:gd name="adj" fmla="val 516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2424DD1-048F-494B-BB7E-38B53FAAD7F9}"/>
              </a:ext>
            </a:extLst>
          </p:cNvPr>
          <p:cNvSpPr/>
          <p:nvPr/>
        </p:nvSpPr>
        <p:spPr>
          <a:xfrm>
            <a:off x="33192720" y="5943600"/>
            <a:ext cx="9784080" cy="22402799"/>
          </a:xfrm>
          <a:prstGeom prst="roundRect">
            <a:avLst>
              <a:gd name="adj" fmla="val 68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B13A51-6B35-4B4F-BF8A-531E0C9C1EC5}"/>
              </a:ext>
            </a:extLst>
          </p:cNvPr>
          <p:cNvSpPr txBox="1"/>
          <p:nvPr/>
        </p:nvSpPr>
        <p:spPr>
          <a:xfrm>
            <a:off x="914400" y="815401"/>
            <a:ext cx="419025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0" dirty="0">
                <a:solidFill>
                  <a:schemeClr val="tx2"/>
                </a:solidFill>
                <a:latin typeface="+mj-lt"/>
                <a:cs typeface="Calibri" panose="020F0502020204030204" pitchFamily="34" charset="0"/>
              </a:rPr>
              <a:t>Store Sales - Time Series Forecasting</a:t>
            </a:r>
          </a:p>
          <a:p>
            <a:pPr marL="0" marR="0" lvl="0" indent="0" algn="just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0" b="0" i="1" u="none" strike="noStrike" kern="1200" cap="none" spc="0" normalizeH="0" baseline="0" noProof="0" dirty="0">
                <a:ln>
                  <a:noFill/>
                </a:ln>
                <a:solidFill>
                  <a:srgbClr val="16597D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Group: PSW --- ID: B4</a:t>
            </a:r>
            <a:endParaRPr kumimoji="0" lang="en-US" sz="10000" b="1" i="1" u="none" strike="noStrike" kern="1200" cap="none" spc="0" normalizeH="0" baseline="0" noProof="0" dirty="0">
              <a:ln>
                <a:noFill/>
              </a:ln>
              <a:solidFill>
                <a:srgbClr val="16597D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94C3C3-BC56-F145-8D93-AE46901039D1}"/>
              </a:ext>
            </a:extLst>
          </p:cNvPr>
          <p:cNvSpPr txBox="1"/>
          <p:nvPr/>
        </p:nvSpPr>
        <p:spPr>
          <a:xfrm>
            <a:off x="1623252" y="6517747"/>
            <a:ext cx="8663748" cy="1778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Introduction</a:t>
            </a:r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sz="4200" dirty="0">
                <a:cs typeface="Times New Roman" panose="02020603050405020304" pitchFamily="18" charset="0"/>
              </a:rPr>
              <a:t>The retail industry faces challenges with outdated forecasting methods. This project aims to revolutionize this with machine learning. Here's the quick rundown:</a:t>
            </a:r>
          </a:p>
          <a:p>
            <a:pPr algn="l"/>
            <a:r>
              <a:rPr lang="en-US" sz="4200" b="1" i="0" dirty="0">
                <a:effectLst/>
              </a:rPr>
              <a:t>Implications</a:t>
            </a:r>
            <a:r>
              <a:rPr lang="en-US" sz="4200" dirty="0"/>
              <a:t>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200" b="0" i="0" dirty="0">
                <a:effectLst/>
              </a:rPr>
              <a:t>Better inventory management for retailers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200" b="0" i="0" dirty="0">
                <a:effectLst/>
              </a:rPr>
              <a:t>Improved product availability for consumers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200" b="0" i="0" dirty="0">
                <a:effectLst/>
              </a:rPr>
              <a:t>Economic benefits through efficient resource use</a:t>
            </a:r>
            <a:endParaRPr lang="en-US" sz="4200" dirty="0">
              <a:cs typeface="Times New Roman" panose="02020603050405020304" pitchFamily="18" charset="0"/>
            </a:endParaRPr>
          </a:p>
          <a:p>
            <a:pPr algn="l"/>
            <a:r>
              <a:rPr lang="en-US" sz="4200" b="1" i="0" dirty="0">
                <a:effectLst/>
              </a:rPr>
              <a:t>Goals and Hypothesis</a:t>
            </a:r>
            <a:r>
              <a:rPr lang="en-US" sz="4200" b="0" i="0" dirty="0">
                <a:effectLst/>
              </a:rPr>
              <a:t>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200" b="0" i="0" dirty="0">
                <a:effectLst/>
              </a:rPr>
              <a:t>Develop a machine learning model for accurate retail demand forecasting</a:t>
            </a:r>
          </a:p>
          <a:p>
            <a:pPr marL="571500" indent="-57150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200" b="0" i="0" dirty="0">
                <a:effectLst/>
              </a:rPr>
              <a:t>Hypothesize that this model will surpass traditional methods in dynamic retail settings</a:t>
            </a:r>
            <a:endParaRPr lang="en-US" sz="4200" dirty="0">
              <a:cs typeface="Times New Roman" panose="02020603050405020304" pitchFamily="18" charset="0"/>
            </a:endParaRPr>
          </a:p>
          <a:p>
            <a:r>
              <a:rPr lang="en-US" sz="4200" dirty="0">
                <a:cs typeface="Times New Roman" panose="02020603050405020304" pitchFamily="18" charset="0"/>
              </a:rPr>
              <a:t>This work isn't just technical; it's about reshaping retail to meet customer needs more effectively. Our poster highlights these key points, underscoring the real-world impact of this machine learning innovation.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82363A-FBB4-EB4D-897F-6D60601A3DDE}"/>
              </a:ext>
            </a:extLst>
          </p:cNvPr>
          <p:cNvSpPr txBox="1"/>
          <p:nvPr/>
        </p:nvSpPr>
        <p:spPr>
          <a:xfrm>
            <a:off x="11704320" y="18795507"/>
            <a:ext cx="9784079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Data Exploration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The following files were used to engineer useful features and train the models: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Train.csv – wealth of data relating to the type of product sold, how much of it was sold, how many items are on sale, and what store sold it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Stores.csv – information about the individual stores and what stores are similar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Oil.csv – daily oil price (Ecuador is oil dependent)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Holidays.csv – details about Ecuadorian holidays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68B9AC-85DB-2446-AC3A-02FC568840F7}"/>
              </a:ext>
            </a:extLst>
          </p:cNvPr>
          <p:cNvSpPr txBox="1"/>
          <p:nvPr/>
        </p:nvSpPr>
        <p:spPr>
          <a:xfrm>
            <a:off x="33637690" y="6521948"/>
            <a:ext cx="889414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263A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Results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Kaggle scores are Root Mean Squared Logarithmic Error.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solidFill>
                  <a:srgbClr val="3C4043"/>
                </a:solidFill>
                <a:latin typeface="Inter"/>
              </a:rPr>
              <a:t>CV scores are regular CV scores.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3C4043"/>
              </a:solidFill>
              <a:effectLst/>
              <a:uLnTx/>
              <a:uFillTx/>
              <a:latin typeface="Inter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Based on Kaggle scores our best performing model was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XGBoost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C4043"/>
                </a:solidFill>
                <a:effectLst/>
                <a:uLnTx/>
                <a:uFillTx/>
                <a:latin typeface="Inter"/>
                <a:ea typeface="+mn-ea"/>
                <a:cs typeface="+mn-cs"/>
              </a:rPr>
              <a:t>.</a:t>
            </a:r>
            <a:endParaRPr lang="en-US" sz="4000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2EFAA-1CD5-3448-A5B6-AFF7906711AB}"/>
              </a:ext>
            </a:extLst>
          </p:cNvPr>
          <p:cNvSpPr txBox="1"/>
          <p:nvPr/>
        </p:nvSpPr>
        <p:spPr>
          <a:xfrm>
            <a:off x="33192720" y="29990235"/>
            <a:ext cx="9784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Carter Watson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600" i="1" dirty="0">
                <a:solidFill>
                  <a:schemeClr val="bg1"/>
                </a:solidFill>
                <a:cs typeface="Times New Roman" panose="02020603050405020304" pitchFamily="18" charset="0"/>
              </a:rPr>
              <a:t>Utah State University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Spencer Potter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600" i="1" dirty="0">
                <a:solidFill>
                  <a:schemeClr val="bg1"/>
                </a:solidFill>
                <a:cs typeface="Times New Roman" panose="02020603050405020304" pitchFamily="18" charset="0"/>
              </a:rPr>
              <a:t>Utah State University</a:t>
            </a:r>
          </a:p>
          <a:p>
            <a:pPr algn="r"/>
            <a:r>
              <a:rPr lang="en-US" sz="4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Ben Smith </a:t>
            </a: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3600" i="1" dirty="0">
                <a:solidFill>
                  <a:schemeClr val="bg1"/>
                </a:solidFill>
                <a:cs typeface="Times New Roman" panose="02020603050405020304" pitchFamily="18" charset="0"/>
              </a:rPr>
              <a:t>Utah State University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09F986D-0DBC-78DB-EF42-80C6B1C6A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4676"/>
              </p:ext>
            </p:extLst>
          </p:nvPr>
        </p:nvGraphicFramePr>
        <p:xfrm>
          <a:off x="33637693" y="11373444"/>
          <a:ext cx="8894141" cy="527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9073">
                  <a:extLst>
                    <a:ext uri="{9D8B030D-6E8A-4147-A177-3AD203B41FA5}">
                      <a16:colId xmlns:a16="http://schemas.microsoft.com/office/drawing/2014/main" val="85884845"/>
                    </a:ext>
                  </a:extLst>
                </a:gridCol>
                <a:gridCol w="2866066">
                  <a:extLst>
                    <a:ext uri="{9D8B030D-6E8A-4147-A177-3AD203B41FA5}">
                      <a16:colId xmlns:a16="http://schemas.microsoft.com/office/drawing/2014/main" val="621499469"/>
                    </a:ext>
                  </a:extLst>
                </a:gridCol>
                <a:gridCol w="2369002">
                  <a:extLst>
                    <a:ext uri="{9D8B030D-6E8A-4147-A177-3AD203B41FA5}">
                      <a16:colId xmlns:a16="http://schemas.microsoft.com/office/drawing/2014/main" val="655495214"/>
                    </a:ext>
                  </a:extLst>
                </a:gridCol>
              </a:tblGrid>
              <a:tr h="793591">
                <a:tc>
                  <a:txBody>
                    <a:bodyPr/>
                    <a:lstStyle/>
                    <a:p>
                      <a:r>
                        <a:rPr lang="en-US" sz="40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CV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3874"/>
                  </a:ext>
                </a:extLst>
              </a:tr>
              <a:tr h="793591">
                <a:tc>
                  <a:txBody>
                    <a:bodyPr/>
                    <a:lstStyle/>
                    <a:p>
                      <a:r>
                        <a:rPr lang="en-US" sz="4000" dirty="0"/>
                        <a:t>Dummy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3.23779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0.006974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697561"/>
                  </a:ext>
                </a:extLst>
              </a:tr>
              <a:tr h="793591">
                <a:tc>
                  <a:txBody>
                    <a:bodyPr/>
                    <a:lstStyle/>
                    <a:p>
                      <a:r>
                        <a:rPr lang="en-US" sz="40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1.89678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0.552296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93188"/>
                  </a:ext>
                </a:extLst>
              </a:tr>
              <a:tr h="793591">
                <a:tc>
                  <a:txBody>
                    <a:bodyPr/>
                    <a:lstStyle/>
                    <a:p>
                      <a:r>
                        <a:rPr lang="en-US" sz="4000" dirty="0"/>
                        <a:t>Ridge*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1.90115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0.484366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72914"/>
                  </a:ext>
                </a:extLst>
              </a:tr>
              <a:tr h="793591">
                <a:tc>
                  <a:txBody>
                    <a:bodyPr/>
                    <a:lstStyle/>
                    <a:p>
                      <a:r>
                        <a:rPr lang="en-US" sz="4000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2.40676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0.717528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145029"/>
                  </a:ext>
                </a:extLst>
              </a:tr>
              <a:tr h="793591">
                <a:tc>
                  <a:txBody>
                    <a:bodyPr/>
                    <a:lstStyle/>
                    <a:p>
                      <a:r>
                        <a:rPr lang="en-US" sz="4000" dirty="0" err="1"/>
                        <a:t>XGBoost</a:t>
                      </a:r>
                      <a:r>
                        <a:rPr lang="en-US" sz="4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1.8205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2.0300*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677153"/>
                  </a:ext>
                </a:extLst>
              </a:tr>
            </a:tbl>
          </a:graphicData>
        </a:graphic>
      </p:graphicFrame>
      <p:pic>
        <p:nvPicPr>
          <p:cNvPr id="1057" name="Picture 33" descr="Photo">
            <a:extLst>
              <a:ext uri="{FF2B5EF4-FFF2-40B4-BE49-F238E27FC236}">
                <a16:creationId xmlns:a16="http://schemas.microsoft.com/office/drawing/2014/main" id="{47869D17-F8B4-6F9B-FC3E-E7E9BD72D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52" y="24506222"/>
            <a:ext cx="8663748" cy="3154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23049BC9-A0F0-AF1A-BD96-20EC633E0F89}"/>
              </a:ext>
            </a:extLst>
          </p:cNvPr>
          <p:cNvSpPr txBox="1"/>
          <p:nvPr/>
        </p:nvSpPr>
        <p:spPr>
          <a:xfrm>
            <a:off x="1623252" y="27740256"/>
            <a:ext cx="8663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Photo of a grocery store in Ecuador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8DD34A5F-7D74-C8C8-0948-8C4E9E13AB88}"/>
              </a:ext>
            </a:extLst>
          </p:cNvPr>
          <p:cNvGrpSpPr/>
          <p:nvPr/>
        </p:nvGrpSpPr>
        <p:grpSpPr>
          <a:xfrm>
            <a:off x="13284520" y="29560967"/>
            <a:ext cx="5667217" cy="3137193"/>
            <a:chOff x="13284520" y="29560967"/>
            <a:chExt cx="5667217" cy="31371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5176EA-0BE7-EDC9-B042-462DDEE1C8DB}"/>
                </a:ext>
              </a:extLst>
            </p:cNvPr>
            <p:cNvSpPr txBox="1"/>
            <p:nvPr/>
          </p:nvSpPr>
          <p:spPr>
            <a:xfrm>
              <a:off x="13284520" y="32102999"/>
              <a:ext cx="250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Link to Data</a:t>
              </a:r>
            </a:p>
          </p:txBody>
        </p:sp>
        <p:pic>
          <p:nvPicPr>
            <p:cNvPr id="1040" name="Picture 1039" descr="A qr code with a dinosaur&#10;&#10;Description automatically generated">
              <a:extLst>
                <a:ext uri="{FF2B5EF4-FFF2-40B4-BE49-F238E27FC236}">
                  <a16:creationId xmlns:a16="http://schemas.microsoft.com/office/drawing/2014/main" id="{097CC9A5-2411-FDAC-8BAB-01943F25A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407" t="6407" r="6407" b="6407"/>
            <a:stretch/>
          </p:blipFill>
          <p:spPr>
            <a:xfrm>
              <a:off x="16409667" y="29560967"/>
              <a:ext cx="2542070" cy="2542032"/>
            </a:xfrm>
            <a:prstGeom prst="rect">
              <a:avLst/>
            </a:prstGeom>
          </p:spPr>
        </p:pic>
        <p:pic>
          <p:nvPicPr>
            <p:cNvPr id="1042" name="Picture 1041" descr="A qr code with a dinosaur&#10;&#10;Description automatically generated">
              <a:extLst>
                <a:ext uri="{FF2B5EF4-FFF2-40B4-BE49-F238E27FC236}">
                  <a16:creationId xmlns:a16="http://schemas.microsoft.com/office/drawing/2014/main" id="{04EB752D-FAA1-7011-2E3F-AE03E962F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249" t="7610" r="7249" b="7610"/>
            <a:stretch/>
          </p:blipFill>
          <p:spPr>
            <a:xfrm>
              <a:off x="13284520" y="29560967"/>
              <a:ext cx="2563657" cy="2542032"/>
            </a:xfrm>
            <a:prstGeom prst="rect">
              <a:avLst/>
            </a:prstGeom>
          </p:spPr>
        </p:pic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C8398F49-E62B-0AC4-981C-DCE1A3AF1DC3}"/>
                </a:ext>
              </a:extLst>
            </p:cNvPr>
            <p:cNvSpPr txBox="1"/>
            <p:nvPr/>
          </p:nvSpPr>
          <p:spPr>
            <a:xfrm>
              <a:off x="16426737" y="32113385"/>
              <a:ext cx="2507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Link to Code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12DA01A-4BA3-1D58-5B8D-0260A9042EB1}"/>
              </a:ext>
            </a:extLst>
          </p:cNvPr>
          <p:cNvSpPr txBox="1"/>
          <p:nvPr/>
        </p:nvSpPr>
        <p:spPr>
          <a:xfrm>
            <a:off x="33637690" y="20528036"/>
            <a:ext cx="8894141" cy="763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263A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Future Work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The biggest area for improvement is in feature selection and data refinement.  There is always more work to be done in generating new and useful features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We could also try more models, specifically others made for time series data. This would help a lot as most of the models we tested struggled with time series data specifically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95000"/>
                  <a:lumOff val="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9263E-49FD-E7C7-704E-FF8F17140FF9}"/>
              </a:ext>
            </a:extLst>
          </p:cNvPr>
          <p:cNvSpPr txBox="1"/>
          <p:nvPr/>
        </p:nvSpPr>
        <p:spPr>
          <a:xfrm>
            <a:off x="22402803" y="18795507"/>
            <a:ext cx="9784079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Feature Engineering</a:t>
            </a:r>
          </a:p>
          <a:p>
            <a:pPr>
              <a:spcAft>
                <a:spcPts val="1200"/>
              </a:spcAft>
            </a:pPr>
            <a:r>
              <a:rPr lang="en-US" sz="4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We refined feature engineering for efficiency. We added lag and rolling window features to '</a:t>
            </a:r>
            <a:r>
              <a:rPr lang="en-US" sz="4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onpromotion</a:t>
            </a:r>
            <a:r>
              <a:rPr lang="en-US" sz="4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' for capturing short-term trends. Rate of change calculations and handling of missing values were included for data robustness. Key features like '</a:t>
            </a:r>
            <a:r>
              <a:rPr lang="en-US" sz="4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days_since_last_payday</a:t>
            </a:r>
            <a:r>
              <a:rPr lang="en-US" sz="4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' and '</a:t>
            </a:r>
            <a:r>
              <a:rPr lang="en-US" sz="4000" dirty="0" err="1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is_weekend</a:t>
            </a:r>
            <a:r>
              <a:rPr lang="en-US" sz="40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' were added to reflect consumer behavior patterns. This focused approach to feature engineering aims to bolster our model's accuracy in forecasting product demand.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5290C-9197-F23A-BFC5-4FA3E734ACCE}"/>
              </a:ext>
            </a:extLst>
          </p:cNvPr>
          <p:cNvGrpSpPr/>
          <p:nvPr/>
        </p:nvGrpSpPr>
        <p:grpSpPr>
          <a:xfrm>
            <a:off x="12081826" y="6271931"/>
            <a:ext cx="19727547" cy="6910669"/>
            <a:chOff x="12026329" y="7589744"/>
            <a:chExt cx="19727547" cy="961021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5EDCF23-D114-B9BE-58A6-CB11990EEB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330"/>
            <a:stretch/>
          </p:blipFill>
          <p:spPr bwMode="auto">
            <a:xfrm>
              <a:off x="12026329" y="8610600"/>
              <a:ext cx="19727547" cy="8589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55D385-874E-DC23-40C9-4C7FAF5CDCD1}"/>
                </a:ext>
              </a:extLst>
            </p:cNvPr>
            <p:cNvSpPr txBox="1"/>
            <p:nvPr/>
          </p:nvSpPr>
          <p:spPr>
            <a:xfrm>
              <a:off x="12026329" y="7589744"/>
              <a:ext cx="19727547" cy="81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63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Total Transactions by Day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B6F4D0-A9FD-4932-1E79-C9C66FBF4933}"/>
              </a:ext>
            </a:extLst>
          </p:cNvPr>
          <p:cNvSpPr txBox="1"/>
          <p:nvPr/>
        </p:nvSpPr>
        <p:spPr>
          <a:xfrm>
            <a:off x="33637692" y="16946483"/>
            <a:ext cx="889414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63A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Notes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00263A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000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cs typeface="Times New Roman" panose="02020603050405020304" pitchFamily="18" charset="0"/>
              </a:rPr>
              <a:t>We’ve tuned the Ridge and </a:t>
            </a:r>
            <a:r>
              <a:rPr lang="en-US" sz="4000" dirty="0" err="1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cs typeface="Times New Roman" panose="02020603050405020304" pitchFamily="18" charset="0"/>
              </a:rPr>
              <a:t>XGBoost</a:t>
            </a:r>
            <a:r>
              <a:rPr lang="en-US" sz="4000" dirty="0">
                <a:solidFill>
                  <a:srgbClr val="000000">
                    <a:lumMod val="95000"/>
                    <a:lumOff val="5000"/>
                  </a:srgbClr>
                </a:solidFill>
                <a:latin typeface="Calibri" panose="020F0502020204030204"/>
                <a:cs typeface="Times New Roman" panose="02020603050405020304" pitchFamily="18" charset="0"/>
              </a:rPr>
              <a:t> models via hyper parameter optimization.</a:t>
            </a:r>
          </a:p>
          <a:p>
            <a:pPr marL="571500" marR="0" lvl="0" indent="-5715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The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XGBoost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95000"/>
                    <a:lumOff val="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 CV score is RMSLE.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E650D4-D98C-3C4B-1723-AC68099DC9CA}"/>
              </a:ext>
            </a:extLst>
          </p:cNvPr>
          <p:cNvGrpSpPr/>
          <p:nvPr/>
        </p:nvGrpSpPr>
        <p:grpSpPr>
          <a:xfrm>
            <a:off x="12427392" y="12776199"/>
            <a:ext cx="19381981" cy="5315937"/>
            <a:chOff x="12254609" y="6517762"/>
            <a:chExt cx="19381981" cy="557770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38EF22-54DA-E9F8-9015-944AEDFA58C0}"/>
                </a:ext>
              </a:extLst>
            </p:cNvPr>
            <p:cNvSpPr txBox="1"/>
            <p:nvPr/>
          </p:nvSpPr>
          <p:spPr>
            <a:xfrm>
              <a:off x="12254609" y="6517762"/>
              <a:ext cx="19381981" cy="613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Sales Data over a year for all products</a:t>
              </a:r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E0F2E7A-1E07-A3C9-ECD2-B728D2CF8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54609" y="7000494"/>
              <a:ext cx="19381981" cy="509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88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SU 2021">
      <a:dk1>
        <a:srgbClr val="000000"/>
      </a:dk1>
      <a:lt1>
        <a:srgbClr val="FFFFFF"/>
      </a:lt1>
      <a:dk2>
        <a:srgbClr val="00263A"/>
      </a:dk2>
      <a:lt2>
        <a:srgbClr val="A2AAAD"/>
      </a:lt2>
      <a:accent1>
        <a:srgbClr val="16597D"/>
      </a:accent1>
      <a:accent2>
        <a:srgbClr val="01ADD8"/>
      </a:accent2>
      <a:accent3>
        <a:srgbClr val="00938F"/>
      </a:accent3>
      <a:accent4>
        <a:srgbClr val="F16178"/>
      </a:accent4>
      <a:accent5>
        <a:srgbClr val="FF8300"/>
      </a:accent5>
      <a:accent6>
        <a:srgbClr val="F6BD17"/>
      </a:accent6>
      <a:hlink>
        <a:srgbClr val="288DC2"/>
      </a:hlink>
      <a:folHlink>
        <a:srgbClr val="6EA9D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5155</TotalTime>
  <Words>461</Words>
  <Application>Microsoft Office PowerPoint</Application>
  <PresentationFormat>Custom</PresentationFormat>
  <Paragraphs>57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Inter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Grady Bing</dc:creator>
  <cp:lastModifiedBy>Carter Watson</cp:lastModifiedBy>
  <cp:revision>17</cp:revision>
  <dcterms:created xsi:type="dcterms:W3CDTF">2021-11-02T19:10:03Z</dcterms:created>
  <dcterms:modified xsi:type="dcterms:W3CDTF">2023-12-03T03:10:19Z</dcterms:modified>
</cp:coreProperties>
</file>