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4" r:id="rId4"/>
    <p:sldId id="275" r:id="rId5"/>
    <p:sldId id="276" r:id="rId6"/>
    <p:sldId id="277" r:id="rId7"/>
    <p:sldId id="280" r:id="rId8"/>
    <p:sldId id="281" r:id="rId9"/>
    <p:sldId id="282" r:id="rId10"/>
    <p:sldId id="268" r:id="rId11"/>
    <p:sldId id="283" r:id="rId12"/>
    <p:sldId id="284" r:id="rId13"/>
    <p:sldId id="286" r:id="rId14"/>
    <p:sldId id="28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56F1FD-E67B-4BD5-B259-B185AF2F8CA5}" v="24" dt="2024-03-30T11:15:46.4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D349-A002-8260-9484-883A7433B1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115EBD98-4F76-D5D1-4ACD-E13FF800BF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329E7455-256F-BE29-B244-746A7F29392C}"/>
              </a:ext>
            </a:extLst>
          </p:cNvPr>
          <p:cNvSpPr>
            <a:spLocks noGrp="1"/>
          </p:cNvSpPr>
          <p:nvPr>
            <p:ph type="dt" sz="half" idx="10"/>
          </p:nvPr>
        </p:nvSpPr>
        <p:spPr/>
        <p:txBody>
          <a:bodyPr/>
          <a:lstStyle/>
          <a:p>
            <a:fld id="{6373B0B0-9BAF-4148-AC99-7E57442CE1FF}" type="datetimeFigureOut">
              <a:rPr lang="en-IE" smtClean="0"/>
              <a:t>31/03/2024</a:t>
            </a:fld>
            <a:endParaRPr lang="en-IE"/>
          </a:p>
        </p:txBody>
      </p:sp>
      <p:sp>
        <p:nvSpPr>
          <p:cNvPr id="5" name="Footer Placeholder 4">
            <a:extLst>
              <a:ext uri="{FF2B5EF4-FFF2-40B4-BE49-F238E27FC236}">
                <a16:creationId xmlns:a16="http://schemas.microsoft.com/office/drawing/2014/main" id="{0CD11B63-8122-F224-BE7C-AC15DC7FBCE7}"/>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723C0B43-77F1-8F4C-E722-29B2BC713F99}"/>
              </a:ext>
            </a:extLst>
          </p:cNvPr>
          <p:cNvSpPr>
            <a:spLocks noGrp="1"/>
          </p:cNvSpPr>
          <p:nvPr>
            <p:ph type="sldNum" sz="quarter" idx="12"/>
          </p:nvPr>
        </p:nvSpPr>
        <p:spPr/>
        <p:txBody>
          <a:bodyPr/>
          <a:lstStyle/>
          <a:p>
            <a:fld id="{2D81BE81-D9AF-49BB-8445-DC5BD6B662CE}" type="slidenum">
              <a:rPr lang="en-IE" smtClean="0"/>
              <a:t>‹#›</a:t>
            </a:fld>
            <a:endParaRPr lang="en-IE"/>
          </a:p>
        </p:txBody>
      </p:sp>
    </p:spTree>
    <p:extLst>
      <p:ext uri="{BB962C8B-B14F-4D97-AF65-F5344CB8AC3E}">
        <p14:creationId xmlns:p14="http://schemas.microsoft.com/office/powerpoint/2010/main" val="4024279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E204C-0805-4644-09EB-32A0B62FF81A}"/>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B0306CFB-5834-5FB9-58AA-9020A1C725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3CA6778D-A3A3-809A-E1AD-319B6416EF98}"/>
              </a:ext>
            </a:extLst>
          </p:cNvPr>
          <p:cNvSpPr>
            <a:spLocks noGrp="1"/>
          </p:cNvSpPr>
          <p:nvPr>
            <p:ph type="dt" sz="half" idx="10"/>
          </p:nvPr>
        </p:nvSpPr>
        <p:spPr/>
        <p:txBody>
          <a:bodyPr/>
          <a:lstStyle/>
          <a:p>
            <a:fld id="{6373B0B0-9BAF-4148-AC99-7E57442CE1FF}" type="datetimeFigureOut">
              <a:rPr lang="en-IE" smtClean="0"/>
              <a:t>31/03/2024</a:t>
            </a:fld>
            <a:endParaRPr lang="en-IE"/>
          </a:p>
        </p:txBody>
      </p:sp>
      <p:sp>
        <p:nvSpPr>
          <p:cNvPr id="5" name="Footer Placeholder 4">
            <a:extLst>
              <a:ext uri="{FF2B5EF4-FFF2-40B4-BE49-F238E27FC236}">
                <a16:creationId xmlns:a16="http://schemas.microsoft.com/office/drawing/2014/main" id="{9BCE0F0E-92CB-4045-E42A-36408344CB59}"/>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66102043-74AB-A346-47CF-B4D58EA4BAFA}"/>
              </a:ext>
            </a:extLst>
          </p:cNvPr>
          <p:cNvSpPr>
            <a:spLocks noGrp="1"/>
          </p:cNvSpPr>
          <p:nvPr>
            <p:ph type="sldNum" sz="quarter" idx="12"/>
          </p:nvPr>
        </p:nvSpPr>
        <p:spPr/>
        <p:txBody>
          <a:bodyPr/>
          <a:lstStyle/>
          <a:p>
            <a:fld id="{2D81BE81-D9AF-49BB-8445-DC5BD6B662CE}" type="slidenum">
              <a:rPr lang="en-IE" smtClean="0"/>
              <a:t>‹#›</a:t>
            </a:fld>
            <a:endParaRPr lang="en-IE"/>
          </a:p>
        </p:txBody>
      </p:sp>
    </p:spTree>
    <p:extLst>
      <p:ext uri="{BB962C8B-B14F-4D97-AF65-F5344CB8AC3E}">
        <p14:creationId xmlns:p14="http://schemas.microsoft.com/office/powerpoint/2010/main" val="421322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89CD40-0B4D-0D99-761C-3601B3F675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674EB72F-533E-205C-FE2A-5D6C975201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0111B5AD-27AB-3C89-5E40-68A4AE3FB121}"/>
              </a:ext>
            </a:extLst>
          </p:cNvPr>
          <p:cNvSpPr>
            <a:spLocks noGrp="1"/>
          </p:cNvSpPr>
          <p:nvPr>
            <p:ph type="dt" sz="half" idx="10"/>
          </p:nvPr>
        </p:nvSpPr>
        <p:spPr/>
        <p:txBody>
          <a:bodyPr/>
          <a:lstStyle/>
          <a:p>
            <a:fld id="{6373B0B0-9BAF-4148-AC99-7E57442CE1FF}" type="datetimeFigureOut">
              <a:rPr lang="en-IE" smtClean="0"/>
              <a:t>31/03/2024</a:t>
            </a:fld>
            <a:endParaRPr lang="en-IE"/>
          </a:p>
        </p:txBody>
      </p:sp>
      <p:sp>
        <p:nvSpPr>
          <p:cNvPr id="5" name="Footer Placeholder 4">
            <a:extLst>
              <a:ext uri="{FF2B5EF4-FFF2-40B4-BE49-F238E27FC236}">
                <a16:creationId xmlns:a16="http://schemas.microsoft.com/office/drawing/2014/main" id="{384E041F-631D-1A83-B376-E04B631BACFA}"/>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2C667DF1-BA18-5F7C-4F90-7864FCD31F5C}"/>
              </a:ext>
            </a:extLst>
          </p:cNvPr>
          <p:cNvSpPr>
            <a:spLocks noGrp="1"/>
          </p:cNvSpPr>
          <p:nvPr>
            <p:ph type="sldNum" sz="quarter" idx="12"/>
          </p:nvPr>
        </p:nvSpPr>
        <p:spPr/>
        <p:txBody>
          <a:bodyPr/>
          <a:lstStyle/>
          <a:p>
            <a:fld id="{2D81BE81-D9AF-49BB-8445-DC5BD6B662CE}" type="slidenum">
              <a:rPr lang="en-IE" smtClean="0"/>
              <a:t>‹#›</a:t>
            </a:fld>
            <a:endParaRPr lang="en-IE"/>
          </a:p>
        </p:txBody>
      </p:sp>
    </p:spTree>
    <p:extLst>
      <p:ext uri="{BB962C8B-B14F-4D97-AF65-F5344CB8AC3E}">
        <p14:creationId xmlns:p14="http://schemas.microsoft.com/office/powerpoint/2010/main" val="3731618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9F862-703D-D2BF-2CCE-EEC21244320D}"/>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057065BD-8BF1-7186-FE8F-B12E489D6D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4FE3D0AD-79B1-6E32-FB3A-3E6E1A36A83A}"/>
              </a:ext>
            </a:extLst>
          </p:cNvPr>
          <p:cNvSpPr>
            <a:spLocks noGrp="1"/>
          </p:cNvSpPr>
          <p:nvPr>
            <p:ph type="dt" sz="half" idx="10"/>
          </p:nvPr>
        </p:nvSpPr>
        <p:spPr/>
        <p:txBody>
          <a:bodyPr/>
          <a:lstStyle/>
          <a:p>
            <a:fld id="{6373B0B0-9BAF-4148-AC99-7E57442CE1FF}" type="datetimeFigureOut">
              <a:rPr lang="en-IE" smtClean="0"/>
              <a:t>31/03/2024</a:t>
            </a:fld>
            <a:endParaRPr lang="en-IE"/>
          </a:p>
        </p:txBody>
      </p:sp>
      <p:sp>
        <p:nvSpPr>
          <p:cNvPr id="5" name="Footer Placeholder 4">
            <a:extLst>
              <a:ext uri="{FF2B5EF4-FFF2-40B4-BE49-F238E27FC236}">
                <a16:creationId xmlns:a16="http://schemas.microsoft.com/office/drawing/2014/main" id="{9DFE6EC7-6446-5342-CEE2-7667C0B14D94}"/>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97F03E69-774A-5740-EEA4-D068406CC7EC}"/>
              </a:ext>
            </a:extLst>
          </p:cNvPr>
          <p:cNvSpPr>
            <a:spLocks noGrp="1"/>
          </p:cNvSpPr>
          <p:nvPr>
            <p:ph type="sldNum" sz="quarter" idx="12"/>
          </p:nvPr>
        </p:nvSpPr>
        <p:spPr/>
        <p:txBody>
          <a:bodyPr/>
          <a:lstStyle/>
          <a:p>
            <a:fld id="{2D81BE81-D9AF-49BB-8445-DC5BD6B662CE}" type="slidenum">
              <a:rPr lang="en-IE" smtClean="0"/>
              <a:t>‹#›</a:t>
            </a:fld>
            <a:endParaRPr lang="en-IE"/>
          </a:p>
        </p:txBody>
      </p:sp>
    </p:spTree>
    <p:extLst>
      <p:ext uri="{BB962C8B-B14F-4D97-AF65-F5344CB8AC3E}">
        <p14:creationId xmlns:p14="http://schemas.microsoft.com/office/powerpoint/2010/main" val="2459035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0D4A9-8145-4193-0630-84425CF53B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D8632F27-8664-7C61-46FF-A0B8FB9D77E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4E0198-491C-AA07-9969-92D9BFE38141}"/>
              </a:ext>
            </a:extLst>
          </p:cNvPr>
          <p:cNvSpPr>
            <a:spLocks noGrp="1"/>
          </p:cNvSpPr>
          <p:nvPr>
            <p:ph type="dt" sz="half" idx="10"/>
          </p:nvPr>
        </p:nvSpPr>
        <p:spPr/>
        <p:txBody>
          <a:bodyPr/>
          <a:lstStyle/>
          <a:p>
            <a:fld id="{6373B0B0-9BAF-4148-AC99-7E57442CE1FF}" type="datetimeFigureOut">
              <a:rPr lang="en-IE" smtClean="0"/>
              <a:t>31/03/2024</a:t>
            </a:fld>
            <a:endParaRPr lang="en-IE"/>
          </a:p>
        </p:txBody>
      </p:sp>
      <p:sp>
        <p:nvSpPr>
          <p:cNvPr id="5" name="Footer Placeholder 4">
            <a:extLst>
              <a:ext uri="{FF2B5EF4-FFF2-40B4-BE49-F238E27FC236}">
                <a16:creationId xmlns:a16="http://schemas.microsoft.com/office/drawing/2014/main" id="{2D78DF7D-D532-549D-1A55-461B7582C5AA}"/>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8FC9E881-59BC-6DBE-C3C6-10C0714ACB70}"/>
              </a:ext>
            </a:extLst>
          </p:cNvPr>
          <p:cNvSpPr>
            <a:spLocks noGrp="1"/>
          </p:cNvSpPr>
          <p:nvPr>
            <p:ph type="sldNum" sz="quarter" idx="12"/>
          </p:nvPr>
        </p:nvSpPr>
        <p:spPr/>
        <p:txBody>
          <a:bodyPr/>
          <a:lstStyle/>
          <a:p>
            <a:fld id="{2D81BE81-D9AF-49BB-8445-DC5BD6B662CE}" type="slidenum">
              <a:rPr lang="en-IE" smtClean="0"/>
              <a:t>‹#›</a:t>
            </a:fld>
            <a:endParaRPr lang="en-IE"/>
          </a:p>
        </p:txBody>
      </p:sp>
    </p:spTree>
    <p:extLst>
      <p:ext uri="{BB962C8B-B14F-4D97-AF65-F5344CB8AC3E}">
        <p14:creationId xmlns:p14="http://schemas.microsoft.com/office/powerpoint/2010/main" val="2304961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B5A78-47D8-7C32-6F82-799CB43DABD3}"/>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4605A034-643B-15C6-70BA-EBD7B79BEF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1E8A8E2C-9A7A-EA57-A045-DFBAEBD1AA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C2585C69-D63D-A9D2-8F04-A878D98F098E}"/>
              </a:ext>
            </a:extLst>
          </p:cNvPr>
          <p:cNvSpPr>
            <a:spLocks noGrp="1"/>
          </p:cNvSpPr>
          <p:nvPr>
            <p:ph type="dt" sz="half" idx="10"/>
          </p:nvPr>
        </p:nvSpPr>
        <p:spPr/>
        <p:txBody>
          <a:bodyPr/>
          <a:lstStyle/>
          <a:p>
            <a:fld id="{6373B0B0-9BAF-4148-AC99-7E57442CE1FF}" type="datetimeFigureOut">
              <a:rPr lang="en-IE" smtClean="0"/>
              <a:t>31/03/2024</a:t>
            </a:fld>
            <a:endParaRPr lang="en-IE"/>
          </a:p>
        </p:txBody>
      </p:sp>
      <p:sp>
        <p:nvSpPr>
          <p:cNvPr id="6" name="Footer Placeholder 5">
            <a:extLst>
              <a:ext uri="{FF2B5EF4-FFF2-40B4-BE49-F238E27FC236}">
                <a16:creationId xmlns:a16="http://schemas.microsoft.com/office/drawing/2014/main" id="{826939A8-920F-6793-8F51-CCA728F7E5FB}"/>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F82B853A-36A0-B589-0470-A9CF6459853F}"/>
              </a:ext>
            </a:extLst>
          </p:cNvPr>
          <p:cNvSpPr>
            <a:spLocks noGrp="1"/>
          </p:cNvSpPr>
          <p:nvPr>
            <p:ph type="sldNum" sz="quarter" idx="12"/>
          </p:nvPr>
        </p:nvSpPr>
        <p:spPr/>
        <p:txBody>
          <a:bodyPr/>
          <a:lstStyle/>
          <a:p>
            <a:fld id="{2D81BE81-D9AF-49BB-8445-DC5BD6B662CE}" type="slidenum">
              <a:rPr lang="en-IE" smtClean="0"/>
              <a:t>‹#›</a:t>
            </a:fld>
            <a:endParaRPr lang="en-IE"/>
          </a:p>
        </p:txBody>
      </p:sp>
    </p:spTree>
    <p:extLst>
      <p:ext uri="{BB962C8B-B14F-4D97-AF65-F5344CB8AC3E}">
        <p14:creationId xmlns:p14="http://schemas.microsoft.com/office/powerpoint/2010/main" val="4053354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A0002-67A3-3C0A-54C9-4C5DF4B05DBF}"/>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9C7BE2C3-BF8B-6BF3-42F8-95D0A4960B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FBC3E1-07A3-B6B0-9FA2-33BC03D69F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1E4D8E7D-31FF-412F-8486-04F67B97AD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DAD367-A55A-36D8-5198-A7F2CD30AF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FB329F74-D14E-E61A-83AF-82CC0A5BE25C}"/>
              </a:ext>
            </a:extLst>
          </p:cNvPr>
          <p:cNvSpPr>
            <a:spLocks noGrp="1"/>
          </p:cNvSpPr>
          <p:nvPr>
            <p:ph type="dt" sz="half" idx="10"/>
          </p:nvPr>
        </p:nvSpPr>
        <p:spPr/>
        <p:txBody>
          <a:bodyPr/>
          <a:lstStyle/>
          <a:p>
            <a:fld id="{6373B0B0-9BAF-4148-AC99-7E57442CE1FF}" type="datetimeFigureOut">
              <a:rPr lang="en-IE" smtClean="0"/>
              <a:t>31/03/2024</a:t>
            </a:fld>
            <a:endParaRPr lang="en-IE"/>
          </a:p>
        </p:txBody>
      </p:sp>
      <p:sp>
        <p:nvSpPr>
          <p:cNvPr id="8" name="Footer Placeholder 7">
            <a:extLst>
              <a:ext uri="{FF2B5EF4-FFF2-40B4-BE49-F238E27FC236}">
                <a16:creationId xmlns:a16="http://schemas.microsoft.com/office/drawing/2014/main" id="{4A717188-E80D-77F6-0CC0-2AB7758672DC}"/>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9BAEA626-9B50-0BFF-EE20-0DB28A3C9AE2}"/>
              </a:ext>
            </a:extLst>
          </p:cNvPr>
          <p:cNvSpPr>
            <a:spLocks noGrp="1"/>
          </p:cNvSpPr>
          <p:nvPr>
            <p:ph type="sldNum" sz="quarter" idx="12"/>
          </p:nvPr>
        </p:nvSpPr>
        <p:spPr/>
        <p:txBody>
          <a:bodyPr/>
          <a:lstStyle/>
          <a:p>
            <a:fld id="{2D81BE81-D9AF-49BB-8445-DC5BD6B662CE}" type="slidenum">
              <a:rPr lang="en-IE" smtClean="0"/>
              <a:t>‹#›</a:t>
            </a:fld>
            <a:endParaRPr lang="en-IE"/>
          </a:p>
        </p:txBody>
      </p:sp>
    </p:spTree>
    <p:extLst>
      <p:ext uri="{BB962C8B-B14F-4D97-AF65-F5344CB8AC3E}">
        <p14:creationId xmlns:p14="http://schemas.microsoft.com/office/powerpoint/2010/main" val="268194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A67D9-5621-CEE1-F83B-313F12DE1EA7}"/>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0A1316A0-4DE6-8F0C-BFF7-A89FEA310C2D}"/>
              </a:ext>
            </a:extLst>
          </p:cNvPr>
          <p:cNvSpPr>
            <a:spLocks noGrp="1"/>
          </p:cNvSpPr>
          <p:nvPr>
            <p:ph type="dt" sz="half" idx="10"/>
          </p:nvPr>
        </p:nvSpPr>
        <p:spPr/>
        <p:txBody>
          <a:bodyPr/>
          <a:lstStyle/>
          <a:p>
            <a:fld id="{6373B0B0-9BAF-4148-AC99-7E57442CE1FF}" type="datetimeFigureOut">
              <a:rPr lang="en-IE" smtClean="0"/>
              <a:t>31/03/2024</a:t>
            </a:fld>
            <a:endParaRPr lang="en-IE"/>
          </a:p>
        </p:txBody>
      </p:sp>
      <p:sp>
        <p:nvSpPr>
          <p:cNvPr id="4" name="Footer Placeholder 3">
            <a:extLst>
              <a:ext uri="{FF2B5EF4-FFF2-40B4-BE49-F238E27FC236}">
                <a16:creationId xmlns:a16="http://schemas.microsoft.com/office/drawing/2014/main" id="{B60001A6-2B3C-F135-7924-81F1C0CCAF77}"/>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ABFF1DAF-C528-DFDB-AA71-A7B1EA36117F}"/>
              </a:ext>
            </a:extLst>
          </p:cNvPr>
          <p:cNvSpPr>
            <a:spLocks noGrp="1"/>
          </p:cNvSpPr>
          <p:nvPr>
            <p:ph type="sldNum" sz="quarter" idx="12"/>
          </p:nvPr>
        </p:nvSpPr>
        <p:spPr/>
        <p:txBody>
          <a:bodyPr/>
          <a:lstStyle/>
          <a:p>
            <a:fld id="{2D81BE81-D9AF-49BB-8445-DC5BD6B662CE}" type="slidenum">
              <a:rPr lang="en-IE" smtClean="0"/>
              <a:t>‹#›</a:t>
            </a:fld>
            <a:endParaRPr lang="en-IE"/>
          </a:p>
        </p:txBody>
      </p:sp>
    </p:spTree>
    <p:extLst>
      <p:ext uri="{BB962C8B-B14F-4D97-AF65-F5344CB8AC3E}">
        <p14:creationId xmlns:p14="http://schemas.microsoft.com/office/powerpoint/2010/main" val="2757919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4EC7F9-6BFC-C44E-CC1C-30D45791CC5E}"/>
              </a:ext>
            </a:extLst>
          </p:cNvPr>
          <p:cNvSpPr>
            <a:spLocks noGrp="1"/>
          </p:cNvSpPr>
          <p:nvPr>
            <p:ph type="dt" sz="half" idx="10"/>
          </p:nvPr>
        </p:nvSpPr>
        <p:spPr/>
        <p:txBody>
          <a:bodyPr/>
          <a:lstStyle/>
          <a:p>
            <a:fld id="{6373B0B0-9BAF-4148-AC99-7E57442CE1FF}" type="datetimeFigureOut">
              <a:rPr lang="en-IE" smtClean="0"/>
              <a:t>31/03/2024</a:t>
            </a:fld>
            <a:endParaRPr lang="en-IE"/>
          </a:p>
        </p:txBody>
      </p:sp>
      <p:sp>
        <p:nvSpPr>
          <p:cNvPr id="3" name="Footer Placeholder 2">
            <a:extLst>
              <a:ext uri="{FF2B5EF4-FFF2-40B4-BE49-F238E27FC236}">
                <a16:creationId xmlns:a16="http://schemas.microsoft.com/office/drawing/2014/main" id="{54270587-B6DC-9DA4-C095-5996A7C6910F}"/>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C2348817-E149-9B98-2C73-D6DD0CAE86C9}"/>
              </a:ext>
            </a:extLst>
          </p:cNvPr>
          <p:cNvSpPr>
            <a:spLocks noGrp="1"/>
          </p:cNvSpPr>
          <p:nvPr>
            <p:ph type="sldNum" sz="quarter" idx="12"/>
          </p:nvPr>
        </p:nvSpPr>
        <p:spPr/>
        <p:txBody>
          <a:bodyPr/>
          <a:lstStyle/>
          <a:p>
            <a:fld id="{2D81BE81-D9AF-49BB-8445-DC5BD6B662CE}" type="slidenum">
              <a:rPr lang="en-IE" smtClean="0"/>
              <a:t>‹#›</a:t>
            </a:fld>
            <a:endParaRPr lang="en-IE"/>
          </a:p>
        </p:txBody>
      </p:sp>
    </p:spTree>
    <p:extLst>
      <p:ext uri="{BB962C8B-B14F-4D97-AF65-F5344CB8AC3E}">
        <p14:creationId xmlns:p14="http://schemas.microsoft.com/office/powerpoint/2010/main" val="1656369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C4E92-5A80-0407-EB55-DE08BFE34F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3664EC00-F7AF-9CBF-4881-33362ECD44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E145D041-699E-7840-5528-6A4CE97218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75EF29-CEF3-CB6A-D0C6-9A65B65F1906}"/>
              </a:ext>
            </a:extLst>
          </p:cNvPr>
          <p:cNvSpPr>
            <a:spLocks noGrp="1"/>
          </p:cNvSpPr>
          <p:nvPr>
            <p:ph type="dt" sz="half" idx="10"/>
          </p:nvPr>
        </p:nvSpPr>
        <p:spPr/>
        <p:txBody>
          <a:bodyPr/>
          <a:lstStyle/>
          <a:p>
            <a:fld id="{6373B0B0-9BAF-4148-AC99-7E57442CE1FF}" type="datetimeFigureOut">
              <a:rPr lang="en-IE" smtClean="0"/>
              <a:t>31/03/2024</a:t>
            </a:fld>
            <a:endParaRPr lang="en-IE"/>
          </a:p>
        </p:txBody>
      </p:sp>
      <p:sp>
        <p:nvSpPr>
          <p:cNvPr id="6" name="Footer Placeholder 5">
            <a:extLst>
              <a:ext uri="{FF2B5EF4-FFF2-40B4-BE49-F238E27FC236}">
                <a16:creationId xmlns:a16="http://schemas.microsoft.com/office/drawing/2014/main" id="{B9C1571D-6221-5716-A404-F5F3CF0A6505}"/>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F98E6BEB-E504-8E72-CBA3-130A0D47C353}"/>
              </a:ext>
            </a:extLst>
          </p:cNvPr>
          <p:cNvSpPr>
            <a:spLocks noGrp="1"/>
          </p:cNvSpPr>
          <p:nvPr>
            <p:ph type="sldNum" sz="quarter" idx="12"/>
          </p:nvPr>
        </p:nvSpPr>
        <p:spPr/>
        <p:txBody>
          <a:bodyPr/>
          <a:lstStyle/>
          <a:p>
            <a:fld id="{2D81BE81-D9AF-49BB-8445-DC5BD6B662CE}" type="slidenum">
              <a:rPr lang="en-IE" smtClean="0"/>
              <a:t>‹#›</a:t>
            </a:fld>
            <a:endParaRPr lang="en-IE"/>
          </a:p>
        </p:txBody>
      </p:sp>
    </p:spTree>
    <p:extLst>
      <p:ext uri="{BB962C8B-B14F-4D97-AF65-F5344CB8AC3E}">
        <p14:creationId xmlns:p14="http://schemas.microsoft.com/office/powerpoint/2010/main" val="749091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27D8E-C1D1-027D-BEE2-69B6B0F0CB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73EDA214-03CE-EC2F-5F89-D8E8CE6EF8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3110A8CA-4D57-CB8B-C67C-AA7BC3F24D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7F08B9-B783-DA9F-2BB5-1D3D641304EA}"/>
              </a:ext>
            </a:extLst>
          </p:cNvPr>
          <p:cNvSpPr>
            <a:spLocks noGrp="1"/>
          </p:cNvSpPr>
          <p:nvPr>
            <p:ph type="dt" sz="half" idx="10"/>
          </p:nvPr>
        </p:nvSpPr>
        <p:spPr/>
        <p:txBody>
          <a:bodyPr/>
          <a:lstStyle/>
          <a:p>
            <a:fld id="{6373B0B0-9BAF-4148-AC99-7E57442CE1FF}" type="datetimeFigureOut">
              <a:rPr lang="en-IE" smtClean="0"/>
              <a:t>31/03/2024</a:t>
            </a:fld>
            <a:endParaRPr lang="en-IE"/>
          </a:p>
        </p:txBody>
      </p:sp>
      <p:sp>
        <p:nvSpPr>
          <p:cNvPr id="6" name="Footer Placeholder 5">
            <a:extLst>
              <a:ext uri="{FF2B5EF4-FFF2-40B4-BE49-F238E27FC236}">
                <a16:creationId xmlns:a16="http://schemas.microsoft.com/office/drawing/2014/main" id="{4728AAE6-1D41-2E43-C62E-5C1BC60D248D}"/>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D2B3FDE7-BA85-2903-52FE-EC985A404410}"/>
              </a:ext>
            </a:extLst>
          </p:cNvPr>
          <p:cNvSpPr>
            <a:spLocks noGrp="1"/>
          </p:cNvSpPr>
          <p:nvPr>
            <p:ph type="sldNum" sz="quarter" idx="12"/>
          </p:nvPr>
        </p:nvSpPr>
        <p:spPr/>
        <p:txBody>
          <a:bodyPr/>
          <a:lstStyle/>
          <a:p>
            <a:fld id="{2D81BE81-D9AF-49BB-8445-DC5BD6B662CE}" type="slidenum">
              <a:rPr lang="en-IE" smtClean="0"/>
              <a:t>‹#›</a:t>
            </a:fld>
            <a:endParaRPr lang="en-IE"/>
          </a:p>
        </p:txBody>
      </p:sp>
    </p:spTree>
    <p:extLst>
      <p:ext uri="{BB962C8B-B14F-4D97-AF65-F5344CB8AC3E}">
        <p14:creationId xmlns:p14="http://schemas.microsoft.com/office/powerpoint/2010/main" val="3966239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F3BF44-2F7D-8ADE-699C-499A0A438D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32D4637A-1F32-CC00-098D-75E80C82B0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7E35F924-E57F-3F69-1697-70107CFA4B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373B0B0-9BAF-4148-AC99-7E57442CE1FF}" type="datetimeFigureOut">
              <a:rPr lang="en-IE" smtClean="0"/>
              <a:t>31/03/2024</a:t>
            </a:fld>
            <a:endParaRPr lang="en-IE"/>
          </a:p>
        </p:txBody>
      </p:sp>
      <p:sp>
        <p:nvSpPr>
          <p:cNvPr id="5" name="Footer Placeholder 4">
            <a:extLst>
              <a:ext uri="{FF2B5EF4-FFF2-40B4-BE49-F238E27FC236}">
                <a16:creationId xmlns:a16="http://schemas.microsoft.com/office/drawing/2014/main" id="{73C7B384-A9DE-42BB-DE73-3CCEA21173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E"/>
          </a:p>
        </p:txBody>
      </p:sp>
      <p:sp>
        <p:nvSpPr>
          <p:cNvPr id="6" name="Slide Number Placeholder 5">
            <a:extLst>
              <a:ext uri="{FF2B5EF4-FFF2-40B4-BE49-F238E27FC236}">
                <a16:creationId xmlns:a16="http://schemas.microsoft.com/office/drawing/2014/main" id="{38C6257C-2F9A-09CC-6C39-276690E9CD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D81BE81-D9AF-49BB-8445-DC5BD6B662CE}" type="slidenum">
              <a:rPr lang="en-IE" smtClean="0"/>
              <a:t>‹#›</a:t>
            </a:fld>
            <a:endParaRPr lang="en-IE"/>
          </a:p>
        </p:txBody>
      </p:sp>
    </p:spTree>
    <p:extLst>
      <p:ext uri="{BB962C8B-B14F-4D97-AF65-F5344CB8AC3E}">
        <p14:creationId xmlns:p14="http://schemas.microsoft.com/office/powerpoint/2010/main" val="1798240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1" name="Slide Background">
            <a:extLst>
              <a:ext uri="{FF2B5EF4-FFF2-40B4-BE49-F238E27FC236}">
                <a16:creationId xmlns:a16="http://schemas.microsoft.com/office/drawing/2014/main" id="{AA857166-A416-4C5E-8AA9-5D5D1E13D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63" name="Rectangle 1062">
            <a:extLst>
              <a:ext uri="{FF2B5EF4-FFF2-40B4-BE49-F238E27FC236}">
                <a16:creationId xmlns:a16="http://schemas.microsoft.com/office/drawing/2014/main" id="{13A48C6C-3CC4-4EE5-A773-EC1EB7F59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0" y="0"/>
            <a:ext cx="4617491" cy="6858000"/>
          </a:xfrm>
          <a:prstGeom prst="rect">
            <a:avLst/>
          </a:prstGeom>
          <a:ln>
            <a:noFill/>
          </a:ln>
          <a:effectLst>
            <a:outerShdw blurRad="203200" dist="88900" dir="21540000" sx="94000" sy="94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73" name="Rectangle 1072">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0" y="-1"/>
            <a:ext cx="4617491" cy="5136739"/>
          </a:xfrm>
          <a:prstGeom prst="rect">
            <a:avLst/>
          </a:prstGeom>
          <a:ln>
            <a:noFill/>
          </a:ln>
          <a:effectLst>
            <a:outerShdw blurRad="177800" dist="1016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D920C3-C4B9-1FDA-0139-5913060C845A}"/>
              </a:ext>
            </a:extLst>
          </p:cNvPr>
          <p:cNvSpPr>
            <a:spLocks noGrp="1"/>
          </p:cNvSpPr>
          <p:nvPr>
            <p:ph type="ctrTitle"/>
          </p:nvPr>
        </p:nvSpPr>
        <p:spPr>
          <a:xfrm>
            <a:off x="652887" y="617921"/>
            <a:ext cx="3482041" cy="3988585"/>
          </a:xfrm>
        </p:spPr>
        <p:txBody>
          <a:bodyPr anchor="ctr">
            <a:normAutofit/>
          </a:bodyPr>
          <a:lstStyle/>
          <a:p>
            <a:pPr algn="l"/>
            <a:r>
              <a:rPr lang="en-GB" sz="3700" b="0" i="0">
                <a:effectLst/>
                <a:latin typeface="Google Sans"/>
              </a:rPr>
              <a:t>Replication Paper: Are Irish Voters Moving to the Left? </a:t>
            </a:r>
            <a:br>
              <a:rPr lang="en-GB" sz="3700" b="0" i="0">
                <a:effectLst/>
                <a:latin typeface="Google Sans"/>
              </a:rPr>
            </a:br>
            <a:br>
              <a:rPr lang="en-GB" sz="3700" b="0" i="0">
                <a:effectLst/>
                <a:latin typeface="Google Sans"/>
              </a:rPr>
            </a:br>
            <a:r>
              <a:rPr lang="en-GB" sz="3700" b="0" i="0">
                <a:effectLst/>
                <a:latin typeface="Google Sans"/>
              </a:rPr>
              <a:t>Journal of Irish Political Studies</a:t>
            </a:r>
            <a:endParaRPr lang="en-IE" sz="3700"/>
          </a:p>
        </p:txBody>
      </p:sp>
      <p:sp>
        <p:nvSpPr>
          <p:cNvPr id="3" name="Subtitle 2">
            <a:extLst>
              <a:ext uri="{FF2B5EF4-FFF2-40B4-BE49-F238E27FC236}">
                <a16:creationId xmlns:a16="http://schemas.microsoft.com/office/drawing/2014/main" id="{844F01DA-AAF6-C3F2-D545-96D95E5A296E}"/>
              </a:ext>
            </a:extLst>
          </p:cNvPr>
          <p:cNvSpPr>
            <a:spLocks noGrp="1"/>
          </p:cNvSpPr>
          <p:nvPr>
            <p:ph type="subTitle" idx="1"/>
          </p:nvPr>
        </p:nvSpPr>
        <p:spPr>
          <a:xfrm>
            <a:off x="652887" y="5480647"/>
            <a:ext cx="3482041" cy="989163"/>
          </a:xfrm>
        </p:spPr>
        <p:txBody>
          <a:bodyPr anchor="ctr">
            <a:normAutofit/>
          </a:bodyPr>
          <a:lstStyle/>
          <a:p>
            <a:pPr algn="l"/>
            <a:r>
              <a:rPr lang="en-IE" sz="2000"/>
              <a:t>Stefan Müller &amp; Aidan Regan</a:t>
            </a:r>
          </a:p>
          <a:p>
            <a:pPr algn="l"/>
            <a:endParaRPr lang="en-IE" sz="2000"/>
          </a:p>
        </p:txBody>
      </p:sp>
      <p:pic>
        <p:nvPicPr>
          <p:cNvPr id="15" name="Picture 14" descr="32nd Dáil - Wikipedia">
            <a:extLst>
              <a:ext uri="{FF2B5EF4-FFF2-40B4-BE49-F238E27FC236}">
                <a16:creationId xmlns:a16="http://schemas.microsoft.com/office/drawing/2014/main" id="{53B370DB-B57A-37B6-4980-9ACF6100D8F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99145" y="1831168"/>
            <a:ext cx="6409958" cy="3285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783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D0FF7E-9F75-7117-6188-6969A3CBD0DA}"/>
              </a:ext>
            </a:extLst>
          </p:cNvPr>
          <p:cNvSpPr>
            <a:spLocks noGrp="1"/>
          </p:cNvSpPr>
          <p:nvPr>
            <p:ph type="title"/>
          </p:nvPr>
        </p:nvSpPr>
        <p:spPr>
          <a:xfrm>
            <a:off x="411480" y="991443"/>
            <a:ext cx="4443154" cy="1087819"/>
          </a:xfrm>
        </p:spPr>
        <p:txBody>
          <a:bodyPr anchor="b">
            <a:normAutofit/>
          </a:bodyPr>
          <a:lstStyle/>
          <a:p>
            <a:r>
              <a:rPr lang="en-US" sz="3400" dirty="0"/>
              <a:t>Attitudes towards taxes and spending (2020)</a:t>
            </a:r>
            <a:endParaRPr lang="en-IE" sz="3400" dirty="0"/>
          </a:p>
        </p:txBody>
      </p:sp>
      <p:sp>
        <p:nvSpPr>
          <p:cNvPr id="16" name="Rectangle 15">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E42E1D1-5182-FED3-48A0-F9DF1E0E29EF}"/>
              </a:ext>
            </a:extLst>
          </p:cNvPr>
          <p:cNvSpPr>
            <a:spLocks noGrp="1"/>
          </p:cNvSpPr>
          <p:nvPr>
            <p:ph idx="1"/>
          </p:nvPr>
        </p:nvSpPr>
        <p:spPr>
          <a:xfrm>
            <a:off x="411480" y="2684095"/>
            <a:ext cx="4443154" cy="3492868"/>
          </a:xfrm>
        </p:spPr>
        <p:txBody>
          <a:bodyPr>
            <a:normAutofit/>
          </a:bodyPr>
          <a:lstStyle/>
          <a:p>
            <a:r>
              <a:rPr lang="en-GB" sz="1800"/>
              <a:t>.The findings on taxes and spending are somewhat less clear, but strong levels of support appear to increase the probability of voting for the Left bloc and reduce the probability of voting for Fine Gael</a:t>
            </a:r>
            <a:endParaRPr lang="en-IE" sz="1800"/>
          </a:p>
        </p:txBody>
      </p:sp>
      <p:pic>
        <p:nvPicPr>
          <p:cNvPr id="5" name="Picture 4">
            <a:extLst>
              <a:ext uri="{FF2B5EF4-FFF2-40B4-BE49-F238E27FC236}">
                <a16:creationId xmlns:a16="http://schemas.microsoft.com/office/drawing/2014/main" id="{E0A62C6D-4AE3-DE8A-0294-02128195F11D}"/>
              </a:ext>
            </a:extLst>
          </p:cNvPr>
          <p:cNvPicPr>
            <a:picLocks noChangeAspect="1"/>
          </p:cNvPicPr>
          <p:nvPr/>
        </p:nvPicPr>
        <p:blipFill>
          <a:blip r:embed="rId2"/>
          <a:stretch>
            <a:fillRect/>
          </a:stretch>
        </p:blipFill>
        <p:spPr>
          <a:xfrm>
            <a:off x="5385816" y="1686560"/>
            <a:ext cx="6440424" cy="3429526"/>
          </a:xfrm>
          <a:prstGeom prst="rect">
            <a:avLst/>
          </a:prstGeom>
        </p:spPr>
      </p:pic>
    </p:spTree>
    <p:extLst>
      <p:ext uri="{BB962C8B-B14F-4D97-AF65-F5344CB8AC3E}">
        <p14:creationId xmlns:p14="http://schemas.microsoft.com/office/powerpoint/2010/main" val="241316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B4C92F-80F3-04C1-0563-B6FF1AE3B9EF}"/>
              </a:ext>
            </a:extLst>
          </p:cNvPr>
          <p:cNvSpPr>
            <a:spLocks noGrp="1"/>
          </p:cNvSpPr>
          <p:nvPr>
            <p:ph type="title"/>
          </p:nvPr>
        </p:nvSpPr>
        <p:spPr>
          <a:xfrm>
            <a:off x="411480" y="991443"/>
            <a:ext cx="4443154" cy="1087819"/>
          </a:xfrm>
        </p:spPr>
        <p:txBody>
          <a:bodyPr vert="horz" lIns="91440" tIns="45720" rIns="91440" bIns="45720" rtlCol="0" anchor="b">
            <a:normAutofit fontScale="90000"/>
          </a:bodyPr>
          <a:lstStyle/>
          <a:p>
            <a:r>
              <a:rPr lang="en-US" sz="3400" kern="1200" dirty="0">
                <a:solidFill>
                  <a:schemeClr val="tx1"/>
                </a:solidFill>
                <a:latin typeface="+mj-lt"/>
                <a:ea typeface="+mj-ea"/>
                <a:cs typeface="+mj-cs"/>
              </a:rPr>
              <a:t>Rerun the model with new dependent variables</a:t>
            </a:r>
          </a:p>
        </p:txBody>
      </p:sp>
      <p:sp>
        <p:nvSpPr>
          <p:cNvPr id="11" name="Rectangle 10">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ontent Placeholder 2">
            <a:extLst>
              <a:ext uri="{FF2B5EF4-FFF2-40B4-BE49-F238E27FC236}">
                <a16:creationId xmlns:a16="http://schemas.microsoft.com/office/drawing/2014/main" id="{90D6B9A2-AD4D-5358-AC94-8D453B2A8519}"/>
              </a:ext>
            </a:extLst>
          </p:cNvPr>
          <p:cNvSpPr txBox="1">
            <a:spLocks/>
          </p:cNvSpPr>
          <p:nvPr/>
        </p:nvSpPr>
        <p:spPr>
          <a:xfrm>
            <a:off x="411480" y="2684095"/>
            <a:ext cx="4443154" cy="3492868"/>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28600">
              <a:lnSpc>
                <a:spcPct val="90000"/>
              </a:lnSpc>
              <a:buFont typeface="Arial" panose="020B0604020202020204" pitchFamily="34" charset="0"/>
              <a:buChar char="•"/>
            </a:pPr>
            <a:r>
              <a:rPr lang="en-US" sz="1500" dirty="0">
                <a:solidFill>
                  <a:schemeClr val="tx1"/>
                </a:solidFill>
              </a:rPr>
              <a:t>In Table A1, the model for 2020 is rerun using different dependent variables:</a:t>
            </a:r>
          </a:p>
          <a:p>
            <a:pPr marL="514350" indent="-285750">
              <a:lnSpc>
                <a:spcPct val="90000"/>
              </a:lnSpc>
              <a:buFont typeface="Courier New" panose="02070309020205020404" pitchFamily="49" charset="0"/>
              <a:buChar char="o"/>
            </a:pPr>
            <a:r>
              <a:rPr lang="en-US" sz="1500" dirty="0">
                <a:solidFill>
                  <a:schemeClr val="tx1"/>
                </a:solidFill>
              </a:rPr>
              <a:t>attitudes towards reducing income and wealth, and</a:t>
            </a:r>
          </a:p>
          <a:p>
            <a:pPr marL="514350" indent="-285750">
              <a:lnSpc>
                <a:spcPct val="90000"/>
              </a:lnSpc>
              <a:buFont typeface="Courier New" panose="02070309020205020404" pitchFamily="49" charset="0"/>
              <a:buChar char="o"/>
            </a:pPr>
            <a:r>
              <a:rPr lang="en-US" sz="1500" dirty="0">
                <a:solidFill>
                  <a:schemeClr val="tx1"/>
                </a:solidFill>
              </a:rPr>
              <a:t>increasing taxes and public spending.</a:t>
            </a:r>
          </a:p>
          <a:p>
            <a:pPr indent="-228600">
              <a:lnSpc>
                <a:spcPct val="90000"/>
              </a:lnSpc>
              <a:buFont typeface="Arial" panose="020B0604020202020204" pitchFamily="34" charset="0"/>
              <a:buChar char="•"/>
            </a:pPr>
            <a:r>
              <a:rPr lang="en-US" sz="1500" dirty="0">
                <a:solidFill>
                  <a:schemeClr val="tx1"/>
                </a:solidFill>
              </a:rPr>
              <a:t>As expected, voters with higher incomes tend to disagree with the statement that the government should act to reduce differences in income and wealth. </a:t>
            </a:r>
          </a:p>
          <a:p>
            <a:pPr indent="-228600">
              <a:lnSpc>
                <a:spcPct val="90000"/>
              </a:lnSpc>
              <a:buFont typeface="Arial" panose="020B0604020202020204" pitchFamily="34" charset="0"/>
              <a:buChar char="•"/>
            </a:pPr>
            <a:r>
              <a:rPr lang="en-US" sz="1500" dirty="0">
                <a:solidFill>
                  <a:schemeClr val="tx1"/>
                </a:solidFill>
              </a:rPr>
              <a:t>Lower-income voters tend to agree more that the government should increase taxes a lot and spend much more on health and social services</a:t>
            </a:r>
          </a:p>
        </p:txBody>
      </p:sp>
      <p:pic>
        <p:nvPicPr>
          <p:cNvPr id="3" name="Content Placeholder 5">
            <a:extLst>
              <a:ext uri="{FF2B5EF4-FFF2-40B4-BE49-F238E27FC236}">
                <a16:creationId xmlns:a16="http://schemas.microsoft.com/office/drawing/2014/main" id="{7AC43757-42E1-6F43-8C5D-38A064928924}"/>
              </a:ext>
            </a:extLst>
          </p:cNvPr>
          <p:cNvPicPr>
            <a:picLocks noChangeAspect="1"/>
          </p:cNvPicPr>
          <p:nvPr/>
        </p:nvPicPr>
        <p:blipFill>
          <a:blip r:embed="rId2"/>
          <a:stretch>
            <a:fillRect/>
          </a:stretch>
        </p:blipFill>
        <p:spPr>
          <a:xfrm>
            <a:off x="5385816" y="833203"/>
            <a:ext cx="6440424" cy="5136239"/>
          </a:xfrm>
          <a:prstGeom prst="rect">
            <a:avLst/>
          </a:prstGeom>
        </p:spPr>
      </p:pic>
    </p:spTree>
    <p:extLst>
      <p:ext uri="{BB962C8B-B14F-4D97-AF65-F5344CB8AC3E}">
        <p14:creationId xmlns:p14="http://schemas.microsoft.com/office/powerpoint/2010/main" val="1860249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423C24-75BA-A1C9-34C8-9863F5DBAAD2}"/>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2200" kern="1200" dirty="0">
                <a:solidFill>
                  <a:schemeClr val="tx1"/>
                </a:solidFill>
                <a:latin typeface="+mj-lt"/>
                <a:ea typeface="+mj-ea"/>
                <a:cs typeface="+mj-cs"/>
              </a:rPr>
              <a:t>Twist: Added “Urban” as an interaction term to each of the linear regression models for 2020.</a:t>
            </a:r>
            <a:br>
              <a:rPr lang="en-US" sz="2200" kern="1200" dirty="0">
                <a:solidFill>
                  <a:schemeClr val="tx1"/>
                </a:solidFill>
                <a:latin typeface="+mj-lt"/>
                <a:ea typeface="+mj-ea"/>
                <a:cs typeface="+mj-cs"/>
              </a:rPr>
            </a:br>
            <a:endParaRPr lang="en-US" sz="2200" kern="1200" dirty="0">
              <a:solidFill>
                <a:schemeClr val="tx1"/>
              </a:solidFill>
              <a:latin typeface="+mj-lt"/>
              <a:ea typeface="+mj-ea"/>
              <a:cs typeface="+mj-cs"/>
            </a:endParaRPr>
          </a:p>
        </p:txBody>
      </p:sp>
      <p:sp>
        <p:nvSpPr>
          <p:cNvPr id="40"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59DB0EC-B505-4014-A7CF-2380C11B8FDE}"/>
              </a:ext>
            </a:extLst>
          </p:cNvPr>
          <p:cNvSpPr txBox="1"/>
          <p:nvPr/>
        </p:nvSpPr>
        <p:spPr>
          <a:xfrm>
            <a:off x="630936" y="2660904"/>
            <a:ext cx="4818888" cy="3547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dirty="0"/>
              <a:t>“Urban cities with a concentration of high-growth multinationals tend to have rapidly growing house prices, high levels of market income inequalities, and very unequal access to housing wealth”</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t>In the case of Left-Right preferences, it appears to have a significant effect with regard to left wing preferences, and also for the 55-64 year old age category.</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p:txBody>
      </p:sp>
      <p:pic>
        <p:nvPicPr>
          <p:cNvPr id="3" name="Picture 2">
            <a:extLst>
              <a:ext uri="{FF2B5EF4-FFF2-40B4-BE49-F238E27FC236}">
                <a16:creationId xmlns:a16="http://schemas.microsoft.com/office/drawing/2014/main" id="{DC0144F0-25DF-3238-23CF-3B7F5EA7C073}"/>
              </a:ext>
            </a:extLst>
          </p:cNvPr>
          <p:cNvPicPr>
            <a:picLocks noChangeAspect="1"/>
          </p:cNvPicPr>
          <p:nvPr/>
        </p:nvPicPr>
        <p:blipFill>
          <a:blip r:embed="rId2"/>
          <a:stretch>
            <a:fillRect/>
          </a:stretch>
        </p:blipFill>
        <p:spPr>
          <a:xfrm>
            <a:off x="5867400" y="217624"/>
            <a:ext cx="5250599" cy="6422751"/>
          </a:xfrm>
          <a:prstGeom prst="rect">
            <a:avLst/>
          </a:prstGeom>
        </p:spPr>
      </p:pic>
    </p:spTree>
    <p:extLst>
      <p:ext uri="{BB962C8B-B14F-4D97-AF65-F5344CB8AC3E}">
        <p14:creationId xmlns:p14="http://schemas.microsoft.com/office/powerpoint/2010/main" val="3638170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C0A44-D744-6E55-C28C-0A455EF81B38}"/>
              </a:ext>
            </a:extLst>
          </p:cNvPr>
          <p:cNvSpPr>
            <a:spLocks noGrp="1"/>
          </p:cNvSpPr>
          <p:nvPr>
            <p:ph type="title"/>
          </p:nvPr>
        </p:nvSpPr>
        <p:spPr/>
        <p:txBody>
          <a:bodyPr/>
          <a:lstStyle/>
          <a:p>
            <a:r>
              <a:rPr lang="en-IE" dirty="0" err="1"/>
              <a:t>Anova</a:t>
            </a:r>
            <a:r>
              <a:rPr lang="en-IE" dirty="0"/>
              <a:t> Test for new interaction models</a:t>
            </a:r>
          </a:p>
        </p:txBody>
      </p:sp>
      <p:pic>
        <p:nvPicPr>
          <p:cNvPr id="5" name="Picture 4">
            <a:extLst>
              <a:ext uri="{FF2B5EF4-FFF2-40B4-BE49-F238E27FC236}">
                <a16:creationId xmlns:a16="http://schemas.microsoft.com/office/drawing/2014/main" id="{28259179-B21F-DFFD-9939-7849F931BA73}"/>
              </a:ext>
            </a:extLst>
          </p:cNvPr>
          <p:cNvPicPr>
            <a:picLocks noChangeAspect="1"/>
          </p:cNvPicPr>
          <p:nvPr/>
        </p:nvPicPr>
        <p:blipFill>
          <a:blip r:embed="rId2"/>
          <a:stretch>
            <a:fillRect/>
          </a:stretch>
        </p:blipFill>
        <p:spPr>
          <a:xfrm>
            <a:off x="3014075" y="1476268"/>
            <a:ext cx="5921253" cy="5174428"/>
          </a:xfrm>
          <a:prstGeom prst="rect">
            <a:avLst/>
          </a:prstGeom>
        </p:spPr>
      </p:pic>
    </p:spTree>
    <p:extLst>
      <p:ext uri="{BB962C8B-B14F-4D97-AF65-F5344CB8AC3E}">
        <p14:creationId xmlns:p14="http://schemas.microsoft.com/office/powerpoint/2010/main" val="2731673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FD7272-4A2F-C632-1928-8F7476585AB2}"/>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a:solidFill>
                  <a:schemeClr val="tx1"/>
                </a:solidFill>
                <a:latin typeface="+mj-lt"/>
                <a:ea typeface="+mj-ea"/>
                <a:cs typeface="+mj-cs"/>
              </a:rPr>
              <a:t>Thank you</a:t>
            </a:r>
          </a:p>
        </p:txBody>
      </p:sp>
      <p:sp>
        <p:nvSpPr>
          <p:cNvPr id="70" name="Rectangle 6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1" name="Rectangle 70">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7676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FDEBF-E3DC-B2FC-6135-AF898231640B}"/>
              </a:ext>
            </a:extLst>
          </p:cNvPr>
          <p:cNvSpPr>
            <a:spLocks noGrp="1"/>
          </p:cNvSpPr>
          <p:nvPr>
            <p:ph type="title"/>
          </p:nvPr>
        </p:nvSpPr>
        <p:spPr>
          <a:xfrm>
            <a:off x="5410200" y="1091383"/>
            <a:ext cx="5444382" cy="1402470"/>
          </a:xfrm>
        </p:spPr>
        <p:txBody>
          <a:bodyPr vert="horz" lIns="91440" tIns="45720" rIns="91440" bIns="45720" rtlCol="0" anchor="t">
            <a:normAutofit/>
          </a:bodyPr>
          <a:lstStyle/>
          <a:p>
            <a:r>
              <a:rPr lang="en-US" sz="3200"/>
              <a:t>Abstract</a:t>
            </a:r>
            <a:endParaRPr lang="en-US" sz="3200" dirty="0"/>
          </a:p>
        </p:txBody>
      </p:sp>
      <p:pic>
        <p:nvPicPr>
          <p:cNvPr id="8" name="Picture 7">
            <a:extLst>
              <a:ext uri="{FF2B5EF4-FFF2-40B4-BE49-F238E27FC236}">
                <a16:creationId xmlns:a16="http://schemas.microsoft.com/office/drawing/2014/main" id="{1004A0D7-04EA-DD44-81D9-0F0D6EA92DE8}"/>
              </a:ext>
            </a:extLst>
          </p:cNvPr>
          <p:cNvPicPr>
            <a:picLocks noChangeAspect="1"/>
          </p:cNvPicPr>
          <p:nvPr/>
        </p:nvPicPr>
        <p:blipFill rotWithShape="1">
          <a:blip r:embed="rId2"/>
          <a:srcRect l="43666"/>
          <a:stretch/>
        </p:blipFill>
        <p:spPr>
          <a:xfrm>
            <a:off x="-1" y="10"/>
            <a:ext cx="5151179" cy="6857990"/>
          </a:xfrm>
          <a:prstGeom prst="rect">
            <a:avLst/>
          </a:prstGeom>
        </p:spPr>
      </p:pic>
      <p:cxnSp>
        <p:nvCxnSpPr>
          <p:cNvPr id="13" name="Straight Connector 12">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1C48B63-28E8-D793-48F9-DBC51AC34422}"/>
              </a:ext>
            </a:extLst>
          </p:cNvPr>
          <p:cNvSpPr txBox="1"/>
          <p:nvPr/>
        </p:nvSpPr>
        <p:spPr>
          <a:xfrm>
            <a:off x="5410200" y="2098791"/>
            <a:ext cx="5997989" cy="4437408"/>
          </a:xfrm>
          <a:prstGeom prst="rect">
            <a:avLst/>
          </a:prstGeom>
        </p:spPr>
        <p:txBody>
          <a:bodyPr vert="horz" lIns="91440" tIns="45720" rIns="91440" bIns="45720" rtlCol="0">
            <a:normAutofit/>
          </a:bodyPr>
          <a:lstStyle/>
          <a:p>
            <a:pPr marL="342900" indent="-228600" algn="just">
              <a:lnSpc>
                <a:spcPct val="90000"/>
              </a:lnSpc>
              <a:spcAft>
                <a:spcPts val="600"/>
              </a:spcAft>
              <a:buFont typeface="Arial" panose="020B0604020202020204" pitchFamily="34" charset="0"/>
              <a:buChar char="•"/>
            </a:pPr>
            <a:r>
              <a:rPr lang="en-US" dirty="0"/>
              <a:t>“The Irish party system has been an outlier in comparative politics…the absence of an explicit left-right divide in party competition suggested that Irish voters, on average, occupy </a:t>
            </a:r>
            <a:r>
              <a:rPr lang="en-US" dirty="0" err="1"/>
              <a:t>centre</a:t>
            </a:r>
            <a:r>
              <a:rPr lang="en-US" dirty="0"/>
              <a:t>-right policy preferences. </a:t>
            </a:r>
          </a:p>
          <a:p>
            <a:pPr marL="0" indent="-228600" algn="just">
              <a:lnSpc>
                <a:spcPct val="90000"/>
              </a:lnSpc>
              <a:spcAft>
                <a:spcPts val="600"/>
              </a:spcAft>
              <a:buFont typeface="Arial" panose="020B0604020202020204" pitchFamily="34" charset="0"/>
              <a:buChar char="•"/>
            </a:pPr>
            <a:endParaRPr lang="en-US" dirty="0"/>
          </a:p>
          <a:p>
            <a:pPr marL="342900" indent="-228600" algn="just">
              <a:lnSpc>
                <a:spcPct val="90000"/>
              </a:lnSpc>
              <a:spcAft>
                <a:spcPts val="600"/>
              </a:spcAft>
              <a:buFont typeface="Arial" panose="020B0604020202020204" pitchFamily="34" charset="0"/>
              <a:buChar char="•"/>
            </a:pPr>
            <a:r>
              <a:rPr lang="en-US" dirty="0"/>
              <a:t>Combining survey data since 1973 and all Irish election studies between 2002 and 2020, the study shows that the average Irish voter now leans to the </a:t>
            </a:r>
            <a:r>
              <a:rPr lang="en-US" dirty="0" err="1"/>
              <a:t>centre</a:t>
            </a:r>
            <a:r>
              <a:rPr lang="en-US" dirty="0"/>
              <a:t>-left. It also shows that income has recently emerged as a predictor of left-right self-placement, and that left-right positions increasingly structure vote choice. </a:t>
            </a:r>
          </a:p>
          <a:p>
            <a:pPr marL="0" indent="-228600" algn="just">
              <a:lnSpc>
                <a:spcPct val="90000"/>
              </a:lnSpc>
              <a:spcAft>
                <a:spcPts val="600"/>
              </a:spcAft>
              <a:buFont typeface="Arial" panose="020B0604020202020204" pitchFamily="34" charset="0"/>
              <a:buChar char="•"/>
            </a:pPr>
            <a:endParaRPr lang="en-US" dirty="0"/>
          </a:p>
          <a:p>
            <a:pPr marL="342900" indent="-228600" algn="just">
              <a:lnSpc>
                <a:spcPct val="90000"/>
              </a:lnSpc>
              <a:spcAft>
                <a:spcPts val="600"/>
              </a:spcAft>
              <a:buFont typeface="Arial" panose="020B0604020202020204" pitchFamily="34" charset="0"/>
              <a:buChar char="•"/>
            </a:pPr>
            <a:r>
              <a:rPr lang="en-US" dirty="0"/>
              <a:t>These patterns hold when using policy preferences on taxes, spending, and government interventions to reduce inequality as alternative indicators.”</a:t>
            </a:r>
          </a:p>
        </p:txBody>
      </p:sp>
    </p:spTree>
    <p:extLst>
      <p:ext uri="{BB962C8B-B14F-4D97-AF65-F5344CB8AC3E}">
        <p14:creationId xmlns:p14="http://schemas.microsoft.com/office/powerpoint/2010/main" val="4194457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3" name="Rectangle 122">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7C7705-4819-3609-7755-0D0816C723B6}"/>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kern="1200">
                <a:solidFill>
                  <a:schemeClr val="tx1"/>
                </a:solidFill>
                <a:latin typeface="+mj-lt"/>
                <a:ea typeface="+mj-ea"/>
                <a:cs typeface="+mj-cs"/>
              </a:rPr>
              <a:t>Methodology</a:t>
            </a:r>
          </a:p>
        </p:txBody>
      </p:sp>
      <p:sp>
        <p:nvSpPr>
          <p:cNvPr id="125" name="Rectangle 12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2512963-DF53-899B-05BB-28465B89C03F}"/>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400" dirty="0"/>
              <a:t>“First, from a purely descriptive perspective, we compare left-right self-placements in publicly available surveys between 1973 and 2020...</a:t>
            </a:r>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r>
              <a:rPr lang="en-US" sz="1400" dirty="0"/>
              <a:t>Second, we limit the focus on Irish election studies and run linear regression models with the left-right self-placement and attitudes towards taxation and spending as the dependent variables....</a:t>
            </a:r>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r>
              <a:rPr lang="en-US" sz="1400" dirty="0"/>
              <a:t>Third, using multinomial logistic regression models we test whether self-identification on the left, policy preferences on taxes and spending, and government interventions to reduce inequality predict vote choice in elections between 2002 and 2020.”</a:t>
            </a:r>
          </a:p>
        </p:txBody>
      </p:sp>
      <p:sp>
        <p:nvSpPr>
          <p:cNvPr id="126" name="Rectangle 12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Irish general election: Profile of Irish political parties">
            <a:extLst>
              <a:ext uri="{FF2B5EF4-FFF2-40B4-BE49-F238E27FC236}">
                <a16:creationId xmlns:a16="http://schemas.microsoft.com/office/drawing/2014/main" id="{B4ED3CB7-ABC9-CCED-1B3F-CDD29D0B2A3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87738" y="1124673"/>
            <a:ext cx="5628018" cy="4375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1119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FA1E28-5876-9A7C-3308-C978516B90D0}"/>
              </a:ext>
            </a:extLst>
          </p:cNvPr>
          <p:cNvSpPr>
            <a:spLocks noGrp="1"/>
          </p:cNvSpPr>
          <p:nvPr>
            <p:ph type="title"/>
          </p:nvPr>
        </p:nvSpPr>
        <p:spPr>
          <a:xfrm>
            <a:off x="411480" y="991443"/>
            <a:ext cx="4443154" cy="1087819"/>
          </a:xfrm>
        </p:spPr>
        <p:txBody>
          <a:bodyPr anchor="b">
            <a:normAutofit/>
          </a:bodyPr>
          <a:lstStyle/>
          <a:p>
            <a:r>
              <a:rPr lang="en-GB" sz="3100"/>
              <a:t>Left-right self-placements by Irish voters, 1973–2020</a:t>
            </a:r>
            <a:endParaRPr lang="en-IE" sz="3100"/>
          </a:p>
        </p:txBody>
      </p:sp>
      <p:sp>
        <p:nvSpPr>
          <p:cNvPr id="35" name="Rectangle 34">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A343E9DD-4A10-E39F-27DB-D405FF0C4534}"/>
              </a:ext>
            </a:extLst>
          </p:cNvPr>
          <p:cNvSpPr>
            <a:spLocks noGrp="1"/>
          </p:cNvSpPr>
          <p:nvPr>
            <p:ph idx="1"/>
          </p:nvPr>
        </p:nvSpPr>
        <p:spPr>
          <a:xfrm>
            <a:off x="411480" y="2684095"/>
            <a:ext cx="4443154" cy="3492868"/>
          </a:xfrm>
        </p:spPr>
        <p:txBody>
          <a:bodyPr>
            <a:normAutofit/>
          </a:bodyPr>
          <a:lstStyle/>
          <a:p>
            <a:r>
              <a:rPr lang="en-GB" sz="1800" dirty="0"/>
              <a:t>47 years of survey data and 152,344 responses of left-right self-placements by eligible Irish voters.</a:t>
            </a:r>
          </a:p>
          <a:p>
            <a:endParaRPr lang="en-GB" sz="1800" dirty="0"/>
          </a:p>
          <a:p>
            <a:r>
              <a:rPr lang="en-GB" sz="1800" dirty="0"/>
              <a:t>With values of 5.8 and 6, the average left-right placements in 2007 and 2011 are very similar</a:t>
            </a:r>
          </a:p>
          <a:p>
            <a:endParaRPr lang="en-GB" sz="1800" dirty="0"/>
          </a:p>
          <a:p>
            <a:r>
              <a:rPr lang="en-GB" sz="1800" dirty="0"/>
              <a:t>Irish voters moved to the left since 2012.</a:t>
            </a:r>
            <a:endParaRPr lang="en-IE" sz="1800" dirty="0"/>
          </a:p>
        </p:txBody>
      </p:sp>
      <p:pic>
        <p:nvPicPr>
          <p:cNvPr id="5" name="Picture 4">
            <a:extLst>
              <a:ext uri="{FF2B5EF4-FFF2-40B4-BE49-F238E27FC236}">
                <a16:creationId xmlns:a16="http://schemas.microsoft.com/office/drawing/2014/main" id="{5F783149-4CB7-77C9-617C-33933B2B1AA6}"/>
              </a:ext>
            </a:extLst>
          </p:cNvPr>
          <p:cNvPicPr>
            <a:picLocks noChangeAspect="1"/>
          </p:cNvPicPr>
          <p:nvPr/>
        </p:nvPicPr>
        <p:blipFill>
          <a:blip r:embed="rId2"/>
          <a:stretch>
            <a:fillRect/>
          </a:stretch>
        </p:blipFill>
        <p:spPr>
          <a:xfrm>
            <a:off x="5385816" y="1267932"/>
            <a:ext cx="6440424" cy="4266781"/>
          </a:xfrm>
          <a:prstGeom prst="rect">
            <a:avLst/>
          </a:prstGeom>
        </p:spPr>
      </p:pic>
    </p:spTree>
    <p:extLst>
      <p:ext uri="{BB962C8B-B14F-4D97-AF65-F5344CB8AC3E}">
        <p14:creationId xmlns:p14="http://schemas.microsoft.com/office/powerpoint/2010/main" val="162507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text rectangle">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EADC2C5-511A-C9E0-C94B-B2CA8255C584}"/>
              </a:ext>
            </a:extLst>
          </p:cNvPr>
          <p:cNvSpPr>
            <a:spLocks noGrp="1"/>
          </p:cNvSpPr>
          <p:nvPr>
            <p:ph type="title"/>
          </p:nvPr>
        </p:nvSpPr>
        <p:spPr>
          <a:xfrm>
            <a:off x="841247" y="978619"/>
            <a:ext cx="3410712" cy="1106424"/>
          </a:xfrm>
        </p:spPr>
        <p:txBody>
          <a:bodyPr>
            <a:normAutofit/>
          </a:bodyPr>
          <a:lstStyle/>
          <a:p>
            <a:r>
              <a:rPr lang="en-GB" sz="2400"/>
              <a:t>Is this shift driven by supporters of specific parties?</a:t>
            </a:r>
            <a:endParaRPr lang="en-IE" sz="2400"/>
          </a:p>
        </p:txBody>
      </p:sp>
      <p:sp>
        <p:nvSpPr>
          <p:cNvPr id="21" name="!!accent">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544EA2B-2161-0716-FBD4-1307EA077A6B}"/>
              </a:ext>
            </a:extLst>
          </p:cNvPr>
          <p:cNvSpPr>
            <a:spLocks noGrp="1"/>
          </p:cNvSpPr>
          <p:nvPr>
            <p:ph idx="1"/>
          </p:nvPr>
        </p:nvSpPr>
        <p:spPr>
          <a:xfrm>
            <a:off x="841247" y="2359152"/>
            <a:ext cx="3410712" cy="3425043"/>
          </a:xfrm>
        </p:spPr>
        <p:txBody>
          <a:bodyPr>
            <a:normAutofit/>
          </a:bodyPr>
          <a:lstStyle/>
          <a:p>
            <a:r>
              <a:rPr lang="en-GB" sz="1700"/>
              <a:t>Divide sample by the first-preference vote choice for each election and estimate the average left-right positions, along with 95 per cent confidence intervals, for voters of each party.</a:t>
            </a:r>
          </a:p>
          <a:p>
            <a:r>
              <a:rPr lang="en-GB" sz="1700"/>
              <a:t>The lowest average left-right values for voters from </a:t>
            </a:r>
            <a:r>
              <a:rPr lang="en-GB" sz="1700" i="1"/>
              <a:t>all</a:t>
            </a:r>
            <a:r>
              <a:rPr lang="en-GB" sz="1700"/>
              <a:t> parties occurred in 2020.</a:t>
            </a:r>
          </a:p>
        </p:txBody>
      </p:sp>
      <p:pic>
        <p:nvPicPr>
          <p:cNvPr id="7" name="Picture 6">
            <a:extLst>
              <a:ext uri="{FF2B5EF4-FFF2-40B4-BE49-F238E27FC236}">
                <a16:creationId xmlns:a16="http://schemas.microsoft.com/office/drawing/2014/main" id="{51CE604A-28CE-D194-ACBC-006161CECADF}"/>
              </a:ext>
            </a:extLst>
          </p:cNvPr>
          <p:cNvPicPr>
            <a:picLocks noChangeAspect="1"/>
          </p:cNvPicPr>
          <p:nvPr/>
        </p:nvPicPr>
        <p:blipFill rotWithShape="1">
          <a:blip r:embed="rId2"/>
          <a:srcRect r="1869" b="-2"/>
          <a:stretch/>
        </p:blipFill>
        <p:spPr>
          <a:xfrm>
            <a:off x="4378998" y="634382"/>
            <a:ext cx="7402666" cy="6110492"/>
          </a:xfrm>
          <a:prstGeom prst="rect">
            <a:avLst/>
          </a:prstGeom>
        </p:spPr>
      </p:pic>
    </p:spTree>
    <p:extLst>
      <p:ext uri="{BB962C8B-B14F-4D97-AF65-F5344CB8AC3E}">
        <p14:creationId xmlns:p14="http://schemas.microsoft.com/office/powerpoint/2010/main" val="1264973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A170A2-11BC-0562-0A57-86E4E54743F2}"/>
              </a:ext>
            </a:extLst>
          </p:cNvPr>
          <p:cNvSpPr>
            <a:spLocks noGrp="1"/>
          </p:cNvSpPr>
          <p:nvPr>
            <p:ph type="title"/>
          </p:nvPr>
        </p:nvSpPr>
        <p:spPr>
          <a:xfrm>
            <a:off x="411480" y="991443"/>
            <a:ext cx="4443154" cy="1087819"/>
          </a:xfrm>
        </p:spPr>
        <p:txBody>
          <a:bodyPr anchor="b">
            <a:normAutofit/>
          </a:bodyPr>
          <a:lstStyle/>
          <a:p>
            <a:r>
              <a:rPr lang="en-GB" sz="2400" dirty="0"/>
              <a:t>Does income correlate with left-right self-placements?</a:t>
            </a:r>
            <a:endParaRPr lang="en-IE" sz="2400" dirty="0"/>
          </a:p>
        </p:txBody>
      </p:sp>
      <p:sp>
        <p:nvSpPr>
          <p:cNvPr id="21" name="Rectangle 20">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3462D0D-540A-4207-F2C5-87E107BA8E08}"/>
              </a:ext>
            </a:extLst>
          </p:cNvPr>
          <p:cNvSpPr>
            <a:spLocks noGrp="1"/>
          </p:cNvSpPr>
          <p:nvPr>
            <p:ph idx="1"/>
          </p:nvPr>
        </p:nvSpPr>
        <p:spPr>
          <a:xfrm>
            <a:off x="411480" y="2684095"/>
            <a:ext cx="4443154" cy="3492868"/>
          </a:xfrm>
        </p:spPr>
        <p:txBody>
          <a:bodyPr>
            <a:normAutofit/>
          </a:bodyPr>
          <a:lstStyle/>
          <a:p>
            <a:r>
              <a:rPr lang="en-GB" sz="1800" dirty="0"/>
              <a:t>Figure 3 shows the expected values of left-right self-placement for the five income categories, based on regression models (next slide).</a:t>
            </a:r>
          </a:p>
          <a:p>
            <a:r>
              <a:rPr lang="en-GB" sz="1800" dirty="0"/>
              <a:t>The coefficients for income in elections between 2002 and 2016 are small and do not reach conventional levels of statistical significance.</a:t>
            </a:r>
          </a:p>
          <a:p>
            <a:r>
              <a:rPr lang="en-GB" sz="1800" dirty="0"/>
              <a:t>However, in the 2020 election, income does predict left-right self-placement.</a:t>
            </a:r>
            <a:endParaRPr lang="en-IE" sz="1800" dirty="0"/>
          </a:p>
        </p:txBody>
      </p:sp>
      <p:pic>
        <p:nvPicPr>
          <p:cNvPr id="7" name="Picture 6" descr="A graph of income category&#10;&#10;Description automatically generated with medium confidence">
            <a:extLst>
              <a:ext uri="{FF2B5EF4-FFF2-40B4-BE49-F238E27FC236}">
                <a16:creationId xmlns:a16="http://schemas.microsoft.com/office/drawing/2014/main" id="{E871C57C-EB60-A1D0-654F-9294462A9E5C}"/>
              </a:ext>
            </a:extLst>
          </p:cNvPr>
          <p:cNvPicPr>
            <a:picLocks noChangeAspect="1"/>
          </p:cNvPicPr>
          <p:nvPr/>
        </p:nvPicPr>
        <p:blipFill>
          <a:blip r:embed="rId2"/>
          <a:stretch>
            <a:fillRect/>
          </a:stretch>
        </p:blipFill>
        <p:spPr>
          <a:xfrm>
            <a:off x="5385816" y="1654358"/>
            <a:ext cx="6440424" cy="3493929"/>
          </a:xfrm>
          <a:prstGeom prst="rect">
            <a:avLst/>
          </a:prstGeom>
        </p:spPr>
      </p:pic>
    </p:spTree>
    <p:extLst>
      <p:ext uri="{BB962C8B-B14F-4D97-AF65-F5344CB8AC3E}">
        <p14:creationId xmlns:p14="http://schemas.microsoft.com/office/powerpoint/2010/main" val="3100841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E395A-6B67-0491-4675-DF702C9BFC88}"/>
              </a:ext>
            </a:extLst>
          </p:cNvPr>
          <p:cNvSpPr>
            <a:spLocks noGrp="1"/>
          </p:cNvSpPr>
          <p:nvPr>
            <p:ph type="title"/>
          </p:nvPr>
        </p:nvSpPr>
        <p:spPr>
          <a:xfrm>
            <a:off x="761840" y="1138265"/>
            <a:ext cx="4651204" cy="1401183"/>
          </a:xfrm>
        </p:spPr>
        <p:txBody>
          <a:bodyPr vert="horz" lIns="91440" tIns="45720" rIns="91440" bIns="45720" rtlCol="0" anchor="t">
            <a:normAutofit/>
          </a:bodyPr>
          <a:lstStyle/>
          <a:p>
            <a:r>
              <a:rPr lang="en-US" sz="3000" dirty="0"/>
              <a:t>Predicting left-right self-placement</a:t>
            </a:r>
            <a:br>
              <a:rPr lang="en-US" sz="3000" dirty="0"/>
            </a:br>
            <a:endParaRPr lang="en-US" sz="3000" dirty="0"/>
          </a:p>
        </p:txBody>
      </p:sp>
      <p:cxnSp>
        <p:nvCxnSpPr>
          <p:cNvPr id="65" name="Straight Connector 64">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F15CCF5-5A40-5091-A89B-6A9898B47951}"/>
              </a:ext>
            </a:extLst>
          </p:cNvPr>
          <p:cNvSpPr>
            <a:spLocks noGrp="1"/>
          </p:cNvSpPr>
          <p:nvPr>
            <p:ph type="body" sz="half" idx="2"/>
          </p:nvPr>
        </p:nvSpPr>
        <p:spPr>
          <a:xfrm>
            <a:off x="761839" y="2324100"/>
            <a:ext cx="4453973" cy="3700181"/>
          </a:xfrm>
        </p:spPr>
        <p:txBody>
          <a:bodyPr vert="horz" lIns="91440" tIns="45720" rIns="91440" bIns="45720" rtlCol="0">
            <a:normAutofit fontScale="92500"/>
          </a:bodyPr>
          <a:lstStyle/>
          <a:p>
            <a:pPr indent="-228600" algn="just">
              <a:buFont typeface="Arial" panose="020B0604020202020204" pitchFamily="34" charset="0"/>
              <a:buChar char="•"/>
            </a:pPr>
            <a:r>
              <a:rPr lang="en-US" dirty="0"/>
              <a:t>Respondents in lower income categories tend to place themselves more to the left than high income earners, and there is a shift of low-to-middle earning voters to the left in 2020.</a:t>
            </a:r>
          </a:p>
          <a:p>
            <a:pPr indent="-228600" algn="just">
              <a:buFont typeface="Arial" panose="020B0604020202020204" pitchFamily="34" charset="0"/>
              <a:buChar char="•"/>
            </a:pPr>
            <a:r>
              <a:rPr lang="en-US" dirty="0"/>
              <a:t>Age is an important predictor of left-right self-placement: older voters tend to place themselves more to the right than younger voters.</a:t>
            </a:r>
          </a:p>
          <a:p>
            <a:pPr indent="-228600" algn="just">
              <a:buFont typeface="Arial" panose="020B0604020202020204" pitchFamily="34" charset="0"/>
              <a:buChar char="•"/>
            </a:pPr>
            <a:r>
              <a:rPr lang="en-US" dirty="0"/>
              <a:t>Voters in urban constituencies tend to be slightly more on the left, but this difference is not statistically significant in 2016and 2020. </a:t>
            </a:r>
          </a:p>
          <a:p>
            <a:pPr indent="-228600" algn="just">
              <a:buFont typeface="Arial" panose="020B0604020202020204" pitchFamily="34" charset="0"/>
              <a:buChar char="•"/>
            </a:pPr>
            <a:r>
              <a:rPr lang="en-US" dirty="0"/>
              <a:t>In line with evidence from other countries, respondents with a university degree tend to place themselves more to the left.</a:t>
            </a:r>
          </a:p>
          <a:p>
            <a:pPr indent="-228600" algn="just">
              <a:buFont typeface="Arial" panose="020B0604020202020204" pitchFamily="34" charset="0"/>
              <a:buChar char="•"/>
            </a:pPr>
            <a:r>
              <a:rPr lang="en-US" dirty="0"/>
              <a:t>In 2020, female respondents were not more likely to identify themselves on the left.</a:t>
            </a:r>
          </a:p>
          <a:p>
            <a:pPr indent="-228600" algn="just">
              <a:buFont typeface="Arial" panose="020B0604020202020204" pitchFamily="34" charset="0"/>
              <a:buChar char="•"/>
            </a:pPr>
            <a:endParaRPr lang="en-US" dirty="0"/>
          </a:p>
        </p:txBody>
      </p:sp>
      <p:pic>
        <p:nvPicPr>
          <p:cNvPr id="5" name="Content Placeholder 4">
            <a:extLst>
              <a:ext uri="{FF2B5EF4-FFF2-40B4-BE49-F238E27FC236}">
                <a16:creationId xmlns:a16="http://schemas.microsoft.com/office/drawing/2014/main" id="{DC4DCC23-A9E7-9D2D-BAFC-8D50B138FBDA}"/>
              </a:ext>
            </a:extLst>
          </p:cNvPr>
          <p:cNvPicPr>
            <a:picLocks noGrp="1" noChangeAspect="1"/>
          </p:cNvPicPr>
          <p:nvPr>
            <p:ph type="pic" idx="1"/>
          </p:nvPr>
        </p:nvPicPr>
        <p:blipFill rotWithShape="1">
          <a:blip r:embed="rId2"/>
          <a:srcRect l="-2065" t="-2" r="3" b="5"/>
          <a:stretch/>
        </p:blipFill>
        <p:spPr>
          <a:xfrm>
            <a:off x="5413044" y="595417"/>
            <a:ext cx="6535030" cy="5954668"/>
          </a:xfrm>
          <a:prstGeom prst="rect">
            <a:avLst/>
          </a:prstGeom>
        </p:spPr>
      </p:pic>
    </p:spTree>
    <p:extLst>
      <p:ext uri="{BB962C8B-B14F-4D97-AF65-F5344CB8AC3E}">
        <p14:creationId xmlns:p14="http://schemas.microsoft.com/office/powerpoint/2010/main" val="4076068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B96F5-3B6A-A4BF-60DA-9E6F7EE8FC2F}"/>
              </a:ext>
            </a:extLst>
          </p:cNvPr>
          <p:cNvSpPr>
            <a:spLocks noGrp="1"/>
          </p:cNvSpPr>
          <p:nvPr>
            <p:ph type="title"/>
          </p:nvPr>
        </p:nvSpPr>
        <p:spPr>
          <a:xfrm>
            <a:off x="761840" y="1138265"/>
            <a:ext cx="4544762" cy="1401183"/>
          </a:xfrm>
        </p:spPr>
        <p:txBody>
          <a:bodyPr anchor="t">
            <a:normAutofit/>
          </a:bodyPr>
          <a:lstStyle/>
          <a:p>
            <a:r>
              <a:rPr lang="en-GB" sz="2200" dirty="0"/>
              <a:t>Probability of voting for a party conditional on respondents’ left-right self-placement.</a:t>
            </a:r>
            <a:br>
              <a:rPr lang="en-GB" sz="2200" dirty="0"/>
            </a:br>
            <a:endParaRPr lang="en-IE" sz="2200" dirty="0"/>
          </a:p>
        </p:txBody>
      </p:sp>
      <p:cxnSp>
        <p:nvCxnSpPr>
          <p:cNvPr id="15" name="Straight Connector 14">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95DE2E4-2EBE-A09B-CB66-3EEE185817C7}"/>
              </a:ext>
            </a:extLst>
          </p:cNvPr>
          <p:cNvSpPr>
            <a:spLocks noGrp="1"/>
          </p:cNvSpPr>
          <p:nvPr>
            <p:ph idx="1"/>
          </p:nvPr>
        </p:nvSpPr>
        <p:spPr>
          <a:xfrm>
            <a:off x="761840" y="2551176"/>
            <a:ext cx="4544762" cy="3602935"/>
          </a:xfrm>
        </p:spPr>
        <p:txBody>
          <a:bodyPr>
            <a:normAutofit/>
          </a:bodyPr>
          <a:lstStyle/>
          <a:p>
            <a:r>
              <a:rPr lang="en-GB" sz="1400" dirty="0"/>
              <a:t>In all elections since 2002, left-right self-placement is a strong predictor of casting the first-preference vote for a Fianna </a:t>
            </a:r>
            <a:r>
              <a:rPr lang="en-GB" sz="1400"/>
              <a:t>Fáil</a:t>
            </a:r>
            <a:r>
              <a:rPr lang="en-GB" sz="1400" dirty="0"/>
              <a:t> or </a:t>
            </a:r>
            <a:r>
              <a:rPr lang="en-GB" sz="1400"/>
              <a:t>FineGael</a:t>
            </a:r>
            <a:r>
              <a:rPr lang="en-GB" sz="1400" dirty="0"/>
              <a:t> candidate.</a:t>
            </a:r>
          </a:p>
          <a:p>
            <a:r>
              <a:rPr lang="en-GB" sz="1400" dirty="0"/>
              <a:t>Voters who place themselves on the left or centre-left (values between 0and 4) rarely vote Fianna </a:t>
            </a:r>
            <a:r>
              <a:rPr lang="en-GB" sz="1400"/>
              <a:t>Fáil</a:t>
            </a:r>
            <a:r>
              <a:rPr lang="en-GB" sz="1400" dirty="0"/>
              <a:t> and Fine Gael. </a:t>
            </a:r>
          </a:p>
          <a:p>
            <a:r>
              <a:rPr lang="en-GB" sz="1400" dirty="0"/>
              <a:t>A different pattern emerges for Sinn Féin, the Greens, and parties from what we call the ‘Left bloc’ (Social Democrats, Labour, and People Before Profit). </a:t>
            </a:r>
          </a:p>
          <a:p>
            <a:r>
              <a:rPr lang="en-GB" sz="1400" dirty="0"/>
              <a:t>In 2020, respondents who placed themselves on the far-left were very likely to cast their first-preference vote for a Sinn Féin candidate. </a:t>
            </a:r>
          </a:p>
          <a:p>
            <a:r>
              <a:rPr lang="en-GB" sz="1400" dirty="0"/>
              <a:t>This is also evident in 2011 and 2016, even though the probabilities are lower given that Sinn Féin received – overall – less support than in 2020.</a:t>
            </a:r>
            <a:endParaRPr lang="en-IE" sz="1400" dirty="0"/>
          </a:p>
          <a:p>
            <a:endParaRPr lang="en-IE" sz="1400" dirty="0"/>
          </a:p>
        </p:txBody>
      </p:sp>
      <p:pic>
        <p:nvPicPr>
          <p:cNvPr id="5" name="Picture 4">
            <a:extLst>
              <a:ext uri="{FF2B5EF4-FFF2-40B4-BE49-F238E27FC236}">
                <a16:creationId xmlns:a16="http://schemas.microsoft.com/office/drawing/2014/main" id="{B071A174-66AB-4084-A423-9132E07DB897}"/>
              </a:ext>
            </a:extLst>
          </p:cNvPr>
          <p:cNvPicPr>
            <a:picLocks noChangeAspect="1"/>
          </p:cNvPicPr>
          <p:nvPr/>
        </p:nvPicPr>
        <p:blipFill rotWithShape="1">
          <a:blip r:embed="rId2"/>
          <a:srcRect t="1" r="-2" b="-3774"/>
          <a:stretch/>
        </p:blipFill>
        <p:spPr>
          <a:xfrm>
            <a:off x="6082748" y="787331"/>
            <a:ext cx="5334160" cy="5968030"/>
          </a:xfrm>
          <a:prstGeom prst="rect">
            <a:avLst/>
          </a:prstGeom>
        </p:spPr>
      </p:pic>
    </p:spTree>
    <p:extLst>
      <p:ext uri="{BB962C8B-B14F-4D97-AF65-F5344CB8AC3E}">
        <p14:creationId xmlns:p14="http://schemas.microsoft.com/office/powerpoint/2010/main" val="3987505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7">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A4A9A22-F7A5-3CFD-6D7A-AAD5003158B5}"/>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3700" dirty="0"/>
              <a:t>Attitudes towards reducing differences in income and wealth (2020)</a:t>
            </a:r>
          </a:p>
        </p:txBody>
      </p:sp>
      <p:sp>
        <p:nvSpPr>
          <p:cNvPr id="20" name="Rectangle 19">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Content Placeholder 4">
            <a:extLst>
              <a:ext uri="{FF2B5EF4-FFF2-40B4-BE49-F238E27FC236}">
                <a16:creationId xmlns:a16="http://schemas.microsoft.com/office/drawing/2014/main" id="{60FDD4A9-63B0-8AE4-1E7B-B9323D8D90B3}"/>
              </a:ext>
            </a:extLst>
          </p:cNvPr>
          <p:cNvPicPr>
            <a:picLocks noChangeAspect="1"/>
          </p:cNvPicPr>
          <p:nvPr/>
        </p:nvPicPr>
        <p:blipFill rotWithShape="1">
          <a:blip r:embed="rId2"/>
          <a:srcRect r="1167" b="-2"/>
          <a:stretch/>
        </p:blipFill>
        <p:spPr>
          <a:xfrm>
            <a:off x="908304" y="2478024"/>
            <a:ext cx="6009855" cy="3694176"/>
          </a:xfrm>
          <a:prstGeom prst="rect">
            <a:avLst/>
          </a:prstGeom>
        </p:spPr>
      </p:pic>
      <p:sp>
        <p:nvSpPr>
          <p:cNvPr id="4" name="TextBox 3">
            <a:extLst>
              <a:ext uri="{FF2B5EF4-FFF2-40B4-BE49-F238E27FC236}">
                <a16:creationId xmlns:a16="http://schemas.microsoft.com/office/drawing/2014/main" id="{0E32EFB0-3BBD-800F-0891-9DE3515AECDD}"/>
              </a:ext>
            </a:extLst>
          </p:cNvPr>
          <p:cNvSpPr txBox="1"/>
          <p:nvPr/>
        </p:nvSpPr>
        <p:spPr>
          <a:xfrm>
            <a:off x="7411453" y="2478024"/>
            <a:ext cx="3872243" cy="369417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400"/>
              <a:t>Test of whether these patterns are consistent with alternative indicators of left/right socio-economic preferences. The multinomial logistic regression models are rerun.</a:t>
            </a:r>
          </a:p>
          <a:p>
            <a:pPr indent="-228600">
              <a:lnSpc>
                <a:spcPct val="90000"/>
              </a:lnSpc>
              <a:spcAft>
                <a:spcPts val="600"/>
              </a:spcAft>
              <a:buFont typeface="Arial" panose="020B0604020202020204" pitchFamily="34" charset="0"/>
              <a:buChar char="•"/>
            </a:pPr>
            <a:endParaRPr lang="en-US" sz="1400"/>
          </a:p>
          <a:p>
            <a:pPr indent="-228600">
              <a:lnSpc>
                <a:spcPct val="90000"/>
              </a:lnSpc>
              <a:spcAft>
                <a:spcPts val="600"/>
              </a:spcAft>
              <a:buFont typeface="Arial" panose="020B0604020202020204" pitchFamily="34" charset="0"/>
              <a:buChar char="•"/>
            </a:pPr>
            <a:r>
              <a:rPr lang="en-US" sz="1400"/>
              <a:t>For the 2020 election, left-right self-placement are replaced with support for the statement that the ‘government should reduce differences in income and wealth’ (Figure 5) and attitudes towards ‘more taxes and spending’ (next slide).</a:t>
            </a:r>
          </a:p>
          <a:p>
            <a:pPr indent="-228600">
              <a:lnSpc>
                <a:spcPct val="90000"/>
              </a:lnSpc>
              <a:spcAft>
                <a:spcPts val="600"/>
              </a:spcAft>
              <a:buFont typeface="Arial" panose="020B0604020202020204" pitchFamily="34" charset="0"/>
              <a:buChar char="•"/>
            </a:pPr>
            <a:endParaRPr lang="en-US" sz="1400"/>
          </a:p>
          <a:p>
            <a:pPr indent="-228600">
              <a:lnSpc>
                <a:spcPct val="90000"/>
              </a:lnSpc>
              <a:spcAft>
                <a:spcPts val="600"/>
              </a:spcAft>
              <a:buFont typeface="Arial" panose="020B0604020202020204" pitchFamily="34" charset="0"/>
              <a:buChar char="•"/>
            </a:pPr>
            <a:r>
              <a:rPr lang="en-US" sz="1400"/>
              <a:t>Figure 5 indicates a clear divide between Fianna Fáil and Fine Gael on the one side, and Sinn Féin, the Greens and the Left bloc on the other side.</a:t>
            </a:r>
          </a:p>
          <a:p>
            <a:pPr indent="-228600">
              <a:lnSpc>
                <a:spcPct val="90000"/>
              </a:lnSpc>
              <a:spcAft>
                <a:spcPts val="600"/>
              </a:spcAft>
              <a:buFont typeface="Arial" panose="020B0604020202020204" pitchFamily="34" charset="0"/>
              <a:buChar char="•"/>
            </a:pPr>
            <a:endParaRPr lang="en-US" sz="1400"/>
          </a:p>
        </p:txBody>
      </p:sp>
    </p:spTree>
    <p:extLst>
      <p:ext uri="{BB962C8B-B14F-4D97-AF65-F5344CB8AC3E}">
        <p14:creationId xmlns:p14="http://schemas.microsoft.com/office/powerpoint/2010/main" val="37801500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114</TotalTime>
  <Words>999</Words>
  <Application>Microsoft Office PowerPoint</Application>
  <PresentationFormat>Widescreen</PresentationFormat>
  <Paragraphs>61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Aptos Display</vt:lpstr>
      <vt:lpstr>Arial</vt:lpstr>
      <vt:lpstr>Calibri</vt:lpstr>
      <vt:lpstr>Courier New</vt:lpstr>
      <vt:lpstr>Google Sans</vt:lpstr>
      <vt:lpstr>Office Theme</vt:lpstr>
      <vt:lpstr>Replication Paper: Are Irish Voters Moving to the Left?   Journal of Irish Political Studies</vt:lpstr>
      <vt:lpstr>Abstract</vt:lpstr>
      <vt:lpstr>Methodology</vt:lpstr>
      <vt:lpstr>Left-right self-placements by Irish voters, 1973–2020</vt:lpstr>
      <vt:lpstr>Is this shift driven by supporters of specific parties?</vt:lpstr>
      <vt:lpstr>Does income correlate with left-right self-placements?</vt:lpstr>
      <vt:lpstr>Predicting left-right self-placement </vt:lpstr>
      <vt:lpstr>Probability of voting for a party conditional on respondents’ left-right self-placement. </vt:lpstr>
      <vt:lpstr>Attitudes towards reducing differences in income and wealth (2020)</vt:lpstr>
      <vt:lpstr>Attitudes towards taxes and spending (2020)</vt:lpstr>
      <vt:lpstr>Rerun the model with new dependent variables</vt:lpstr>
      <vt:lpstr>Twist: Added “Urban” as an interaction term to each of the linear regression models for 2020. </vt:lpstr>
      <vt:lpstr>Anova Test for new interaction models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Replication Paper: Are Irish Voters Moving to the Left?   Journal of Irish Political Studies</dc:title>
  <dc:creator>Niall Carty</dc:creator>
  <cp:lastModifiedBy>Niall Carty</cp:lastModifiedBy>
  <cp:revision>2</cp:revision>
  <dcterms:created xsi:type="dcterms:W3CDTF">2024-03-29T11:01:17Z</dcterms:created>
  <dcterms:modified xsi:type="dcterms:W3CDTF">2024-03-31T15:45:12Z</dcterms:modified>
</cp:coreProperties>
</file>