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go3BBCFU5DzfPdfIHpxQdFFiVo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0F5397-8627-4313-B7F9-ABAFF6BC435B}">
  <a:tblStyle styleId="{BC0F5397-8627-4313-B7F9-ABAFF6BC43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7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7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9c7a3f67b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g19c7a3f67be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9c7a3f67b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g19c7a3f67be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9c7a3f67b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19c7a3f67be_0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9c7a3f67b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g19c7a3f67be_0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c7a3f67b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19c7a3f67be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9cb51f5f9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19cb51f5f9d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00" spcFirstLastPara="1" rIns="91500" wrap="square" tIns="457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00" spcFirstLastPara="1" rIns="91500" wrap="square" tIns="457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00" spcFirstLastPara="1" rIns="91500" wrap="square" tIns="457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00" spcFirstLastPara="1" rIns="91500" wrap="square" tIns="457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308950" y="-251549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00" spcFirstLastPara="1" rIns="91500" wrap="square" tIns="45750">
            <a:normAutofit/>
          </a:bodyPr>
          <a:lstStyle>
            <a:lvl1pPr indent="-2540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1pPr>
            <a:lvl2pPr indent="-2540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–"/>
              <a:defRPr/>
            </a:lvl2pPr>
            <a:lvl3pPr indent="-25400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3pPr>
            <a:lvl4pPr indent="-2540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–"/>
              <a:defRPr/>
            </a:lvl4pPr>
            <a:lvl5pPr indent="-2540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»"/>
              <a:defRPr/>
            </a:lvl5pPr>
            <a:lvl6pPr indent="-2540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6pPr>
            <a:lvl7pPr indent="-2540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7pPr>
            <a:lvl8pPr indent="-2540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8pPr>
            <a:lvl9pPr indent="-2540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00" spcFirstLastPara="1" rIns="91500" wrap="square" tIns="457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00" spcFirstLastPara="1" rIns="91500" wrap="square" tIns="457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00" spcFirstLastPara="1" rIns="91500" wrap="square" tIns="457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4732350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00" spcFirstLastPara="1" rIns="91500" wrap="square" tIns="457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541350" y="190489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00" spcFirstLastPara="1" rIns="91500" wrap="square" tIns="45750">
            <a:normAutofit/>
          </a:bodyPr>
          <a:lstStyle>
            <a:lvl1pPr indent="-2540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1pPr>
            <a:lvl2pPr indent="-2540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–"/>
              <a:defRPr/>
            </a:lvl2pPr>
            <a:lvl3pPr indent="-25400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3pPr>
            <a:lvl4pPr indent="-2540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–"/>
              <a:defRPr/>
            </a:lvl4pPr>
            <a:lvl5pPr indent="-2540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»"/>
              <a:defRPr/>
            </a:lvl5pPr>
            <a:lvl6pPr indent="-2540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6pPr>
            <a:lvl7pPr indent="-2540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7pPr>
            <a:lvl8pPr indent="-2540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8pPr>
            <a:lvl9pPr indent="-2540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00" spcFirstLastPara="1" rIns="91500" wrap="square" tIns="457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00" spcFirstLastPara="1" rIns="91500" wrap="square" tIns="457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00" spcFirstLastPara="1" rIns="91500" wrap="square" tIns="457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00" spcFirstLastPara="1" rIns="91500" wrap="square" tIns="457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00" spcFirstLastPara="1" rIns="91500" wrap="square" tIns="45750">
            <a:norm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00" spcFirstLastPara="1" rIns="91500" wrap="square" tIns="457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00" spcFirstLastPara="1" rIns="91500" wrap="square" tIns="457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00" spcFirstLastPara="1" rIns="91500" wrap="square" tIns="457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00" spcFirstLastPara="1" rIns="91500" wrap="square" tIns="457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160020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00" spcFirstLastPara="1" rIns="91500" wrap="square" tIns="45750">
            <a:normAutofit/>
          </a:bodyPr>
          <a:lstStyle>
            <a:lvl1pPr indent="-2540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1pPr>
            <a:lvl2pPr indent="-2540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–"/>
              <a:defRPr/>
            </a:lvl2pPr>
            <a:lvl3pPr indent="-25400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3pPr>
            <a:lvl4pPr indent="-2540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–"/>
              <a:defRPr/>
            </a:lvl4pPr>
            <a:lvl5pPr indent="-2540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»"/>
              <a:defRPr/>
            </a:lvl5pPr>
            <a:lvl6pPr indent="-2540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6pPr>
            <a:lvl7pPr indent="-2540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7pPr>
            <a:lvl8pPr indent="-2540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8pPr>
            <a:lvl9pPr indent="-2540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00" spcFirstLastPara="1" rIns="91500" wrap="square" tIns="457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00" spcFirstLastPara="1" rIns="91500" wrap="square" tIns="457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00" spcFirstLastPara="1" rIns="91500" wrap="square" tIns="457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00" spcFirstLastPara="1" rIns="91500" wrap="square" tIns="457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722313" y="2906714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00" spcFirstLastPara="1" rIns="91500" wrap="square" tIns="457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00" spcFirstLastPara="1" rIns="91500" wrap="square" tIns="457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00" spcFirstLastPara="1" rIns="91500" wrap="square" tIns="457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00" spcFirstLastPara="1" rIns="91500" wrap="square" tIns="457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00" spcFirstLastPara="1" rIns="91500" wrap="square" tIns="457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600201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00" spcFirstLastPara="1" rIns="91500" wrap="square" tIns="4575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4648200" y="1600201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00" spcFirstLastPara="1" rIns="91500" wrap="square" tIns="4575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00" spcFirstLastPara="1" rIns="91500" wrap="square" tIns="457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00" spcFirstLastPara="1" rIns="91500" wrap="square" tIns="457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00" spcFirstLastPara="1" rIns="91500" wrap="square" tIns="457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00" spcFirstLastPara="1" rIns="91500" wrap="square" tIns="457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457200" y="1535113"/>
            <a:ext cx="40401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00" spcFirstLastPara="1" rIns="91500" wrap="square" tIns="457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00" spcFirstLastPara="1" rIns="91500" wrap="square" tIns="4575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4645025" y="1535113"/>
            <a:ext cx="40419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00" spcFirstLastPara="1" rIns="91500" wrap="square" tIns="457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00" spcFirstLastPara="1" rIns="91500" wrap="square" tIns="4575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00" spcFirstLastPara="1" rIns="91500" wrap="square" tIns="457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00" spcFirstLastPara="1" rIns="91500" wrap="square" tIns="457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00" spcFirstLastPara="1" rIns="91500" wrap="square" tIns="457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00" spcFirstLastPara="1" rIns="91500" wrap="square" tIns="457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00" spcFirstLastPara="1" rIns="91500" wrap="square" tIns="457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00" spcFirstLastPara="1" rIns="91500" wrap="square" tIns="457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00" spcFirstLastPara="1" rIns="91500" wrap="square" tIns="457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457201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00" spcFirstLastPara="1" rIns="91500" wrap="square" tIns="457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575050" y="273051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00" spcFirstLastPara="1" rIns="91500" wrap="square" tIns="4575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57201" y="1435101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00" spcFirstLastPara="1" rIns="91500" wrap="square" tIns="457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00" spcFirstLastPara="1" rIns="91500" wrap="square" tIns="457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00" spcFirstLastPara="1" rIns="91500" wrap="square" tIns="457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00" spcFirstLastPara="1" rIns="91500" wrap="square" tIns="457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50" lIns="91500" spcFirstLastPara="1" rIns="91500" wrap="square" tIns="457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00" spcFirstLastPara="1" rIns="91500" wrap="square" tIns="457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00" spcFirstLastPara="1" rIns="91500" wrap="square" tIns="457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00" spcFirstLastPara="1" rIns="91500" wrap="square" tIns="457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00" spcFirstLastPara="1" rIns="91500" wrap="square" tIns="457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00" spcFirstLastPara="1" rIns="91500" wrap="square" tIns="4575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57200" y="160020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00" spcFirstLastPara="1" rIns="91500" wrap="square" tIns="4575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00" spcFirstLastPara="1" rIns="91500" wrap="square" tIns="45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00" spcFirstLastPara="1" rIns="91500" wrap="square" tIns="457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00" spcFirstLastPara="1" rIns="91500" wrap="square" tIns="45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9144000" cy="1167000"/>
          </a:xfrm>
          <a:prstGeom prst="rect">
            <a:avLst/>
          </a:prstGeom>
          <a:solidFill>
            <a:srgbClr val="9B2D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9075" lIns="19075" spcFirstLastPara="1" rIns="19075" wrap="square" tIns="19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0" y="261036"/>
            <a:ext cx="91440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75" lIns="19075" spcFirstLastPara="1" rIns="19075" wrap="square" tIns="19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Layerwise Relevance Propagation - Implications for Feature Extraction</a:t>
            </a:r>
            <a:endParaRPr b="1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7627" y="761224"/>
            <a:ext cx="1490917" cy="28264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0" y="568849"/>
            <a:ext cx="91440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75" lIns="19075" spcFirstLastPara="1" rIns="19075" wrap="square" tIns="19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Carwyn Collinsworth | Gopi Sumanth Sanka | Akhil Arradi</a:t>
            </a:r>
            <a:endParaRPr b="0" i="0" sz="1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286453" y="1305885"/>
            <a:ext cx="8593500" cy="52656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9075" lIns="19075" spcFirstLastPara="1" rIns="19075" wrap="square" tIns="190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Neural Networks  are simultaneously scalable and tunable function optimizers capable of seemingly endless applicability. and black boxes which provide no introspection about their decisions. However, recent methods such as Layer-wise Relevance Propagation (LRP) have made strides in bringing explainability to NNs. LRP is employed after training a model, at which point it finds out the input features the network learned.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0" y="1305885"/>
            <a:ext cx="9144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75" lIns="19075" spcFirstLastPara="1" rIns="19075" wrap="square" tIns="19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1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9c7a3f67be_0_13"/>
          <p:cNvSpPr/>
          <p:nvPr/>
        </p:nvSpPr>
        <p:spPr>
          <a:xfrm>
            <a:off x="0" y="0"/>
            <a:ext cx="9144000" cy="1167000"/>
          </a:xfrm>
          <a:prstGeom prst="rect">
            <a:avLst/>
          </a:prstGeom>
          <a:solidFill>
            <a:srgbClr val="9B2D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9075" lIns="19075" spcFirstLastPara="1" rIns="19075" wrap="square" tIns="19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19c7a3f67be_0_13"/>
          <p:cNvSpPr txBox="1"/>
          <p:nvPr/>
        </p:nvSpPr>
        <p:spPr>
          <a:xfrm>
            <a:off x="0" y="261036"/>
            <a:ext cx="91440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75" lIns="19075" spcFirstLastPara="1" rIns="19075" wrap="square" tIns="19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Layerwise Relevance Propagation - Implications for Feature Extraction</a:t>
            </a:r>
            <a:endParaRPr b="1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6" name="Google Shape;96;g19c7a3f67be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7627" y="761224"/>
            <a:ext cx="1490913" cy="28264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19c7a3f67be_0_13"/>
          <p:cNvSpPr txBox="1"/>
          <p:nvPr/>
        </p:nvSpPr>
        <p:spPr>
          <a:xfrm>
            <a:off x="0" y="568849"/>
            <a:ext cx="91440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75" lIns="19075" spcFirstLastPara="1" rIns="19075" wrap="square" tIns="19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Carwyn Collinsworth | Gopi Sumanth Sanka | Akhil Arradi</a:t>
            </a:r>
            <a:endParaRPr b="0" i="0" sz="1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g19c7a3f67be_0_13"/>
          <p:cNvSpPr/>
          <p:nvPr/>
        </p:nvSpPr>
        <p:spPr>
          <a:xfrm>
            <a:off x="219052" y="1397813"/>
            <a:ext cx="4031100" cy="5055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9075" lIns="19075" spcFirstLastPara="1" rIns="19075" wrap="square" tIns="19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Learning the contribution of each layer of the network and each part of the given input to the final output will help in </a:t>
            </a:r>
            <a:endParaRPr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1714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Data Augumentation</a:t>
            </a:r>
            <a:endParaRPr sz="1900"/>
          </a:p>
          <a:p>
            <a:pPr indent="-1714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Better Feature Selection Methods</a:t>
            </a:r>
            <a:endParaRPr sz="1900"/>
          </a:p>
          <a:p>
            <a:pPr indent="-1714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Creating better Neural Network Architectures.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19c7a3f67be_0_13"/>
          <p:cNvSpPr txBox="1"/>
          <p:nvPr/>
        </p:nvSpPr>
        <p:spPr>
          <a:xfrm>
            <a:off x="0" y="1586000"/>
            <a:ext cx="42501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75" lIns="19075" spcFirstLastPara="1" rIns="19075" wrap="square" tIns="19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9c7a3f67be_0_13"/>
          <p:cNvSpPr/>
          <p:nvPr/>
        </p:nvSpPr>
        <p:spPr>
          <a:xfrm>
            <a:off x="4629833" y="1397813"/>
            <a:ext cx="4250100" cy="5055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9075" lIns="19075" spcFirstLastPara="1" rIns="19075" wrap="square" tIns="19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01" name="Google Shape;101;g19c7a3f67be_0_13"/>
          <p:cNvSpPr txBox="1"/>
          <p:nvPr/>
        </p:nvSpPr>
        <p:spPr>
          <a:xfrm>
            <a:off x="4572000" y="1598844"/>
            <a:ext cx="45720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75" lIns="19075" spcFirstLastPara="1" rIns="19075" wrap="square" tIns="19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19c7a3f67be_0_13"/>
          <p:cNvSpPr txBox="1"/>
          <p:nvPr/>
        </p:nvSpPr>
        <p:spPr>
          <a:xfrm>
            <a:off x="4829740" y="2607792"/>
            <a:ext cx="3850500" cy="3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75" lIns="19075" spcFirstLastPara="1" rIns="19075" wrap="square" tIns="19075">
            <a:noAutofit/>
          </a:bodyPr>
          <a:lstStyle/>
          <a:p>
            <a:pPr indent="-171450" lvl="0" marL="1016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Set up a pre-trained MNIST Classifier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016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Build a wrapper for the built-in PyTorch classify function call such that we perform LRP subsequent to a classification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016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Use various LRP rules to test relevant decision features.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171450" lvl="3" marL="3810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LRP-0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171450" lvl="3" marL="3810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LRP-𝝐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171450" lvl="3" marL="3810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LRP-𝛾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171450" lvl="3" marL="3810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LRP-Composite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016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Test areas of importance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9c7a3f67be_0_45"/>
          <p:cNvSpPr/>
          <p:nvPr/>
        </p:nvSpPr>
        <p:spPr>
          <a:xfrm>
            <a:off x="0" y="0"/>
            <a:ext cx="9144000" cy="1167000"/>
          </a:xfrm>
          <a:prstGeom prst="rect">
            <a:avLst/>
          </a:prstGeom>
          <a:solidFill>
            <a:srgbClr val="9B2D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9075" lIns="19075" spcFirstLastPara="1" rIns="19075" wrap="square" tIns="19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19c7a3f67be_0_45"/>
          <p:cNvSpPr txBox="1"/>
          <p:nvPr/>
        </p:nvSpPr>
        <p:spPr>
          <a:xfrm>
            <a:off x="0" y="261036"/>
            <a:ext cx="91440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75" lIns="19075" spcFirstLastPara="1" rIns="19075" wrap="square" tIns="19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Layerwise Relevance Propagation - Implications for Feature Extraction</a:t>
            </a:r>
            <a:endParaRPr b="1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9" name="Google Shape;109;g19c7a3f67be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7627" y="761224"/>
            <a:ext cx="1490913" cy="28264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19c7a3f67be_0_45"/>
          <p:cNvSpPr txBox="1"/>
          <p:nvPr/>
        </p:nvSpPr>
        <p:spPr>
          <a:xfrm>
            <a:off x="0" y="568849"/>
            <a:ext cx="91440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75" lIns="19075" spcFirstLastPara="1" rIns="19075" wrap="square" tIns="19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Carwyn Collinsworth | Gopi Sumanth Sanka | Akhil Arradi</a:t>
            </a:r>
            <a:endParaRPr b="0" i="0" sz="1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g19c7a3f67be_0_45"/>
          <p:cNvSpPr/>
          <p:nvPr/>
        </p:nvSpPr>
        <p:spPr>
          <a:xfrm>
            <a:off x="168500" y="1331161"/>
            <a:ext cx="8677800" cy="5375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9075" lIns="19075" spcFirstLastPara="1" rIns="19075" wrap="square" tIns="19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19c7a3f67be_0_45"/>
          <p:cNvSpPr txBox="1"/>
          <p:nvPr/>
        </p:nvSpPr>
        <p:spPr>
          <a:xfrm>
            <a:off x="0" y="1261411"/>
            <a:ext cx="9144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75" lIns="19075" spcFirstLastPara="1" rIns="19075" wrap="square" tIns="19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Removal</a:t>
            </a:r>
            <a:endParaRPr b="1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9c7a3f67be_0_45"/>
          <p:cNvSpPr txBox="1"/>
          <p:nvPr/>
        </p:nvSpPr>
        <p:spPr>
          <a:xfrm>
            <a:off x="3405885" y="5116406"/>
            <a:ext cx="11388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75" lIns="19075" spcFirstLastPara="1" rIns="19075" wrap="square" tIns="19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Confidence: 0.4547</a:t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g19c7a3f67be_0_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5771" y="1812912"/>
            <a:ext cx="2570528" cy="144011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19c7a3f67be_0_45"/>
          <p:cNvSpPr txBox="1"/>
          <p:nvPr/>
        </p:nvSpPr>
        <p:spPr>
          <a:xfrm>
            <a:off x="0" y="3405505"/>
            <a:ext cx="91440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75" lIns="19075" spcFirstLastPara="1" rIns="19075" wrap="square" tIns="19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Confidence: 0.5657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g19c7a3f67be_0_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3792" y="3722396"/>
            <a:ext cx="1423062" cy="116693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19c7a3f67be_0_45"/>
          <p:cNvSpPr txBox="1"/>
          <p:nvPr/>
        </p:nvSpPr>
        <p:spPr>
          <a:xfrm>
            <a:off x="4838206" y="5012760"/>
            <a:ext cx="14232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75" lIns="19075" spcFirstLastPara="1" rIns="19075" wrap="square" tIns="190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Confidence: 0.2009</a:t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misclassified as 6</a:t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g19c7a3f67be_0_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62219" y="3722393"/>
            <a:ext cx="1078953" cy="107151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19c7a3f67be_0_45"/>
          <p:cNvSpPr txBox="1"/>
          <p:nvPr/>
        </p:nvSpPr>
        <p:spPr>
          <a:xfrm>
            <a:off x="235901" y="5900635"/>
            <a:ext cx="27996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75" lIns="19075" spcFirstLastPara="1" rIns="19075" wrap="square" tIns="190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Confidence Formula: (Max - 2nd-Max)/Max where max and 2nd max refer the the argmax of predicted class values and second argmax respectively.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g19c7a3f67be_0_45"/>
          <p:cNvPicPr preferRelativeResize="0"/>
          <p:nvPr/>
        </p:nvPicPr>
        <p:blipFill rotWithShape="1">
          <a:blip r:embed="rId7">
            <a:alphaModFix/>
          </a:blip>
          <a:srcRect b="11987" l="-6152" r="18139" t="0"/>
          <a:stretch/>
        </p:blipFill>
        <p:spPr>
          <a:xfrm>
            <a:off x="4980026" y="5495318"/>
            <a:ext cx="1045750" cy="930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19c7a3f67be_0_4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34701" y="5447036"/>
            <a:ext cx="1202937" cy="998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9c7a3f67be_0_116"/>
          <p:cNvSpPr/>
          <p:nvPr/>
        </p:nvSpPr>
        <p:spPr>
          <a:xfrm>
            <a:off x="0" y="0"/>
            <a:ext cx="9144000" cy="1167000"/>
          </a:xfrm>
          <a:prstGeom prst="rect">
            <a:avLst/>
          </a:prstGeom>
          <a:solidFill>
            <a:srgbClr val="9B2D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9075" lIns="19075" spcFirstLastPara="1" rIns="19075" wrap="square" tIns="19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19c7a3f67be_0_116"/>
          <p:cNvSpPr txBox="1"/>
          <p:nvPr/>
        </p:nvSpPr>
        <p:spPr>
          <a:xfrm>
            <a:off x="0" y="261036"/>
            <a:ext cx="91440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75" lIns="19075" spcFirstLastPara="1" rIns="19075" wrap="square" tIns="19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Layerwise Relevance Propagation - Implications for Feature Extraction</a:t>
            </a:r>
            <a:endParaRPr b="1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28" name="Google Shape;128;g19c7a3f67be_0_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7627" y="761224"/>
            <a:ext cx="1490913" cy="28264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9c7a3f67be_0_116"/>
          <p:cNvSpPr txBox="1"/>
          <p:nvPr/>
        </p:nvSpPr>
        <p:spPr>
          <a:xfrm>
            <a:off x="0" y="568849"/>
            <a:ext cx="91440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75" lIns="19075" spcFirstLastPara="1" rIns="19075" wrap="square" tIns="19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Carwyn Collinsworth | Gopi Sumanth Sanka | Akhil Arradi</a:t>
            </a:r>
            <a:endParaRPr b="0" i="0" sz="1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g19c7a3f67be_0_116"/>
          <p:cNvSpPr/>
          <p:nvPr/>
        </p:nvSpPr>
        <p:spPr>
          <a:xfrm>
            <a:off x="252750" y="1516510"/>
            <a:ext cx="8677800" cy="5021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9075" lIns="19075" spcFirstLastPara="1" rIns="19075" wrap="square" tIns="19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g19c7a3f67be_0_116"/>
          <p:cNvPicPr preferRelativeResize="0"/>
          <p:nvPr/>
        </p:nvPicPr>
        <p:blipFill rotWithShape="1">
          <a:blip r:embed="rId4">
            <a:alphaModFix/>
          </a:blip>
          <a:srcRect b="8958" l="0" r="12816" t="0"/>
          <a:stretch/>
        </p:blipFill>
        <p:spPr>
          <a:xfrm>
            <a:off x="533135" y="2980331"/>
            <a:ext cx="3255958" cy="61184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19c7a3f67be_0_116"/>
          <p:cNvSpPr txBox="1"/>
          <p:nvPr/>
        </p:nvSpPr>
        <p:spPr>
          <a:xfrm>
            <a:off x="4773193" y="2561219"/>
            <a:ext cx="32016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75" lIns="19075" spcFirstLastPara="1" rIns="19075" wrap="square" tIns="19075">
            <a:spAutoFit/>
          </a:bodyPr>
          <a:lstStyle/>
          <a:p>
            <a:pPr indent="0" lvl="0" marL="381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LRP-𝛾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g19c7a3f67be_0_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3190" y="2929078"/>
            <a:ext cx="3116927" cy="61184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19c7a3f67be_0_116"/>
          <p:cNvSpPr txBox="1"/>
          <p:nvPr/>
        </p:nvSpPr>
        <p:spPr>
          <a:xfrm>
            <a:off x="5046599" y="4528313"/>
            <a:ext cx="320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75" lIns="19075" spcFirstLastPara="1" rIns="19075" wrap="square" tIns="19075">
            <a:spAutoFit/>
          </a:bodyPr>
          <a:lstStyle/>
          <a:p>
            <a:pPr indent="0" lvl="0" marL="381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LRP-Composite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g19c7a3f67be_0_116"/>
          <p:cNvPicPr preferRelativeResize="0"/>
          <p:nvPr/>
        </p:nvPicPr>
        <p:blipFill rotWithShape="1">
          <a:blip r:embed="rId6">
            <a:alphaModFix/>
          </a:blip>
          <a:srcRect b="11933" l="0" r="0" t="0"/>
          <a:stretch/>
        </p:blipFill>
        <p:spPr>
          <a:xfrm>
            <a:off x="533135" y="4892078"/>
            <a:ext cx="3342396" cy="735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19c7a3f67be_0_1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73193" y="4880651"/>
            <a:ext cx="3883117" cy="73586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19c7a3f67be_0_116"/>
          <p:cNvSpPr txBox="1"/>
          <p:nvPr/>
        </p:nvSpPr>
        <p:spPr>
          <a:xfrm>
            <a:off x="1937766" y="1718714"/>
            <a:ext cx="5341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75" lIns="19075" spcFirstLastPara="1" rIns="19075" wrap="square" tIns="190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LRP Rules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9c7a3f67be_0_116"/>
          <p:cNvSpPr txBox="1"/>
          <p:nvPr/>
        </p:nvSpPr>
        <p:spPr>
          <a:xfrm>
            <a:off x="603583" y="2595578"/>
            <a:ext cx="320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75" lIns="19075" spcFirstLastPara="1" rIns="19075" wrap="square" tIns="19075">
            <a:spAutoFit/>
          </a:bodyPr>
          <a:lstStyle/>
          <a:p>
            <a:pPr indent="0" lvl="0" marL="381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LRP-0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9c7a3f67be_0_116"/>
          <p:cNvSpPr txBox="1"/>
          <p:nvPr/>
        </p:nvSpPr>
        <p:spPr>
          <a:xfrm>
            <a:off x="603583" y="4529906"/>
            <a:ext cx="320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75" lIns="19075" spcFirstLastPara="1" rIns="19075" wrap="square" tIns="19075">
            <a:spAutoFit/>
          </a:bodyPr>
          <a:lstStyle/>
          <a:p>
            <a:pPr indent="0" lvl="0" marL="381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LRP-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𝝐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9c7a3f67be_0_143"/>
          <p:cNvSpPr/>
          <p:nvPr/>
        </p:nvSpPr>
        <p:spPr>
          <a:xfrm>
            <a:off x="0" y="0"/>
            <a:ext cx="9144000" cy="1167000"/>
          </a:xfrm>
          <a:prstGeom prst="rect">
            <a:avLst/>
          </a:prstGeom>
          <a:solidFill>
            <a:srgbClr val="9B2D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9075" lIns="19075" spcFirstLastPara="1" rIns="19075" wrap="square" tIns="19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19c7a3f67be_0_143"/>
          <p:cNvSpPr txBox="1"/>
          <p:nvPr/>
        </p:nvSpPr>
        <p:spPr>
          <a:xfrm>
            <a:off x="0" y="261036"/>
            <a:ext cx="91440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75" lIns="19075" spcFirstLastPara="1" rIns="19075" wrap="square" tIns="19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Layerwise Relevance Propagation - Implications for Feature Extraction</a:t>
            </a:r>
            <a:endParaRPr b="1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46" name="Google Shape;146;g19c7a3f67be_0_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7627" y="761224"/>
            <a:ext cx="1490913" cy="28264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9c7a3f67be_0_143"/>
          <p:cNvSpPr txBox="1"/>
          <p:nvPr/>
        </p:nvSpPr>
        <p:spPr>
          <a:xfrm>
            <a:off x="0" y="568849"/>
            <a:ext cx="91440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75" lIns="19075" spcFirstLastPara="1" rIns="19075" wrap="square" tIns="19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Carwyn Collinsworth | Gopi Sumanth Sanka | Akhil Arradi</a:t>
            </a:r>
            <a:endParaRPr b="0" i="0" sz="1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g19c7a3f67be_0_143"/>
          <p:cNvSpPr/>
          <p:nvPr/>
        </p:nvSpPr>
        <p:spPr>
          <a:xfrm>
            <a:off x="50151" y="1516510"/>
            <a:ext cx="9093900" cy="5021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9075" lIns="19075" spcFirstLastPara="1" rIns="19075" wrap="square" tIns="19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9" name="Google Shape;149;g19c7a3f67be_0_143"/>
          <p:cNvGraphicFramePr/>
          <p:nvPr/>
        </p:nvGraphicFramePr>
        <p:xfrm>
          <a:off x="198438" y="19078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{BC0F5397-8627-4313-B7F9-ABAFF6BC435B}</a:tableStyleId>
              </a:tblPr>
              <a:tblGrid>
                <a:gridCol w="2915700"/>
                <a:gridCol w="2915700"/>
                <a:gridCol w="2915700"/>
              </a:tblGrid>
              <a:tr h="77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19050" marB="19050" marR="19050" marL="190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Strongest Correct Classification</a:t>
                      </a:r>
                      <a:endParaRPr sz="1500"/>
                    </a:p>
                  </a:txBody>
                  <a:tcPr marT="19050" marB="19050" marR="19050" marL="190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Strongest Incorrect Classification</a:t>
                      </a:r>
                      <a:endParaRPr sz="1500"/>
                    </a:p>
                  </a:txBody>
                  <a:tcPr marT="19050" marB="19050" marR="19050" marL="190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LRP - 0</a:t>
                      </a:r>
                      <a:endParaRPr sz="1500"/>
                    </a:p>
                  </a:txBody>
                  <a:tcPr marT="19050" marB="19050" marR="19050" marL="190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0.94473</a:t>
                      </a:r>
                      <a:endParaRPr sz="1500"/>
                    </a:p>
                  </a:txBody>
                  <a:tcPr marT="19050" marB="19050" marR="19050" marL="190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0.07645</a:t>
                      </a:r>
                      <a:endParaRPr sz="1500"/>
                    </a:p>
                  </a:txBody>
                  <a:tcPr marT="19050" marB="19050" marR="19050" marL="190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LRP-𝝐</a:t>
                      </a:r>
                      <a:endParaRPr sz="1500"/>
                    </a:p>
                  </a:txBody>
                  <a:tcPr marT="19050" marB="19050" marR="19050" marL="190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0.96633</a:t>
                      </a:r>
                      <a:endParaRPr sz="1500"/>
                    </a:p>
                  </a:txBody>
                  <a:tcPr marT="19050" marB="19050" marR="19050" marL="190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0.09543</a:t>
                      </a:r>
                      <a:endParaRPr sz="1500"/>
                    </a:p>
                  </a:txBody>
                  <a:tcPr marT="19050" marB="19050" marR="19050" marL="190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LRP-𝛾</a:t>
                      </a:r>
                      <a:endParaRPr sz="1500"/>
                    </a:p>
                  </a:txBody>
                  <a:tcPr marT="19050" marB="19050" marR="19050" marL="190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0.89288</a:t>
                      </a:r>
                      <a:endParaRPr sz="1500"/>
                    </a:p>
                  </a:txBody>
                  <a:tcPr marT="19050" marB="19050" marR="19050" marL="190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0.08678</a:t>
                      </a:r>
                      <a:endParaRPr sz="1500"/>
                    </a:p>
                  </a:txBody>
                  <a:tcPr marT="19050" marB="19050" marR="19050" marL="190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Composite LRP</a:t>
                      </a:r>
                      <a:endParaRPr sz="1500"/>
                    </a:p>
                  </a:txBody>
                  <a:tcPr marT="19050" marB="19050" marR="19050" marL="190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0.79616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19050" marL="190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0.08536</a:t>
                      </a:r>
                      <a:endParaRPr sz="1500"/>
                    </a:p>
                  </a:txBody>
                  <a:tcPr marT="19050" marB="19050" marR="19050" marL="190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c7a3f67be_0_77"/>
          <p:cNvSpPr/>
          <p:nvPr/>
        </p:nvSpPr>
        <p:spPr>
          <a:xfrm>
            <a:off x="0" y="0"/>
            <a:ext cx="9144000" cy="1167000"/>
          </a:xfrm>
          <a:prstGeom prst="rect">
            <a:avLst/>
          </a:prstGeom>
          <a:solidFill>
            <a:srgbClr val="9B2D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9075" lIns="19075" spcFirstLastPara="1" rIns="19075" wrap="square" tIns="19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9c7a3f67be_0_77"/>
          <p:cNvSpPr txBox="1"/>
          <p:nvPr/>
        </p:nvSpPr>
        <p:spPr>
          <a:xfrm>
            <a:off x="0" y="261036"/>
            <a:ext cx="91440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75" lIns="19075" spcFirstLastPara="1" rIns="19075" wrap="square" tIns="19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Layerwise Relevance Propagation - Implications for Feature Extraction</a:t>
            </a:r>
            <a:endParaRPr b="1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6" name="Google Shape;156;g19c7a3f67be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7627" y="761224"/>
            <a:ext cx="1490913" cy="28264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19c7a3f67be_0_77"/>
          <p:cNvSpPr txBox="1"/>
          <p:nvPr/>
        </p:nvSpPr>
        <p:spPr>
          <a:xfrm>
            <a:off x="0" y="568849"/>
            <a:ext cx="91440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75" lIns="19075" spcFirstLastPara="1" rIns="19075" wrap="square" tIns="19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Carwyn Collinsworth | Gopi Sumanth Sanka | Akhil Arradi</a:t>
            </a:r>
            <a:endParaRPr b="0" i="0" sz="1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g19c7a3f67be_0_77"/>
          <p:cNvSpPr/>
          <p:nvPr/>
        </p:nvSpPr>
        <p:spPr>
          <a:xfrm>
            <a:off x="294875" y="1425714"/>
            <a:ext cx="8554200" cy="5193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9075" lIns="19075" spcFirstLastPara="1" rIns="19075" wrap="square" tIns="19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19c7a3f67be_0_77"/>
          <p:cNvSpPr txBox="1"/>
          <p:nvPr/>
        </p:nvSpPr>
        <p:spPr>
          <a:xfrm>
            <a:off x="0" y="1425714"/>
            <a:ext cx="9144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75" lIns="19075" spcFirstLastPara="1" rIns="19075" wrap="square" tIns="19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Generalized Network Structure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9c7a3f67be_0_77"/>
          <p:cNvSpPr txBox="1"/>
          <p:nvPr/>
        </p:nvSpPr>
        <p:spPr>
          <a:xfrm>
            <a:off x="0" y="1784839"/>
            <a:ext cx="91440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75" lIns="19075" spcFirstLastPara="1" rIns="19075" wrap="square" tIns="19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5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Layer ReLu DNN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vs </a:t>
            </a:r>
            <a:r>
              <a:rPr b="0" i="0" lang="en-US" sz="15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Layer </a:t>
            </a:r>
            <a:r>
              <a:rPr lang="en-US" sz="1500" u="sng">
                <a:latin typeface="Calibri"/>
                <a:ea typeface="Calibri"/>
                <a:cs typeface="Calibri"/>
                <a:sym typeface="Calibri"/>
              </a:rPr>
              <a:t>ReLu </a:t>
            </a:r>
            <a:r>
              <a:rPr b="0" i="0" lang="en-US" sz="15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DNN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vs </a:t>
            </a:r>
            <a:r>
              <a:rPr b="0" i="0" lang="en-US" sz="15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CNN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g19c7a3f67be_0_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7523" y="2184875"/>
            <a:ext cx="5850145" cy="393935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9cb51f5f9d_1_2"/>
          <p:cNvSpPr/>
          <p:nvPr/>
        </p:nvSpPr>
        <p:spPr>
          <a:xfrm>
            <a:off x="0" y="0"/>
            <a:ext cx="9144000" cy="1167000"/>
          </a:xfrm>
          <a:prstGeom prst="rect">
            <a:avLst/>
          </a:prstGeom>
          <a:solidFill>
            <a:srgbClr val="9B2D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9075" lIns="19075" spcFirstLastPara="1" rIns="19075" wrap="square" tIns="19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9cb51f5f9d_1_2"/>
          <p:cNvSpPr txBox="1"/>
          <p:nvPr/>
        </p:nvSpPr>
        <p:spPr>
          <a:xfrm>
            <a:off x="0" y="261036"/>
            <a:ext cx="91440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75" lIns="19075" spcFirstLastPara="1" rIns="19075" wrap="square" tIns="19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Layerwise Relevance Propagation - Implications for Feature Extraction</a:t>
            </a:r>
            <a:endParaRPr b="1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68" name="Google Shape;168;g19cb51f5f9d_1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7627" y="761224"/>
            <a:ext cx="1490913" cy="28264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19cb51f5f9d_1_2"/>
          <p:cNvSpPr txBox="1"/>
          <p:nvPr/>
        </p:nvSpPr>
        <p:spPr>
          <a:xfrm>
            <a:off x="0" y="568849"/>
            <a:ext cx="91440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75" lIns="19075" spcFirstLastPara="1" rIns="19075" wrap="square" tIns="19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Carwyn Collinsworth | Gopi Sumanth Sanka | Akhil Arradi</a:t>
            </a:r>
            <a:endParaRPr b="0" i="0" sz="1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g19cb51f5f9d_1_2"/>
          <p:cNvSpPr/>
          <p:nvPr/>
        </p:nvSpPr>
        <p:spPr>
          <a:xfrm>
            <a:off x="219052" y="1397813"/>
            <a:ext cx="4031100" cy="5055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9075" lIns="19075" spcFirstLastPara="1" rIns="19075" wrap="square" tIns="19075">
            <a:noAutofit/>
          </a:bodyPr>
          <a:lstStyle/>
          <a:p>
            <a:pPr indent="0" lvl="0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19cb51f5f9d_1_2"/>
          <p:cNvSpPr txBox="1"/>
          <p:nvPr/>
        </p:nvSpPr>
        <p:spPr>
          <a:xfrm>
            <a:off x="0" y="1586000"/>
            <a:ext cx="42501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75" lIns="19075" spcFirstLastPara="1" rIns="19075" wrap="square" tIns="19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19cb51f5f9d_1_2"/>
          <p:cNvSpPr/>
          <p:nvPr/>
        </p:nvSpPr>
        <p:spPr>
          <a:xfrm>
            <a:off x="4768583" y="1397813"/>
            <a:ext cx="4111500" cy="5055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9075" lIns="19075" spcFirstLastPara="1" rIns="19075" wrap="square" tIns="19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9cb51f5f9d_1_2"/>
          <p:cNvSpPr txBox="1"/>
          <p:nvPr/>
        </p:nvSpPr>
        <p:spPr>
          <a:xfrm>
            <a:off x="4572000" y="1598844"/>
            <a:ext cx="45720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75" lIns="19075" spcFirstLastPara="1" rIns="19075" wrap="square" tIns="19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Scan the QR code for more details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19cb51f5f9d_1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3815" y="2923840"/>
            <a:ext cx="2229802" cy="221729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19cb51f5f9d_1_2"/>
          <p:cNvSpPr txBox="1"/>
          <p:nvPr/>
        </p:nvSpPr>
        <p:spPr>
          <a:xfrm>
            <a:off x="465365" y="2527516"/>
            <a:ext cx="3538500" cy="26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75" lIns="19075" spcFirstLastPara="1" rIns="19075" wrap="square" tIns="19075">
            <a:spAutoFit/>
          </a:bodyPr>
          <a:lstStyle/>
          <a:p>
            <a:pPr indent="-158750" lvl="0" marL="1016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 Will be generalizing the model further by automating the neural network architecture for any kind of dataset.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1016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Auto tuning the hyperparameters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10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1016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Applying the same solution to detect different things like handwriting, objects , etc,. by making the model more generalized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2014-06-09T17:44:32Z</dcterms:created>
  <dc:creator>Dan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0x010100F0B40039D0C35547A21C2D02D271B01E</vt:lpwstr>
  </property>
</Properties>
</file>