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6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D786-CE7D-4620-A895-09702B27715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1F67-3DB2-4A77-855C-E5A1062B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A2FA298-FFCE-4399-A712-77264B90ED48}"/>
              </a:ext>
            </a:extLst>
          </p:cNvPr>
          <p:cNvSpPr/>
          <p:nvPr/>
        </p:nvSpPr>
        <p:spPr>
          <a:xfrm>
            <a:off x="8737602" y="769257"/>
            <a:ext cx="3164114" cy="4209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EFBBBB3-BC41-4908-8C8C-4038639B3E43}"/>
              </a:ext>
            </a:extLst>
          </p:cNvPr>
          <p:cNvSpPr/>
          <p:nvPr/>
        </p:nvSpPr>
        <p:spPr>
          <a:xfrm>
            <a:off x="8737601" y="1444172"/>
            <a:ext cx="3164114" cy="4209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D557261-63A2-40B3-86CE-91BDB9A39A9F}"/>
              </a:ext>
            </a:extLst>
          </p:cNvPr>
          <p:cNvSpPr/>
          <p:nvPr/>
        </p:nvSpPr>
        <p:spPr>
          <a:xfrm>
            <a:off x="8737601" y="2119087"/>
            <a:ext cx="3164114" cy="4209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B3E11F2-23A8-4317-A9C7-05B5BE98ECD2}"/>
              </a:ext>
            </a:extLst>
          </p:cNvPr>
          <p:cNvSpPr/>
          <p:nvPr/>
        </p:nvSpPr>
        <p:spPr>
          <a:xfrm>
            <a:off x="8737601" y="2873833"/>
            <a:ext cx="3164114" cy="4209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97E1976-C903-4D69-868B-FFD6C26564AF}"/>
              </a:ext>
            </a:extLst>
          </p:cNvPr>
          <p:cNvSpPr/>
          <p:nvPr/>
        </p:nvSpPr>
        <p:spPr>
          <a:xfrm>
            <a:off x="8737601" y="3628579"/>
            <a:ext cx="3164114" cy="4209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40115F9-AC2B-4C47-94EA-BE3F3D7B3CBE}"/>
              </a:ext>
            </a:extLst>
          </p:cNvPr>
          <p:cNvSpPr/>
          <p:nvPr/>
        </p:nvSpPr>
        <p:spPr>
          <a:xfrm>
            <a:off x="290284" y="293928"/>
            <a:ext cx="885370" cy="551178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aws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9993B4-500A-4F9E-A9EA-29D918A67D0F}"/>
              </a:ext>
            </a:extLst>
          </p:cNvPr>
          <p:cNvSpPr/>
          <p:nvPr/>
        </p:nvSpPr>
        <p:spPr>
          <a:xfrm>
            <a:off x="8737600" y="8447328"/>
            <a:ext cx="3164115" cy="42091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gcp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1C4F516-8A03-454B-BFD0-72F800D9754D}"/>
              </a:ext>
            </a:extLst>
          </p:cNvPr>
          <p:cNvSpPr/>
          <p:nvPr/>
        </p:nvSpPr>
        <p:spPr>
          <a:xfrm>
            <a:off x="8737599" y="9202074"/>
            <a:ext cx="3164115" cy="42091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C5F1D7D-2A23-490A-8618-5DF45F5D8E19}"/>
              </a:ext>
            </a:extLst>
          </p:cNvPr>
          <p:cNvSpPr/>
          <p:nvPr/>
        </p:nvSpPr>
        <p:spPr>
          <a:xfrm>
            <a:off x="8737598" y="10517436"/>
            <a:ext cx="3164115" cy="42091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CE0C660-413C-4146-965A-C84BDB4FDD16}"/>
              </a:ext>
            </a:extLst>
          </p:cNvPr>
          <p:cNvSpPr/>
          <p:nvPr/>
        </p:nvSpPr>
        <p:spPr>
          <a:xfrm>
            <a:off x="8737600" y="4365178"/>
            <a:ext cx="3164114" cy="4209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203667A-9AE2-4BA1-BCEC-F7F75509D488}"/>
              </a:ext>
            </a:extLst>
          </p:cNvPr>
          <p:cNvSpPr/>
          <p:nvPr/>
        </p:nvSpPr>
        <p:spPr>
          <a:xfrm>
            <a:off x="1291772" y="348342"/>
            <a:ext cx="2423886" cy="1095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nltk</a:t>
            </a:r>
            <a:r>
              <a:rPr lang="en-US" dirty="0"/>
              <a:t>, genism, spacy, polyglot, regex</a:t>
            </a:r>
          </a:p>
        </p:txBody>
      </p:sp>
    </p:spTree>
    <p:extLst>
      <p:ext uri="{BB962C8B-B14F-4D97-AF65-F5344CB8AC3E}">
        <p14:creationId xmlns:p14="http://schemas.microsoft.com/office/powerpoint/2010/main" val="1128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DDD0875-8B7A-4DB1-92E2-196575F70ADC}"/>
              </a:ext>
            </a:extLst>
          </p:cNvPr>
          <p:cNvSpPr/>
          <p:nvPr/>
        </p:nvSpPr>
        <p:spPr>
          <a:xfrm>
            <a:off x="2840845" y="412507"/>
            <a:ext cx="1050547" cy="44642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 </a:t>
            </a:r>
            <a:r>
              <a:rPr lang="en-US" dirty="0" err="1">
                <a:solidFill>
                  <a:schemeClr val="bg1"/>
                </a:solidFill>
              </a:rPr>
              <a:t>csvs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39BDC6C-99C0-4491-A3B7-00F31C00E0D2}"/>
              </a:ext>
            </a:extLst>
          </p:cNvPr>
          <p:cNvSpPr/>
          <p:nvPr/>
        </p:nvSpPr>
        <p:spPr>
          <a:xfrm>
            <a:off x="4246167" y="412507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load_and_concat_csvs</a:t>
            </a:r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3FEDCA49-ABDC-494A-9087-805039530AD4}"/>
              </a:ext>
            </a:extLst>
          </p:cNvPr>
          <p:cNvSpPr/>
          <p:nvPr/>
        </p:nvSpPr>
        <p:spPr>
          <a:xfrm>
            <a:off x="7176489" y="480858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df_raw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B43A897-BA40-48CB-B049-5570A7FA3C3B}"/>
              </a:ext>
            </a:extLst>
          </p:cNvPr>
          <p:cNvSpPr/>
          <p:nvPr/>
        </p:nvSpPr>
        <p:spPr>
          <a:xfrm>
            <a:off x="4246166" y="1622159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clean_raw_csv</a:t>
            </a:r>
            <a:endParaRPr lang="en-US" dirty="0"/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36D9E19B-A107-4BEC-952C-74786C01D05B}"/>
              </a:ext>
            </a:extLst>
          </p:cNvPr>
          <p:cNvSpPr/>
          <p:nvPr/>
        </p:nvSpPr>
        <p:spPr>
          <a:xfrm>
            <a:off x="2840845" y="1690510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df_raw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ECD2DED3-C184-4323-BBCE-389DE2E1F46E}"/>
              </a:ext>
            </a:extLst>
          </p:cNvPr>
          <p:cNvSpPr/>
          <p:nvPr/>
        </p:nvSpPr>
        <p:spPr>
          <a:xfrm>
            <a:off x="7176489" y="1737665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DA012-B3F1-40F8-B9B6-7B7C2EE22A72}"/>
              </a:ext>
            </a:extLst>
          </p:cNvPr>
          <p:cNvSpPr txBox="1"/>
          <p:nvPr/>
        </p:nvSpPr>
        <p:spPr>
          <a:xfrm>
            <a:off x="7176489" y="2818822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series_of_interest</a:t>
            </a:r>
            <a:endParaRPr lang="en-US" dirty="0"/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B2FD2C2E-2149-40BF-97B0-9B1F0CF22683}"/>
              </a:ext>
            </a:extLst>
          </p:cNvPr>
          <p:cNvSpPr/>
          <p:nvPr/>
        </p:nvSpPr>
        <p:spPr>
          <a:xfrm>
            <a:off x="4246166" y="2831811"/>
            <a:ext cx="2575547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df[‘job description’]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62071C0-5F6E-470B-A2E9-4AA7D21BB5B3}"/>
              </a:ext>
            </a:extLst>
          </p:cNvPr>
          <p:cNvSpPr/>
          <p:nvPr/>
        </p:nvSpPr>
        <p:spPr>
          <a:xfrm>
            <a:off x="4246165" y="4009759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clean_terms_for_nlp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2C342-58F0-48CC-9542-A3E941A1CC2E}"/>
              </a:ext>
            </a:extLst>
          </p:cNvPr>
          <p:cNvSpPr txBox="1"/>
          <p:nvPr/>
        </p:nvSpPr>
        <p:spPr>
          <a:xfrm>
            <a:off x="1379189" y="4040732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series_of_interest</a:t>
            </a:r>
            <a:endParaRPr lang="en-US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3BF1D7BC-0937-49CC-86EC-F91E3462A80A}"/>
              </a:ext>
            </a:extLst>
          </p:cNvPr>
          <p:cNvSpPr/>
          <p:nvPr/>
        </p:nvSpPr>
        <p:spPr>
          <a:xfrm>
            <a:off x="7203198" y="4040732"/>
            <a:ext cx="2494225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terms_for_nlp</a:t>
            </a:r>
            <a:endParaRPr lang="en-US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B97BAB4A-89D9-41F8-AAAC-575C39376910}"/>
              </a:ext>
            </a:extLst>
          </p:cNvPr>
          <p:cNvSpPr/>
          <p:nvPr/>
        </p:nvSpPr>
        <p:spPr>
          <a:xfrm>
            <a:off x="7203198" y="3659458"/>
            <a:ext cx="2485489" cy="350301"/>
          </a:xfrm>
          <a:prstGeom prst="flowChartPredefined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term_fixes</a:t>
            </a:r>
            <a:endParaRPr lang="en-US" dirty="0"/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B668F92D-FCEF-4D83-B0AC-75521890BCEB}"/>
              </a:ext>
            </a:extLst>
          </p:cNvPr>
          <p:cNvSpPr/>
          <p:nvPr/>
        </p:nvSpPr>
        <p:spPr>
          <a:xfrm>
            <a:off x="7194462" y="4465069"/>
            <a:ext cx="3067138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additional_stopwords</a:t>
            </a:r>
            <a:endParaRPr lang="en-US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C765E03-2BA7-48AA-BE18-2E4ED0AA51E3}"/>
              </a:ext>
            </a:extLst>
          </p:cNvPr>
          <p:cNvSpPr/>
          <p:nvPr/>
        </p:nvSpPr>
        <p:spPr>
          <a:xfrm>
            <a:off x="4246164" y="5628102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nlp_skill_lists</a:t>
            </a:r>
            <a:endParaRPr lang="en-US" dirty="0"/>
          </a:p>
        </p:txBody>
      </p: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CCA7D4D5-6596-4698-82AA-DC7D58389EE6}"/>
              </a:ext>
            </a:extLst>
          </p:cNvPr>
          <p:cNvSpPr/>
          <p:nvPr/>
        </p:nvSpPr>
        <p:spPr>
          <a:xfrm>
            <a:off x="824254" y="5696453"/>
            <a:ext cx="3067138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additional_stopwords</a:t>
            </a:r>
            <a:endParaRPr lang="en-US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5CB64379-9540-4BF0-A788-C280CE1A2C0F}"/>
              </a:ext>
            </a:extLst>
          </p:cNvPr>
          <p:cNvSpPr/>
          <p:nvPr/>
        </p:nvSpPr>
        <p:spPr>
          <a:xfrm>
            <a:off x="7176483" y="5579358"/>
            <a:ext cx="3067138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and subtopic lists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F8169-18B0-4527-BA19-CB0AA397B1BB}"/>
              </a:ext>
            </a:extLst>
          </p:cNvPr>
          <p:cNvSpPr txBox="1"/>
          <p:nvPr/>
        </p:nvSpPr>
        <p:spPr>
          <a:xfrm>
            <a:off x="8532779" y="5857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EA92B93-F4F5-45E7-95A2-D54FA6FBF7CC}"/>
              </a:ext>
            </a:extLst>
          </p:cNvPr>
          <p:cNvSpPr/>
          <p:nvPr/>
        </p:nvSpPr>
        <p:spPr>
          <a:xfrm>
            <a:off x="4246164" y="6906061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nlp_count_n_grams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4FB1B-7AB6-4625-B9E0-22A20A524D7C}"/>
              </a:ext>
            </a:extLst>
          </p:cNvPr>
          <p:cNvSpPr txBox="1"/>
          <p:nvPr/>
        </p:nvSpPr>
        <p:spPr>
          <a:xfrm>
            <a:off x="7290034" y="6976231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n_grams</a:t>
            </a:r>
            <a:endParaRPr lang="en-US" dirty="0"/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990EC00D-A93F-4DAE-882C-A8CF7525A3EC}"/>
              </a:ext>
            </a:extLst>
          </p:cNvPr>
          <p:cNvSpPr/>
          <p:nvPr/>
        </p:nvSpPr>
        <p:spPr>
          <a:xfrm>
            <a:off x="1110710" y="6976231"/>
            <a:ext cx="2494225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terms_for_nlp</a:t>
            </a:r>
            <a:endParaRPr lang="en-US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002F5BC-0492-4562-8161-55253986DB98}"/>
              </a:ext>
            </a:extLst>
          </p:cNvPr>
          <p:cNvSpPr/>
          <p:nvPr/>
        </p:nvSpPr>
        <p:spPr>
          <a:xfrm>
            <a:off x="4246164" y="7910703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viz_indeed_metdata</a:t>
            </a:r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EC0E4911-D368-46B9-932E-ED13975A1A9A}"/>
              </a:ext>
            </a:extLst>
          </p:cNvPr>
          <p:cNvSpPr/>
          <p:nvPr/>
        </p:nvSpPr>
        <p:spPr>
          <a:xfrm>
            <a:off x="2682453" y="7979054"/>
            <a:ext cx="1023834" cy="350301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8A7CE71C-B2D1-49D5-8312-F84D7B96D409}"/>
              </a:ext>
            </a:extLst>
          </p:cNvPr>
          <p:cNvSpPr/>
          <p:nvPr/>
        </p:nvSpPr>
        <p:spPr>
          <a:xfrm>
            <a:off x="4246164" y="8915345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viz_word_clouds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73C38-E4EF-443A-8729-AFB80AE5F1F7}"/>
              </a:ext>
            </a:extLst>
          </p:cNvPr>
          <p:cNvSpPr txBox="1"/>
          <p:nvPr/>
        </p:nvSpPr>
        <p:spPr>
          <a:xfrm>
            <a:off x="1379189" y="8689683"/>
            <a:ext cx="2485490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series_of_interest</a:t>
            </a:r>
            <a:endParaRPr lang="en-US" dirty="0"/>
          </a:p>
        </p:txBody>
      </p:sp>
      <p:sp>
        <p:nvSpPr>
          <p:cNvPr id="32" name="Flowchart: Predefined Process 31">
            <a:extLst>
              <a:ext uri="{FF2B5EF4-FFF2-40B4-BE49-F238E27FC236}">
                <a16:creationId xmlns:a16="http://schemas.microsoft.com/office/drawing/2014/main" id="{333D3F9F-CE2F-471C-9091-97873C4BDAAB}"/>
              </a:ext>
            </a:extLst>
          </p:cNvPr>
          <p:cNvSpPr/>
          <p:nvPr/>
        </p:nvSpPr>
        <p:spPr>
          <a:xfrm>
            <a:off x="1370454" y="9164883"/>
            <a:ext cx="2494225" cy="350301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terms_for_nlp</a:t>
            </a:r>
            <a:endParaRPr lang="en-US" dirty="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AE9F1F3-CA7A-44CD-8B59-84A1CC843A65}"/>
              </a:ext>
            </a:extLst>
          </p:cNvPr>
          <p:cNvSpPr/>
          <p:nvPr/>
        </p:nvSpPr>
        <p:spPr>
          <a:xfrm>
            <a:off x="4246163" y="9919987"/>
            <a:ext cx="2575547" cy="4870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viz_n_grams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0F2FFC-63A4-42BF-85FD-B20F82797DBB}"/>
              </a:ext>
            </a:extLst>
          </p:cNvPr>
          <p:cNvSpPr txBox="1"/>
          <p:nvPr/>
        </p:nvSpPr>
        <p:spPr>
          <a:xfrm>
            <a:off x="7363434" y="7979054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&lt;direct visualization&gt;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5CFFB-E3B1-45A5-96DB-A5D42AA8D945}"/>
              </a:ext>
            </a:extLst>
          </p:cNvPr>
          <p:cNvSpPr txBox="1"/>
          <p:nvPr/>
        </p:nvSpPr>
        <p:spPr>
          <a:xfrm>
            <a:off x="7336726" y="8931871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&lt;direct visualization&gt;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31A04F-4424-45AF-9CCD-4874663DBA43}"/>
              </a:ext>
            </a:extLst>
          </p:cNvPr>
          <p:cNvSpPr txBox="1"/>
          <p:nvPr/>
        </p:nvSpPr>
        <p:spPr>
          <a:xfrm>
            <a:off x="7326954" y="9987653"/>
            <a:ext cx="2450046" cy="41933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df_jobs_raw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Internal Storage 36">
            <a:extLst>
              <a:ext uri="{FF2B5EF4-FFF2-40B4-BE49-F238E27FC236}">
                <a16:creationId xmlns:a16="http://schemas.microsoft.com/office/drawing/2014/main" id="{B899CFF5-5C3B-454F-9483-021D8C20CBC7}"/>
              </a:ext>
            </a:extLst>
          </p:cNvPr>
          <p:cNvSpPr/>
          <p:nvPr/>
        </p:nvSpPr>
        <p:spPr>
          <a:xfrm>
            <a:off x="3340935" y="228179"/>
            <a:ext cx="5510130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df_raw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DC27DDC-8171-4CF5-96BF-A6733484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399619"/>
            <a:ext cx="11306175" cy="3952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26692-43D8-4FF9-B995-0392C1125FB8}"/>
              </a:ext>
            </a:extLst>
          </p:cNvPr>
          <p:cNvSpPr txBox="1"/>
          <p:nvPr/>
        </p:nvSpPr>
        <p:spPr>
          <a:xfrm>
            <a:off x="2894705" y="6627167"/>
            <a:ext cx="640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**Data is exactly what is brought in from the CSVs</a:t>
            </a:r>
          </a:p>
        </p:txBody>
      </p:sp>
    </p:spTree>
    <p:extLst>
      <p:ext uri="{BB962C8B-B14F-4D97-AF65-F5344CB8AC3E}">
        <p14:creationId xmlns:p14="http://schemas.microsoft.com/office/powerpoint/2010/main" val="266693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2FA25D71-6306-455E-B846-6D7DC20BE7FD}"/>
              </a:ext>
            </a:extLst>
          </p:cNvPr>
          <p:cNvSpPr/>
          <p:nvPr/>
        </p:nvSpPr>
        <p:spPr>
          <a:xfrm>
            <a:off x="4330556" y="271722"/>
            <a:ext cx="3530888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3F570-629C-48C3-977B-278A8B34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77848"/>
            <a:ext cx="10706100" cy="425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B2A1F-660A-41AE-8A3C-7C19219BD98D}"/>
              </a:ext>
            </a:extLst>
          </p:cNvPr>
          <p:cNvSpPr txBox="1"/>
          <p:nvPr/>
        </p:nvSpPr>
        <p:spPr>
          <a:xfrm>
            <a:off x="1978430" y="6894286"/>
            <a:ext cx="823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**Unnecessary fields are dropped, and </a:t>
            </a:r>
            <a:r>
              <a:rPr lang="en-US" sz="2400" dirty="0" err="1"/>
              <a:t>csv_name</a:t>
            </a:r>
            <a:r>
              <a:rPr lang="en-US" sz="2400" dirty="0"/>
              <a:t> field is parsed </a:t>
            </a:r>
          </a:p>
        </p:txBody>
      </p:sp>
    </p:spTree>
    <p:extLst>
      <p:ext uri="{BB962C8B-B14F-4D97-AF65-F5344CB8AC3E}">
        <p14:creationId xmlns:p14="http://schemas.microsoft.com/office/powerpoint/2010/main" val="234147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A9EBC777-6EF3-451B-83EA-0619FF8F61E2}"/>
              </a:ext>
            </a:extLst>
          </p:cNvPr>
          <p:cNvSpPr/>
          <p:nvPr/>
        </p:nvSpPr>
        <p:spPr>
          <a:xfrm>
            <a:off x="696686" y="271722"/>
            <a:ext cx="10580914" cy="1789307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series_of_interest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49DBB-8B30-4C35-9F80-CA8A7F36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396898"/>
            <a:ext cx="8029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788685" y="321172"/>
            <a:ext cx="8614630" cy="1884999"/>
          </a:xfrm>
          <a:prstGeom prst="flowChartPredefined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err="1"/>
              <a:t>term_fixes</a:t>
            </a:r>
            <a:endParaRPr lang="en-US" sz="1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C5EEB-7C9E-4CD8-8CFB-475EC00F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05" y="2500538"/>
            <a:ext cx="6904038" cy="82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45144" y="321172"/>
            <a:ext cx="11451770" cy="18849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/>
              <a:t>terms_for_nlp</a:t>
            </a:r>
            <a:endParaRPr lang="en-US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4D5AB-017D-4783-A306-E774BEB4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4" y="2341475"/>
            <a:ext cx="6386286" cy="95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B8B0587-A8C7-42F0-BD7E-D6E359BE29D3}"/>
              </a:ext>
            </a:extLst>
          </p:cNvPr>
          <p:cNvSpPr/>
          <p:nvPr/>
        </p:nvSpPr>
        <p:spPr>
          <a:xfrm>
            <a:off x="145144" y="321172"/>
            <a:ext cx="11451770" cy="188499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additional_stopwords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029B9-BF9A-43EC-8995-28D63C89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3" y="2350861"/>
            <a:ext cx="5794374" cy="10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9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3196</TotalTime>
  <Words>185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Maxar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Cary</dc:creator>
  <cp:lastModifiedBy>Cox, Cary</cp:lastModifiedBy>
  <cp:revision>12</cp:revision>
  <dcterms:created xsi:type="dcterms:W3CDTF">2022-05-16T18:30:49Z</dcterms:created>
  <dcterms:modified xsi:type="dcterms:W3CDTF">2022-05-18T23:47:02Z</dcterms:modified>
</cp:coreProperties>
</file>