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League Spartan"/>
      <p:regular r:id="rId22"/>
      <p:bold r:id="rId23"/>
    </p:embeddedFont>
    <p:embeddedFont>
      <p:font typeface="Roboto Thin"/>
      <p:regular r:id="rId24"/>
      <p:bold r:id="rId25"/>
      <p:italic r:id="rId26"/>
      <p:boldItalic r:id="rId27"/>
    </p:embeddedFont>
    <p:embeddedFont>
      <p:font typeface="Roboto Medium"/>
      <p:regular r:id="rId28"/>
      <p:bold r:id="rId29"/>
      <p:italic r:id="rId30"/>
      <p:boldItalic r:id="rId31"/>
    </p:embeddedFont>
    <p:embeddedFont>
      <p:font typeface="Roboto"/>
      <p:regular r:id="rId32"/>
      <p:bold r:id="rId33"/>
      <p:italic r:id="rId34"/>
      <p:boldItalic r:id="rId35"/>
    </p:embeddedFont>
    <p:embeddedFont>
      <p:font typeface="Inter"/>
      <p:regular r:id="rId36"/>
      <p:bold r:id="rId37"/>
    </p:embeddedFont>
    <p:embeddedFont>
      <p:font typeface="Lexen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97D010-4044-4978-90AE-7462F51A3058}">
  <a:tblStyle styleId="{8397D010-4044-4978-90AE-7462F51A305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203BBB7-C066-470B-AFBF-5C2976DF1D2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LeagueSpartan-regular.fntdata"/><Relationship Id="rId21" Type="http://schemas.openxmlformats.org/officeDocument/2006/relationships/slide" Target="slides/slide15.xml"/><Relationship Id="rId24" Type="http://schemas.openxmlformats.org/officeDocument/2006/relationships/font" Target="fonts/RobotoThin-regular.fntdata"/><Relationship Id="rId23" Type="http://schemas.openxmlformats.org/officeDocument/2006/relationships/font" Target="fonts/LeagueSpartan-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Thin-italic.fntdata"/><Relationship Id="rId25" Type="http://schemas.openxmlformats.org/officeDocument/2006/relationships/font" Target="fonts/RobotoThin-bold.fntdata"/><Relationship Id="rId28" Type="http://schemas.openxmlformats.org/officeDocument/2006/relationships/font" Target="fonts/RobotoMedium-regular.fntdata"/><Relationship Id="rId27" Type="http://schemas.openxmlformats.org/officeDocument/2006/relationships/font" Target="fonts/RobotoThin-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Inter-bold.fntdata"/><Relationship Id="rId14" Type="http://schemas.openxmlformats.org/officeDocument/2006/relationships/slide" Target="slides/slide8.xml"/><Relationship Id="rId36" Type="http://schemas.openxmlformats.org/officeDocument/2006/relationships/font" Target="fonts/Inter-regular.fntdata"/><Relationship Id="rId17" Type="http://schemas.openxmlformats.org/officeDocument/2006/relationships/slide" Target="slides/slide11.xml"/><Relationship Id="rId39" Type="http://schemas.openxmlformats.org/officeDocument/2006/relationships/font" Target="fonts/Lexend-bold.fntdata"/><Relationship Id="rId16" Type="http://schemas.openxmlformats.org/officeDocument/2006/relationships/slide" Target="slides/slide10.xml"/><Relationship Id="rId38" Type="http://schemas.openxmlformats.org/officeDocument/2006/relationships/font" Target="fonts/Lexen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38fbcd8a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38fbcd8a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we are group 7 and our project is all about improving Southwest Airline’s customer service operations on Twitter by using text analytics.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a3c8e3844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a3c8e3844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6999"/>
              </a:lnSpc>
              <a:spcBef>
                <a:spcPts val="0"/>
              </a:spcBef>
              <a:spcAft>
                <a:spcPts val="80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a3c8e384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a3c8e384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6999"/>
              </a:lnSpc>
              <a:spcBef>
                <a:spcPts val="0"/>
              </a:spcBef>
              <a:spcAft>
                <a:spcPts val="80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a3c8e3844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a3c8e3844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6999"/>
              </a:lnSpc>
              <a:spcBef>
                <a:spcPts val="0"/>
              </a:spcBef>
              <a:spcAft>
                <a:spcPts val="80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3a3c8e3844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3a3c8e3844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6999"/>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Our logistic regression model, which incorporated both term document matrix and sentiment score features, outperformed the other two methods in classifying customer inquiries</a:t>
            </a:r>
            <a:endParaRPr>
              <a:solidFill>
                <a:schemeClr val="dk1"/>
              </a:solidFill>
              <a:latin typeface="Times New Roman"/>
              <a:ea typeface="Times New Roman"/>
              <a:cs typeface="Times New Roman"/>
              <a:sym typeface="Times New Roman"/>
            </a:endParaRPr>
          </a:p>
          <a:p>
            <a:pPr indent="0" lvl="0" marL="0" rtl="0" algn="just">
              <a:lnSpc>
                <a:spcPct val="106999"/>
              </a:lnSpc>
              <a:spcBef>
                <a:spcPts val="8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While the dictionary approach seemed promising due to the short nature of tweets, the project revealed that relying solely on keywords is not sufficient for accurately classifying customer inquiries.</a:t>
            </a:r>
            <a:endParaRPr>
              <a:solidFill>
                <a:schemeClr val="dk1"/>
              </a:solidFill>
              <a:latin typeface="Times New Roman"/>
              <a:ea typeface="Times New Roman"/>
              <a:cs typeface="Times New Roman"/>
              <a:sym typeface="Times New Roman"/>
            </a:endParaRPr>
          </a:p>
          <a:p>
            <a:pPr indent="0" lvl="0" marL="0" rtl="0" algn="just">
              <a:lnSpc>
                <a:spcPct val="106999"/>
              </a:lnSpc>
              <a:spcBef>
                <a:spcPts val="8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This project emphasized the importance of customizing the text pre-processing steps based on the chosen text analytics approach. </a:t>
            </a:r>
            <a:endParaRPr>
              <a:solidFill>
                <a:schemeClr val="dk1"/>
              </a:solidFill>
              <a:latin typeface="Times New Roman"/>
              <a:ea typeface="Times New Roman"/>
              <a:cs typeface="Times New Roman"/>
              <a:sym typeface="Times New Roman"/>
            </a:endParaRPr>
          </a:p>
          <a:p>
            <a:pPr indent="0" lvl="0" marL="0" rtl="0" algn="just">
              <a:lnSpc>
                <a:spcPct val="106999"/>
              </a:lnSpc>
              <a:spcBef>
                <a:spcPts val="80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lnSpc>
                <a:spcPct val="106999"/>
              </a:lnSpc>
              <a:spcBef>
                <a:spcPts val="800"/>
              </a:spcBef>
              <a:spcAft>
                <a:spcPts val="80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8fbcd8ac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38fbcd8ac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a3c8e3844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a3c8e3844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38fbcd8ac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38fbcd8ac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6999"/>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Problem Statement:</a:t>
            </a:r>
            <a:endParaRPr b="1">
              <a:solidFill>
                <a:schemeClr val="dk1"/>
              </a:solidFill>
              <a:latin typeface="Times New Roman"/>
              <a:ea typeface="Times New Roman"/>
              <a:cs typeface="Times New Roman"/>
              <a:sym typeface="Times New Roman"/>
            </a:endParaRPr>
          </a:p>
          <a:p>
            <a:pPr indent="0" lvl="0" marL="0" rtl="0" algn="just">
              <a:lnSpc>
                <a:spcPct val="106999"/>
              </a:lnSpc>
              <a:spcBef>
                <a:spcPts val="800"/>
              </a:spcBef>
              <a:spcAft>
                <a:spcPts val="800"/>
              </a:spcAft>
              <a:buClr>
                <a:schemeClr val="dk1"/>
              </a:buClr>
              <a:buSzPts val="1100"/>
              <a:buFont typeface="Arial"/>
              <a:buNone/>
            </a:pPr>
            <a:r>
              <a:rPr lang="en">
                <a:solidFill>
                  <a:schemeClr val="dk1"/>
                </a:solidFill>
                <a:latin typeface="Times New Roman"/>
                <a:ea typeface="Times New Roman"/>
                <a:cs typeface="Times New Roman"/>
                <a:sym typeface="Times New Roman"/>
              </a:rPr>
              <a:t>Last December, Southwest Airline had to cancel all the flights due to the system breakdown and received a large volume of customer inquiries on Twitter. Not responded to these inquiries efficiently led to a poor customer experience and loss of business. We would like to solve this business problem by building a model that can automatically classify customer inquiries based on topic.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8fbcd8ac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8fbcd8ac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6999"/>
              </a:lnSpc>
              <a:spcBef>
                <a:spcPts val="0"/>
              </a:spcBef>
              <a:spcAft>
                <a:spcPts val="800"/>
              </a:spcAft>
              <a:buNone/>
            </a:pPr>
            <a:r>
              <a:rPr lang="en">
                <a:solidFill>
                  <a:schemeClr val="dk1"/>
                </a:solidFill>
                <a:latin typeface="Times New Roman"/>
                <a:ea typeface="Times New Roman"/>
                <a:cs typeface="Times New Roman"/>
                <a:sym typeface="Times New Roman"/>
              </a:rPr>
              <a:t>With our ML model, we aim to automate this manual process and achieve possible cost reduction.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8fbcd8ac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8fbcd8ac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6999"/>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Data Description:</a:t>
            </a:r>
            <a:endParaRPr b="1">
              <a:solidFill>
                <a:schemeClr val="dk1"/>
              </a:solidFill>
              <a:latin typeface="Times New Roman"/>
              <a:ea typeface="Times New Roman"/>
              <a:cs typeface="Times New Roman"/>
              <a:sym typeface="Times New Roman"/>
            </a:endParaRPr>
          </a:p>
          <a:p>
            <a:pPr indent="0" lvl="0" marL="0" rtl="0" algn="just">
              <a:lnSpc>
                <a:spcPct val="106999"/>
              </a:lnSpc>
              <a:spcBef>
                <a:spcPts val="800"/>
              </a:spcBef>
              <a:spcAft>
                <a:spcPts val="0"/>
              </a:spcAft>
              <a:buNone/>
            </a:pPr>
            <a:r>
              <a:rPr lang="en">
                <a:solidFill>
                  <a:schemeClr val="dk1"/>
                </a:solidFill>
                <a:latin typeface="Times New Roman"/>
                <a:ea typeface="Times New Roman"/>
                <a:cs typeface="Times New Roman"/>
                <a:sym typeface="Times New Roman"/>
              </a:rPr>
              <a:t>The data for this project was collected by scraping Twitter using the Twitter API and approximately 3000 tweets were scraped and stored in a CSV file with information such as the tweet text, user ID, timestamp, retweets and likes. </a:t>
            </a:r>
            <a:endParaRPr>
              <a:solidFill>
                <a:schemeClr val="dk1"/>
              </a:solidFill>
              <a:latin typeface="Times New Roman"/>
              <a:ea typeface="Times New Roman"/>
              <a:cs typeface="Times New Roman"/>
              <a:sym typeface="Times New Roman"/>
            </a:endParaRPr>
          </a:p>
          <a:p>
            <a:pPr indent="0" lvl="0" marL="0" rtl="0" algn="just">
              <a:lnSpc>
                <a:spcPct val="106999"/>
              </a:lnSpc>
              <a:spcBef>
                <a:spcPts val="800"/>
              </a:spcBef>
              <a:spcAft>
                <a:spcPts val="800"/>
              </a:spcAft>
              <a:buNone/>
            </a:pPr>
            <a:r>
              <a:rPr lang="en">
                <a:solidFill>
                  <a:schemeClr val="dk1"/>
                </a:solidFill>
                <a:latin typeface="Times New Roman"/>
                <a:ea typeface="Times New Roman"/>
                <a:cs typeface="Times New Roman"/>
                <a:sym typeface="Times New Roman"/>
              </a:rPr>
              <a:t>All the tweets consist of customer inquiries as well as positive and negative reviews. What we aim to achieve is to create a model that can distinguish whether a tweet ultimately requires a response or not.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a3c8e384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a3c8e384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6999"/>
              </a:lnSpc>
              <a:spcBef>
                <a:spcPts val="0"/>
              </a:spcBef>
              <a:spcAft>
                <a:spcPts val="0"/>
              </a:spcAft>
              <a:buNone/>
            </a:pPr>
            <a:r>
              <a:rPr lang="en"/>
              <a:t>To </a:t>
            </a:r>
            <a:r>
              <a:rPr lang="en"/>
              <a:t>achieve</a:t>
            </a:r>
            <a:r>
              <a:rPr lang="en"/>
              <a:t> this task, we undertook the following steps: </a:t>
            </a:r>
            <a:endParaRPr/>
          </a:p>
          <a:p>
            <a:pPr indent="-298450" lvl="0" marL="457200" rtl="0" algn="just">
              <a:lnSpc>
                <a:spcPct val="106999"/>
              </a:lnSpc>
              <a:spcBef>
                <a:spcPts val="800"/>
              </a:spcBef>
              <a:spcAft>
                <a:spcPts val="0"/>
              </a:spcAft>
              <a:buSzPts val="1100"/>
              <a:buChar char="-"/>
            </a:pPr>
            <a:r>
              <a:rPr lang="en"/>
              <a:t>Scraping tweets, labelling the data as a team, text preprocessing, an exploratory </a:t>
            </a:r>
            <a:r>
              <a:rPr lang="en"/>
              <a:t>analysis</a:t>
            </a:r>
            <a:r>
              <a:rPr lang="en"/>
              <a:t> to build our dictionaries and create stopwords relating to SW air tweets, model </a:t>
            </a:r>
            <a:r>
              <a:rPr lang="en"/>
              <a:t>building</a:t>
            </a:r>
            <a:r>
              <a:rPr lang="en"/>
              <a:t> and testing – where we tried out 3 diff methods (rule based, normal ml classification method using term doc matrix, and ml classification methods with an added sentiment score feature). After building all these models, we proceeded to decide on the best </a:t>
            </a:r>
            <a:r>
              <a:rPr lang="en"/>
              <a:t>model</a:t>
            </a:r>
            <a:r>
              <a:rPr lang="en"/>
              <a:t> by comparing the accuracies, confusion matrices and cost-benefit analysis results.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a3c8e38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a3c8e38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80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a3c8e384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a3c8e384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6999"/>
              </a:lnSpc>
              <a:spcBef>
                <a:spcPts val="0"/>
              </a:spcBef>
              <a:spcAft>
                <a:spcPts val="800"/>
              </a:spcAft>
              <a:buClr>
                <a:schemeClr val="dk1"/>
              </a:buClr>
              <a:buSzPts val="1100"/>
              <a:buFont typeface="Arial"/>
              <a:buNone/>
            </a:pPr>
            <a:r>
              <a:t/>
            </a:r>
            <a:endParaRPr sz="115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a3c8e3844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a3c8e3844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80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a3c8e3844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a3c8e3844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80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pexels.com?ref=SlidesAI.io" TargetMode="Externa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13"/>
          <p:cNvGrpSpPr/>
          <p:nvPr/>
        </p:nvGrpSpPr>
        <p:grpSpPr>
          <a:xfrm>
            <a:off x="406350" y="2038400"/>
            <a:ext cx="8331300" cy="1066700"/>
            <a:chOff x="406350" y="2317800"/>
            <a:chExt cx="8331300" cy="1066700"/>
          </a:xfrm>
        </p:grpSpPr>
        <p:sp>
          <p:nvSpPr>
            <p:cNvPr id="56" name="Google Shape;56;p13"/>
            <p:cNvSpPr txBox="1"/>
            <p:nvPr/>
          </p:nvSpPr>
          <p:spPr>
            <a:xfrm>
              <a:off x="406350" y="2876600"/>
              <a:ext cx="83313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Building a </a:t>
              </a:r>
              <a:r>
                <a:rPr lang="en">
                  <a:latin typeface="Inter"/>
                  <a:ea typeface="Inter"/>
                  <a:cs typeface="Inter"/>
                  <a:sym typeface="Inter"/>
                </a:rPr>
                <a:t>text analytics</a:t>
              </a:r>
              <a:r>
                <a:rPr lang="en">
                  <a:latin typeface="Inter"/>
                  <a:ea typeface="Inter"/>
                  <a:cs typeface="Inter"/>
                  <a:sym typeface="Inter"/>
                </a:rPr>
                <a:t> model to automatically classify customer inquiries on Twitter</a:t>
              </a:r>
              <a:endParaRPr>
                <a:latin typeface="Inter"/>
                <a:ea typeface="Inter"/>
                <a:cs typeface="Inter"/>
                <a:sym typeface="Inter"/>
              </a:endParaRPr>
            </a:p>
          </p:txBody>
        </p:sp>
        <p:sp>
          <p:nvSpPr>
            <p:cNvPr id="57" name="Google Shape;57;p13"/>
            <p:cNvSpPr txBox="1"/>
            <p:nvPr/>
          </p:nvSpPr>
          <p:spPr>
            <a:xfrm>
              <a:off x="406350" y="2317800"/>
              <a:ext cx="83313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eague Spartan"/>
                  <a:ea typeface="League Spartan"/>
                  <a:cs typeface="League Spartan"/>
                  <a:sym typeface="League Spartan"/>
                </a:rPr>
                <a:t>Improving Southwest Airlines Customer Service</a:t>
              </a:r>
              <a:endParaRPr b="1" sz="2400">
                <a:latin typeface="League Spartan"/>
                <a:ea typeface="League Spartan"/>
                <a:cs typeface="League Spartan"/>
                <a:sym typeface="League Spartan"/>
              </a:endParaRPr>
            </a:p>
          </p:txBody>
        </p:sp>
      </p:grpSp>
      <p:sp>
        <p:nvSpPr>
          <p:cNvPr id="58" name="Google Shape;58;p13"/>
          <p:cNvSpPr txBox="1"/>
          <p:nvPr/>
        </p:nvSpPr>
        <p:spPr>
          <a:xfrm>
            <a:off x="558750" y="3816400"/>
            <a:ext cx="833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Group Members: Masaya Sugimoto, Chiehling Huang, Carmen Luisa So, Jada Dapaa</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3" name="Shape 193"/>
        <p:cNvGrpSpPr/>
        <p:nvPr/>
      </p:nvGrpSpPr>
      <p:grpSpPr>
        <a:xfrm>
          <a:off x="0" y="0"/>
          <a:ext cx="0" cy="0"/>
          <a:chOff x="0" y="0"/>
          <a:chExt cx="0" cy="0"/>
        </a:xfrm>
      </p:grpSpPr>
      <p:sp>
        <p:nvSpPr>
          <p:cNvPr id="194" name="Google Shape;194;p22"/>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txBox="1"/>
          <p:nvPr/>
        </p:nvSpPr>
        <p:spPr>
          <a:xfrm>
            <a:off x="245575" y="267600"/>
            <a:ext cx="92280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 Method 1 (</a:t>
            </a:r>
            <a:r>
              <a:rPr b="1" lang="en" sz="2400">
                <a:latin typeface="League Spartan"/>
                <a:ea typeface="League Spartan"/>
                <a:cs typeface="League Spartan"/>
                <a:sym typeface="League Spartan"/>
              </a:rPr>
              <a:t>Sentiment Analysis with Dictionary Approach)</a:t>
            </a:r>
            <a:r>
              <a:rPr b="1" lang="en" sz="2400">
                <a:latin typeface="League Spartan"/>
                <a:ea typeface="League Spartan"/>
                <a:cs typeface="League Spartan"/>
                <a:sym typeface="League Spartan"/>
              </a:rPr>
              <a:t> :</a:t>
            </a:r>
            <a:endParaRPr sz="2400">
              <a:latin typeface="League Spartan"/>
              <a:ea typeface="League Spartan"/>
              <a:cs typeface="League Spartan"/>
              <a:sym typeface="League Spartan"/>
            </a:endParaRPr>
          </a:p>
        </p:txBody>
      </p:sp>
      <p:pic>
        <p:nvPicPr>
          <p:cNvPr id="196" name="Google Shape;196;p22"/>
          <p:cNvPicPr preferRelativeResize="0"/>
          <p:nvPr/>
        </p:nvPicPr>
        <p:blipFill>
          <a:blip r:embed="rId3">
            <a:alphaModFix/>
          </a:blip>
          <a:stretch>
            <a:fillRect/>
          </a:stretch>
        </p:blipFill>
        <p:spPr>
          <a:xfrm>
            <a:off x="324600" y="1561400"/>
            <a:ext cx="4102750" cy="2468150"/>
          </a:xfrm>
          <a:prstGeom prst="rect">
            <a:avLst/>
          </a:prstGeom>
          <a:noFill/>
          <a:ln>
            <a:noFill/>
          </a:ln>
        </p:spPr>
      </p:pic>
      <p:graphicFrame>
        <p:nvGraphicFramePr>
          <p:cNvPr id="197" name="Google Shape;197;p22"/>
          <p:cNvGraphicFramePr/>
          <p:nvPr/>
        </p:nvGraphicFramePr>
        <p:xfrm>
          <a:off x="4653550" y="2411000"/>
          <a:ext cx="3000000" cy="3000000"/>
        </p:xfrm>
        <a:graphic>
          <a:graphicData uri="http://schemas.openxmlformats.org/drawingml/2006/table">
            <a:tbl>
              <a:tblPr>
                <a:noFill/>
                <a:tableStyleId>{8397D010-4044-4978-90AE-7462F51A3058}</a:tableStyleId>
              </a:tblPr>
              <a:tblGrid>
                <a:gridCol w="822000"/>
                <a:gridCol w="1209750"/>
                <a:gridCol w="1209750"/>
                <a:gridCol w="1209750"/>
              </a:tblGrid>
              <a:tr h="22000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Class</a:t>
                      </a:r>
                      <a:endParaRPr b="1">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Precision</a:t>
                      </a:r>
                      <a:endParaRPr b="1">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Recall</a:t>
                      </a:r>
                      <a:endParaRPr b="1">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F1 Score</a:t>
                      </a:r>
                      <a:endParaRPr b="1">
                        <a:latin typeface="Times New Roman"/>
                        <a:ea typeface="Times New Roman"/>
                        <a:cs typeface="Times New Roman"/>
                        <a:sym typeface="Times New Roman"/>
                      </a:endParaRPr>
                    </a:p>
                  </a:txBody>
                  <a:tcPr marT="63500" marB="63500" marR="63500" marL="63500"/>
                </a:tc>
              </a:tr>
              <a:tr h="220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0</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0.77</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0.99</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0.87</a:t>
                      </a:r>
                      <a:endParaRPr>
                        <a:latin typeface="Times New Roman"/>
                        <a:ea typeface="Times New Roman"/>
                        <a:cs typeface="Times New Roman"/>
                        <a:sym typeface="Times New Roman"/>
                      </a:endParaRPr>
                    </a:p>
                  </a:txBody>
                  <a:tcPr marT="63500" marB="63500" marR="63500" marL="63500"/>
                </a:tc>
              </a:tr>
              <a:tr h="220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0.33</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0.02</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0.04</a:t>
                      </a:r>
                      <a:endParaRPr>
                        <a:latin typeface="Times New Roman"/>
                        <a:ea typeface="Times New Roman"/>
                        <a:cs typeface="Times New Roman"/>
                        <a:sym typeface="Times New Roman"/>
                      </a:endParaRPr>
                    </a:p>
                  </a:txBody>
                  <a:tcPr marT="63500" marB="63500" marR="63500" marL="63500"/>
                </a:tc>
              </a:tr>
            </a:tbl>
          </a:graphicData>
        </a:graphic>
      </p:graphicFrame>
      <p:sp>
        <p:nvSpPr>
          <p:cNvPr id="198" name="Google Shape;198;p22"/>
          <p:cNvSpPr txBox="1"/>
          <p:nvPr/>
        </p:nvSpPr>
        <p:spPr>
          <a:xfrm>
            <a:off x="4600750" y="2075950"/>
            <a:ext cx="440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Affin Score = -5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2" name="Shape 202"/>
        <p:cNvGrpSpPr/>
        <p:nvPr/>
      </p:nvGrpSpPr>
      <p:grpSpPr>
        <a:xfrm>
          <a:off x="0" y="0"/>
          <a:ext cx="0" cy="0"/>
          <a:chOff x="0" y="0"/>
          <a:chExt cx="0" cy="0"/>
        </a:xfrm>
      </p:grpSpPr>
      <p:sp>
        <p:nvSpPr>
          <p:cNvPr id="203" name="Google Shape;203;p23"/>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txBox="1"/>
          <p:nvPr/>
        </p:nvSpPr>
        <p:spPr>
          <a:xfrm>
            <a:off x="245575" y="115200"/>
            <a:ext cx="92280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dk1"/>
                </a:solidFill>
                <a:latin typeface="League Spartan"/>
                <a:ea typeface="League Spartan"/>
                <a:cs typeface="League Spartan"/>
                <a:sym typeface="League Spartan"/>
              </a:rPr>
              <a:t>Methods 2</a:t>
            </a:r>
            <a:r>
              <a:rPr b="1" lang="en" sz="2500">
                <a:latin typeface="League Spartan"/>
                <a:ea typeface="League Spartan"/>
                <a:cs typeface="League Spartan"/>
                <a:sym typeface="League Spartan"/>
              </a:rPr>
              <a:t> (</a:t>
            </a:r>
            <a:r>
              <a:rPr b="1" lang="en" sz="2300">
                <a:solidFill>
                  <a:schemeClr val="dk1"/>
                </a:solidFill>
                <a:latin typeface="League Spartan"/>
                <a:ea typeface="League Spartan"/>
                <a:cs typeface="League Spartan"/>
                <a:sym typeface="League Spartan"/>
              </a:rPr>
              <a:t>Term Document Matrix) </a:t>
            </a:r>
            <a:r>
              <a:rPr b="1" lang="en" sz="2500">
                <a:latin typeface="League Spartan"/>
                <a:ea typeface="League Spartan"/>
                <a:cs typeface="League Spartan"/>
                <a:sym typeface="League Spartan"/>
              </a:rPr>
              <a:t>: </a:t>
            </a:r>
            <a:endParaRPr sz="2500">
              <a:latin typeface="League Spartan"/>
              <a:ea typeface="League Spartan"/>
              <a:cs typeface="League Spartan"/>
              <a:sym typeface="League Spartan"/>
            </a:endParaRPr>
          </a:p>
        </p:txBody>
      </p:sp>
      <p:pic>
        <p:nvPicPr>
          <p:cNvPr id="205" name="Google Shape;205;p23"/>
          <p:cNvPicPr preferRelativeResize="0"/>
          <p:nvPr/>
        </p:nvPicPr>
        <p:blipFill>
          <a:blip r:embed="rId3">
            <a:alphaModFix/>
          </a:blip>
          <a:stretch>
            <a:fillRect/>
          </a:stretch>
        </p:blipFill>
        <p:spPr>
          <a:xfrm>
            <a:off x="942898" y="752525"/>
            <a:ext cx="7528849" cy="2879063"/>
          </a:xfrm>
          <a:prstGeom prst="rect">
            <a:avLst/>
          </a:prstGeom>
          <a:noFill/>
          <a:ln>
            <a:noFill/>
          </a:ln>
        </p:spPr>
      </p:pic>
      <p:graphicFrame>
        <p:nvGraphicFramePr>
          <p:cNvPr id="206" name="Google Shape;206;p23"/>
          <p:cNvGraphicFramePr/>
          <p:nvPr/>
        </p:nvGraphicFramePr>
        <p:xfrm>
          <a:off x="3246350" y="3703200"/>
          <a:ext cx="3000000" cy="3000000"/>
        </p:xfrm>
        <a:graphic>
          <a:graphicData uri="http://schemas.openxmlformats.org/drawingml/2006/table">
            <a:tbl>
              <a:tblPr>
                <a:noFill/>
                <a:tableStyleId>{8397D010-4044-4978-90AE-7462F51A3058}</a:tableStyleId>
              </a:tblPr>
              <a:tblGrid>
                <a:gridCol w="1577225"/>
                <a:gridCol w="1082425"/>
                <a:gridCol w="814400"/>
                <a:gridCol w="835000"/>
                <a:gridCol w="752525"/>
                <a:gridCol w="752525"/>
              </a:tblGrid>
              <a:tr h="127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Model</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Method</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Accuracy</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Precision</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Recall</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F1 Score</a:t>
                      </a:r>
                      <a:endParaRPr sz="1300">
                        <a:latin typeface="Times New Roman"/>
                        <a:ea typeface="Times New Roman"/>
                        <a:cs typeface="Times New Roman"/>
                        <a:sym typeface="Times New Roman"/>
                      </a:endParaRPr>
                    </a:p>
                  </a:txBody>
                  <a:tcPr marT="63500" marB="63500" marR="63500" marL="63500"/>
                </a:tc>
              </a:tr>
              <a:tr h="12700">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Naive Bayes</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Frequency</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0.87</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0.7	</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0.72</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0.71</a:t>
                      </a:r>
                      <a:endParaRPr sz="1300">
                        <a:latin typeface="Times New Roman"/>
                        <a:ea typeface="Times New Roman"/>
                        <a:cs typeface="Times New Roman"/>
                        <a:sym typeface="Times New Roman"/>
                      </a:endParaRPr>
                    </a:p>
                  </a:txBody>
                  <a:tcPr marT="63500" marB="63500" marR="63500" marL="63500"/>
                </a:tc>
              </a:tr>
              <a:tr h="12700">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Naive Bayes</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Binary</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0.86</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0.72</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0.71</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0.72</a:t>
                      </a:r>
                      <a:endParaRPr sz="1300">
                        <a:latin typeface="Times New Roman"/>
                        <a:ea typeface="Times New Roman"/>
                        <a:cs typeface="Times New Roman"/>
                        <a:sym typeface="Times New Roman"/>
                      </a:endParaRPr>
                    </a:p>
                  </a:txBody>
                  <a:tcPr marT="63500" marB="63500" marR="63500" marL="63500"/>
                </a:tc>
              </a:tr>
              <a:tr h="12700">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Logistic Regression</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Binary</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0.86</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0.71</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0.64</a:t>
                      </a:r>
                      <a:endParaRPr sz="13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0.68</a:t>
                      </a:r>
                      <a:endParaRPr sz="1300">
                        <a:latin typeface="Times New Roman"/>
                        <a:ea typeface="Times New Roman"/>
                        <a:cs typeface="Times New Roman"/>
                        <a:sym typeface="Times New Roman"/>
                      </a:endParaRPr>
                    </a:p>
                  </a:txBody>
                  <a:tcPr marT="63500" marB="63500" marR="63500" marL="63500"/>
                </a:tc>
              </a:tr>
            </a:tbl>
          </a:graphicData>
        </a:graphic>
      </p:graphicFrame>
      <p:sp>
        <p:nvSpPr>
          <p:cNvPr id="207" name="Google Shape;207;p23"/>
          <p:cNvSpPr txBox="1"/>
          <p:nvPr/>
        </p:nvSpPr>
        <p:spPr>
          <a:xfrm>
            <a:off x="1019100" y="3608625"/>
            <a:ext cx="22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Top 3 Performing Models: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1" name="Shape 211"/>
        <p:cNvGrpSpPr/>
        <p:nvPr/>
      </p:nvGrpSpPr>
      <p:grpSpPr>
        <a:xfrm>
          <a:off x="0" y="0"/>
          <a:ext cx="0" cy="0"/>
          <a:chOff x="0" y="0"/>
          <a:chExt cx="0" cy="0"/>
        </a:xfrm>
      </p:grpSpPr>
      <p:sp>
        <p:nvSpPr>
          <p:cNvPr id="212" name="Google Shape;212;p24"/>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txBox="1"/>
          <p:nvPr/>
        </p:nvSpPr>
        <p:spPr>
          <a:xfrm>
            <a:off x="245575" y="267600"/>
            <a:ext cx="92280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League Spartan"/>
                <a:ea typeface="League Spartan"/>
                <a:cs typeface="League Spartan"/>
                <a:sym typeface="League Spartan"/>
              </a:rPr>
              <a:t> </a:t>
            </a:r>
            <a:r>
              <a:rPr b="1" lang="en" sz="2300">
                <a:solidFill>
                  <a:schemeClr val="dk1"/>
                </a:solidFill>
                <a:latin typeface="League Spartan"/>
                <a:ea typeface="League Spartan"/>
                <a:cs typeface="League Spartan"/>
                <a:sym typeface="League Spartan"/>
              </a:rPr>
              <a:t>Methods 3</a:t>
            </a:r>
            <a:r>
              <a:rPr b="1" lang="en" sz="2500">
                <a:solidFill>
                  <a:schemeClr val="dk1"/>
                </a:solidFill>
                <a:latin typeface="League Spartan"/>
                <a:ea typeface="League Spartan"/>
                <a:cs typeface="League Spartan"/>
                <a:sym typeface="League Spartan"/>
              </a:rPr>
              <a:t> (</a:t>
            </a:r>
            <a:r>
              <a:rPr b="1" lang="en" sz="2300">
                <a:solidFill>
                  <a:schemeClr val="dk1"/>
                </a:solidFill>
                <a:latin typeface="League Spartan"/>
                <a:ea typeface="League Spartan"/>
                <a:cs typeface="League Spartan"/>
                <a:sym typeface="League Spartan"/>
              </a:rPr>
              <a:t>Method 2  + Sentiment Score)  </a:t>
            </a:r>
            <a:r>
              <a:rPr b="1" lang="en" sz="2500">
                <a:solidFill>
                  <a:schemeClr val="dk1"/>
                </a:solidFill>
                <a:latin typeface="League Spartan"/>
                <a:ea typeface="League Spartan"/>
                <a:cs typeface="League Spartan"/>
                <a:sym typeface="League Spartan"/>
              </a:rPr>
              <a:t>: </a:t>
            </a:r>
            <a:endParaRPr sz="2500">
              <a:solidFill>
                <a:schemeClr val="dk1"/>
              </a:solidFill>
              <a:latin typeface="League Spartan"/>
              <a:ea typeface="League Spartan"/>
              <a:cs typeface="League Spartan"/>
              <a:sym typeface="League Spartan"/>
            </a:endParaRPr>
          </a:p>
          <a:p>
            <a:pPr indent="0" lvl="0" marL="0" rtl="0" algn="l">
              <a:spcBef>
                <a:spcPts val="0"/>
              </a:spcBef>
              <a:spcAft>
                <a:spcPts val="0"/>
              </a:spcAft>
              <a:buNone/>
            </a:pPr>
            <a:r>
              <a:t/>
            </a:r>
            <a:endParaRPr b="1" sz="2500">
              <a:latin typeface="League Spartan"/>
              <a:ea typeface="League Spartan"/>
              <a:cs typeface="League Spartan"/>
              <a:sym typeface="League Spartan"/>
            </a:endParaRPr>
          </a:p>
        </p:txBody>
      </p:sp>
      <p:pic>
        <p:nvPicPr>
          <p:cNvPr id="214" name="Google Shape;214;p24"/>
          <p:cNvPicPr preferRelativeResize="0"/>
          <p:nvPr/>
        </p:nvPicPr>
        <p:blipFill>
          <a:blip r:embed="rId3">
            <a:alphaModFix/>
          </a:blip>
          <a:stretch>
            <a:fillRect/>
          </a:stretch>
        </p:blipFill>
        <p:spPr>
          <a:xfrm>
            <a:off x="1371274" y="943250"/>
            <a:ext cx="6191325" cy="2667709"/>
          </a:xfrm>
          <a:prstGeom prst="rect">
            <a:avLst/>
          </a:prstGeom>
          <a:noFill/>
          <a:ln>
            <a:noFill/>
          </a:ln>
        </p:spPr>
      </p:pic>
      <p:graphicFrame>
        <p:nvGraphicFramePr>
          <p:cNvPr id="215" name="Google Shape;215;p24"/>
          <p:cNvGraphicFramePr/>
          <p:nvPr/>
        </p:nvGraphicFramePr>
        <p:xfrm>
          <a:off x="2819150" y="3749125"/>
          <a:ext cx="3000000" cy="3000000"/>
        </p:xfrm>
        <a:graphic>
          <a:graphicData uri="http://schemas.openxmlformats.org/drawingml/2006/table">
            <a:tbl>
              <a:tblPr>
                <a:noFill/>
                <a:tableStyleId>{8397D010-4044-4978-90AE-7462F51A3058}</a:tableStyleId>
              </a:tblPr>
              <a:tblGrid>
                <a:gridCol w="1371600"/>
                <a:gridCol w="1095375"/>
                <a:gridCol w="762000"/>
                <a:gridCol w="752475"/>
                <a:gridCol w="752475"/>
                <a:gridCol w="733425"/>
              </a:tblGrid>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Model</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Method</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Accuracy</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Precision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Recall</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F1 Score</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Logistic Regression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Binary</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0.89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0.77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0.65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0.71</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Logistic Regression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Frequency</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0.87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0.72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0.65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0.68</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Naive Bayes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Binary</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0.85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0.38</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0.55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0.45</a:t>
                      </a:r>
                      <a:endParaRPr sz="1200">
                        <a:latin typeface="Times New Roman"/>
                        <a:ea typeface="Times New Roman"/>
                        <a:cs typeface="Times New Roman"/>
                        <a:sym typeface="Times New Roman"/>
                      </a:endParaRPr>
                    </a:p>
                  </a:txBody>
                  <a:tcPr marT="63500" marB="63500" marR="63500" marL="63500"/>
                </a:tc>
              </a:tr>
            </a:tbl>
          </a:graphicData>
        </a:graphic>
      </p:graphicFrame>
      <p:sp>
        <p:nvSpPr>
          <p:cNvPr id="216" name="Google Shape;216;p24"/>
          <p:cNvSpPr txBox="1"/>
          <p:nvPr/>
        </p:nvSpPr>
        <p:spPr>
          <a:xfrm>
            <a:off x="413325" y="3656900"/>
            <a:ext cx="66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Top 3 Performing Models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0" name="Shape 220"/>
        <p:cNvGrpSpPr/>
        <p:nvPr/>
      </p:nvGrpSpPr>
      <p:grpSpPr>
        <a:xfrm>
          <a:off x="0" y="0"/>
          <a:ext cx="0" cy="0"/>
          <a:chOff x="0" y="0"/>
          <a:chExt cx="0" cy="0"/>
        </a:xfrm>
      </p:grpSpPr>
      <p:sp>
        <p:nvSpPr>
          <p:cNvPr id="221" name="Google Shape;221;p25"/>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txBox="1"/>
          <p:nvPr/>
        </p:nvSpPr>
        <p:spPr>
          <a:xfrm>
            <a:off x="245575" y="267600"/>
            <a:ext cx="92280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 Conclusion:</a:t>
            </a:r>
            <a:endParaRPr sz="2400">
              <a:latin typeface="League Spartan"/>
              <a:ea typeface="League Spartan"/>
              <a:cs typeface="League Spartan"/>
              <a:sym typeface="League Spartan"/>
            </a:endParaRPr>
          </a:p>
        </p:txBody>
      </p:sp>
      <p:graphicFrame>
        <p:nvGraphicFramePr>
          <p:cNvPr id="223" name="Google Shape;223;p25"/>
          <p:cNvGraphicFramePr/>
          <p:nvPr/>
        </p:nvGraphicFramePr>
        <p:xfrm>
          <a:off x="6274050" y="1504375"/>
          <a:ext cx="3000000" cy="3000000"/>
        </p:xfrm>
        <a:graphic>
          <a:graphicData uri="http://schemas.openxmlformats.org/drawingml/2006/table">
            <a:tbl>
              <a:tblPr>
                <a:noFill/>
                <a:tableStyleId>{5203BBB7-C066-470B-AFBF-5C2976DF1D25}</a:tableStyleId>
              </a:tblPr>
              <a:tblGrid>
                <a:gridCol w="1421125"/>
                <a:gridCol w="1266125"/>
              </a:tblGrid>
              <a:tr h="286200">
                <a:tc>
                  <a:txBody>
                    <a:bodyPr/>
                    <a:lstStyle/>
                    <a:p>
                      <a:pPr indent="0" lvl="0" marL="0" rtl="0" algn="ctr">
                        <a:spcBef>
                          <a:spcPts val="0"/>
                        </a:spcBef>
                        <a:spcAft>
                          <a:spcPts val="0"/>
                        </a:spcAft>
                        <a:buNone/>
                      </a:pPr>
                      <a:r>
                        <a:t/>
                      </a:r>
                      <a:endParaRPr sz="1900">
                        <a:latin typeface="League Spartan"/>
                        <a:ea typeface="League Spartan"/>
                        <a:cs typeface="League Spartan"/>
                        <a:sym typeface="League Spartan"/>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 sz="1900">
                          <a:latin typeface="League Spartan"/>
                          <a:ea typeface="League Spartan"/>
                          <a:cs typeface="League Spartan"/>
                          <a:sym typeface="League Spartan"/>
                        </a:rPr>
                        <a:t>Recall</a:t>
                      </a:r>
                      <a:endParaRPr sz="1900">
                        <a:latin typeface="League Spartan"/>
                        <a:ea typeface="League Spartan"/>
                        <a:cs typeface="League Spartan"/>
                        <a:sym typeface="League Spartan"/>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r>
              <a:tr h="505650">
                <a:tc>
                  <a:txBody>
                    <a:bodyPr/>
                    <a:lstStyle/>
                    <a:p>
                      <a:pPr indent="0" lvl="0" marL="0" rtl="0" algn="ctr">
                        <a:lnSpc>
                          <a:spcPct val="115000"/>
                        </a:lnSpc>
                        <a:spcBef>
                          <a:spcPts val="0"/>
                        </a:spcBef>
                        <a:spcAft>
                          <a:spcPts val="0"/>
                        </a:spcAft>
                        <a:buNone/>
                      </a:pPr>
                      <a:r>
                        <a:rPr lang="en" sz="1900">
                          <a:latin typeface="League Spartan"/>
                          <a:ea typeface="League Spartan"/>
                          <a:cs typeface="League Spartan"/>
                          <a:sym typeface="League Spartan"/>
                        </a:rPr>
                        <a:t>Method1</a:t>
                      </a:r>
                      <a:endParaRPr sz="1900">
                        <a:latin typeface="League Spartan"/>
                        <a:ea typeface="League Spartan"/>
                        <a:cs typeface="League Spartan"/>
                        <a:sym typeface="League Spartan"/>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900">
                          <a:latin typeface="League Spartan"/>
                          <a:ea typeface="League Spartan"/>
                          <a:cs typeface="League Spartan"/>
                          <a:sym typeface="League Spartan"/>
                        </a:rPr>
                        <a:t>0.02</a:t>
                      </a:r>
                      <a:endParaRPr sz="1900">
                        <a:latin typeface="League Spartan"/>
                        <a:ea typeface="League Spartan"/>
                        <a:cs typeface="League Spartan"/>
                        <a:sym typeface="League Spartan"/>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025">
                <a:tc>
                  <a:txBody>
                    <a:bodyPr/>
                    <a:lstStyle/>
                    <a:p>
                      <a:pPr indent="0" lvl="0" marL="0" rtl="0" algn="ctr">
                        <a:lnSpc>
                          <a:spcPct val="115000"/>
                        </a:lnSpc>
                        <a:spcBef>
                          <a:spcPts val="0"/>
                        </a:spcBef>
                        <a:spcAft>
                          <a:spcPts val="0"/>
                        </a:spcAft>
                        <a:buNone/>
                      </a:pPr>
                      <a:r>
                        <a:rPr b="1" lang="en" sz="1900">
                          <a:latin typeface="League Spartan"/>
                          <a:ea typeface="League Spartan"/>
                          <a:cs typeface="League Spartan"/>
                          <a:sym typeface="League Spartan"/>
                        </a:rPr>
                        <a:t>Method2</a:t>
                      </a:r>
                      <a:endParaRPr b="1" sz="1900">
                        <a:latin typeface="League Spartan"/>
                        <a:ea typeface="League Spartan"/>
                        <a:cs typeface="League Spartan"/>
                        <a:sym typeface="League Spartan"/>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900">
                          <a:solidFill>
                            <a:srgbClr val="FF0000"/>
                          </a:solidFill>
                          <a:latin typeface="League Spartan"/>
                          <a:ea typeface="League Spartan"/>
                          <a:cs typeface="League Spartan"/>
                          <a:sym typeface="League Spartan"/>
                        </a:rPr>
                        <a:t>0.72</a:t>
                      </a:r>
                      <a:endParaRPr b="1" sz="1900">
                        <a:solidFill>
                          <a:srgbClr val="FF0000"/>
                        </a:solidFill>
                        <a:latin typeface="League Spartan"/>
                        <a:ea typeface="League Spartan"/>
                        <a:cs typeface="League Spartan"/>
                        <a:sym typeface="League Spartan"/>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827425">
                <a:tc>
                  <a:txBody>
                    <a:bodyPr/>
                    <a:lstStyle/>
                    <a:p>
                      <a:pPr indent="0" lvl="0" marL="0" rtl="0" algn="ctr">
                        <a:lnSpc>
                          <a:spcPct val="115000"/>
                        </a:lnSpc>
                        <a:spcBef>
                          <a:spcPts val="0"/>
                        </a:spcBef>
                        <a:spcAft>
                          <a:spcPts val="0"/>
                        </a:spcAft>
                        <a:buNone/>
                      </a:pPr>
                      <a:r>
                        <a:rPr lang="en" sz="1900">
                          <a:latin typeface="League Spartan"/>
                          <a:ea typeface="League Spartan"/>
                          <a:cs typeface="League Spartan"/>
                          <a:sym typeface="League Spartan"/>
                        </a:rPr>
                        <a:t>Method3</a:t>
                      </a:r>
                      <a:endParaRPr sz="1900">
                        <a:latin typeface="League Spartan"/>
                        <a:ea typeface="League Spartan"/>
                        <a:cs typeface="League Spartan"/>
                        <a:sym typeface="League Spartan"/>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900">
                          <a:solidFill>
                            <a:schemeClr val="dk1"/>
                          </a:solidFill>
                          <a:latin typeface="League Spartan"/>
                          <a:ea typeface="League Spartan"/>
                          <a:cs typeface="League Spartan"/>
                          <a:sym typeface="League Spartan"/>
                        </a:rPr>
                        <a:t>0.65</a:t>
                      </a:r>
                      <a:endParaRPr sz="1900">
                        <a:solidFill>
                          <a:schemeClr val="dk1"/>
                        </a:solidFill>
                        <a:latin typeface="League Spartan"/>
                        <a:ea typeface="League Spartan"/>
                        <a:cs typeface="League Spartan"/>
                        <a:sym typeface="League Spartan"/>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224" name="Google Shape;224;p25"/>
          <p:cNvSpPr txBox="1"/>
          <p:nvPr>
            <p:ph idx="4294967295" type="body"/>
          </p:nvPr>
        </p:nvSpPr>
        <p:spPr>
          <a:xfrm>
            <a:off x="311700" y="1152475"/>
            <a:ext cx="5724000" cy="3936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League Spartan"/>
              <a:buChar char="●"/>
            </a:pPr>
            <a:r>
              <a:rPr lang="en" sz="2000">
                <a:latin typeface="League Spartan"/>
                <a:ea typeface="League Spartan"/>
                <a:cs typeface="League Spartan"/>
                <a:sym typeface="League Spartan"/>
              </a:rPr>
              <a:t>Method 2 and Method 3 both yield effective models for identifying customer inquiries that require a response (Class 1). </a:t>
            </a:r>
            <a:endParaRPr sz="2000">
              <a:latin typeface="League Spartan"/>
              <a:ea typeface="League Spartan"/>
              <a:cs typeface="League Spartan"/>
              <a:sym typeface="League Spartan"/>
            </a:endParaRPr>
          </a:p>
          <a:p>
            <a:pPr indent="-355600" lvl="0" marL="457200" rtl="0" algn="l">
              <a:spcBef>
                <a:spcPts val="0"/>
              </a:spcBef>
              <a:spcAft>
                <a:spcPts val="0"/>
              </a:spcAft>
              <a:buSzPts val="2000"/>
              <a:buFont typeface="League Spartan"/>
              <a:buChar char="●"/>
            </a:pPr>
            <a:r>
              <a:rPr lang="en" sz="2000">
                <a:latin typeface="League Spartan"/>
                <a:ea typeface="League Spartan"/>
                <a:cs typeface="League Spartan"/>
                <a:sym typeface="League Spartan"/>
              </a:rPr>
              <a:t>We recommend evaluating the Logistic Regression (Binary) model from Method 3 and the Naive Bayes (Frequency) model from Method 2 based on the Soutwest Airline's specific needs and priorities.</a:t>
            </a:r>
            <a:endParaRPr sz="2000">
              <a:latin typeface="League Spartan"/>
              <a:ea typeface="League Spartan"/>
              <a:cs typeface="League Spartan"/>
              <a:sym typeface="League Spartan"/>
            </a:endParaRPr>
          </a:p>
          <a:p>
            <a:pPr indent="-355600" lvl="0" marL="457200" rtl="0" algn="l">
              <a:spcBef>
                <a:spcPts val="0"/>
              </a:spcBef>
              <a:spcAft>
                <a:spcPts val="0"/>
              </a:spcAft>
              <a:buSzPts val="2000"/>
              <a:buFont typeface="League Spartan"/>
              <a:buChar char="●"/>
            </a:pPr>
            <a:r>
              <a:rPr lang="en" sz="2000">
                <a:latin typeface="League Spartan"/>
                <a:ea typeface="League Spartan"/>
                <a:cs typeface="League Spartan"/>
                <a:sym typeface="League Spartan"/>
              </a:rPr>
              <a:t>R</a:t>
            </a:r>
            <a:r>
              <a:rPr lang="en" sz="2000">
                <a:latin typeface="League Spartan"/>
                <a:ea typeface="League Spartan"/>
                <a:cs typeface="League Spartan"/>
                <a:sym typeface="League Spartan"/>
              </a:rPr>
              <a:t>elying solely on keywords is not sufficient for accurately classifying customer inquiries.</a:t>
            </a:r>
            <a:endParaRPr sz="2000">
              <a:latin typeface="League Spartan"/>
              <a:ea typeface="League Spartan"/>
              <a:cs typeface="League Spartan"/>
              <a:sym typeface="League Spart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League Spartan"/>
              <a:buChar char="●"/>
            </a:pPr>
            <a:r>
              <a:rPr lang="en" sz="2000">
                <a:latin typeface="League Spartan"/>
                <a:ea typeface="League Spartan"/>
                <a:cs typeface="League Spartan"/>
                <a:sym typeface="League Spartan"/>
              </a:rPr>
              <a:t>E</a:t>
            </a:r>
            <a:r>
              <a:rPr lang="en" sz="2000">
                <a:latin typeface="League Spartan"/>
                <a:ea typeface="League Spartan"/>
                <a:cs typeface="League Spartan"/>
                <a:sym typeface="League Spartan"/>
              </a:rPr>
              <a:t>xpanding the model to include multiple classes that represent specific inquiry topics</a:t>
            </a:r>
            <a:endParaRPr sz="2000">
              <a:latin typeface="League Spartan"/>
              <a:ea typeface="League Spartan"/>
              <a:cs typeface="League Spartan"/>
              <a:sym typeface="League Spartan"/>
            </a:endParaRPr>
          </a:p>
          <a:p>
            <a:pPr indent="-355600" lvl="0" marL="457200" rtl="0" algn="l">
              <a:spcBef>
                <a:spcPts val="0"/>
              </a:spcBef>
              <a:spcAft>
                <a:spcPts val="0"/>
              </a:spcAft>
              <a:buSzPts val="2000"/>
              <a:buFont typeface="League Spartan"/>
              <a:buChar char="●"/>
            </a:pPr>
            <a:r>
              <a:rPr lang="en" sz="2000">
                <a:latin typeface="League Spartan"/>
                <a:ea typeface="League Spartan"/>
                <a:cs typeface="League Spartan"/>
                <a:sym typeface="League Spartan"/>
              </a:rPr>
              <a:t>Incorporating more advanced natural language processing (NLP) techniques such as transformer-based models (e.g. BERT)</a:t>
            </a:r>
            <a:endParaRPr sz="2000">
              <a:latin typeface="League Spartan"/>
              <a:ea typeface="League Spartan"/>
              <a:cs typeface="League Spartan"/>
              <a:sym typeface="League Spartan"/>
            </a:endParaRPr>
          </a:p>
        </p:txBody>
      </p:sp>
      <p:sp>
        <p:nvSpPr>
          <p:cNvPr id="230" name="Google Shape;230;p26"/>
          <p:cNvSpPr txBox="1"/>
          <p:nvPr/>
        </p:nvSpPr>
        <p:spPr>
          <a:xfrm>
            <a:off x="245575" y="267600"/>
            <a:ext cx="92280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 Future Direction : </a:t>
            </a:r>
            <a:endParaRPr sz="2400">
              <a:latin typeface="League Spartan"/>
              <a:ea typeface="League Spartan"/>
              <a:cs typeface="League Spartan"/>
              <a:sym typeface="League Spart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3674100" y="2150775"/>
            <a:ext cx="2902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 name="Shape 62"/>
        <p:cNvGrpSpPr/>
        <p:nvPr/>
      </p:nvGrpSpPr>
      <p:grpSpPr>
        <a:xfrm>
          <a:off x="0" y="0"/>
          <a:ext cx="0" cy="0"/>
          <a:chOff x="0" y="0"/>
          <a:chExt cx="0" cy="0"/>
        </a:xfrm>
      </p:grpSpPr>
      <p:sp>
        <p:nvSpPr>
          <p:cNvPr id="63" name="Google Shape;63;p14"/>
          <p:cNvSpPr txBox="1"/>
          <p:nvPr/>
        </p:nvSpPr>
        <p:spPr>
          <a:xfrm>
            <a:off x="7848600" y="4838700"/>
            <a:ext cx="1269900" cy="25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3">
                  <a:extLst>
                    <a:ext uri="{A12FA001-AC4F-418D-AE19-62706E023703}">
                      <ahyp:hlinkClr val="tx"/>
                    </a:ext>
                  </a:extLst>
                </a:hlinkClick>
              </a:rPr>
              <a:t>Pexels</a:t>
            </a:r>
            <a:endParaRPr sz="800">
              <a:solidFill>
                <a:srgbClr val="FFFFFF"/>
              </a:solidFill>
              <a:latin typeface="Lexend"/>
              <a:ea typeface="Lexend"/>
              <a:cs typeface="Lexend"/>
              <a:sym typeface="Lexend"/>
            </a:endParaRPr>
          </a:p>
        </p:txBody>
      </p:sp>
      <p:sp>
        <p:nvSpPr>
          <p:cNvPr id="64" name="Google Shape;64;p14"/>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508000" y="635000"/>
            <a:ext cx="452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Problem Statement </a:t>
            </a:r>
            <a:endParaRPr b="1" sz="2400">
              <a:latin typeface="League Spartan"/>
              <a:ea typeface="League Spartan"/>
              <a:cs typeface="League Spartan"/>
              <a:sym typeface="League Spartan"/>
            </a:endParaRPr>
          </a:p>
        </p:txBody>
      </p:sp>
      <p:sp>
        <p:nvSpPr>
          <p:cNvPr id="66" name="Google Shape;66;p14"/>
          <p:cNvSpPr txBox="1"/>
          <p:nvPr/>
        </p:nvSpPr>
        <p:spPr>
          <a:xfrm>
            <a:off x="508000" y="1830600"/>
            <a:ext cx="4521300" cy="1482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Inter"/>
              <a:buChar char="●"/>
            </a:pPr>
            <a:r>
              <a:rPr lang="en" sz="1500">
                <a:solidFill>
                  <a:schemeClr val="dk1"/>
                </a:solidFill>
                <a:latin typeface="Inter"/>
                <a:ea typeface="Inter"/>
                <a:cs typeface="Inter"/>
                <a:sym typeface="Inter"/>
              </a:rPr>
              <a:t>Southwest Airline received </a:t>
            </a:r>
            <a:r>
              <a:rPr lang="en" sz="1500">
                <a:latin typeface="Inter"/>
                <a:ea typeface="Inter"/>
                <a:cs typeface="Inter"/>
                <a:sym typeface="Inter"/>
              </a:rPr>
              <a:t>large volume of customer inquiries due to their system breakdown in Dec 2022</a:t>
            </a:r>
            <a:endParaRPr sz="1500">
              <a:latin typeface="Inter"/>
              <a:ea typeface="Inter"/>
              <a:cs typeface="Inter"/>
              <a:sym typeface="Inter"/>
            </a:endParaRPr>
          </a:p>
          <a:p>
            <a:pPr indent="0" lvl="0" marL="0" rtl="0" algn="l">
              <a:spcBef>
                <a:spcPts val="0"/>
              </a:spcBef>
              <a:spcAft>
                <a:spcPts val="0"/>
              </a:spcAft>
              <a:buNone/>
            </a:pPr>
            <a:r>
              <a:t/>
            </a:r>
            <a:endParaRPr sz="1500">
              <a:latin typeface="Inter"/>
              <a:ea typeface="Inter"/>
              <a:cs typeface="Inter"/>
              <a:sym typeface="Inter"/>
            </a:endParaRPr>
          </a:p>
          <a:p>
            <a:pPr indent="-323850" lvl="0" marL="457200" rtl="0" algn="l">
              <a:spcBef>
                <a:spcPts val="0"/>
              </a:spcBef>
              <a:spcAft>
                <a:spcPts val="0"/>
              </a:spcAft>
              <a:buSzPts val="1500"/>
              <a:buFont typeface="Inter"/>
              <a:buChar char="●"/>
            </a:pPr>
            <a:r>
              <a:rPr lang="en" sz="1500">
                <a:latin typeface="Inter"/>
                <a:ea typeface="Inter"/>
                <a:cs typeface="Inter"/>
                <a:sym typeface="Inter"/>
              </a:rPr>
              <a:t>Not responded to customers’ inquiries effectively resulted in poor customer experience and loss of business and trust</a:t>
            </a:r>
            <a:endParaRPr sz="1500">
              <a:latin typeface="Inter"/>
              <a:ea typeface="Inter"/>
              <a:cs typeface="Inter"/>
              <a:sym typeface="Inter"/>
            </a:endParaRPr>
          </a:p>
        </p:txBody>
      </p:sp>
      <p:pic>
        <p:nvPicPr>
          <p:cNvPr id="67" name="Google Shape;67;p14"/>
          <p:cNvPicPr preferRelativeResize="0"/>
          <p:nvPr/>
        </p:nvPicPr>
        <p:blipFill>
          <a:blip r:embed="rId4">
            <a:alphaModFix/>
          </a:blip>
          <a:stretch>
            <a:fillRect/>
          </a:stretch>
        </p:blipFill>
        <p:spPr>
          <a:xfrm>
            <a:off x="5089285" y="1063200"/>
            <a:ext cx="3857488" cy="32783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5"/>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431800" y="482600"/>
            <a:ext cx="452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Business Goal Analysis</a:t>
            </a:r>
            <a:endParaRPr b="1" sz="2400">
              <a:latin typeface="League Spartan"/>
              <a:ea typeface="League Spartan"/>
              <a:cs typeface="League Spartan"/>
              <a:sym typeface="League Spartan"/>
            </a:endParaRPr>
          </a:p>
        </p:txBody>
      </p:sp>
      <p:pic>
        <p:nvPicPr>
          <p:cNvPr id="74" name="Google Shape;74;p15"/>
          <p:cNvPicPr preferRelativeResize="0"/>
          <p:nvPr/>
        </p:nvPicPr>
        <p:blipFill>
          <a:blip r:embed="rId3">
            <a:alphaModFix/>
          </a:blip>
          <a:stretch>
            <a:fillRect/>
          </a:stretch>
        </p:blipFill>
        <p:spPr>
          <a:xfrm>
            <a:off x="627600" y="1259625"/>
            <a:ext cx="1098975" cy="907650"/>
          </a:xfrm>
          <a:prstGeom prst="rect">
            <a:avLst/>
          </a:prstGeom>
          <a:noFill/>
          <a:ln>
            <a:noFill/>
          </a:ln>
        </p:spPr>
      </p:pic>
      <p:pic>
        <p:nvPicPr>
          <p:cNvPr id="75" name="Google Shape;75;p15"/>
          <p:cNvPicPr preferRelativeResize="0"/>
          <p:nvPr/>
        </p:nvPicPr>
        <p:blipFill>
          <a:blip r:embed="rId3">
            <a:alphaModFix/>
          </a:blip>
          <a:stretch>
            <a:fillRect/>
          </a:stretch>
        </p:blipFill>
        <p:spPr>
          <a:xfrm>
            <a:off x="627600" y="3264300"/>
            <a:ext cx="1098975" cy="907653"/>
          </a:xfrm>
          <a:prstGeom prst="rect">
            <a:avLst/>
          </a:prstGeom>
          <a:noFill/>
          <a:ln>
            <a:noFill/>
          </a:ln>
        </p:spPr>
      </p:pic>
      <p:cxnSp>
        <p:nvCxnSpPr>
          <p:cNvPr id="76" name="Google Shape;76;p15"/>
          <p:cNvCxnSpPr/>
          <p:nvPr/>
        </p:nvCxnSpPr>
        <p:spPr>
          <a:xfrm flipH="1" rot="10800000">
            <a:off x="1993600" y="1688875"/>
            <a:ext cx="877200" cy="9900"/>
          </a:xfrm>
          <a:prstGeom prst="straightConnector1">
            <a:avLst/>
          </a:prstGeom>
          <a:noFill/>
          <a:ln cap="flat" cmpd="sng" w="9525">
            <a:solidFill>
              <a:schemeClr val="dk2"/>
            </a:solidFill>
            <a:prstDash val="solid"/>
            <a:round/>
            <a:headEnd len="med" w="med" type="none"/>
            <a:tailEnd len="med" w="med" type="triangle"/>
          </a:ln>
        </p:spPr>
      </p:cxnSp>
      <p:cxnSp>
        <p:nvCxnSpPr>
          <p:cNvPr id="77" name="Google Shape;77;p15"/>
          <p:cNvCxnSpPr/>
          <p:nvPr/>
        </p:nvCxnSpPr>
        <p:spPr>
          <a:xfrm flipH="1" rot="10800000">
            <a:off x="1976450" y="4136773"/>
            <a:ext cx="974100" cy="19800"/>
          </a:xfrm>
          <a:prstGeom prst="straightConnector1">
            <a:avLst/>
          </a:prstGeom>
          <a:noFill/>
          <a:ln cap="flat" cmpd="sng" w="9525">
            <a:solidFill>
              <a:schemeClr val="dk2"/>
            </a:solidFill>
            <a:prstDash val="solid"/>
            <a:round/>
            <a:headEnd len="med" w="med" type="none"/>
            <a:tailEnd len="med" w="med" type="triangle"/>
          </a:ln>
        </p:spPr>
      </p:cxnSp>
      <p:pic>
        <p:nvPicPr>
          <p:cNvPr id="78" name="Google Shape;78;p15"/>
          <p:cNvPicPr preferRelativeResize="0"/>
          <p:nvPr/>
        </p:nvPicPr>
        <p:blipFill>
          <a:blip r:embed="rId4">
            <a:alphaModFix/>
          </a:blip>
          <a:stretch>
            <a:fillRect/>
          </a:stretch>
        </p:blipFill>
        <p:spPr>
          <a:xfrm>
            <a:off x="3027962" y="1174450"/>
            <a:ext cx="1844174" cy="1172075"/>
          </a:xfrm>
          <a:prstGeom prst="rect">
            <a:avLst/>
          </a:prstGeom>
          <a:noFill/>
          <a:ln>
            <a:noFill/>
          </a:ln>
        </p:spPr>
      </p:pic>
      <p:sp>
        <p:nvSpPr>
          <p:cNvPr id="79" name="Google Shape;79;p15"/>
          <p:cNvSpPr txBox="1"/>
          <p:nvPr/>
        </p:nvSpPr>
        <p:spPr>
          <a:xfrm>
            <a:off x="255038" y="2357638"/>
            <a:ext cx="18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Customer’s inquiry</a:t>
            </a:r>
            <a:endParaRPr/>
          </a:p>
        </p:txBody>
      </p:sp>
      <p:sp>
        <p:nvSpPr>
          <p:cNvPr id="80" name="Google Shape;80;p15"/>
          <p:cNvSpPr txBox="1"/>
          <p:nvPr/>
        </p:nvSpPr>
        <p:spPr>
          <a:xfrm>
            <a:off x="255025" y="4429788"/>
            <a:ext cx="18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Customer’s inquiry</a:t>
            </a:r>
            <a:endParaRPr/>
          </a:p>
        </p:txBody>
      </p:sp>
      <p:sp>
        <p:nvSpPr>
          <p:cNvPr id="81" name="Google Shape;81;p15"/>
          <p:cNvSpPr txBox="1"/>
          <p:nvPr/>
        </p:nvSpPr>
        <p:spPr>
          <a:xfrm>
            <a:off x="3027988" y="2346513"/>
            <a:ext cx="18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Social Media Team</a:t>
            </a:r>
            <a:endParaRPr/>
          </a:p>
        </p:txBody>
      </p:sp>
      <p:pic>
        <p:nvPicPr>
          <p:cNvPr id="82" name="Google Shape;82;p15"/>
          <p:cNvPicPr preferRelativeResize="0"/>
          <p:nvPr/>
        </p:nvPicPr>
        <p:blipFill>
          <a:blip r:embed="rId5">
            <a:alphaModFix/>
          </a:blip>
          <a:stretch>
            <a:fillRect/>
          </a:stretch>
        </p:blipFill>
        <p:spPr>
          <a:xfrm>
            <a:off x="3131150" y="3353448"/>
            <a:ext cx="1740975" cy="1081250"/>
          </a:xfrm>
          <a:prstGeom prst="rect">
            <a:avLst/>
          </a:prstGeom>
          <a:noFill/>
          <a:ln>
            <a:noFill/>
          </a:ln>
        </p:spPr>
      </p:pic>
      <p:cxnSp>
        <p:nvCxnSpPr>
          <p:cNvPr id="83" name="Google Shape;83;p15"/>
          <p:cNvCxnSpPr/>
          <p:nvPr/>
        </p:nvCxnSpPr>
        <p:spPr>
          <a:xfrm flipH="1" rot="10800000">
            <a:off x="4872100" y="3233775"/>
            <a:ext cx="1716900" cy="618000"/>
          </a:xfrm>
          <a:prstGeom prst="straightConnector1">
            <a:avLst/>
          </a:prstGeom>
          <a:noFill/>
          <a:ln cap="flat" cmpd="sng" w="9525">
            <a:solidFill>
              <a:schemeClr val="dk2"/>
            </a:solidFill>
            <a:prstDash val="solid"/>
            <a:round/>
            <a:headEnd len="med" w="med" type="none"/>
            <a:tailEnd len="med" w="med" type="triangle"/>
          </a:ln>
        </p:spPr>
      </p:cxnSp>
      <p:cxnSp>
        <p:nvCxnSpPr>
          <p:cNvPr id="84" name="Google Shape;84;p15"/>
          <p:cNvCxnSpPr/>
          <p:nvPr/>
        </p:nvCxnSpPr>
        <p:spPr>
          <a:xfrm>
            <a:off x="4876000" y="3851775"/>
            <a:ext cx="1709100" cy="847200"/>
          </a:xfrm>
          <a:prstGeom prst="straightConnector1">
            <a:avLst/>
          </a:prstGeom>
          <a:noFill/>
          <a:ln cap="flat" cmpd="sng" w="9525">
            <a:solidFill>
              <a:schemeClr val="dk2"/>
            </a:solidFill>
            <a:prstDash val="solid"/>
            <a:round/>
            <a:headEnd len="med" w="med" type="none"/>
            <a:tailEnd len="med" w="med" type="triangle"/>
          </a:ln>
        </p:spPr>
      </p:cxnSp>
      <p:sp>
        <p:nvSpPr>
          <p:cNvPr id="85" name="Google Shape;85;p15"/>
          <p:cNvSpPr txBox="1"/>
          <p:nvPr/>
        </p:nvSpPr>
        <p:spPr>
          <a:xfrm>
            <a:off x="6662200" y="2830713"/>
            <a:ext cx="234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Response Needed</a:t>
            </a:r>
            <a:endParaRPr/>
          </a:p>
        </p:txBody>
      </p:sp>
      <p:sp>
        <p:nvSpPr>
          <p:cNvPr id="86" name="Google Shape;86;p15"/>
          <p:cNvSpPr txBox="1"/>
          <p:nvPr/>
        </p:nvSpPr>
        <p:spPr>
          <a:xfrm>
            <a:off x="6741925" y="4567300"/>
            <a:ext cx="234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 Response Needed</a:t>
            </a:r>
            <a:endParaRPr/>
          </a:p>
        </p:txBody>
      </p:sp>
      <p:cxnSp>
        <p:nvCxnSpPr>
          <p:cNvPr id="87" name="Google Shape;87;p15"/>
          <p:cNvCxnSpPr/>
          <p:nvPr/>
        </p:nvCxnSpPr>
        <p:spPr>
          <a:xfrm flipH="1" rot="10800000">
            <a:off x="4872100" y="1100175"/>
            <a:ext cx="1716900" cy="6180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5"/>
          <p:cNvCxnSpPr/>
          <p:nvPr/>
        </p:nvCxnSpPr>
        <p:spPr>
          <a:xfrm>
            <a:off x="4876900" y="1718700"/>
            <a:ext cx="1710000" cy="705600"/>
          </a:xfrm>
          <a:prstGeom prst="straightConnector1">
            <a:avLst/>
          </a:prstGeom>
          <a:noFill/>
          <a:ln cap="flat" cmpd="sng" w="9525">
            <a:solidFill>
              <a:schemeClr val="dk2"/>
            </a:solidFill>
            <a:prstDash val="solid"/>
            <a:round/>
            <a:headEnd len="med" w="med" type="none"/>
            <a:tailEnd len="med" w="med" type="triangle"/>
          </a:ln>
        </p:spPr>
      </p:cxnSp>
      <p:sp>
        <p:nvSpPr>
          <p:cNvPr id="89" name="Google Shape;89;p15"/>
          <p:cNvSpPr txBox="1"/>
          <p:nvPr/>
        </p:nvSpPr>
        <p:spPr>
          <a:xfrm>
            <a:off x="6660675" y="637038"/>
            <a:ext cx="234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Respond Needed</a:t>
            </a:r>
            <a:endParaRPr/>
          </a:p>
        </p:txBody>
      </p:sp>
      <p:sp>
        <p:nvSpPr>
          <p:cNvPr id="90" name="Google Shape;90;p15"/>
          <p:cNvSpPr txBox="1"/>
          <p:nvPr/>
        </p:nvSpPr>
        <p:spPr>
          <a:xfrm>
            <a:off x="6660675" y="2340450"/>
            <a:ext cx="234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 Response Needed</a:t>
            </a:r>
            <a:endParaRPr/>
          </a:p>
        </p:txBody>
      </p:sp>
      <p:sp>
        <p:nvSpPr>
          <p:cNvPr id="91" name="Google Shape;91;p15"/>
          <p:cNvSpPr txBox="1"/>
          <p:nvPr/>
        </p:nvSpPr>
        <p:spPr>
          <a:xfrm>
            <a:off x="3131150" y="2999100"/>
            <a:ext cx="18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rPr>
              <a:t>Cost reduction</a:t>
            </a:r>
            <a:endParaRPr b="1">
              <a:solidFill>
                <a:srgbClr val="FF0000"/>
              </a:solidFill>
            </a:endParaRPr>
          </a:p>
        </p:txBody>
      </p:sp>
      <p:sp>
        <p:nvSpPr>
          <p:cNvPr id="92" name="Google Shape;92;p15"/>
          <p:cNvSpPr txBox="1"/>
          <p:nvPr/>
        </p:nvSpPr>
        <p:spPr>
          <a:xfrm>
            <a:off x="6683775" y="1033575"/>
            <a:ext cx="2296200" cy="1293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latin typeface="League Spartan"/>
                <a:ea typeface="League Spartan"/>
                <a:cs typeface="League Spartan"/>
                <a:sym typeface="League Spartan"/>
              </a:rPr>
              <a:t>Flight Changes &amp; Cancellation</a:t>
            </a:r>
            <a:endParaRPr sz="1200">
              <a:solidFill>
                <a:schemeClr val="dk1"/>
              </a:solidFill>
              <a:latin typeface="League Spartan"/>
              <a:ea typeface="League Spartan"/>
              <a:cs typeface="League Spartan"/>
              <a:sym typeface="League Spartan"/>
            </a:endParaRPr>
          </a:p>
          <a:p>
            <a:pPr indent="-304800" lvl="0" marL="457200" rtl="0" algn="l">
              <a:spcBef>
                <a:spcPts val="0"/>
              </a:spcBef>
              <a:spcAft>
                <a:spcPts val="0"/>
              </a:spcAft>
              <a:buClr>
                <a:schemeClr val="dk1"/>
              </a:buClr>
              <a:buSzPts val="1200"/>
              <a:buFont typeface="League Spartan"/>
              <a:buChar char="●"/>
            </a:pPr>
            <a:r>
              <a:rPr lang="en" sz="1200">
                <a:solidFill>
                  <a:schemeClr val="dk1"/>
                </a:solidFill>
                <a:latin typeface="League Spartan"/>
                <a:ea typeface="League Spartan"/>
                <a:cs typeface="League Spartan"/>
                <a:sym typeface="League Spartan"/>
              </a:rPr>
              <a:t>Rapid Rewards Help</a:t>
            </a:r>
            <a:endParaRPr sz="1200">
              <a:solidFill>
                <a:schemeClr val="dk1"/>
              </a:solidFill>
              <a:latin typeface="League Spartan"/>
              <a:ea typeface="League Spartan"/>
              <a:cs typeface="League Spartan"/>
              <a:sym typeface="League Spartan"/>
            </a:endParaRPr>
          </a:p>
          <a:p>
            <a:pPr indent="-304800" lvl="0" marL="457200" rtl="0" algn="l">
              <a:spcBef>
                <a:spcPts val="0"/>
              </a:spcBef>
              <a:spcAft>
                <a:spcPts val="0"/>
              </a:spcAft>
              <a:buClr>
                <a:schemeClr val="dk1"/>
              </a:buClr>
              <a:buSzPts val="1200"/>
              <a:buChar char="●"/>
            </a:pPr>
            <a:r>
              <a:rPr lang="en" sz="1200">
                <a:solidFill>
                  <a:schemeClr val="dk1"/>
                </a:solidFill>
                <a:latin typeface="League Spartan"/>
                <a:ea typeface="League Spartan"/>
                <a:cs typeface="League Spartan"/>
                <a:sym typeface="League Spartan"/>
              </a:rPr>
              <a:t>Refund Request &amp; Status Help</a:t>
            </a:r>
            <a:endParaRPr sz="1200">
              <a:solidFill>
                <a:schemeClr val="dk1"/>
              </a:solidFill>
              <a:latin typeface="League Spartan"/>
              <a:ea typeface="League Spartan"/>
              <a:cs typeface="League Spartan"/>
              <a:sym typeface="League Spartan"/>
            </a:endParaRPr>
          </a:p>
          <a:p>
            <a:pPr indent="-304800" lvl="0" marL="457200" rtl="0" algn="l">
              <a:spcBef>
                <a:spcPts val="0"/>
              </a:spcBef>
              <a:spcAft>
                <a:spcPts val="0"/>
              </a:spcAft>
              <a:buClr>
                <a:schemeClr val="dk1"/>
              </a:buClr>
              <a:buSzPts val="1200"/>
              <a:buFont typeface="League Spartan"/>
              <a:buChar char="●"/>
            </a:pPr>
            <a:r>
              <a:rPr lang="en" sz="1200">
                <a:solidFill>
                  <a:schemeClr val="dk1"/>
                </a:solidFill>
                <a:latin typeface="League Spartan"/>
                <a:ea typeface="League Spartan"/>
                <a:cs typeface="League Spartan"/>
                <a:sym typeface="League Spartan"/>
              </a:rPr>
              <a:t>etc…</a:t>
            </a:r>
            <a:endParaRPr sz="1200">
              <a:solidFill>
                <a:schemeClr val="dk1"/>
              </a:solidFill>
              <a:latin typeface="League Spartan"/>
              <a:ea typeface="League Spartan"/>
              <a:cs typeface="League Spartan"/>
              <a:sym typeface="League Spartan"/>
            </a:endParaRPr>
          </a:p>
        </p:txBody>
      </p:sp>
      <p:sp>
        <p:nvSpPr>
          <p:cNvPr id="93" name="Google Shape;93;p15"/>
          <p:cNvSpPr txBox="1"/>
          <p:nvPr/>
        </p:nvSpPr>
        <p:spPr>
          <a:xfrm>
            <a:off x="6683775" y="3167175"/>
            <a:ext cx="2296200" cy="1293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latin typeface="League Spartan"/>
                <a:ea typeface="League Spartan"/>
                <a:cs typeface="League Spartan"/>
                <a:sym typeface="League Spartan"/>
              </a:rPr>
              <a:t>Flight Changes &amp; Cancellation</a:t>
            </a:r>
            <a:endParaRPr sz="1200">
              <a:solidFill>
                <a:schemeClr val="dk1"/>
              </a:solidFill>
              <a:latin typeface="League Spartan"/>
              <a:ea typeface="League Spartan"/>
              <a:cs typeface="League Spartan"/>
              <a:sym typeface="League Spartan"/>
            </a:endParaRPr>
          </a:p>
          <a:p>
            <a:pPr indent="-304800" lvl="0" marL="457200" rtl="0" algn="l">
              <a:spcBef>
                <a:spcPts val="0"/>
              </a:spcBef>
              <a:spcAft>
                <a:spcPts val="0"/>
              </a:spcAft>
              <a:buClr>
                <a:schemeClr val="dk1"/>
              </a:buClr>
              <a:buSzPts val="1200"/>
              <a:buFont typeface="League Spartan"/>
              <a:buChar char="●"/>
            </a:pPr>
            <a:r>
              <a:rPr lang="en" sz="1200">
                <a:solidFill>
                  <a:schemeClr val="dk1"/>
                </a:solidFill>
                <a:latin typeface="League Spartan"/>
                <a:ea typeface="League Spartan"/>
                <a:cs typeface="League Spartan"/>
                <a:sym typeface="League Spartan"/>
              </a:rPr>
              <a:t>Rapid Rewards Help</a:t>
            </a:r>
            <a:endParaRPr sz="1200">
              <a:solidFill>
                <a:schemeClr val="dk1"/>
              </a:solidFill>
              <a:latin typeface="League Spartan"/>
              <a:ea typeface="League Spartan"/>
              <a:cs typeface="League Spartan"/>
              <a:sym typeface="League Spartan"/>
            </a:endParaRPr>
          </a:p>
          <a:p>
            <a:pPr indent="-304800" lvl="0" marL="457200" rtl="0" algn="l">
              <a:spcBef>
                <a:spcPts val="0"/>
              </a:spcBef>
              <a:spcAft>
                <a:spcPts val="0"/>
              </a:spcAft>
              <a:buClr>
                <a:schemeClr val="dk1"/>
              </a:buClr>
              <a:buSzPts val="1200"/>
              <a:buChar char="●"/>
            </a:pPr>
            <a:r>
              <a:rPr lang="en" sz="1200">
                <a:solidFill>
                  <a:schemeClr val="dk1"/>
                </a:solidFill>
                <a:latin typeface="League Spartan"/>
                <a:ea typeface="League Spartan"/>
                <a:cs typeface="League Spartan"/>
                <a:sym typeface="League Spartan"/>
              </a:rPr>
              <a:t>Refund Request &amp; Status Help</a:t>
            </a:r>
            <a:endParaRPr sz="1200">
              <a:solidFill>
                <a:schemeClr val="dk1"/>
              </a:solidFill>
              <a:latin typeface="League Spartan"/>
              <a:ea typeface="League Spartan"/>
              <a:cs typeface="League Spartan"/>
              <a:sym typeface="League Spartan"/>
            </a:endParaRPr>
          </a:p>
          <a:p>
            <a:pPr indent="-304800" lvl="0" marL="457200" rtl="0" algn="l">
              <a:spcBef>
                <a:spcPts val="0"/>
              </a:spcBef>
              <a:spcAft>
                <a:spcPts val="0"/>
              </a:spcAft>
              <a:buClr>
                <a:schemeClr val="dk1"/>
              </a:buClr>
              <a:buSzPts val="1200"/>
              <a:buFont typeface="League Spartan"/>
              <a:buChar char="●"/>
            </a:pPr>
            <a:r>
              <a:rPr lang="en" sz="1200">
                <a:solidFill>
                  <a:schemeClr val="dk1"/>
                </a:solidFill>
                <a:latin typeface="League Spartan"/>
                <a:ea typeface="League Spartan"/>
                <a:cs typeface="League Spartan"/>
                <a:sym typeface="League Spartan"/>
              </a:rPr>
              <a:t>etc…</a:t>
            </a:r>
            <a:endParaRPr sz="1200">
              <a:solidFill>
                <a:schemeClr val="dk1"/>
              </a:solidFill>
              <a:latin typeface="League Spartan"/>
              <a:ea typeface="League Spartan"/>
              <a:cs typeface="League Spartan"/>
              <a:sym typeface="League Spart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nvSpPr>
        <p:spPr>
          <a:xfrm>
            <a:off x="508000" y="1617450"/>
            <a:ext cx="40641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Approx. 3000 tweets collected by scraping Twitter using the Twitter API with a @SouthwestAir ‘tag’</a:t>
            </a:r>
            <a:endParaRPr>
              <a:solidFill>
                <a:schemeClr val="dk1"/>
              </a:solidFill>
              <a:latin typeface="Inter"/>
              <a:ea typeface="Inter"/>
              <a:cs typeface="Inter"/>
              <a:sym typeface="Inter"/>
            </a:endParaRPr>
          </a:p>
          <a:p>
            <a:pPr indent="-317500" lvl="0" marL="457200" rtl="0" algn="l">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Jan 2023 - Feb 2023</a:t>
            </a:r>
            <a:endParaRPr>
              <a:solidFill>
                <a:schemeClr val="dk1"/>
              </a:solidFill>
              <a:latin typeface="Inter"/>
              <a:ea typeface="Inter"/>
              <a:cs typeface="Inter"/>
              <a:sym typeface="Inter"/>
            </a:endParaRPr>
          </a:p>
          <a:p>
            <a:pPr indent="-317500" lvl="0" marL="457200" rtl="0" algn="l">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Stored in a CSV file </a:t>
            </a:r>
            <a:endParaRPr>
              <a:solidFill>
                <a:schemeClr val="dk1"/>
              </a:solidFill>
              <a:latin typeface="Inter"/>
              <a:ea typeface="Inter"/>
              <a:cs typeface="Inter"/>
              <a:sym typeface="Inter"/>
            </a:endParaRPr>
          </a:p>
          <a:p>
            <a:pPr indent="-317500" lvl="0" marL="457200" rtl="0" algn="l">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Comprised of tweets pertaining to </a:t>
            </a:r>
            <a:endParaRPr>
              <a:solidFill>
                <a:schemeClr val="dk1"/>
              </a:solidFill>
              <a:latin typeface="Inter"/>
              <a:ea typeface="Inter"/>
              <a:cs typeface="Inter"/>
              <a:sym typeface="Inter"/>
            </a:endParaRPr>
          </a:p>
          <a:p>
            <a:pPr indent="-317500" lvl="1" marL="914400" rtl="0" algn="l">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Customer inquiries</a:t>
            </a:r>
            <a:endParaRPr>
              <a:solidFill>
                <a:schemeClr val="dk1"/>
              </a:solidFill>
              <a:latin typeface="Inter"/>
              <a:ea typeface="Inter"/>
              <a:cs typeface="Inter"/>
              <a:sym typeface="Inter"/>
            </a:endParaRPr>
          </a:p>
          <a:p>
            <a:pPr indent="-317500" lvl="1" marL="914400" rtl="0" algn="l">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Positive and negative </a:t>
            </a:r>
            <a:r>
              <a:rPr lang="en">
                <a:solidFill>
                  <a:schemeClr val="dk1"/>
                </a:solidFill>
                <a:latin typeface="Inter"/>
                <a:ea typeface="Inter"/>
                <a:cs typeface="Inter"/>
                <a:sym typeface="Inter"/>
              </a:rPr>
              <a:t>reviews</a:t>
            </a:r>
            <a:endParaRPr>
              <a:solidFill>
                <a:schemeClr val="dk1"/>
              </a:solidFill>
              <a:latin typeface="Inter"/>
              <a:ea typeface="Inter"/>
              <a:cs typeface="Inter"/>
              <a:sym typeface="Inter"/>
            </a:endParaRPr>
          </a:p>
        </p:txBody>
      </p:sp>
      <p:sp>
        <p:nvSpPr>
          <p:cNvPr id="99" name="Google Shape;99;p16"/>
          <p:cNvSpPr txBox="1"/>
          <p:nvPr/>
        </p:nvSpPr>
        <p:spPr>
          <a:xfrm>
            <a:off x="508000" y="635000"/>
            <a:ext cx="452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Data Description </a:t>
            </a:r>
            <a:endParaRPr b="1" sz="2400">
              <a:latin typeface="League Spartan"/>
              <a:ea typeface="League Spartan"/>
              <a:cs typeface="League Spartan"/>
              <a:sym typeface="League Spartan"/>
            </a:endParaRPr>
          </a:p>
        </p:txBody>
      </p:sp>
      <p:pic>
        <p:nvPicPr>
          <p:cNvPr id="100" name="Google Shape;100;p16"/>
          <p:cNvPicPr preferRelativeResize="0"/>
          <p:nvPr/>
        </p:nvPicPr>
        <p:blipFill>
          <a:blip r:embed="rId3">
            <a:alphaModFix/>
          </a:blip>
          <a:stretch>
            <a:fillRect/>
          </a:stretch>
        </p:blipFill>
        <p:spPr>
          <a:xfrm>
            <a:off x="4962351" y="1504919"/>
            <a:ext cx="4064100" cy="2133656"/>
          </a:xfrm>
          <a:prstGeom prst="rect">
            <a:avLst/>
          </a:prstGeom>
          <a:noFill/>
          <a:ln>
            <a:noFill/>
          </a:ln>
        </p:spPr>
      </p:pic>
      <p:sp>
        <p:nvSpPr>
          <p:cNvPr id="101" name="Google Shape;101;p16"/>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2311350" y="26925"/>
            <a:ext cx="45213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eague Spartan"/>
                <a:ea typeface="League Spartan"/>
                <a:cs typeface="League Spartan"/>
                <a:sym typeface="League Spartan"/>
              </a:rPr>
              <a:t>System</a:t>
            </a:r>
            <a:r>
              <a:rPr b="1" lang="en" sz="2400">
                <a:latin typeface="League Spartan"/>
                <a:ea typeface="League Spartan"/>
                <a:cs typeface="League Spartan"/>
                <a:sym typeface="League Spartan"/>
              </a:rPr>
              <a:t> Design</a:t>
            </a:r>
            <a:endParaRPr b="1" sz="2400">
              <a:latin typeface="League Spartan"/>
              <a:ea typeface="League Spartan"/>
              <a:cs typeface="League Spartan"/>
              <a:sym typeface="League Spartan"/>
            </a:endParaRPr>
          </a:p>
        </p:txBody>
      </p:sp>
      <p:pic>
        <p:nvPicPr>
          <p:cNvPr id="108" name="Google Shape;108;p17"/>
          <p:cNvPicPr preferRelativeResize="0"/>
          <p:nvPr/>
        </p:nvPicPr>
        <p:blipFill rotWithShape="1">
          <a:blip r:embed="rId3">
            <a:alphaModFix/>
          </a:blip>
          <a:srcRect b="5700" l="0" r="0" t="5513"/>
          <a:stretch/>
        </p:blipFill>
        <p:spPr>
          <a:xfrm>
            <a:off x="335150" y="489850"/>
            <a:ext cx="8587824" cy="456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nvSpPr>
        <p:spPr>
          <a:xfrm>
            <a:off x="355600" y="330200"/>
            <a:ext cx="833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System Implementation: Extraction to Preprocessing</a:t>
            </a:r>
            <a:endParaRPr b="1" sz="2400">
              <a:latin typeface="League Spartan"/>
              <a:ea typeface="League Spartan"/>
              <a:cs typeface="League Spartan"/>
              <a:sym typeface="League Spartan"/>
            </a:endParaRPr>
          </a:p>
        </p:txBody>
      </p:sp>
      <p:sp>
        <p:nvSpPr>
          <p:cNvPr id="114" name="Google Shape;114;p18"/>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txBox="1"/>
          <p:nvPr/>
        </p:nvSpPr>
        <p:spPr>
          <a:xfrm>
            <a:off x="239075" y="1203825"/>
            <a:ext cx="8331300" cy="1877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800">
                <a:latin typeface="League Spartan"/>
                <a:ea typeface="League Spartan"/>
                <a:cs typeface="League Spartan"/>
                <a:sym typeface="League Spartan"/>
              </a:rPr>
              <a:t>/Data Extraction: Python</a:t>
            </a:r>
            <a:endParaRPr sz="1800">
              <a:latin typeface="League Spartan"/>
              <a:ea typeface="League Spartan"/>
              <a:cs typeface="League Spartan"/>
              <a:sym typeface="League Spartan"/>
            </a:endParaRPr>
          </a:p>
          <a:p>
            <a:pPr indent="0" lvl="0" marL="0" rtl="0" algn="l">
              <a:lnSpc>
                <a:spcPct val="100000"/>
              </a:lnSpc>
              <a:spcBef>
                <a:spcPts val="0"/>
              </a:spcBef>
              <a:spcAft>
                <a:spcPts val="0"/>
              </a:spcAft>
              <a:buNone/>
            </a:pPr>
            <a:r>
              <a:rPr lang="en">
                <a:latin typeface="League Spartan"/>
                <a:ea typeface="League Spartan"/>
                <a:cs typeface="League Spartan"/>
                <a:sym typeface="League Spartan"/>
              </a:rPr>
              <a:t>Web Scraping to Extract Tweets from Twitter API</a:t>
            </a:r>
            <a:endParaRPr>
              <a:latin typeface="League Spartan"/>
              <a:ea typeface="League Spartan"/>
              <a:cs typeface="League Spartan"/>
              <a:sym typeface="League Spartan"/>
            </a:endParaRPr>
          </a:p>
          <a:p>
            <a:pPr indent="0" lvl="0" marL="0" rtl="0" algn="l">
              <a:lnSpc>
                <a:spcPct val="100000"/>
              </a:lnSpc>
              <a:spcBef>
                <a:spcPts val="0"/>
              </a:spcBef>
              <a:spcAft>
                <a:spcPts val="0"/>
              </a:spcAft>
              <a:buNone/>
            </a:pPr>
            <a:r>
              <a:t/>
            </a:r>
            <a:endParaRPr>
              <a:latin typeface="League Spartan"/>
              <a:ea typeface="League Spartan"/>
              <a:cs typeface="League Spartan"/>
              <a:sym typeface="League Spartan"/>
            </a:endParaRPr>
          </a:p>
          <a:p>
            <a:pPr indent="0" lvl="0" marL="0" rtl="0" algn="l">
              <a:lnSpc>
                <a:spcPct val="100000"/>
              </a:lnSpc>
              <a:spcBef>
                <a:spcPts val="0"/>
              </a:spcBef>
              <a:spcAft>
                <a:spcPts val="0"/>
              </a:spcAft>
              <a:buNone/>
            </a:pPr>
            <a:r>
              <a:rPr lang="en" sz="1800">
                <a:latin typeface="League Spartan"/>
                <a:ea typeface="League Spartan"/>
                <a:cs typeface="League Spartan"/>
                <a:sym typeface="League Spartan"/>
              </a:rPr>
              <a:t>/Annotation: Excel</a:t>
            </a:r>
            <a:endParaRPr sz="1800">
              <a:latin typeface="League Spartan"/>
              <a:ea typeface="League Spartan"/>
              <a:cs typeface="League Spartan"/>
              <a:sym typeface="League Spartan"/>
            </a:endParaRPr>
          </a:p>
          <a:p>
            <a:pPr indent="0" lvl="0" marL="0" rtl="0" algn="l">
              <a:lnSpc>
                <a:spcPct val="100000"/>
              </a:lnSpc>
              <a:spcBef>
                <a:spcPts val="0"/>
              </a:spcBef>
              <a:spcAft>
                <a:spcPts val="0"/>
              </a:spcAft>
              <a:buNone/>
            </a:pPr>
            <a:r>
              <a:rPr lang="en">
                <a:latin typeface="League Spartan"/>
                <a:ea typeface="League Spartan"/>
                <a:cs typeface="League Spartan"/>
                <a:sym typeface="League Spartan"/>
              </a:rPr>
              <a:t>Manually Categorize Tweets into 8 Classes</a:t>
            </a:r>
            <a:endParaRPr>
              <a:latin typeface="League Spartan"/>
              <a:ea typeface="League Spartan"/>
              <a:cs typeface="League Spartan"/>
              <a:sym typeface="League Spartan"/>
            </a:endParaRPr>
          </a:p>
          <a:p>
            <a:pPr indent="0" lvl="0" marL="0" rtl="0" algn="l">
              <a:lnSpc>
                <a:spcPct val="100000"/>
              </a:lnSpc>
              <a:spcBef>
                <a:spcPts val="0"/>
              </a:spcBef>
              <a:spcAft>
                <a:spcPts val="0"/>
              </a:spcAft>
              <a:buNone/>
            </a:pPr>
            <a:r>
              <a:t/>
            </a:r>
            <a:endParaRPr>
              <a:latin typeface="League Spartan"/>
              <a:ea typeface="League Spartan"/>
              <a:cs typeface="League Spartan"/>
              <a:sym typeface="League Spartan"/>
            </a:endParaRPr>
          </a:p>
          <a:p>
            <a:pPr indent="0" lvl="0" marL="0" rtl="0" algn="l">
              <a:lnSpc>
                <a:spcPct val="100000"/>
              </a:lnSpc>
              <a:spcBef>
                <a:spcPts val="0"/>
              </a:spcBef>
              <a:spcAft>
                <a:spcPts val="0"/>
              </a:spcAft>
              <a:buNone/>
            </a:pPr>
            <a:r>
              <a:rPr lang="en" sz="1800">
                <a:solidFill>
                  <a:schemeClr val="dk1"/>
                </a:solidFill>
                <a:latin typeface="League Spartan"/>
                <a:ea typeface="League Spartan"/>
                <a:cs typeface="League Spartan"/>
                <a:sym typeface="League Spartan"/>
              </a:rPr>
              <a:t>/Text Pre-Processing: Python</a:t>
            </a:r>
            <a:endParaRPr sz="1800">
              <a:solidFill>
                <a:schemeClr val="dk1"/>
              </a:solidFill>
              <a:latin typeface="League Spartan"/>
              <a:ea typeface="League Spartan"/>
              <a:cs typeface="League Spartan"/>
              <a:sym typeface="League Spartan"/>
            </a:endParaRPr>
          </a:p>
        </p:txBody>
      </p:sp>
      <p:grpSp>
        <p:nvGrpSpPr>
          <p:cNvPr id="116" name="Google Shape;116;p18"/>
          <p:cNvGrpSpPr/>
          <p:nvPr/>
        </p:nvGrpSpPr>
        <p:grpSpPr>
          <a:xfrm>
            <a:off x="239075" y="3134575"/>
            <a:ext cx="8665850" cy="1800175"/>
            <a:chOff x="239075" y="2805400"/>
            <a:chExt cx="8665850" cy="1800175"/>
          </a:xfrm>
        </p:grpSpPr>
        <p:sp>
          <p:nvSpPr>
            <p:cNvPr id="117" name="Google Shape;117;p18"/>
            <p:cNvSpPr/>
            <p:nvPr/>
          </p:nvSpPr>
          <p:spPr>
            <a:xfrm>
              <a:off x="319600" y="2805400"/>
              <a:ext cx="2844000" cy="17532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18" name="Google Shape;118;p18"/>
            <p:cNvSpPr/>
            <p:nvPr/>
          </p:nvSpPr>
          <p:spPr>
            <a:xfrm>
              <a:off x="6002725" y="2805400"/>
              <a:ext cx="2844000" cy="17532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19" name="Google Shape;119;p18"/>
            <p:cNvSpPr/>
            <p:nvPr/>
          </p:nvSpPr>
          <p:spPr>
            <a:xfrm>
              <a:off x="3161425" y="2805400"/>
              <a:ext cx="2844000" cy="17532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20" name="Google Shape;120;p18"/>
            <p:cNvSpPr/>
            <p:nvPr/>
          </p:nvSpPr>
          <p:spPr>
            <a:xfrm>
              <a:off x="269550" y="2851788"/>
              <a:ext cx="2659500" cy="471900"/>
            </a:xfrm>
            <a:prstGeom prst="rect">
              <a:avLst/>
            </a:prstGeom>
            <a:solidFill>
              <a:srgbClr val="FFFFFF"/>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21" name="Google Shape;121;p18"/>
            <p:cNvSpPr/>
            <p:nvPr/>
          </p:nvSpPr>
          <p:spPr>
            <a:xfrm>
              <a:off x="301100" y="3024687"/>
              <a:ext cx="1849200" cy="2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/Top 30 Frequent Words</a:t>
              </a:r>
              <a:endParaRPr sz="1200">
                <a:solidFill>
                  <a:srgbClr val="666666"/>
                </a:solidFill>
                <a:latin typeface="Roboto Medium"/>
                <a:ea typeface="Roboto Medium"/>
                <a:cs typeface="Roboto Medium"/>
                <a:sym typeface="Roboto Medium"/>
              </a:endParaRPr>
            </a:p>
          </p:txBody>
        </p:sp>
        <p:sp>
          <p:nvSpPr>
            <p:cNvPr id="122" name="Google Shape;122;p18"/>
            <p:cNvSpPr/>
            <p:nvPr/>
          </p:nvSpPr>
          <p:spPr>
            <a:xfrm>
              <a:off x="301100" y="2820857"/>
              <a:ext cx="18960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Exploratory Analysis</a:t>
              </a:r>
              <a:endParaRPr>
                <a:solidFill>
                  <a:schemeClr val="dk2"/>
                </a:solidFill>
                <a:latin typeface="Roboto Thin"/>
                <a:ea typeface="Roboto Thin"/>
                <a:cs typeface="Roboto Thin"/>
                <a:sym typeface="Roboto Thin"/>
              </a:endParaRPr>
            </a:p>
          </p:txBody>
        </p:sp>
        <p:sp>
          <p:nvSpPr>
            <p:cNvPr id="123" name="Google Shape;123;p18"/>
            <p:cNvSpPr/>
            <p:nvPr/>
          </p:nvSpPr>
          <p:spPr>
            <a:xfrm>
              <a:off x="239075" y="3308075"/>
              <a:ext cx="2779200" cy="12975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Stopwords </a:t>
              </a:r>
              <a:r>
                <a:rPr lang="en" sz="1200">
                  <a:solidFill>
                    <a:schemeClr val="lt1"/>
                  </a:solidFill>
                  <a:latin typeface="Roboto"/>
                  <a:ea typeface="Roboto"/>
                  <a:cs typeface="Roboto"/>
                  <a:sym typeface="Roboto"/>
                </a:rPr>
                <a:t>Elimination</a:t>
              </a:r>
              <a:endParaRPr sz="1200">
                <a:solidFill>
                  <a:srgbClr val="FFFFFF"/>
                </a:solidFill>
                <a:latin typeface="Roboto"/>
                <a:ea typeface="Roboto"/>
                <a:cs typeface="Roboto"/>
                <a:sym typeface="Roboto"/>
              </a:endParaRPr>
            </a:p>
            <a:p>
              <a:pPr indent="-304800" lvl="0" marL="457200" marR="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Special Character Elimination</a:t>
              </a:r>
              <a:endParaRPr sz="1200">
                <a:solidFill>
                  <a:srgbClr val="FFFFFF"/>
                </a:solidFill>
                <a:latin typeface="Roboto"/>
                <a:ea typeface="Roboto"/>
                <a:cs typeface="Roboto"/>
                <a:sym typeface="Roboto"/>
              </a:endParaRPr>
            </a:p>
            <a:p>
              <a:pPr indent="-304800" lvl="0" marL="457200" marR="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Frequent Words Elimination</a:t>
              </a:r>
              <a:endParaRPr sz="1200">
                <a:solidFill>
                  <a:srgbClr val="FFFFFF"/>
                </a:solidFill>
                <a:latin typeface="Roboto"/>
                <a:ea typeface="Roboto"/>
                <a:cs typeface="Roboto"/>
                <a:sym typeface="Roboto"/>
              </a:endParaRPr>
            </a:p>
            <a:p>
              <a:pPr indent="-304800" lvl="0" marL="457200" marR="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Tokenization</a:t>
              </a:r>
              <a:endParaRPr sz="1200">
                <a:solidFill>
                  <a:srgbClr val="FFFFFF"/>
                </a:solidFill>
                <a:latin typeface="Roboto"/>
                <a:ea typeface="Roboto"/>
                <a:cs typeface="Roboto"/>
                <a:sym typeface="Roboto"/>
              </a:endParaRPr>
            </a:p>
            <a:p>
              <a:pPr indent="-304800" lvl="0" marL="457200" marR="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Lemmatization</a:t>
              </a:r>
              <a:endParaRPr sz="1200">
                <a:solidFill>
                  <a:srgbClr val="FFFFFF"/>
                </a:solidFill>
                <a:latin typeface="Roboto"/>
                <a:ea typeface="Roboto"/>
                <a:cs typeface="Roboto"/>
                <a:sym typeface="Roboto"/>
              </a:endParaRPr>
            </a:p>
          </p:txBody>
        </p:sp>
        <p:sp>
          <p:nvSpPr>
            <p:cNvPr id="124" name="Google Shape;124;p18"/>
            <p:cNvSpPr/>
            <p:nvPr/>
          </p:nvSpPr>
          <p:spPr>
            <a:xfrm>
              <a:off x="3098038" y="2851788"/>
              <a:ext cx="2659500" cy="471900"/>
            </a:xfrm>
            <a:prstGeom prst="rect">
              <a:avLst/>
            </a:prstGeom>
            <a:solidFill>
              <a:srgbClr val="FFFFFF"/>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25" name="Google Shape;125;p18"/>
            <p:cNvSpPr/>
            <p:nvPr/>
          </p:nvSpPr>
          <p:spPr>
            <a:xfrm>
              <a:off x="3113813" y="3024687"/>
              <a:ext cx="1849200" cy="2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Roboto Medium"/>
                  <a:ea typeface="Roboto Medium"/>
                  <a:cs typeface="Roboto Medium"/>
                  <a:sym typeface="Roboto Medium"/>
                </a:rPr>
                <a:t>/Top 30 Frequent Nouns</a:t>
              </a:r>
              <a:endParaRPr sz="1200">
                <a:solidFill>
                  <a:srgbClr val="666666"/>
                </a:solidFill>
                <a:latin typeface="Roboto Medium"/>
                <a:ea typeface="Roboto Medium"/>
                <a:cs typeface="Roboto Medium"/>
                <a:sym typeface="Roboto Medium"/>
              </a:endParaRPr>
            </a:p>
          </p:txBody>
        </p:sp>
        <p:sp>
          <p:nvSpPr>
            <p:cNvPr id="126" name="Google Shape;126;p18"/>
            <p:cNvSpPr/>
            <p:nvPr/>
          </p:nvSpPr>
          <p:spPr>
            <a:xfrm>
              <a:off x="3113813" y="2820857"/>
              <a:ext cx="18960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Exploratory Analysis</a:t>
              </a:r>
              <a:endParaRPr>
                <a:solidFill>
                  <a:schemeClr val="dk2"/>
                </a:solidFill>
                <a:latin typeface="Roboto Thin"/>
                <a:ea typeface="Roboto Thin"/>
                <a:cs typeface="Roboto Thin"/>
                <a:sym typeface="Roboto Thin"/>
              </a:endParaRPr>
            </a:p>
          </p:txBody>
        </p:sp>
        <p:sp>
          <p:nvSpPr>
            <p:cNvPr id="127" name="Google Shape;127;p18"/>
            <p:cNvSpPr/>
            <p:nvPr/>
          </p:nvSpPr>
          <p:spPr>
            <a:xfrm>
              <a:off x="3080400" y="3308075"/>
              <a:ext cx="3007800" cy="9762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Stopwords </a:t>
              </a:r>
              <a:r>
                <a:rPr lang="en" sz="1200">
                  <a:solidFill>
                    <a:schemeClr val="lt1"/>
                  </a:solidFill>
                  <a:latin typeface="Roboto"/>
                  <a:ea typeface="Roboto"/>
                  <a:cs typeface="Roboto"/>
                  <a:sym typeface="Roboto"/>
                </a:rPr>
                <a:t>Elimination</a:t>
              </a:r>
              <a:endParaRPr sz="1200">
                <a:solidFill>
                  <a:srgbClr val="FFFFFF"/>
                </a:solidFill>
                <a:latin typeface="Roboto"/>
                <a:ea typeface="Roboto"/>
                <a:cs typeface="Roboto"/>
                <a:sym typeface="Roboto"/>
              </a:endParaRPr>
            </a:p>
            <a:p>
              <a:pPr indent="-304800" lvl="0" marL="457200" marR="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Special Character Elimination</a:t>
              </a:r>
              <a:endParaRPr sz="1200">
                <a:solidFill>
                  <a:srgbClr val="FFFFFF"/>
                </a:solidFill>
                <a:latin typeface="Roboto"/>
                <a:ea typeface="Roboto"/>
                <a:cs typeface="Roboto"/>
                <a:sym typeface="Roboto"/>
              </a:endParaRPr>
            </a:p>
            <a:p>
              <a:pPr indent="-304800" lvl="0" marL="457200" marR="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Frequent Words Elimination</a:t>
              </a:r>
              <a:endParaRPr sz="1200">
                <a:solidFill>
                  <a:srgbClr val="FFFFFF"/>
                </a:solidFill>
                <a:latin typeface="Roboto"/>
                <a:ea typeface="Roboto"/>
                <a:cs typeface="Roboto"/>
                <a:sym typeface="Roboto"/>
              </a:endParaRPr>
            </a:p>
            <a:p>
              <a:pPr indent="-304800" lvl="0" marL="457200" marR="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Tokenization</a:t>
              </a:r>
              <a:endParaRPr sz="1200">
                <a:solidFill>
                  <a:srgbClr val="FFFFFF"/>
                </a:solidFill>
                <a:latin typeface="Roboto"/>
                <a:ea typeface="Roboto"/>
                <a:cs typeface="Roboto"/>
                <a:sym typeface="Roboto"/>
              </a:endParaRPr>
            </a:p>
          </p:txBody>
        </p:sp>
        <p:sp>
          <p:nvSpPr>
            <p:cNvPr id="128" name="Google Shape;128;p18"/>
            <p:cNvSpPr/>
            <p:nvPr/>
          </p:nvSpPr>
          <p:spPr>
            <a:xfrm>
              <a:off x="5911475" y="2851800"/>
              <a:ext cx="2659500" cy="471900"/>
            </a:xfrm>
            <a:prstGeom prst="rect">
              <a:avLst/>
            </a:prstGeom>
            <a:solidFill>
              <a:srgbClr val="FFFFFF"/>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29" name="Google Shape;129;p18"/>
            <p:cNvSpPr/>
            <p:nvPr/>
          </p:nvSpPr>
          <p:spPr>
            <a:xfrm>
              <a:off x="5958275" y="2851794"/>
              <a:ext cx="18960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Sentiment Analysis</a:t>
              </a:r>
              <a:endParaRPr>
                <a:solidFill>
                  <a:schemeClr val="dk2"/>
                </a:solidFill>
                <a:latin typeface="Roboto Thin"/>
                <a:ea typeface="Roboto Thin"/>
                <a:cs typeface="Roboto Thin"/>
                <a:sym typeface="Roboto Thin"/>
              </a:endParaRPr>
            </a:p>
          </p:txBody>
        </p:sp>
        <p:sp>
          <p:nvSpPr>
            <p:cNvPr id="130" name="Google Shape;130;p18"/>
            <p:cNvSpPr/>
            <p:nvPr/>
          </p:nvSpPr>
          <p:spPr>
            <a:xfrm>
              <a:off x="5897125" y="3308075"/>
              <a:ext cx="3007800" cy="9762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Special Character </a:t>
              </a:r>
              <a:r>
                <a:rPr lang="en" sz="1200">
                  <a:solidFill>
                    <a:schemeClr val="lt1"/>
                  </a:solidFill>
                  <a:latin typeface="Roboto"/>
                  <a:ea typeface="Roboto"/>
                  <a:cs typeface="Roboto"/>
                  <a:sym typeface="Roboto"/>
                </a:rPr>
                <a:t>Elimination</a:t>
              </a:r>
              <a:endParaRPr sz="1200">
                <a:solidFill>
                  <a:srgbClr val="FFFFFF"/>
                </a:solidFill>
                <a:latin typeface="Roboto"/>
                <a:ea typeface="Roboto"/>
                <a:cs typeface="Roboto"/>
                <a:sym typeface="Roboto"/>
              </a:endParaRPr>
            </a:p>
            <a:p>
              <a:pPr indent="-304800" lvl="0" marL="457200" marR="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Adding “?” Back to Text</a:t>
              </a:r>
              <a:endParaRPr sz="1200">
                <a:solidFill>
                  <a:srgbClr val="FFFFFF"/>
                </a:solidFill>
                <a:latin typeface="Roboto"/>
                <a:ea typeface="Roboto"/>
                <a:cs typeface="Roboto"/>
                <a:sym typeface="Roboto"/>
              </a:endParaRPr>
            </a:p>
            <a:p>
              <a:pPr indent="-304800" lvl="0" marL="457200" marR="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Tokenization</a:t>
              </a:r>
              <a:endParaRPr sz="1200">
                <a:solidFill>
                  <a:srgbClr val="FFFFFF"/>
                </a:solidFill>
                <a:latin typeface="Roboto"/>
                <a:ea typeface="Roboto"/>
                <a:cs typeface="Roboto"/>
                <a:sym typeface="Roboto"/>
              </a:endParaRPr>
            </a:p>
          </p:txBody>
        </p:sp>
      </p:grpSp>
      <p:grpSp>
        <p:nvGrpSpPr>
          <p:cNvPr id="131" name="Google Shape;131;p18"/>
          <p:cNvGrpSpPr/>
          <p:nvPr/>
        </p:nvGrpSpPr>
        <p:grpSpPr>
          <a:xfrm>
            <a:off x="4410100" y="1738400"/>
            <a:ext cx="4494900" cy="962400"/>
            <a:chOff x="4410100" y="1738400"/>
            <a:chExt cx="4494900" cy="962400"/>
          </a:xfrm>
        </p:grpSpPr>
        <p:sp>
          <p:nvSpPr>
            <p:cNvPr id="132" name="Google Shape;132;p18"/>
            <p:cNvSpPr/>
            <p:nvPr/>
          </p:nvSpPr>
          <p:spPr>
            <a:xfrm>
              <a:off x="4410100" y="1738400"/>
              <a:ext cx="4494900" cy="962400"/>
            </a:xfrm>
            <a:prstGeom prst="rect">
              <a:avLst/>
            </a:prstGeom>
            <a:solidFill>
              <a:srgbClr val="0B5394"/>
            </a:solid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lt2"/>
                </a:buClr>
                <a:buSzPts val="1200"/>
                <a:buChar char="●"/>
              </a:pPr>
              <a:r>
                <a:rPr lang="en" sz="1200">
                  <a:solidFill>
                    <a:schemeClr val="lt2"/>
                  </a:solidFill>
                  <a:latin typeface="League Spartan"/>
                  <a:ea typeface="League Spartan"/>
                  <a:cs typeface="League Spartan"/>
                  <a:sym typeface="League Spartan"/>
                </a:rPr>
                <a:t>Flight Changes &amp; Cancellation</a:t>
              </a:r>
              <a:endParaRPr sz="1200">
                <a:solidFill>
                  <a:schemeClr val="lt2"/>
                </a:solidFill>
                <a:latin typeface="League Spartan"/>
                <a:ea typeface="League Spartan"/>
                <a:cs typeface="League Spartan"/>
                <a:sym typeface="League Spartan"/>
              </a:endParaRPr>
            </a:p>
            <a:p>
              <a:pPr indent="-304800" lvl="0" marL="457200" rtl="0" algn="l">
                <a:spcBef>
                  <a:spcPts val="0"/>
                </a:spcBef>
                <a:spcAft>
                  <a:spcPts val="0"/>
                </a:spcAft>
                <a:buClr>
                  <a:schemeClr val="lt2"/>
                </a:buClr>
                <a:buSzPts val="1200"/>
                <a:buFont typeface="League Spartan"/>
                <a:buChar char="●"/>
              </a:pPr>
              <a:r>
                <a:rPr lang="en" sz="1200">
                  <a:solidFill>
                    <a:schemeClr val="lt2"/>
                  </a:solidFill>
                  <a:latin typeface="League Spartan"/>
                  <a:ea typeface="League Spartan"/>
                  <a:cs typeface="League Spartan"/>
                  <a:sym typeface="League Spartan"/>
                </a:rPr>
                <a:t>Rapid Rewards Help</a:t>
              </a:r>
              <a:endParaRPr sz="1200">
                <a:solidFill>
                  <a:schemeClr val="lt2"/>
                </a:solidFill>
                <a:latin typeface="League Spartan"/>
                <a:ea typeface="League Spartan"/>
                <a:cs typeface="League Spartan"/>
                <a:sym typeface="League Spartan"/>
              </a:endParaRPr>
            </a:p>
            <a:p>
              <a:pPr indent="-304800" lvl="0" marL="457200" rtl="0" algn="l">
                <a:spcBef>
                  <a:spcPts val="0"/>
                </a:spcBef>
                <a:spcAft>
                  <a:spcPts val="0"/>
                </a:spcAft>
                <a:buClr>
                  <a:schemeClr val="lt2"/>
                </a:buClr>
                <a:buSzPts val="1200"/>
                <a:buChar char="●"/>
              </a:pPr>
              <a:r>
                <a:rPr lang="en" sz="1200">
                  <a:solidFill>
                    <a:schemeClr val="lt2"/>
                  </a:solidFill>
                  <a:latin typeface="League Spartan"/>
                  <a:ea typeface="League Spartan"/>
                  <a:cs typeface="League Spartan"/>
                  <a:sym typeface="League Spartan"/>
                </a:rPr>
                <a:t>Refund Request &amp; Status Help</a:t>
              </a:r>
              <a:endParaRPr sz="1200">
                <a:solidFill>
                  <a:schemeClr val="lt2"/>
                </a:solidFill>
                <a:latin typeface="League Spartan"/>
                <a:ea typeface="League Spartan"/>
                <a:cs typeface="League Spartan"/>
                <a:sym typeface="League Spartan"/>
              </a:endParaRPr>
            </a:p>
            <a:p>
              <a:pPr indent="-304800" lvl="0" marL="457200" rtl="0" algn="l">
                <a:spcBef>
                  <a:spcPts val="0"/>
                </a:spcBef>
                <a:spcAft>
                  <a:spcPts val="0"/>
                </a:spcAft>
                <a:buClr>
                  <a:schemeClr val="lt2"/>
                </a:buClr>
                <a:buSzPts val="1200"/>
                <a:buChar char="●"/>
              </a:pPr>
              <a:r>
                <a:rPr lang="en" sz="1200">
                  <a:solidFill>
                    <a:schemeClr val="lt2"/>
                  </a:solidFill>
                  <a:latin typeface="League Spartan"/>
                  <a:ea typeface="League Spartan"/>
                  <a:cs typeface="League Spartan"/>
                  <a:sym typeface="League Spartan"/>
                </a:rPr>
                <a:t>Others - help needed</a:t>
              </a:r>
              <a:endParaRPr sz="1200"/>
            </a:p>
          </p:txBody>
        </p:sp>
        <p:sp>
          <p:nvSpPr>
            <p:cNvPr id="133" name="Google Shape;133;p18"/>
            <p:cNvSpPr txBox="1"/>
            <p:nvPr/>
          </p:nvSpPr>
          <p:spPr>
            <a:xfrm>
              <a:off x="6709825" y="1757900"/>
              <a:ext cx="21951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2"/>
                </a:buClr>
                <a:buSzPts val="1200"/>
                <a:buChar char="●"/>
              </a:pPr>
              <a:r>
                <a:rPr lang="en" sz="1200">
                  <a:solidFill>
                    <a:schemeClr val="lt2"/>
                  </a:solidFill>
                  <a:latin typeface="League Spartan"/>
                  <a:ea typeface="League Spartan"/>
                  <a:cs typeface="League Spartan"/>
                  <a:sym typeface="League Spartan"/>
                </a:rPr>
                <a:t>Baggage Help</a:t>
              </a:r>
              <a:endParaRPr sz="1200">
                <a:solidFill>
                  <a:schemeClr val="lt2"/>
                </a:solidFill>
                <a:latin typeface="League Spartan"/>
                <a:ea typeface="League Spartan"/>
                <a:cs typeface="League Spartan"/>
                <a:sym typeface="League Spartan"/>
              </a:endParaRPr>
            </a:p>
            <a:p>
              <a:pPr indent="-304800" lvl="0" marL="457200" rtl="0" algn="l">
                <a:spcBef>
                  <a:spcPts val="0"/>
                </a:spcBef>
                <a:spcAft>
                  <a:spcPts val="0"/>
                </a:spcAft>
                <a:buClr>
                  <a:schemeClr val="lt2"/>
                </a:buClr>
                <a:buSzPts val="1200"/>
                <a:buChar char="●"/>
              </a:pPr>
              <a:r>
                <a:rPr lang="en" sz="1200">
                  <a:solidFill>
                    <a:schemeClr val="lt2"/>
                  </a:solidFill>
                  <a:latin typeface="League Spartan"/>
                  <a:ea typeface="League Spartan"/>
                  <a:cs typeface="League Spartan"/>
                  <a:sym typeface="League Spartan"/>
                </a:rPr>
                <a:t>Seats Help</a:t>
              </a:r>
              <a:endParaRPr sz="1200">
                <a:solidFill>
                  <a:schemeClr val="lt2"/>
                </a:solidFill>
                <a:latin typeface="League Spartan"/>
                <a:ea typeface="League Spartan"/>
                <a:cs typeface="League Spartan"/>
                <a:sym typeface="League Spartan"/>
              </a:endParaRPr>
            </a:p>
            <a:p>
              <a:pPr indent="-304800" lvl="0" marL="457200" rtl="0" algn="l">
                <a:spcBef>
                  <a:spcPts val="0"/>
                </a:spcBef>
                <a:spcAft>
                  <a:spcPts val="0"/>
                </a:spcAft>
                <a:buClr>
                  <a:schemeClr val="lt2"/>
                </a:buClr>
                <a:buSzPts val="1200"/>
                <a:buChar char="●"/>
              </a:pPr>
              <a:r>
                <a:rPr lang="en" sz="1200">
                  <a:solidFill>
                    <a:schemeClr val="lt2"/>
                  </a:solidFill>
                  <a:latin typeface="League Spartan"/>
                  <a:ea typeface="League Spartan"/>
                  <a:cs typeface="League Spartan"/>
                  <a:sym typeface="League Spartan"/>
                </a:rPr>
                <a:t>Covid 19 </a:t>
              </a:r>
              <a:endParaRPr sz="1200">
                <a:solidFill>
                  <a:schemeClr val="lt2"/>
                </a:solidFill>
                <a:latin typeface="League Spartan"/>
                <a:ea typeface="League Spartan"/>
                <a:cs typeface="League Spartan"/>
                <a:sym typeface="League Spartan"/>
              </a:endParaRPr>
            </a:p>
            <a:p>
              <a:pPr indent="-304800" lvl="0" marL="457200" rtl="0" algn="l">
                <a:spcBef>
                  <a:spcPts val="0"/>
                </a:spcBef>
                <a:spcAft>
                  <a:spcPts val="0"/>
                </a:spcAft>
                <a:buClr>
                  <a:srgbClr val="F1C232"/>
                </a:buClr>
                <a:buSzPts val="1200"/>
                <a:buFont typeface="League Spartan"/>
                <a:buChar char="●"/>
              </a:pPr>
              <a:r>
                <a:rPr b="1" lang="en" sz="1200">
                  <a:solidFill>
                    <a:srgbClr val="F1C232"/>
                  </a:solidFill>
                  <a:latin typeface="League Spartan"/>
                  <a:ea typeface="League Spartan"/>
                  <a:cs typeface="League Spartan"/>
                  <a:sym typeface="League Spartan"/>
                </a:rPr>
                <a:t>No Response Needed</a:t>
              </a:r>
              <a:endParaRPr b="1" sz="1200">
                <a:solidFill>
                  <a:srgbClr val="F1C232"/>
                </a:solidFill>
                <a:latin typeface="League Spartan"/>
                <a:ea typeface="League Spartan"/>
                <a:cs typeface="League Spartan"/>
                <a:sym typeface="League Spartan"/>
              </a:endParaRPr>
            </a:p>
          </p:txBody>
        </p:sp>
      </p:grpSp>
      <p:cxnSp>
        <p:nvCxnSpPr>
          <p:cNvPr id="134" name="Google Shape;134;p18"/>
          <p:cNvCxnSpPr>
            <a:endCxn id="132" idx="1"/>
          </p:cNvCxnSpPr>
          <p:nvPr/>
        </p:nvCxnSpPr>
        <p:spPr>
          <a:xfrm>
            <a:off x="2217400" y="2189000"/>
            <a:ext cx="2192700" cy="30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nvSpPr>
        <p:spPr>
          <a:xfrm>
            <a:off x="355600" y="330200"/>
            <a:ext cx="833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League Spartan"/>
                <a:ea typeface="League Spartan"/>
                <a:cs typeface="League Spartan"/>
                <a:sym typeface="League Spartan"/>
              </a:rPr>
              <a:t>System Implementation: Exploratory Analysis and Dictionary Building </a:t>
            </a:r>
            <a:endParaRPr b="1" sz="2100">
              <a:latin typeface="League Spartan"/>
              <a:ea typeface="League Spartan"/>
              <a:cs typeface="League Spartan"/>
              <a:sym typeface="League Spartan"/>
            </a:endParaRPr>
          </a:p>
        </p:txBody>
      </p:sp>
      <p:sp>
        <p:nvSpPr>
          <p:cNvPr id="140" name="Google Shape;140;p19"/>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9"/>
          <p:cNvPicPr preferRelativeResize="0"/>
          <p:nvPr/>
        </p:nvPicPr>
        <p:blipFill>
          <a:blip r:embed="rId3">
            <a:alphaModFix/>
          </a:blip>
          <a:stretch>
            <a:fillRect/>
          </a:stretch>
        </p:blipFill>
        <p:spPr>
          <a:xfrm>
            <a:off x="380950" y="1643400"/>
            <a:ext cx="2481333" cy="1286884"/>
          </a:xfrm>
          <a:prstGeom prst="rect">
            <a:avLst/>
          </a:prstGeom>
          <a:noFill/>
          <a:ln>
            <a:noFill/>
          </a:ln>
        </p:spPr>
      </p:pic>
      <p:pic>
        <p:nvPicPr>
          <p:cNvPr id="142" name="Google Shape;142;p19"/>
          <p:cNvPicPr preferRelativeResize="0"/>
          <p:nvPr/>
        </p:nvPicPr>
        <p:blipFill>
          <a:blip r:embed="rId4">
            <a:alphaModFix/>
          </a:blip>
          <a:stretch>
            <a:fillRect/>
          </a:stretch>
        </p:blipFill>
        <p:spPr>
          <a:xfrm>
            <a:off x="2803366" y="1643388"/>
            <a:ext cx="2481333" cy="1286884"/>
          </a:xfrm>
          <a:prstGeom prst="rect">
            <a:avLst/>
          </a:prstGeom>
          <a:noFill/>
          <a:ln>
            <a:noFill/>
          </a:ln>
        </p:spPr>
      </p:pic>
      <p:pic>
        <p:nvPicPr>
          <p:cNvPr id="143" name="Google Shape;143;p19"/>
          <p:cNvPicPr preferRelativeResize="0"/>
          <p:nvPr/>
        </p:nvPicPr>
        <p:blipFill>
          <a:blip r:embed="rId5">
            <a:alphaModFix/>
          </a:blip>
          <a:stretch>
            <a:fillRect/>
          </a:stretch>
        </p:blipFill>
        <p:spPr>
          <a:xfrm>
            <a:off x="380950" y="3044041"/>
            <a:ext cx="2481333" cy="1286884"/>
          </a:xfrm>
          <a:prstGeom prst="rect">
            <a:avLst/>
          </a:prstGeom>
          <a:noFill/>
          <a:ln>
            <a:noFill/>
          </a:ln>
        </p:spPr>
      </p:pic>
      <p:pic>
        <p:nvPicPr>
          <p:cNvPr id="144" name="Google Shape;144;p19"/>
          <p:cNvPicPr preferRelativeResize="0"/>
          <p:nvPr/>
        </p:nvPicPr>
        <p:blipFill>
          <a:blip r:embed="rId6">
            <a:alphaModFix/>
          </a:blip>
          <a:stretch>
            <a:fillRect/>
          </a:stretch>
        </p:blipFill>
        <p:spPr>
          <a:xfrm>
            <a:off x="2862266" y="3044041"/>
            <a:ext cx="2481333" cy="1286884"/>
          </a:xfrm>
          <a:prstGeom prst="rect">
            <a:avLst/>
          </a:prstGeom>
          <a:noFill/>
          <a:ln>
            <a:noFill/>
          </a:ln>
        </p:spPr>
      </p:pic>
      <p:pic>
        <p:nvPicPr>
          <p:cNvPr id="145" name="Google Shape;145;p19"/>
          <p:cNvPicPr preferRelativeResize="0"/>
          <p:nvPr/>
        </p:nvPicPr>
        <p:blipFill>
          <a:blip r:embed="rId7">
            <a:alphaModFix/>
          </a:blip>
          <a:stretch>
            <a:fillRect/>
          </a:stretch>
        </p:blipFill>
        <p:spPr>
          <a:xfrm>
            <a:off x="5343600" y="1181725"/>
            <a:ext cx="3419450" cy="3473159"/>
          </a:xfrm>
          <a:prstGeom prst="rect">
            <a:avLst/>
          </a:prstGeom>
          <a:noFill/>
          <a:ln>
            <a:noFill/>
          </a:ln>
        </p:spPr>
      </p:pic>
      <p:sp>
        <p:nvSpPr>
          <p:cNvPr id="146" name="Google Shape;146;p19"/>
          <p:cNvSpPr txBox="1"/>
          <p:nvPr/>
        </p:nvSpPr>
        <p:spPr>
          <a:xfrm>
            <a:off x="455500" y="1181713"/>
            <a:ext cx="422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League Spartan"/>
                <a:ea typeface="League Spartan"/>
                <a:cs typeface="League Spartan"/>
                <a:sym typeface="League Spartan"/>
              </a:rPr>
              <a:t>/Exploratory Data Analysis: Python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20"/>
          <p:cNvGrpSpPr/>
          <p:nvPr/>
        </p:nvGrpSpPr>
        <p:grpSpPr>
          <a:xfrm>
            <a:off x="219298" y="330200"/>
            <a:ext cx="8705402" cy="4468463"/>
            <a:chOff x="219298" y="330200"/>
            <a:chExt cx="8705402" cy="4468463"/>
          </a:xfrm>
        </p:grpSpPr>
        <p:cxnSp>
          <p:nvCxnSpPr>
            <p:cNvPr id="153" name="Google Shape;153;p20"/>
            <p:cNvCxnSpPr>
              <a:stCxn id="154" idx="3"/>
              <a:endCxn id="155" idx="1"/>
            </p:cNvCxnSpPr>
            <p:nvPr/>
          </p:nvCxnSpPr>
          <p:spPr>
            <a:xfrm flipH="1" rot="10800000">
              <a:off x="6714150" y="3107488"/>
              <a:ext cx="242700" cy="323700"/>
            </a:xfrm>
            <a:prstGeom prst="straightConnector1">
              <a:avLst/>
            </a:prstGeom>
            <a:noFill/>
            <a:ln cap="flat" cmpd="sng" w="19050">
              <a:solidFill>
                <a:schemeClr val="dk2"/>
              </a:solidFill>
              <a:prstDash val="solid"/>
              <a:round/>
              <a:headEnd len="med" w="med" type="none"/>
              <a:tailEnd len="med" w="med" type="none"/>
            </a:ln>
          </p:spPr>
        </p:cxnSp>
        <p:cxnSp>
          <p:nvCxnSpPr>
            <p:cNvPr id="156" name="Google Shape;156;p20"/>
            <p:cNvCxnSpPr>
              <a:stCxn id="157" idx="3"/>
              <a:endCxn id="158" idx="1"/>
            </p:cNvCxnSpPr>
            <p:nvPr/>
          </p:nvCxnSpPr>
          <p:spPr>
            <a:xfrm>
              <a:off x="4445775" y="3805400"/>
              <a:ext cx="300300" cy="346200"/>
            </a:xfrm>
            <a:prstGeom prst="straightConnector1">
              <a:avLst/>
            </a:prstGeom>
            <a:noFill/>
            <a:ln cap="flat" cmpd="sng" w="19050">
              <a:solidFill>
                <a:schemeClr val="dk2"/>
              </a:solidFill>
              <a:prstDash val="solid"/>
              <a:round/>
              <a:headEnd len="med" w="med" type="none"/>
              <a:tailEnd len="med" w="med" type="none"/>
            </a:ln>
          </p:spPr>
        </p:cxnSp>
        <p:cxnSp>
          <p:nvCxnSpPr>
            <p:cNvPr id="159" name="Google Shape;159;p20"/>
            <p:cNvCxnSpPr>
              <a:stCxn id="157" idx="3"/>
              <a:endCxn id="154" idx="1"/>
            </p:cNvCxnSpPr>
            <p:nvPr/>
          </p:nvCxnSpPr>
          <p:spPr>
            <a:xfrm flipH="1" rot="10800000">
              <a:off x="4445775" y="3431300"/>
              <a:ext cx="300300" cy="374100"/>
            </a:xfrm>
            <a:prstGeom prst="straightConnector1">
              <a:avLst/>
            </a:prstGeom>
            <a:noFill/>
            <a:ln cap="flat" cmpd="sng" w="19050">
              <a:solidFill>
                <a:schemeClr val="dk2"/>
              </a:solidFill>
              <a:prstDash val="solid"/>
              <a:round/>
              <a:headEnd len="med" w="med" type="none"/>
              <a:tailEnd len="med" w="med" type="none"/>
            </a:ln>
          </p:spPr>
        </p:cxnSp>
        <p:sp>
          <p:nvSpPr>
            <p:cNvPr id="160" name="Google Shape;160;p20"/>
            <p:cNvSpPr txBox="1"/>
            <p:nvPr/>
          </p:nvSpPr>
          <p:spPr>
            <a:xfrm>
              <a:off x="355600" y="330200"/>
              <a:ext cx="833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System Implementation: Method 1 (Rule-Based Approach)</a:t>
              </a:r>
              <a:endParaRPr b="1" sz="2400">
                <a:latin typeface="League Spartan"/>
                <a:ea typeface="League Spartan"/>
                <a:cs typeface="League Spartan"/>
                <a:sym typeface="League Spartan"/>
              </a:endParaRPr>
            </a:p>
          </p:txBody>
        </p:sp>
        <p:sp>
          <p:nvSpPr>
            <p:cNvPr id="161" name="Google Shape;161;p20"/>
            <p:cNvSpPr/>
            <p:nvPr/>
          </p:nvSpPr>
          <p:spPr>
            <a:xfrm>
              <a:off x="219298" y="3532425"/>
              <a:ext cx="3018600" cy="5460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ague Spartan"/>
                  <a:ea typeface="League Spartan"/>
                  <a:cs typeface="League Spartan"/>
                  <a:sym typeface="League Spartan"/>
                </a:rPr>
                <a:t>Rule Based Sentiment Analysis + </a:t>
              </a:r>
              <a:endParaRPr>
                <a:solidFill>
                  <a:schemeClr val="dk1"/>
                </a:solidFill>
                <a:latin typeface="League Spartan"/>
                <a:ea typeface="League Spartan"/>
                <a:cs typeface="League Spartan"/>
                <a:sym typeface="League Spartan"/>
              </a:endParaRPr>
            </a:p>
            <a:p>
              <a:pPr indent="0" lvl="0" marL="0" rtl="0" algn="l">
                <a:spcBef>
                  <a:spcPts val="0"/>
                </a:spcBef>
                <a:spcAft>
                  <a:spcPts val="0"/>
                </a:spcAft>
                <a:buNone/>
              </a:pPr>
              <a:r>
                <a:rPr lang="en">
                  <a:solidFill>
                    <a:schemeClr val="dk1"/>
                  </a:solidFill>
                  <a:latin typeface="League Spartan"/>
                  <a:ea typeface="League Spartan"/>
                  <a:cs typeface="League Spartan"/>
                  <a:sym typeface="League Spartan"/>
                </a:rPr>
                <a:t>Binary Classification with Dictionary</a:t>
              </a:r>
              <a:endParaRPr>
                <a:solidFill>
                  <a:schemeClr val="dk1"/>
                </a:solidFill>
                <a:latin typeface="League Spartan"/>
                <a:ea typeface="League Spartan"/>
                <a:cs typeface="League Spartan"/>
                <a:sym typeface="League Spartan"/>
              </a:endParaRPr>
            </a:p>
          </p:txBody>
        </p:sp>
        <p:cxnSp>
          <p:nvCxnSpPr>
            <p:cNvPr id="162" name="Google Shape;162;p20"/>
            <p:cNvCxnSpPr>
              <a:stCxn id="161" idx="3"/>
              <a:endCxn id="157" idx="1"/>
            </p:cNvCxnSpPr>
            <p:nvPr/>
          </p:nvCxnSpPr>
          <p:spPr>
            <a:xfrm>
              <a:off x="3237898" y="3805425"/>
              <a:ext cx="372900" cy="0"/>
            </a:xfrm>
            <a:prstGeom prst="straightConnector1">
              <a:avLst/>
            </a:prstGeom>
            <a:noFill/>
            <a:ln cap="flat" cmpd="sng" w="19050">
              <a:solidFill>
                <a:schemeClr val="dk2"/>
              </a:solidFill>
              <a:prstDash val="solid"/>
              <a:round/>
              <a:headEnd len="med" w="med" type="none"/>
              <a:tailEnd len="med" w="med" type="none"/>
            </a:ln>
          </p:spPr>
        </p:cxnSp>
        <p:sp>
          <p:nvSpPr>
            <p:cNvPr id="157" name="Google Shape;157;p20"/>
            <p:cNvSpPr/>
            <p:nvPr/>
          </p:nvSpPr>
          <p:spPr>
            <a:xfrm>
              <a:off x="3610875" y="3532400"/>
              <a:ext cx="834900" cy="54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League Spartan"/>
                  <a:ea typeface="League Spartan"/>
                  <a:cs typeface="League Spartan"/>
                  <a:sym typeface="League Spartan"/>
                </a:rPr>
                <a:t>Afinn</a:t>
              </a:r>
              <a:endParaRPr sz="1200">
                <a:solidFill>
                  <a:schemeClr val="dk2"/>
                </a:solidFill>
              </a:endParaRPr>
            </a:p>
          </p:txBody>
        </p:sp>
        <p:sp>
          <p:nvSpPr>
            <p:cNvPr id="163" name="Google Shape;163;p20"/>
            <p:cNvSpPr txBox="1"/>
            <p:nvPr/>
          </p:nvSpPr>
          <p:spPr>
            <a:xfrm>
              <a:off x="3775050" y="3014863"/>
              <a:ext cx="9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eague Spartan"/>
                  <a:ea typeface="League Spartan"/>
                  <a:cs typeface="League Spartan"/>
                  <a:sym typeface="League Spartan"/>
                </a:rPr>
                <a:t>Score &lt; -5</a:t>
              </a:r>
              <a:endParaRPr>
                <a:solidFill>
                  <a:schemeClr val="dk1"/>
                </a:solidFill>
              </a:endParaRPr>
            </a:p>
          </p:txBody>
        </p:sp>
        <p:sp>
          <p:nvSpPr>
            <p:cNvPr id="164" name="Google Shape;164;p20"/>
            <p:cNvSpPr txBox="1"/>
            <p:nvPr/>
          </p:nvSpPr>
          <p:spPr>
            <a:xfrm>
              <a:off x="3775050" y="4398463"/>
              <a:ext cx="119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eague Spartan"/>
                  <a:ea typeface="League Spartan"/>
                  <a:cs typeface="League Spartan"/>
                  <a:sym typeface="League Spartan"/>
                </a:rPr>
                <a:t>Score &gt;= -5</a:t>
              </a:r>
              <a:endParaRPr>
                <a:solidFill>
                  <a:schemeClr val="dk1"/>
                </a:solidFill>
              </a:endParaRPr>
            </a:p>
          </p:txBody>
        </p:sp>
        <p:sp>
          <p:nvSpPr>
            <p:cNvPr id="158" name="Google Shape;158;p20"/>
            <p:cNvSpPr/>
            <p:nvPr/>
          </p:nvSpPr>
          <p:spPr>
            <a:xfrm>
              <a:off x="4746150" y="3878488"/>
              <a:ext cx="1968000" cy="546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latin typeface="League Spartan"/>
                  <a:ea typeface="League Spartan"/>
                  <a:cs typeface="League Spartan"/>
                  <a:sym typeface="League Spartan"/>
                </a:rPr>
                <a:t>No Response Needed</a:t>
              </a:r>
              <a:endParaRPr>
                <a:solidFill>
                  <a:schemeClr val="lt2"/>
                </a:solidFill>
                <a:latin typeface="League Spartan"/>
                <a:ea typeface="League Spartan"/>
                <a:cs typeface="League Spartan"/>
                <a:sym typeface="League Spartan"/>
              </a:endParaRPr>
            </a:p>
          </p:txBody>
        </p:sp>
        <p:sp>
          <p:nvSpPr>
            <p:cNvPr id="165" name="Google Shape;165;p20"/>
            <p:cNvSpPr/>
            <p:nvPr/>
          </p:nvSpPr>
          <p:spPr>
            <a:xfrm>
              <a:off x="6956700" y="3481813"/>
              <a:ext cx="1968000" cy="546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latin typeface="League Spartan"/>
                  <a:ea typeface="League Spartan"/>
                  <a:cs typeface="League Spartan"/>
                  <a:sym typeface="League Spartan"/>
                </a:rPr>
                <a:t>No Response Needed</a:t>
              </a:r>
              <a:endParaRPr>
                <a:solidFill>
                  <a:schemeClr val="lt2"/>
                </a:solidFill>
                <a:latin typeface="League Spartan"/>
                <a:ea typeface="League Spartan"/>
                <a:cs typeface="League Spartan"/>
                <a:sym typeface="League Spartan"/>
              </a:endParaRPr>
            </a:p>
          </p:txBody>
        </p:sp>
        <p:sp>
          <p:nvSpPr>
            <p:cNvPr id="154" name="Google Shape;154;p20"/>
            <p:cNvSpPr/>
            <p:nvPr/>
          </p:nvSpPr>
          <p:spPr>
            <a:xfrm>
              <a:off x="4746150" y="3158188"/>
              <a:ext cx="1968000" cy="546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latin typeface="League Spartan"/>
                  <a:ea typeface="League Spartan"/>
                  <a:cs typeface="League Spartan"/>
                  <a:sym typeface="League Spartan"/>
                </a:rPr>
                <a:t>Dictionary Approach</a:t>
              </a:r>
              <a:endParaRPr>
                <a:solidFill>
                  <a:schemeClr val="lt2"/>
                </a:solidFill>
                <a:latin typeface="League Spartan"/>
                <a:ea typeface="League Spartan"/>
                <a:cs typeface="League Spartan"/>
                <a:sym typeface="League Spartan"/>
              </a:endParaRPr>
            </a:p>
          </p:txBody>
        </p:sp>
        <p:sp>
          <p:nvSpPr>
            <p:cNvPr id="155" name="Google Shape;155;p20"/>
            <p:cNvSpPr/>
            <p:nvPr/>
          </p:nvSpPr>
          <p:spPr>
            <a:xfrm>
              <a:off x="6956700" y="2834588"/>
              <a:ext cx="1968000" cy="5460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latin typeface="League Spartan"/>
                  <a:ea typeface="League Spartan"/>
                  <a:cs typeface="League Spartan"/>
                  <a:sym typeface="League Spartan"/>
                </a:rPr>
                <a:t>Response Needed</a:t>
              </a:r>
              <a:endParaRPr>
                <a:solidFill>
                  <a:schemeClr val="lt2"/>
                </a:solidFill>
                <a:latin typeface="League Spartan"/>
                <a:ea typeface="League Spartan"/>
                <a:cs typeface="League Spartan"/>
                <a:sym typeface="League Spartan"/>
              </a:endParaRPr>
            </a:p>
          </p:txBody>
        </p:sp>
        <p:sp>
          <p:nvSpPr>
            <p:cNvPr id="166" name="Google Shape;166;p20"/>
            <p:cNvSpPr txBox="1"/>
            <p:nvPr/>
          </p:nvSpPr>
          <p:spPr>
            <a:xfrm>
              <a:off x="2852550" y="2047475"/>
              <a:ext cx="575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Baggage Help</a:t>
              </a:r>
              <a:r>
                <a:rPr lang="en"/>
                <a:t> = </a:t>
              </a:r>
              <a:r>
                <a:rPr b="1" lang="en"/>
                <a:t>luggage_related</a:t>
              </a:r>
              <a:r>
                <a:rPr lang="en"/>
                <a:t> AND </a:t>
              </a:r>
              <a:r>
                <a:rPr b="1" lang="en"/>
                <a:t>baggage_issues</a:t>
              </a:r>
              <a:endParaRPr b="1"/>
            </a:p>
          </p:txBody>
        </p:sp>
        <p:sp>
          <p:nvSpPr>
            <p:cNvPr id="167" name="Google Shape;167;p20"/>
            <p:cNvSpPr/>
            <p:nvPr/>
          </p:nvSpPr>
          <p:spPr>
            <a:xfrm>
              <a:off x="2488200" y="1095850"/>
              <a:ext cx="2889000" cy="693900"/>
            </a:xfrm>
            <a:prstGeom prst="wedgeRectCallout">
              <a:avLst>
                <a:gd fmla="val 38394" name="adj1"/>
                <a:gd fmla="val 86742"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{"luggage", "bag", "baggage", "suitcase", "bags"}</a:t>
              </a:r>
              <a:endParaRPr/>
            </a:p>
          </p:txBody>
        </p:sp>
        <p:sp>
          <p:nvSpPr>
            <p:cNvPr id="168" name="Google Shape;168;p20"/>
            <p:cNvSpPr/>
            <p:nvPr/>
          </p:nvSpPr>
          <p:spPr>
            <a:xfrm>
              <a:off x="5718900" y="1095850"/>
              <a:ext cx="2889000" cy="693900"/>
            </a:xfrm>
            <a:prstGeom prst="wedgeRectCallout">
              <a:avLst>
                <a:gd fmla="val 5254" name="adj1"/>
                <a:gd fmla="val 90402"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{"find", "lost", "lose", "missing", "damaged", "tracking"}</a:t>
              </a:r>
              <a:endParaRPr/>
            </a:p>
          </p:txBody>
        </p:sp>
        <p:cxnSp>
          <p:nvCxnSpPr>
            <p:cNvPr id="169" name="Google Shape;169;p20"/>
            <p:cNvCxnSpPr>
              <a:stCxn id="154" idx="3"/>
              <a:endCxn id="165" idx="1"/>
            </p:cNvCxnSpPr>
            <p:nvPr/>
          </p:nvCxnSpPr>
          <p:spPr>
            <a:xfrm>
              <a:off x="6714150" y="3431188"/>
              <a:ext cx="242700" cy="323700"/>
            </a:xfrm>
            <a:prstGeom prst="straightConnector1">
              <a:avLst/>
            </a:prstGeom>
            <a:noFill/>
            <a:ln cap="flat" cmpd="sng" w="19050">
              <a:solidFill>
                <a:schemeClr val="dk2"/>
              </a:solidFill>
              <a:prstDash val="solid"/>
              <a:round/>
              <a:headEnd len="med" w="med" type="none"/>
              <a:tailEnd len="med" w="med" type="none"/>
            </a:ln>
          </p:spPr>
        </p:cxnSp>
        <p:cxnSp>
          <p:nvCxnSpPr>
            <p:cNvPr id="170" name="Google Shape;170;p20"/>
            <p:cNvCxnSpPr>
              <a:stCxn id="166" idx="2"/>
              <a:endCxn id="154" idx="0"/>
            </p:cNvCxnSpPr>
            <p:nvPr/>
          </p:nvCxnSpPr>
          <p:spPr>
            <a:xfrm>
              <a:off x="5730150" y="2447675"/>
              <a:ext cx="0" cy="710400"/>
            </a:xfrm>
            <a:prstGeom prst="straightConnector1">
              <a:avLst/>
            </a:prstGeom>
            <a:noFill/>
            <a:ln cap="flat" cmpd="sng" w="28575">
              <a:solidFill>
                <a:srgbClr val="FCBF01"/>
              </a:solidFill>
              <a:prstDash val="dash"/>
              <a:round/>
              <a:headEnd len="med" w="med" type="none"/>
              <a:tailEnd len="med" w="med" type="triangl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txBox="1"/>
          <p:nvPr/>
        </p:nvSpPr>
        <p:spPr>
          <a:xfrm>
            <a:off x="6985875" y="518500"/>
            <a:ext cx="17424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2"/>
              </a:buClr>
              <a:buSzPts val="1200"/>
              <a:buChar char="●"/>
            </a:pPr>
            <a:r>
              <a:t/>
            </a:r>
            <a:endParaRPr sz="1200"/>
          </a:p>
        </p:txBody>
      </p:sp>
      <p:sp>
        <p:nvSpPr>
          <p:cNvPr id="177" name="Google Shape;177;p21"/>
          <p:cNvSpPr/>
          <p:nvPr/>
        </p:nvSpPr>
        <p:spPr>
          <a:xfrm>
            <a:off x="4861800" y="2831900"/>
            <a:ext cx="3764100" cy="831300"/>
          </a:xfrm>
          <a:prstGeom prst="rect">
            <a:avLst/>
          </a:prstGeom>
          <a:solidFill>
            <a:srgbClr val="3C78D8"/>
          </a:solid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Bag of Words - Binary</a:t>
            </a:r>
            <a:endParaRPr>
              <a:solidFill>
                <a:schemeClr val="lt2"/>
              </a:solidFill>
              <a:latin typeface="League Spartan"/>
              <a:ea typeface="League Spartan"/>
              <a:cs typeface="League Spartan"/>
              <a:sym typeface="League Spartan"/>
            </a:endParaRPr>
          </a:p>
          <a:p>
            <a:pPr indent="-317500" lvl="0" marL="457200" rtl="0" algn="l">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Bag of Words - Frequency</a:t>
            </a:r>
            <a:endParaRPr>
              <a:solidFill>
                <a:schemeClr val="lt2"/>
              </a:solidFill>
              <a:latin typeface="League Spartan"/>
              <a:ea typeface="League Spartan"/>
              <a:cs typeface="League Spartan"/>
              <a:sym typeface="League Spartan"/>
            </a:endParaRPr>
          </a:p>
          <a:p>
            <a:pPr indent="-317500" lvl="0" marL="457200" rtl="0" algn="l">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Tf-idf</a:t>
            </a:r>
            <a:endParaRPr sz="1200">
              <a:solidFill>
                <a:schemeClr val="lt2"/>
              </a:solidFill>
            </a:endParaRPr>
          </a:p>
        </p:txBody>
      </p:sp>
      <p:sp>
        <p:nvSpPr>
          <p:cNvPr id="178" name="Google Shape;178;p21"/>
          <p:cNvSpPr/>
          <p:nvPr/>
        </p:nvSpPr>
        <p:spPr>
          <a:xfrm>
            <a:off x="4869600" y="3760113"/>
            <a:ext cx="3764100" cy="1046100"/>
          </a:xfrm>
          <a:prstGeom prst="rect">
            <a:avLst/>
          </a:prstGeom>
          <a:solidFill>
            <a:srgbClr val="3C78D8"/>
          </a:solid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Naive Bayes </a:t>
            </a:r>
            <a:endParaRPr>
              <a:solidFill>
                <a:schemeClr val="lt2"/>
              </a:solidFill>
              <a:latin typeface="League Spartan"/>
              <a:ea typeface="League Spartan"/>
              <a:cs typeface="League Spartan"/>
              <a:sym typeface="League Spartan"/>
            </a:endParaRPr>
          </a:p>
          <a:p>
            <a:pPr indent="-317500" lvl="0" marL="457200" rtl="0" algn="l">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Decision Tree</a:t>
            </a:r>
            <a:endParaRPr>
              <a:solidFill>
                <a:schemeClr val="lt2"/>
              </a:solidFill>
              <a:latin typeface="League Spartan"/>
              <a:ea typeface="League Spartan"/>
              <a:cs typeface="League Spartan"/>
              <a:sym typeface="League Spartan"/>
            </a:endParaRPr>
          </a:p>
          <a:p>
            <a:pPr indent="-317500" lvl="0" marL="457200" rtl="0" algn="l">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Random Forest</a:t>
            </a:r>
            <a:endParaRPr sz="1200"/>
          </a:p>
        </p:txBody>
      </p:sp>
      <p:sp>
        <p:nvSpPr>
          <p:cNvPr id="179" name="Google Shape;179;p21"/>
          <p:cNvSpPr txBox="1"/>
          <p:nvPr/>
        </p:nvSpPr>
        <p:spPr>
          <a:xfrm>
            <a:off x="6481188" y="3883650"/>
            <a:ext cx="2146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Logistic Regression </a:t>
            </a:r>
            <a:endParaRPr>
              <a:solidFill>
                <a:schemeClr val="lt2"/>
              </a:solidFill>
              <a:latin typeface="League Spartan"/>
              <a:ea typeface="League Spartan"/>
              <a:cs typeface="League Spartan"/>
              <a:sym typeface="League Spartan"/>
            </a:endParaRPr>
          </a:p>
          <a:p>
            <a:pPr indent="-317500" lvl="0" marL="457200" rtl="0" algn="l">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SVM</a:t>
            </a:r>
            <a:endParaRPr>
              <a:solidFill>
                <a:schemeClr val="lt2"/>
              </a:solidFill>
              <a:latin typeface="League Spartan"/>
              <a:ea typeface="League Spartan"/>
              <a:cs typeface="League Spartan"/>
              <a:sym typeface="League Spartan"/>
            </a:endParaRPr>
          </a:p>
          <a:p>
            <a:pPr indent="-317500" lvl="0" marL="457200" rtl="0" algn="l">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XGBoost</a:t>
            </a:r>
            <a:endParaRPr sz="1200">
              <a:solidFill>
                <a:schemeClr val="dk1"/>
              </a:solidFill>
            </a:endParaRPr>
          </a:p>
        </p:txBody>
      </p:sp>
      <p:sp>
        <p:nvSpPr>
          <p:cNvPr id="180" name="Google Shape;180;p21"/>
          <p:cNvSpPr/>
          <p:nvPr/>
        </p:nvSpPr>
        <p:spPr>
          <a:xfrm>
            <a:off x="6137550" y="2045200"/>
            <a:ext cx="1044000" cy="54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League Spartan"/>
                <a:ea typeface="League Spartan"/>
                <a:cs typeface="League Spartan"/>
                <a:sym typeface="League Spartan"/>
              </a:rPr>
              <a:t>Sentiment</a:t>
            </a:r>
            <a:endParaRPr>
              <a:solidFill>
                <a:schemeClr val="dk2"/>
              </a:solidFill>
              <a:latin typeface="League Spartan"/>
              <a:ea typeface="League Spartan"/>
              <a:cs typeface="League Spartan"/>
              <a:sym typeface="League Spartan"/>
            </a:endParaRPr>
          </a:p>
          <a:p>
            <a:pPr indent="0" lvl="0" marL="0" rtl="0" algn="ctr">
              <a:spcBef>
                <a:spcPts val="0"/>
              </a:spcBef>
              <a:spcAft>
                <a:spcPts val="0"/>
              </a:spcAft>
              <a:buNone/>
            </a:pPr>
            <a:r>
              <a:rPr lang="en">
                <a:solidFill>
                  <a:schemeClr val="dk2"/>
                </a:solidFill>
                <a:latin typeface="League Spartan"/>
                <a:ea typeface="League Spartan"/>
                <a:cs typeface="League Spartan"/>
                <a:sym typeface="League Spartan"/>
              </a:rPr>
              <a:t>Score</a:t>
            </a:r>
            <a:endParaRPr>
              <a:solidFill>
                <a:schemeClr val="dk2"/>
              </a:solidFill>
              <a:latin typeface="League Spartan"/>
              <a:ea typeface="League Spartan"/>
              <a:cs typeface="League Spartan"/>
              <a:sym typeface="League Spartan"/>
            </a:endParaRPr>
          </a:p>
        </p:txBody>
      </p:sp>
      <p:sp>
        <p:nvSpPr>
          <p:cNvPr id="181" name="Google Shape;181;p21"/>
          <p:cNvSpPr/>
          <p:nvPr/>
        </p:nvSpPr>
        <p:spPr>
          <a:xfrm>
            <a:off x="6537450" y="3565050"/>
            <a:ext cx="396600" cy="394800"/>
          </a:xfrm>
          <a:prstGeom prst="mathPlus">
            <a:avLst>
              <a:gd fmla="val 23520" name="adj1"/>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txBox="1"/>
          <p:nvPr/>
        </p:nvSpPr>
        <p:spPr>
          <a:xfrm>
            <a:off x="133025" y="212850"/>
            <a:ext cx="91440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latin typeface="League Spartan"/>
                <a:ea typeface="League Spartan"/>
                <a:cs typeface="League Spartan"/>
                <a:sym typeface="League Spartan"/>
              </a:rPr>
              <a:t>System Implementation: Methods 2 (Term Document Matrix) </a:t>
            </a:r>
            <a:endParaRPr b="1" sz="2200">
              <a:solidFill>
                <a:schemeClr val="dk1"/>
              </a:solidFill>
              <a:latin typeface="League Spartan"/>
              <a:ea typeface="League Spartan"/>
              <a:cs typeface="League Spartan"/>
              <a:sym typeface="League Spartan"/>
            </a:endParaRPr>
          </a:p>
          <a:p>
            <a:pPr indent="0" lvl="0" marL="0" rtl="0" algn="ctr">
              <a:spcBef>
                <a:spcPts val="0"/>
              </a:spcBef>
              <a:spcAft>
                <a:spcPts val="0"/>
              </a:spcAft>
              <a:buNone/>
            </a:pPr>
            <a:r>
              <a:rPr b="1" lang="en" sz="2200">
                <a:solidFill>
                  <a:schemeClr val="dk1"/>
                </a:solidFill>
                <a:latin typeface="League Spartan"/>
                <a:ea typeface="League Spartan"/>
                <a:cs typeface="League Spartan"/>
                <a:sym typeface="League Spartan"/>
              </a:rPr>
              <a:t>and Method 3 (Term Document Matrix + Sentiment Score)</a:t>
            </a:r>
            <a:endParaRPr b="1" sz="2200">
              <a:solidFill>
                <a:schemeClr val="dk1"/>
              </a:solidFill>
              <a:latin typeface="League Spartan"/>
              <a:ea typeface="League Spartan"/>
              <a:cs typeface="League Spartan"/>
              <a:sym typeface="League Spartan"/>
            </a:endParaRPr>
          </a:p>
          <a:p>
            <a:pPr indent="0" lvl="0" marL="0" rtl="0" algn="ctr">
              <a:spcBef>
                <a:spcPts val="0"/>
              </a:spcBef>
              <a:spcAft>
                <a:spcPts val="0"/>
              </a:spcAft>
              <a:buNone/>
            </a:pPr>
            <a:r>
              <a:t/>
            </a:r>
            <a:endParaRPr b="1" sz="2200">
              <a:solidFill>
                <a:schemeClr val="dk1"/>
              </a:solidFill>
              <a:latin typeface="League Spartan"/>
              <a:ea typeface="League Spartan"/>
              <a:cs typeface="League Spartan"/>
              <a:sym typeface="League Spartan"/>
            </a:endParaRPr>
          </a:p>
        </p:txBody>
      </p:sp>
      <p:sp>
        <p:nvSpPr>
          <p:cNvPr id="183" name="Google Shape;183;p21"/>
          <p:cNvSpPr/>
          <p:nvPr/>
        </p:nvSpPr>
        <p:spPr>
          <a:xfrm>
            <a:off x="573600" y="2831900"/>
            <a:ext cx="3764100" cy="831300"/>
          </a:xfrm>
          <a:prstGeom prst="rect">
            <a:avLst/>
          </a:prstGeom>
          <a:solidFill>
            <a:srgbClr val="3C78D8"/>
          </a:solid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Bag of Words - Binary</a:t>
            </a:r>
            <a:endParaRPr>
              <a:solidFill>
                <a:schemeClr val="lt2"/>
              </a:solidFill>
              <a:latin typeface="League Spartan"/>
              <a:ea typeface="League Spartan"/>
              <a:cs typeface="League Spartan"/>
              <a:sym typeface="League Spartan"/>
            </a:endParaRPr>
          </a:p>
          <a:p>
            <a:pPr indent="-317500" lvl="0" marL="457200" rtl="0" algn="l">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Bag of Words - Frequency</a:t>
            </a:r>
            <a:endParaRPr>
              <a:solidFill>
                <a:schemeClr val="lt2"/>
              </a:solidFill>
              <a:latin typeface="League Spartan"/>
              <a:ea typeface="League Spartan"/>
              <a:cs typeface="League Spartan"/>
              <a:sym typeface="League Spartan"/>
            </a:endParaRPr>
          </a:p>
          <a:p>
            <a:pPr indent="-317500" lvl="0" marL="457200" rtl="0" algn="l">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Tf-idf</a:t>
            </a:r>
            <a:endParaRPr sz="1200">
              <a:solidFill>
                <a:schemeClr val="lt2"/>
              </a:solidFill>
            </a:endParaRPr>
          </a:p>
        </p:txBody>
      </p:sp>
      <p:sp>
        <p:nvSpPr>
          <p:cNvPr id="184" name="Google Shape;184;p21"/>
          <p:cNvSpPr/>
          <p:nvPr/>
        </p:nvSpPr>
        <p:spPr>
          <a:xfrm>
            <a:off x="581400" y="3760113"/>
            <a:ext cx="3764100" cy="1046100"/>
          </a:xfrm>
          <a:prstGeom prst="rect">
            <a:avLst/>
          </a:prstGeom>
          <a:solidFill>
            <a:srgbClr val="3C78D8"/>
          </a:solid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Naive Bayes </a:t>
            </a:r>
            <a:endParaRPr>
              <a:solidFill>
                <a:schemeClr val="lt2"/>
              </a:solidFill>
              <a:latin typeface="League Spartan"/>
              <a:ea typeface="League Spartan"/>
              <a:cs typeface="League Spartan"/>
              <a:sym typeface="League Spartan"/>
            </a:endParaRPr>
          </a:p>
          <a:p>
            <a:pPr indent="-317500" lvl="0" marL="457200" rtl="0" algn="l">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Decision Tree</a:t>
            </a:r>
            <a:endParaRPr>
              <a:solidFill>
                <a:schemeClr val="lt2"/>
              </a:solidFill>
              <a:latin typeface="League Spartan"/>
              <a:ea typeface="League Spartan"/>
              <a:cs typeface="League Spartan"/>
              <a:sym typeface="League Spartan"/>
            </a:endParaRPr>
          </a:p>
          <a:p>
            <a:pPr indent="-317500" lvl="0" marL="457200" rtl="0" algn="l">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Random Forest</a:t>
            </a:r>
            <a:endParaRPr sz="1200"/>
          </a:p>
        </p:txBody>
      </p:sp>
      <p:sp>
        <p:nvSpPr>
          <p:cNvPr id="185" name="Google Shape;185;p21"/>
          <p:cNvSpPr txBox="1"/>
          <p:nvPr/>
        </p:nvSpPr>
        <p:spPr>
          <a:xfrm>
            <a:off x="2192988" y="3883650"/>
            <a:ext cx="2146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Logistic Regression </a:t>
            </a:r>
            <a:endParaRPr>
              <a:solidFill>
                <a:schemeClr val="lt2"/>
              </a:solidFill>
              <a:latin typeface="League Spartan"/>
              <a:ea typeface="League Spartan"/>
              <a:cs typeface="League Spartan"/>
              <a:sym typeface="League Spartan"/>
            </a:endParaRPr>
          </a:p>
          <a:p>
            <a:pPr indent="-317500" lvl="0" marL="457200" rtl="0" algn="l">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SVM</a:t>
            </a:r>
            <a:endParaRPr>
              <a:solidFill>
                <a:schemeClr val="lt2"/>
              </a:solidFill>
              <a:latin typeface="League Spartan"/>
              <a:ea typeface="League Spartan"/>
              <a:cs typeface="League Spartan"/>
              <a:sym typeface="League Spartan"/>
            </a:endParaRPr>
          </a:p>
          <a:p>
            <a:pPr indent="-317500" lvl="0" marL="457200" rtl="0" algn="l">
              <a:spcBef>
                <a:spcPts val="0"/>
              </a:spcBef>
              <a:spcAft>
                <a:spcPts val="0"/>
              </a:spcAft>
              <a:buClr>
                <a:schemeClr val="lt2"/>
              </a:buClr>
              <a:buSzPts val="1400"/>
              <a:buChar char="●"/>
            </a:pPr>
            <a:r>
              <a:rPr lang="en">
                <a:solidFill>
                  <a:schemeClr val="lt2"/>
                </a:solidFill>
                <a:latin typeface="League Spartan"/>
                <a:ea typeface="League Spartan"/>
                <a:cs typeface="League Spartan"/>
                <a:sym typeface="League Spartan"/>
              </a:rPr>
              <a:t>XGBoost</a:t>
            </a:r>
            <a:endParaRPr sz="1200">
              <a:solidFill>
                <a:schemeClr val="dk1"/>
              </a:solidFill>
            </a:endParaRPr>
          </a:p>
        </p:txBody>
      </p:sp>
      <p:sp>
        <p:nvSpPr>
          <p:cNvPr id="186" name="Google Shape;186;p21"/>
          <p:cNvSpPr/>
          <p:nvPr/>
        </p:nvSpPr>
        <p:spPr>
          <a:xfrm>
            <a:off x="2249250" y="3565050"/>
            <a:ext cx="396600" cy="394800"/>
          </a:xfrm>
          <a:prstGeom prst="mathPlus">
            <a:avLst>
              <a:gd fmla="val 23520" name="adj1"/>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6461250" y="2574450"/>
            <a:ext cx="396600" cy="394800"/>
          </a:xfrm>
          <a:prstGeom prst="mathPlus">
            <a:avLst>
              <a:gd fmla="val 23520" name="adj1"/>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txBox="1"/>
          <p:nvPr/>
        </p:nvSpPr>
        <p:spPr>
          <a:xfrm>
            <a:off x="510300" y="1225800"/>
            <a:ext cx="3764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League Spartan"/>
                <a:ea typeface="League Spartan"/>
                <a:cs typeface="League Spartan"/>
                <a:sym typeface="League Spartan"/>
              </a:rPr>
              <a:t>Method2:</a:t>
            </a:r>
            <a:endParaRPr sz="1600">
              <a:solidFill>
                <a:schemeClr val="dk1"/>
              </a:solidFill>
              <a:latin typeface="League Spartan"/>
              <a:ea typeface="League Spartan"/>
              <a:cs typeface="League Spartan"/>
              <a:sym typeface="League Spartan"/>
            </a:endParaRPr>
          </a:p>
          <a:p>
            <a:pPr indent="0" lvl="0" marL="0" rtl="0" algn="ctr">
              <a:spcBef>
                <a:spcPts val="0"/>
              </a:spcBef>
              <a:spcAft>
                <a:spcPts val="0"/>
              </a:spcAft>
              <a:buNone/>
            </a:pPr>
            <a:r>
              <a:rPr lang="en" sz="1600">
                <a:solidFill>
                  <a:schemeClr val="dk1"/>
                </a:solidFill>
                <a:latin typeface="League Spartan"/>
                <a:ea typeface="League Spartan"/>
                <a:cs typeface="League Spartan"/>
                <a:sym typeface="League Spartan"/>
              </a:rPr>
              <a:t>Feature Engineering + Machine Learning</a:t>
            </a:r>
            <a:endParaRPr sz="1600">
              <a:solidFill>
                <a:schemeClr val="dk1"/>
              </a:solidFill>
            </a:endParaRPr>
          </a:p>
        </p:txBody>
      </p:sp>
      <p:sp>
        <p:nvSpPr>
          <p:cNvPr id="189" name="Google Shape;189;p21"/>
          <p:cNvSpPr txBox="1"/>
          <p:nvPr/>
        </p:nvSpPr>
        <p:spPr>
          <a:xfrm>
            <a:off x="4861800" y="1221650"/>
            <a:ext cx="37641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League Spartan"/>
                <a:ea typeface="League Spartan"/>
                <a:cs typeface="League Spartan"/>
                <a:sym typeface="League Spartan"/>
              </a:rPr>
              <a:t>Method3:</a:t>
            </a:r>
            <a:endParaRPr sz="1500">
              <a:solidFill>
                <a:schemeClr val="dk1"/>
              </a:solidFill>
              <a:latin typeface="League Spartan"/>
              <a:ea typeface="League Spartan"/>
              <a:cs typeface="League Spartan"/>
              <a:sym typeface="League Spartan"/>
            </a:endParaRPr>
          </a:p>
          <a:p>
            <a:pPr indent="0" lvl="0" marL="0" rtl="0" algn="ctr">
              <a:spcBef>
                <a:spcPts val="0"/>
              </a:spcBef>
              <a:spcAft>
                <a:spcPts val="0"/>
              </a:spcAft>
              <a:buNone/>
            </a:pPr>
            <a:r>
              <a:rPr lang="en" sz="1500">
                <a:solidFill>
                  <a:schemeClr val="dk1"/>
                </a:solidFill>
                <a:latin typeface="League Spartan"/>
                <a:ea typeface="League Spartan"/>
                <a:cs typeface="League Spartan"/>
                <a:sym typeface="League Spartan"/>
              </a:rPr>
              <a:t>Feature Engineering + Machine Learning </a:t>
            </a:r>
            <a:endParaRPr sz="1500">
              <a:solidFill>
                <a:schemeClr val="dk1"/>
              </a:solidFill>
              <a:latin typeface="League Spartan"/>
              <a:ea typeface="League Spartan"/>
              <a:cs typeface="League Spartan"/>
              <a:sym typeface="League Spartan"/>
            </a:endParaRPr>
          </a:p>
          <a:p>
            <a:pPr indent="0" lvl="0" marL="0" rtl="0" algn="ctr">
              <a:spcBef>
                <a:spcPts val="0"/>
              </a:spcBef>
              <a:spcAft>
                <a:spcPts val="0"/>
              </a:spcAft>
              <a:buNone/>
            </a:pPr>
            <a:r>
              <a:rPr lang="en" sz="1500">
                <a:solidFill>
                  <a:schemeClr val="dk1"/>
                </a:solidFill>
                <a:latin typeface="League Spartan"/>
                <a:ea typeface="League Spartan"/>
                <a:cs typeface="League Spartan"/>
                <a:sym typeface="League Spartan"/>
              </a:rPr>
              <a:t>+ Sentiment Score</a:t>
            </a:r>
            <a:endParaRPr sz="1500">
              <a:solidFill>
                <a:schemeClr val="dk1"/>
              </a:solidFill>
              <a:latin typeface="League Spartan"/>
              <a:ea typeface="League Spartan"/>
              <a:cs typeface="League Spartan"/>
              <a:sym typeface="League Spart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