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258" r:id="rId3"/>
    <p:sldId id="259" r:id="rId4"/>
    <p:sldId id="260" r:id="rId5"/>
    <p:sldId id="269" r:id="rId6"/>
    <p:sldId id="261" r:id="rId7"/>
    <p:sldId id="281" r:id="rId8"/>
    <p:sldId id="282" r:id="rId9"/>
    <p:sldId id="270" r:id="rId10"/>
    <p:sldId id="271" r:id="rId11"/>
    <p:sldId id="272" r:id="rId12"/>
    <p:sldId id="283" r:id="rId13"/>
    <p:sldId id="284" r:id="rId14"/>
    <p:sldId id="285" r:id="rId15"/>
    <p:sldId id="286" r:id="rId16"/>
    <p:sldId id="273" r:id="rId17"/>
    <p:sldId id="287" r:id="rId18"/>
    <p:sldId id="288" r:id="rId19"/>
    <p:sldId id="274" r:id="rId20"/>
    <p:sldId id="275" r:id="rId21"/>
    <p:sldId id="276" r:id="rId22"/>
    <p:sldId id="277" r:id="rId23"/>
    <p:sldId id="278" r:id="rId24"/>
    <p:sldId id="300" r:id="rId25"/>
    <p:sldId id="301" r:id="rId26"/>
    <p:sldId id="302" r:id="rId27"/>
    <p:sldId id="279" r:id="rId28"/>
    <p:sldId id="289" r:id="rId29"/>
    <p:sldId id="290" r:id="rId30"/>
    <p:sldId id="291" r:id="rId31"/>
    <p:sldId id="295" r:id="rId32"/>
    <p:sldId id="292" r:id="rId33"/>
    <p:sldId id="296" r:id="rId34"/>
    <p:sldId id="297" r:id="rId35"/>
    <p:sldId id="298" r:id="rId36"/>
    <p:sldId id="299" r:id="rId37"/>
    <p:sldId id="293" r:id="rId38"/>
    <p:sldId id="294" r:id="rId39"/>
    <p:sldId id="280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18C9C-C3F2-4118-BEBC-965FA6710BD4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872C0-F602-4B52-BC33-0F050798A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408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首页轮播（未登录）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872C0-F602-4B52-BC33-0F050798AC5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283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项目列表页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872C0-F602-4B52-BC33-0F050798AC5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459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项目列表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872C0-F602-4B52-BC33-0F050798AC5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144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融资顾问列表页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872C0-F602-4B52-BC33-0F050798AC5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009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融资顾问列表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872C0-F602-4B52-BC33-0F050798AC5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55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投资人列表页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872C0-F602-4B52-BC33-0F050798AC5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879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投资人列表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872C0-F602-4B52-BC33-0F050798AC5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138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特色活动列表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872C0-F602-4B52-BC33-0F050798AC5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21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独家视角</a:t>
            </a:r>
            <a:r>
              <a:rPr lang="zh-CN" altLang="en-US" dirty="0" smtClean="0"/>
              <a:t>列表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872C0-F602-4B52-BC33-0F050798AC5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3396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培训课程列表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872C0-F602-4B52-BC33-0F050798AC5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037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个人</a:t>
            </a:r>
            <a:r>
              <a:rPr lang="zh-CN" altLang="en-US" dirty="0" smtClean="0"/>
              <a:t>信息</a:t>
            </a:r>
            <a:r>
              <a:rPr lang="zh-CN" altLang="en-US" dirty="0" smtClean="0"/>
              <a:t>页通用部分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872C0-F602-4B52-BC33-0F050798AC5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831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首页排行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872C0-F602-4B52-BC33-0F050798AC5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607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融资顾问个人信息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872C0-F602-4B52-BC33-0F050798AC5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3799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融资顾问个人信息成功案例列表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872C0-F602-4B52-BC33-0F050798AC5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0911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投资人个人信息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872C0-F602-4B52-BC33-0F050798AC5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398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投资人成功案例列表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872C0-F602-4B52-BC33-0F050798AC5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2962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企业个人中心信息页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872C0-F602-4B52-BC33-0F050798AC5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273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投资人个人信息页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872C0-F602-4B52-BC33-0F050798AC5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2856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融资顾问个人信息页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872C0-F602-4B52-BC33-0F050798AC5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7285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个人中心</a:t>
            </a:r>
            <a:r>
              <a:rPr lang="en-US" altLang="zh-CN" dirty="0" smtClean="0"/>
              <a:t>-</a:t>
            </a:r>
            <a:r>
              <a:rPr lang="zh-CN" altLang="en-US" dirty="0" smtClean="0"/>
              <a:t>我的项目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872C0-F602-4B52-BC33-0F050798AC5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403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个人中心</a:t>
            </a:r>
            <a:r>
              <a:rPr lang="en-US" altLang="zh-CN" dirty="0" smtClean="0"/>
              <a:t>-</a:t>
            </a:r>
            <a:r>
              <a:rPr lang="zh-CN" altLang="en-US" dirty="0" smtClean="0"/>
              <a:t>我关注的投资人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872C0-F602-4B52-BC33-0F050798AC5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946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个人中心</a:t>
            </a:r>
            <a:r>
              <a:rPr lang="en-US" altLang="zh-CN" dirty="0" smtClean="0"/>
              <a:t>-</a:t>
            </a:r>
            <a:r>
              <a:rPr lang="zh-CN" altLang="en-US" dirty="0" smtClean="0"/>
              <a:t>我关注的融资顾问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872C0-F602-4B52-BC33-0F050798AC5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643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首页推荐：项目，投资人，服务商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872C0-F602-4B52-BC33-0F050798AC5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5506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个人中心</a:t>
            </a:r>
            <a:r>
              <a:rPr lang="en-US" altLang="zh-CN" dirty="0" smtClean="0"/>
              <a:t>-</a:t>
            </a:r>
            <a:r>
              <a:rPr lang="zh-CN" altLang="en-US" dirty="0" smtClean="0"/>
              <a:t>我关注的项目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872C0-F602-4B52-BC33-0F050798AC5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6372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个人中心</a:t>
            </a:r>
            <a:r>
              <a:rPr lang="en-US" altLang="zh-CN" dirty="0" smtClean="0"/>
              <a:t>-</a:t>
            </a:r>
            <a:r>
              <a:rPr lang="zh-CN" altLang="en-US" dirty="0" smtClean="0"/>
              <a:t>站内消息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872C0-F602-4B52-BC33-0F050798AC5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410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个人中心</a:t>
            </a:r>
            <a:r>
              <a:rPr lang="en-US" altLang="zh-CN" dirty="0" smtClean="0"/>
              <a:t>-</a:t>
            </a:r>
            <a:r>
              <a:rPr lang="zh-CN" altLang="en-US" dirty="0" smtClean="0"/>
              <a:t>我收到的项目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872C0-F602-4B52-BC33-0F050798AC5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1854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个人中心</a:t>
            </a:r>
            <a:r>
              <a:rPr lang="en-US" altLang="zh-CN" dirty="0" smtClean="0"/>
              <a:t>-</a:t>
            </a:r>
            <a:r>
              <a:rPr lang="zh-CN" altLang="en-US" dirty="0" smtClean="0"/>
              <a:t>我受理的委托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872C0-F602-4B52-BC33-0F050798AC58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6710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个人中心</a:t>
            </a:r>
            <a:r>
              <a:rPr lang="en-US" altLang="zh-CN" dirty="0" smtClean="0"/>
              <a:t>-</a:t>
            </a:r>
            <a:r>
              <a:rPr lang="zh-CN" altLang="en-US" dirty="0" smtClean="0"/>
              <a:t>我聘请的融资顾问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872C0-F602-4B52-BC33-0F050798AC5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3502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个人中心</a:t>
            </a:r>
            <a:r>
              <a:rPr lang="en-US" altLang="zh-CN" dirty="0" smtClean="0"/>
              <a:t>-</a:t>
            </a:r>
            <a:r>
              <a:rPr lang="zh-CN" altLang="en-US" dirty="0" smtClean="0"/>
              <a:t>知识分享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872C0-F602-4B52-BC33-0F050798AC58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2108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个人中心</a:t>
            </a:r>
            <a:r>
              <a:rPr lang="en-US" altLang="zh-CN" dirty="0" smtClean="0"/>
              <a:t>-</a:t>
            </a:r>
            <a:r>
              <a:rPr lang="zh-CN" altLang="en-US" dirty="0" smtClean="0"/>
              <a:t>账号安全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872C0-F602-4B52-BC33-0F050798AC58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6600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个人中心</a:t>
            </a:r>
            <a:r>
              <a:rPr lang="en-US" altLang="zh-CN" dirty="0" smtClean="0"/>
              <a:t>-</a:t>
            </a:r>
            <a:r>
              <a:rPr lang="zh-CN" altLang="en-US" dirty="0" smtClean="0"/>
              <a:t>知识分享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872C0-F602-4B52-BC33-0F050798AC58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266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投行学院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872C0-F602-4B52-BC33-0F050798AC5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870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首页（已登录）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872C0-F602-4B52-BC33-0F050798AC5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77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注册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872C0-F602-4B52-BC33-0F050798AC5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839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首页扫码登录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872C0-F602-4B52-BC33-0F050798AC5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035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首页手机号密码登录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872C0-F602-4B52-BC33-0F050798AC5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134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微信端登录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872C0-F602-4B52-BC33-0F050798AC5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88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EC09-093B-4082-BD39-A7C14C185C08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0572F-98C3-4162-9AC4-44EF62FC1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42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EC09-093B-4082-BD39-A7C14C185C08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0572F-98C3-4162-9AC4-44EF62FC1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71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EC09-093B-4082-BD39-A7C14C185C08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0572F-98C3-4162-9AC4-44EF62FC1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91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EC09-093B-4082-BD39-A7C14C185C08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0572F-98C3-4162-9AC4-44EF62FC1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81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EC09-093B-4082-BD39-A7C14C185C08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0572F-98C3-4162-9AC4-44EF62FC1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05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EC09-093B-4082-BD39-A7C14C185C08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0572F-98C3-4162-9AC4-44EF62FC1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0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EC09-093B-4082-BD39-A7C14C185C08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0572F-98C3-4162-9AC4-44EF62FC1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82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EC09-093B-4082-BD39-A7C14C185C08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0572F-98C3-4162-9AC4-44EF62FC1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83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EC09-093B-4082-BD39-A7C14C185C08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0572F-98C3-4162-9AC4-44EF62FC1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22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EC09-093B-4082-BD39-A7C14C185C08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0572F-98C3-4162-9AC4-44EF62FC1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00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EC09-093B-4082-BD39-A7C14C185C08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0572F-98C3-4162-9AC4-44EF62FC1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95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9EC09-093B-4082-BD39-A7C14C185C08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0572F-98C3-4162-9AC4-44EF62FC1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98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6518" y="336176"/>
            <a:ext cx="1479176" cy="65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38082" y="625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介绍文字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172200" y="480963"/>
            <a:ext cx="5363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首页    投行学院   找项目  找服务  找投资  登录  注册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995082"/>
            <a:ext cx="12192000" cy="820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7882" y="1314681"/>
            <a:ext cx="131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翻滚文字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7824781" y="1294048"/>
            <a:ext cx="4074459" cy="389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搜索框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832075"/>
            <a:ext cx="12192000" cy="5042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0" y="3671047"/>
            <a:ext cx="5715000" cy="2595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31259" y="4061012"/>
            <a:ext cx="2622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标题</a:t>
            </a:r>
            <a:endParaRPr lang="zh-CN" altLang="en-US" sz="3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8229600" y="3899648"/>
            <a:ext cx="3039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图片</a:t>
            </a:r>
            <a:endParaRPr lang="zh-CN" altLang="en-US" sz="3200" dirty="0"/>
          </a:p>
        </p:txBody>
      </p:sp>
      <p:sp>
        <p:nvSpPr>
          <p:cNvPr id="16" name="矩形 15"/>
          <p:cNvSpPr/>
          <p:nvPr/>
        </p:nvSpPr>
        <p:spPr>
          <a:xfrm>
            <a:off x="457200" y="4645787"/>
            <a:ext cx="4531659" cy="1526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正文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59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76518" y="336176"/>
            <a:ext cx="1479176" cy="65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138082" y="625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介绍文字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172200" y="480963"/>
            <a:ext cx="5363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首页    投行学院   找项目  找服务  找投资  登录  注册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995082"/>
            <a:ext cx="12192000" cy="820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37882" y="1314681"/>
            <a:ext cx="131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翻滚文字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7824781" y="1294048"/>
            <a:ext cx="4074459" cy="389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搜索框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0" y="1815352"/>
            <a:ext cx="2433918" cy="564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行业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2433918" y="1815352"/>
            <a:ext cx="2433918" cy="564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领域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867836" y="1815352"/>
            <a:ext cx="2433918" cy="564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阶段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7301754" y="1815343"/>
            <a:ext cx="2433918" cy="564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金额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9735672" y="1815351"/>
            <a:ext cx="2433918" cy="564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智能排序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0" y="2359946"/>
            <a:ext cx="12169590" cy="1116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363071" y="2760239"/>
            <a:ext cx="96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行业</a:t>
            </a:r>
            <a:endParaRPr lang="zh-CN" altLang="en-US" dirty="0"/>
          </a:p>
        </p:txBody>
      </p:sp>
      <p:cxnSp>
        <p:nvCxnSpPr>
          <p:cNvPr id="55" name="直接连接符 54"/>
          <p:cNvCxnSpPr/>
          <p:nvPr/>
        </p:nvCxnSpPr>
        <p:spPr>
          <a:xfrm>
            <a:off x="1653988" y="2380128"/>
            <a:ext cx="13447" cy="1129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1653988" y="2386851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一级行业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3650877" y="2400295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一级行业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5647766" y="2400295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一级行业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7644655" y="2400295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一级行业</a:t>
            </a: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9641544" y="2386851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一级行业</a:t>
            </a:r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653988" y="2911275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的二级行业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3650877" y="2924719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的二级行业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5647766" y="2924719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的二</a:t>
            </a:r>
            <a:r>
              <a:rPr lang="zh-CN" altLang="en-US" dirty="0"/>
              <a:t>级</a:t>
            </a:r>
            <a:r>
              <a:rPr lang="zh-CN" altLang="en-US" dirty="0" smtClean="0"/>
              <a:t>行业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7644655" y="2924719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zh-CN" altLang="en-US" dirty="0"/>
              <a:t>的二级</a:t>
            </a:r>
            <a:r>
              <a:rPr lang="zh-CN" altLang="en-US" dirty="0" smtClean="0"/>
              <a:t>行业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9641544" y="2911275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zh-CN" altLang="en-US" dirty="0"/>
              <a:t>的二级</a:t>
            </a:r>
            <a:r>
              <a:rPr lang="zh-CN" altLang="en-US" dirty="0" smtClean="0"/>
              <a:t>行业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0" y="3462592"/>
            <a:ext cx="12169590" cy="1116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363071" y="3862885"/>
            <a:ext cx="96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领域</a:t>
            </a:r>
            <a:endParaRPr lang="zh-CN" altLang="en-US" dirty="0"/>
          </a:p>
        </p:txBody>
      </p:sp>
      <p:cxnSp>
        <p:nvCxnSpPr>
          <p:cNvPr id="72" name="直接连接符 71"/>
          <p:cNvCxnSpPr/>
          <p:nvPr/>
        </p:nvCxnSpPr>
        <p:spPr>
          <a:xfrm>
            <a:off x="1653988" y="3482774"/>
            <a:ext cx="13447" cy="1129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1653988" y="3489497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一级领域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650877" y="3502941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一级领域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5647766" y="3502941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</a:t>
            </a:r>
            <a:r>
              <a:rPr lang="zh-CN" altLang="en-US" dirty="0"/>
              <a:t>领域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7644655" y="3502941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</a:t>
            </a:r>
            <a:r>
              <a:rPr lang="zh-CN" altLang="en-US" dirty="0"/>
              <a:t>领域</a:t>
            </a: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9641544" y="3489497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</a:t>
            </a:r>
            <a:r>
              <a:rPr lang="zh-CN" altLang="en-US" dirty="0"/>
              <a:t>领域</a:t>
            </a:r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1653988" y="4013921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的二级</a:t>
            </a:r>
            <a:r>
              <a:rPr lang="zh-CN" altLang="en-US" dirty="0"/>
              <a:t>领域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3650877" y="4027365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的二级</a:t>
            </a:r>
            <a:r>
              <a:rPr lang="zh-CN" altLang="en-US" dirty="0"/>
              <a:t>领域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5647766" y="4027365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的二级</a:t>
            </a:r>
            <a:r>
              <a:rPr lang="zh-CN" altLang="en-US" dirty="0"/>
              <a:t>领域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7644655" y="4027365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zh-CN" altLang="en-US" dirty="0"/>
              <a:t>的二</a:t>
            </a:r>
            <a:r>
              <a:rPr lang="zh-CN" altLang="en-US" dirty="0" smtClean="0"/>
              <a:t>级</a:t>
            </a:r>
            <a:r>
              <a:rPr lang="zh-CN" altLang="en-US" dirty="0"/>
              <a:t>领域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9641544" y="4013921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zh-CN" altLang="en-US" dirty="0"/>
              <a:t>的二</a:t>
            </a:r>
            <a:r>
              <a:rPr lang="zh-CN" altLang="en-US" dirty="0" smtClean="0"/>
              <a:t>级</a:t>
            </a:r>
            <a:r>
              <a:rPr lang="zh-CN" altLang="en-US" dirty="0"/>
              <a:t>领域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0" y="4592143"/>
            <a:ext cx="12169590" cy="611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连接符 84"/>
          <p:cNvCxnSpPr/>
          <p:nvPr/>
        </p:nvCxnSpPr>
        <p:spPr>
          <a:xfrm>
            <a:off x="1653988" y="4585420"/>
            <a:ext cx="0" cy="63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363071" y="4710439"/>
            <a:ext cx="96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阶段</a:t>
            </a:r>
          </a:p>
        </p:txBody>
      </p:sp>
      <p:sp>
        <p:nvSpPr>
          <p:cNvPr id="88" name="矩形 87"/>
          <p:cNvSpPr/>
          <p:nvPr/>
        </p:nvSpPr>
        <p:spPr>
          <a:xfrm>
            <a:off x="1653988" y="4571958"/>
            <a:ext cx="1996889" cy="652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阶段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0" y="5213784"/>
            <a:ext cx="12169590" cy="611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连接符 93"/>
          <p:cNvCxnSpPr/>
          <p:nvPr/>
        </p:nvCxnSpPr>
        <p:spPr>
          <a:xfrm>
            <a:off x="1653988" y="5207061"/>
            <a:ext cx="0" cy="63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363071" y="5332080"/>
            <a:ext cx="96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金额</a:t>
            </a:r>
          </a:p>
        </p:txBody>
      </p:sp>
      <p:sp>
        <p:nvSpPr>
          <p:cNvPr id="96" name="矩形 95"/>
          <p:cNvSpPr/>
          <p:nvPr/>
        </p:nvSpPr>
        <p:spPr>
          <a:xfrm>
            <a:off x="1653988" y="5193599"/>
            <a:ext cx="1996889" cy="652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金额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2" name="流程图: 合并 101"/>
          <p:cNvSpPr/>
          <p:nvPr/>
        </p:nvSpPr>
        <p:spPr>
          <a:xfrm>
            <a:off x="11749658" y="1982979"/>
            <a:ext cx="260809" cy="295778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合并 104"/>
          <p:cNvSpPr/>
          <p:nvPr/>
        </p:nvSpPr>
        <p:spPr>
          <a:xfrm>
            <a:off x="9398249" y="1982979"/>
            <a:ext cx="260809" cy="295778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合并 105"/>
          <p:cNvSpPr/>
          <p:nvPr/>
        </p:nvSpPr>
        <p:spPr>
          <a:xfrm>
            <a:off x="6872234" y="1996431"/>
            <a:ext cx="260809" cy="295778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流程图: 合并 106"/>
          <p:cNvSpPr/>
          <p:nvPr/>
        </p:nvSpPr>
        <p:spPr>
          <a:xfrm>
            <a:off x="4400008" y="1956078"/>
            <a:ext cx="260809" cy="295778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流程图: 合并 107"/>
          <p:cNvSpPr/>
          <p:nvPr/>
        </p:nvSpPr>
        <p:spPr>
          <a:xfrm>
            <a:off x="2013986" y="1904428"/>
            <a:ext cx="260809" cy="295778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11749657" y="2430760"/>
            <a:ext cx="1659301" cy="564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智能排序</a:t>
            </a:r>
            <a:endParaRPr lang="zh-CN" altLang="en-US" dirty="0"/>
          </a:p>
        </p:txBody>
      </p:sp>
      <p:sp>
        <p:nvSpPr>
          <p:cNvPr id="110" name="流程图: 合并 109"/>
          <p:cNvSpPr/>
          <p:nvPr/>
        </p:nvSpPr>
        <p:spPr>
          <a:xfrm>
            <a:off x="12989027" y="2598388"/>
            <a:ext cx="260809" cy="295778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11749657" y="2995536"/>
            <a:ext cx="1659301" cy="564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点击量</a:t>
            </a:r>
          </a:p>
        </p:txBody>
      </p:sp>
      <p:sp>
        <p:nvSpPr>
          <p:cNvPr id="112" name="矩形 111"/>
          <p:cNvSpPr/>
          <p:nvPr/>
        </p:nvSpPr>
        <p:spPr>
          <a:xfrm>
            <a:off x="11749657" y="3546854"/>
            <a:ext cx="1659301" cy="564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关注度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10044953" y="5943600"/>
            <a:ext cx="1491216" cy="618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6914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945" y="489890"/>
            <a:ext cx="3738282" cy="1801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76914" y="745384"/>
            <a:ext cx="713909" cy="79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06582" y="514551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项目的公司名称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309149" y="1162243"/>
            <a:ext cx="2453247" cy="102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投资亮点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3986" y="476444"/>
            <a:ext cx="3738282" cy="1815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330955" y="731938"/>
            <a:ext cx="713909" cy="804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260623" y="501105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项目的公司名称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5263190" y="1148797"/>
            <a:ext cx="2453247" cy="1035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投资亮点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178027" y="451783"/>
            <a:ext cx="3738282" cy="1840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284996" y="707277"/>
            <a:ext cx="713909" cy="8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214664" y="476444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项目的公司名称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9217231" y="1124136"/>
            <a:ext cx="2453247" cy="1049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投资亮点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69945" y="2518162"/>
            <a:ext cx="3738282" cy="1801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76914" y="2773656"/>
            <a:ext cx="713909" cy="79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1306582" y="2542823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项目的公司名称</a:t>
            </a:r>
            <a:endParaRPr lang="zh-CN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1309149" y="3190515"/>
            <a:ext cx="2453247" cy="102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投资亮点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223986" y="2504716"/>
            <a:ext cx="3738282" cy="1815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330955" y="2760210"/>
            <a:ext cx="713909" cy="804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5260623" y="2529377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项目的公司名称</a:t>
            </a:r>
            <a:endParaRPr lang="zh-CN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5263190" y="3177069"/>
            <a:ext cx="2453247" cy="1035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投资亮点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178027" y="2480055"/>
            <a:ext cx="3738282" cy="1840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8284996" y="2735549"/>
            <a:ext cx="713909" cy="8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9214664" y="2504716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项目的公司名称</a:t>
            </a:r>
            <a:endParaRPr lang="zh-CN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9217231" y="3152408"/>
            <a:ext cx="2453247" cy="1049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投资亮点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69945" y="4474733"/>
            <a:ext cx="3738282" cy="1801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76914" y="4730227"/>
            <a:ext cx="713909" cy="79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306582" y="4499394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项目的公司名称</a:t>
            </a:r>
            <a:endParaRPr lang="zh-CN" altLang="en-US" sz="2400" dirty="0"/>
          </a:p>
        </p:txBody>
      </p:sp>
      <p:sp>
        <p:nvSpPr>
          <p:cNvPr id="41" name="矩形 40"/>
          <p:cNvSpPr/>
          <p:nvPr/>
        </p:nvSpPr>
        <p:spPr>
          <a:xfrm>
            <a:off x="1309149" y="5147086"/>
            <a:ext cx="2453247" cy="102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投资亮点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23986" y="4461287"/>
            <a:ext cx="3738282" cy="1815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330955" y="4716781"/>
            <a:ext cx="713909" cy="804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5260623" y="4485948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项目的公司名称</a:t>
            </a:r>
            <a:endParaRPr lang="zh-CN" altLang="en-US" sz="2400" dirty="0"/>
          </a:p>
        </p:txBody>
      </p:sp>
      <p:sp>
        <p:nvSpPr>
          <p:cNvPr id="45" name="矩形 44"/>
          <p:cNvSpPr/>
          <p:nvPr/>
        </p:nvSpPr>
        <p:spPr>
          <a:xfrm>
            <a:off x="5263190" y="5133640"/>
            <a:ext cx="2453247" cy="1035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投资亮点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178027" y="4436626"/>
            <a:ext cx="3738282" cy="1840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8284996" y="4692120"/>
            <a:ext cx="713909" cy="8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9214664" y="4461287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项目的公司名称</a:t>
            </a:r>
            <a:endParaRPr lang="zh-CN" altLang="en-US" sz="2400" dirty="0"/>
          </a:p>
        </p:txBody>
      </p:sp>
      <p:sp>
        <p:nvSpPr>
          <p:cNvPr id="49" name="矩形 48"/>
          <p:cNvSpPr/>
          <p:nvPr/>
        </p:nvSpPr>
        <p:spPr>
          <a:xfrm>
            <a:off x="9217231" y="5108979"/>
            <a:ext cx="2453247" cy="1049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投资亮点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581545" y="-194792"/>
            <a:ext cx="1358155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接上一页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679078" y="6512622"/>
            <a:ext cx="982638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52" name="矩形 51"/>
          <p:cNvSpPr/>
          <p:nvPr/>
        </p:nvSpPr>
        <p:spPr>
          <a:xfrm>
            <a:off x="3858777" y="6492812"/>
            <a:ext cx="982638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上一页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7311862" y="6507158"/>
            <a:ext cx="982638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下一页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8593374" y="6507158"/>
            <a:ext cx="982638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尾页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140289" y="6507158"/>
            <a:ext cx="468941" cy="45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842168" y="6517167"/>
            <a:ext cx="468941" cy="45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561335" y="6517167"/>
            <a:ext cx="468941" cy="45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158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76518" y="336176"/>
            <a:ext cx="1479176" cy="65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138082" y="625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介绍文字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172200" y="480963"/>
            <a:ext cx="5363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首页    投行学院   找项目  找服务  找投资  登录  注册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995082"/>
            <a:ext cx="12192000" cy="820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37882" y="1314681"/>
            <a:ext cx="131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翻滚文字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7824781" y="1294048"/>
            <a:ext cx="4074459" cy="389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搜索框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0" y="1815352"/>
            <a:ext cx="3200400" cy="564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行业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200400" y="1801889"/>
            <a:ext cx="2935942" cy="564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领域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6136341" y="1815352"/>
            <a:ext cx="2779893" cy="564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地区</a:t>
            </a:r>
          </a:p>
        </p:txBody>
      </p:sp>
      <p:sp>
        <p:nvSpPr>
          <p:cNvPr id="50" name="矩形 49"/>
          <p:cNvSpPr/>
          <p:nvPr/>
        </p:nvSpPr>
        <p:spPr>
          <a:xfrm>
            <a:off x="8916234" y="1815351"/>
            <a:ext cx="3253356" cy="564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智能排序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0" y="2359946"/>
            <a:ext cx="12169590" cy="1116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363071" y="2760239"/>
            <a:ext cx="96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行业</a:t>
            </a:r>
            <a:endParaRPr lang="zh-CN" altLang="en-US" dirty="0"/>
          </a:p>
        </p:txBody>
      </p:sp>
      <p:cxnSp>
        <p:nvCxnSpPr>
          <p:cNvPr id="55" name="直接连接符 54"/>
          <p:cNvCxnSpPr/>
          <p:nvPr/>
        </p:nvCxnSpPr>
        <p:spPr>
          <a:xfrm>
            <a:off x="1653988" y="2380128"/>
            <a:ext cx="13447" cy="1129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1653988" y="2386851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一级行业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3650877" y="2400295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一级行业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5647766" y="2400295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一级行业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7644655" y="2400295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一级行业</a:t>
            </a: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9641544" y="2386851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一级行业</a:t>
            </a:r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653988" y="2911275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的二级行业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3650877" y="2924719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的二级行业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5647766" y="2924719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的二</a:t>
            </a:r>
            <a:r>
              <a:rPr lang="zh-CN" altLang="en-US" dirty="0"/>
              <a:t>级</a:t>
            </a:r>
            <a:r>
              <a:rPr lang="zh-CN" altLang="en-US" dirty="0" smtClean="0"/>
              <a:t>行业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7644655" y="2924719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zh-CN" altLang="en-US" dirty="0"/>
              <a:t>的二级</a:t>
            </a:r>
            <a:r>
              <a:rPr lang="zh-CN" altLang="en-US" dirty="0" smtClean="0"/>
              <a:t>行业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9641544" y="2911275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zh-CN" altLang="en-US" dirty="0"/>
              <a:t>的二级</a:t>
            </a:r>
            <a:r>
              <a:rPr lang="zh-CN" altLang="en-US" dirty="0" smtClean="0"/>
              <a:t>行业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0" y="3462592"/>
            <a:ext cx="12169590" cy="1116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363071" y="3862885"/>
            <a:ext cx="96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领域</a:t>
            </a:r>
            <a:endParaRPr lang="zh-CN" altLang="en-US" dirty="0"/>
          </a:p>
        </p:txBody>
      </p:sp>
      <p:cxnSp>
        <p:nvCxnSpPr>
          <p:cNvPr id="72" name="直接连接符 71"/>
          <p:cNvCxnSpPr/>
          <p:nvPr/>
        </p:nvCxnSpPr>
        <p:spPr>
          <a:xfrm>
            <a:off x="1653988" y="3482774"/>
            <a:ext cx="13447" cy="1129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1653988" y="3489497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一级领域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650877" y="3502941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一级领域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5647766" y="3502941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</a:t>
            </a:r>
            <a:r>
              <a:rPr lang="zh-CN" altLang="en-US" dirty="0"/>
              <a:t>领域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7644655" y="3502941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</a:t>
            </a:r>
            <a:r>
              <a:rPr lang="zh-CN" altLang="en-US" dirty="0"/>
              <a:t>领域</a:t>
            </a: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9641544" y="3489497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</a:t>
            </a:r>
            <a:r>
              <a:rPr lang="zh-CN" altLang="en-US" dirty="0"/>
              <a:t>领域</a:t>
            </a:r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1653988" y="4013921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的二级</a:t>
            </a:r>
            <a:r>
              <a:rPr lang="zh-CN" altLang="en-US" dirty="0"/>
              <a:t>领域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3650877" y="4027365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的二级</a:t>
            </a:r>
            <a:r>
              <a:rPr lang="zh-CN" altLang="en-US" dirty="0"/>
              <a:t>领域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5647766" y="4027365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的二级</a:t>
            </a:r>
            <a:r>
              <a:rPr lang="zh-CN" altLang="en-US" dirty="0"/>
              <a:t>领域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7644655" y="4027365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zh-CN" altLang="en-US" dirty="0"/>
              <a:t>的二</a:t>
            </a:r>
            <a:r>
              <a:rPr lang="zh-CN" altLang="en-US" dirty="0" smtClean="0"/>
              <a:t>级</a:t>
            </a:r>
            <a:r>
              <a:rPr lang="zh-CN" altLang="en-US" dirty="0"/>
              <a:t>领域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9641544" y="4013921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zh-CN" altLang="en-US" dirty="0"/>
              <a:t>的二</a:t>
            </a:r>
            <a:r>
              <a:rPr lang="zh-CN" altLang="en-US" dirty="0" smtClean="0"/>
              <a:t>级</a:t>
            </a:r>
            <a:r>
              <a:rPr lang="zh-CN" altLang="en-US" dirty="0"/>
              <a:t>领域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02" name="流程图: 合并 101"/>
          <p:cNvSpPr/>
          <p:nvPr/>
        </p:nvSpPr>
        <p:spPr>
          <a:xfrm>
            <a:off x="11749658" y="1982979"/>
            <a:ext cx="260809" cy="295778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合并 105"/>
          <p:cNvSpPr/>
          <p:nvPr/>
        </p:nvSpPr>
        <p:spPr>
          <a:xfrm>
            <a:off x="8359234" y="1969535"/>
            <a:ext cx="283864" cy="295778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流程图: 合并 106"/>
          <p:cNvSpPr/>
          <p:nvPr/>
        </p:nvSpPr>
        <p:spPr>
          <a:xfrm>
            <a:off x="5368016" y="1942658"/>
            <a:ext cx="314604" cy="295778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流程图: 合并 107"/>
          <p:cNvSpPr/>
          <p:nvPr/>
        </p:nvSpPr>
        <p:spPr>
          <a:xfrm>
            <a:off x="2512537" y="1959938"/>
            <a:ext cx="342942" cy="295778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11749657" y="2430760"/>
            <a:ext cx="1659301" cy="564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智能排序</a:t>
            </a:r>
            <a:endParaRPr lang="zh-CN" altLang="en-US" dirty="0"/>
          </a:p>
        </p:txBody>
      </p:sp>
      <p:sp>
        <p:nvSpPr>
          <p:cNvPr id="110" name="流程图: 合并 109"/>
          <p:cNvSpPr/>
          <p:nvPr/>
        </p:nvSpPr>
        <p:spPr>
          <a:xfrm>
            <a:off x="12989027" y="2598388"/>
            <a:ext cx="260809" cy="295778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11749657" y="2995536"/>
            <a:ext cx="1659301" cy="564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点击量</a:t>
            </a:r>
          </a:p>
        </p:txBody>
      </p:sp>
      <p:sp>
        <p:nvSpPr>
          <p:cNvPr id="112" name="矩形 111"/>
          <p:cNvSpPr/>
          <p:nvPr/>
        </p:nvSpPr>
        <p:spPr>
          <a:xfrm>
            <a:off x="11749657" y="3546854"/>
            <a:ext cx="1659301" cy="564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关注度</a:t>
            </a:r>
          </a:p>
        </p:txBody>
      </p:sp>
      <p:sp>
        <p:nvSpPr>
          <p:cNvPr id="84" name="矩形 83"/>
          <p:cNvSpPr/>
          <p:nvPr/>
        </p:nvSpPr>
        <p:spPr>
          <a:xfrm>
            <a:off x="0" y="4565255"/>
            <a:ext cx="12169590" cy="1116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363071" y="4965548"/>
            <a:ext cx="96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地区</a:t>
            </a:r>
          </a:p>
        </p:txBody>
      </p:sp>
      <p:cxnSp>
        <p:nvCxnSpPr>
          <p:cNvPr id="101" name="直接连接符 100"/>
          <p:cNvCxnSpPr/>
          <p:nvPr/>
        </p:nvCxnSpPr>
        <p:spPr>
          <a:xfrm>
            <a:off x="1653988" y="4585437"/>
            <a:ext cx="13447" cy="1129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1653988" y="4592160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一级地区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3650877" y="4605604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</a:t>
            </a:r>
            <a:r>
              <a:rPr lang="zh-CN" altLang="en-US" dirty="0"/>
              <a:t>地区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5647766" y="4605604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</a:t>
            </a:r>
            <a:r>
              <a:rPr lang="zh-CN" altLang="en-US" dirty="0"/>
              <a:t>地区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7644655" y="4605604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</a:t>
            </a:r>
            <a:r>
              <a:rPr lang="zh-CN" altLang="en-US" dirty="0"/>
              <a:t>地区</a:t>
            </a: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15" name="矩形 114"/>
          <p:cNvSpPr/>
          <p:nvPr/>
        </p:nvSpPr>
        <p:spPr>
          <a:xfrm>
            <a:off x="9641544" y="4592160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</a:t>
            </a:r>
            <a:r>
              <a:rPr lang="zh-CN" altLang="en-US" dirty="0"/>
              <a:t>地区</a:t>
            </a:r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116" name="矩形 115"/>
          <p:cNvSpPr/>
          <p:nvPr/>
        </p:nvSpPr>
        <p:spPr>
          <a:xfrm>
            <a:off x="1653988" y="5116584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的二级</a:t>
            </a:r>
            <a:r>
              <a:rPr lang="zh-CN" altLang="en-US" dirty="0"/>
              <a:t>地区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3650877" y="5130028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的二级</a:t>
            </a:r>
            <a:r>
              <a:rPr lang="zh-CN" altLang="en-US" dirty="0"/>
              <a:t>地区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8" name="矩形 117"/>
          <p:cNvSpPr/>
          <p:nvPr/>
        </p:nvSpPr>
        <p:spPr>
          <a:xfrm>
            <a:off x="5647766" y="5130028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的二级</a:t>
            </a:r>
            <a:r>
              <a:rPr lang="zh-CN" altLang="en-US" dirty="0"/>
              <a:t>地区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19" name="矩形 118"/>
          <p:cNvSpPr/>
          <p:nvPr/>
        </p:nvSpPr>
        <p:spPr>
          <a:xfrm>
            <a:off x="7644655" y="5130028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zh-CN" altLang="en-US" dirty="0"/>
              <a:t>的二</a:t>
            </a:r>
            <a:r>
              <a:rPr lang="zh-CN" altLang="en-US" dirty="0" smtClean="0"/>
              <a:t>级</a:t>
            </a:r>
            <a:r>
              <a:rPr lang="zh-CN" altLang="en-US" dirty="0"/>
              <a:t>地区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9641544" y="5116584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zh-CN" altLang="en-US" dirty="0"/>
              <a:t>的二</a:t>
            </a:r>
            <a:r>
              <a:rPr lang="zh-CN" altLang="en-US" dirty="0" smtClean="0"/>
              <a:t>级</a:t>
            </a:r>
            <a:r>
              <a:rPr lang="zh-CN" altLang="en-US" dirty="0"/>
              <a:t>地区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9" name="圆角矩形 58"/>
          <p:cNvSpPr/>
          <p:nvPr/>
        </p:nvSpPr>
        <p:spPr>
          <a:xfrm>
            <a:off x="10044953" y="5943600"/>
            <a:ext cx="1491216" cy="618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407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5354" y="476242"/>
            <a:ext cx="3738282" cy="1801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2323" y="731736"/>
            <a:ext cx="713909" cy="79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51991" y="500903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融资顾问用户名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254558" y="1148595"/>
            <a:ext cx="2453247" cy="102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简介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69395" y="462796"/>
            <a:ext cx="3738282" cy="1815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76364" y="718290"/>
            <a:ext cx="713909" cy="804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头像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206032" y="487457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融资顾问用户名</a:t>
            </a:r>
          </a:p>
        </p:txBody>
      </p:sp>
      <p:sp>
        <p:nvSpPr>
          <p:cNvPr id="9" name="矩形 8"/>
          <p:cNvSpPr/>
          <p:nvPr/>
        </p:nvSpPr>
        <p:spPr>
          <a:xfrm>
            <a:off x="5208599" y="1135149"/>
            <a:ext cx="2453247" cy="1035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简介</a:t>
            </a:r>
          </a:p>
        </p:txBody>
      </p:sp>
      <p:sp>
        <p:nvSpPr>
          <p:cNvPr id="10" name="矩形 9"/>
          <p:cNvSpPr/>
          <p:nvPr/>
        </p:nvSpPr>
        <p:spPr>
          <a:xfrm>
            <a:off x="8123436" y="438135"/>
            <a:ext cx="3738282" cy="1840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230405" y="693629"/>
            <a:ext cx="713909" cy="8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头像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160073" y="462796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融资顾问用户名</a:t>
            </a:r>
          </a:p>
        </p:txBody>
      </p:sp>
      <p:sp>
        <p:nvSpPr>
          <p:cNvPr id="13" name="矩形 12"/>
          <p:cNvSpPr/>
          <p:nvPr/>
        </p:nvSpPr>
        <p:spPr>
          <a:xfrm>
            <a:off x="9162640" y="1110488"/>
            <a:ext cx="2453247" cy="1049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简介</a:t>
            </a:r>
          </a:p>
        </p:txBody>
      </p:sp>
      <p:sp>
        <p:nvSpPr>
          <p:cNvPr id="26" name="矩形 25"/>
          <p:cNvSpPr/>
          <p:nvPr/>
        </p:nvSpPr>
        <p:spPr>
          <a:xfrm>
            <a:off x="215354" y="2504514"/>
            <a:ext cx="3738282" cy="1801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22323" y="2760008"/>
            <a:ext cx="713909" cy="79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头像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1251991" y="2529175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融资顾问用户名</a:t>
            </a:r>
          </a:p>
        </p:txBody>
      </p:sp>
      <p:sp>
        <p:nvSpPr>
          <p:cNvPr id="29" name="矩形 28"/>
          <p:cNvSpPr/>
          <p:nvPr/>
        </p:nvSpPr>
        <p:spPr>
          <a:xfrm>
            <a:off x="1254558" y="3176867"/>
            <a:ext cx="2453247" cy="102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简介</a:t>
            </a:r>
          </a:p>
        </p:txBody>
      </p:sp>
      <p:sp>
        <p:nvSpPr>
          <p:cNvPr id="30" name="矩形 29"/>
          <p:cNvSpPr/>
          <p:nvPr/>
        </p:nvSpPr>
        <p:spPr>
          <a:xfrm>
            <a:off x="4169395" y="2491068"/>
            <a:ext cx="3738282" cy="1815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276364" y="2746562"/>
            <a:ext cx="713909" cy="804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头像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5206032" y="2515729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融资顾问用户名</a:t>
            </a:r>
          </a:p>
        </p:txBody>
      </p:sp>
      <p:sp>
        <p:nvSpPr>
          <p:cNvPr id="33" name="矩形 32"/>
          <p:cNvSpPr/>
          <p:nvPr/>
        </p:nvSpPr>
        <p:spPr>
          <a:xfrm>
            <a:off x="5208599" y="3163421"/>
            <a:ext cx="2453247" cy="1035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简介</a:t>
            </a:r>
          </a:p>
        </p:txBody>
      </p:sp>
      <p:sp>
        <p:nvSpPr>
          <p:cNvPr id="34" name="矩形 33"/>
          <p:cNvSpPr/>
          <p:nvPr/>
        </p:nvSpPr>
        <p:spPr>
          <a:xfrm>
            <a:off x="8123436" y="2466407"/>
            <a:ext cx="3738282" cy="1840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8230405" y="2721901"/>
            <a:ext cx="713909" cy="8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头像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9160073" y="2491068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融资顾问用户名</a:t>
            </a:r>
          </a:p>
        </p:txBody>
      </p:sp>
      <p:sp>
        <p:nvSpPr>
          <p:cNvPr id="37" name="矩形 36"/>
          <p:cNvSpPr/>
          <p:nvPr/>
        </p:nvSpPr>
        <p:spPr>
          <a:xfrm>
            <a:off x="9162640" y="3138760"/>
            <a:ext cx="2453247" cy="1049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简介</a:t>
            </a:r>
          </a:p>
        </p:txBody>
      </p:sp>
      <p:sp>
        <p:nvSpPr>
          <p:cNvPr id="38" name="矩形 37"/>
          <p:cNvSpPr/>
          <p:nvPr/>
        </p:nvSpPr>
        <p:spPr>
          <a:xfrm>
            <a:off x="215354" y="4461085"/>
            <a:ext cx="3738282" cy="1801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2323" y="4716579"/>
            <a:ext cx="713909" cy="79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头像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251991" y="4485746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融资顾问用户名</a:t>
            </a:r>
          </a:p>
        </p:txBody>
      </p:sp>
      <p:sp>
        <p:nvSpPr>
          <p:cNvPr id="41" name="矩形 40"/>
          <p:cNvSpPr/>
          <p:nvPr/>
        </p:nvSpPr>
        <p:spPr>
          <a:xfrm>
            <a:off x="1254558" y="5133438"/>
            <a:ext cx="2453247" cy="102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简介</a:t>
            </a:r>
          </a:p>
        </p:txBody>
      </p:sp>
      <p:sp>
        <p:nvSpPr>
          <p:cNvPr id="42" name="矩形 41"/>
          <p:cNvSpPr/>
          <p:nvPr/>
        </p:nvSpPr>
        <p:spPr>
          <a:xfrm>
            <a:off x="4169395" y="4447639"/>
            <a:ext cx="3738282" cy="1815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276364" y="4703133"/>
            <a:ext cx="713909" cy="804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头像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5206032" y="4472300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融资顾问用户名</a:t>
            </a:r>
          </a:p>
        </p:txBody>
      </p:sp>
      <p:sp>
        <p:nvSpPr>
          <p:cNvPr id="45" name="矩形 44"/>
          <p:cNvSpPr/>
          <p:nvPr/>
        </p:nvSpPr>
        <p:spPr>
          <a:xfrm>
            <a:off x="5208599" y="5119992"/>
            <a:ext cx="2453247" cy="1035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简介</a:t>
            </a:r>
          </a:p>
        </p:txBody>
      </p:sp>
      <p:sp>
        <p:nvSpPr>
          <p:cNvPr id="46" name="矩形 45"/>
          <p:cNvSpPr/>
          <p:nvPr/>
        </p:nvSpPr>
        <p:spPr>
          <a:xfrm>
            <a:off x="8123436" y="4422978"/>
            <a:ext cx="3738282" cy="1840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8230405" y="4678472"/>
            <a:ext cx="713909" cy="8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头像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9160073" y="4447639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融资顾问用户名</a:t>
            </a:r>
          </a:p>
        </p:txBody>
      </p:sp>
      <p:sp>
        <p:nvSpPr>
          <p:cNvPr id="49" name="矩形 48"/>
          <p:cNvSpPr/>
          <p:nvPr/>
        </p:nvSpPr>
        <p:spPr>
          <a:xfrm>
            <a:off x="9162640" y="5095331"/>
            <a:ext cx="2453247" cy="1049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简介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4526954" y="-208440"/>
            <a:ext cx="1358155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接上一页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725167" y="6442576"/>
            <a:ext cx="982638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52" name="矩形 51"/>
          <p:cNvSpPr/>
          <p:nvPr/>
        </p:nvSpPr>
        <p:spPr>
          <a:xfrm>
            <a:off x="3904866" y="6422766"/>
            <a:ext cx="982638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上一页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7357951" y="6437112"/>
            <a:ext cx="982638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下一页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8639463" y="6437112"/>
            <a:ext cx="982638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尾页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186378" y="6437112"/>
            <a:ext cx="468941" cy="45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888257" y="6447121"/>
            <a:ext cx="468941" cy="45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607424" y="6447121"/>
            <a:ext cx="468941" cy="45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153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76518" y="336176"/>
            <a:ext cx="1479176" cy="65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138082" y="625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介绍文字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172200" y="480963"/>
            <a:ext cx="5363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首页    投行学院   找项目  找服务  找投资  登录  注册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995082"/>
            <a:ext cx="12192000" cy="820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37882" y="1314681"/>
            <a:ext cx="131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翻滚文字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7824781" y="1294048"/>
            <a:ext cx="4074459" cy="389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搜索框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0" y="1815352"/>
            <a:ext cx="2433918" cy="564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行业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2433918" y="1815352"/>
            <a:ext cx="2433918" cy="564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领域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867836" y="1815352"/>
            <a:ext cx="2433918" cy="564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阶段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7301754" y="1815343"/>
            <a:ext cx="2433918" cy="564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金额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9735672" y="1815351"/>
            <a:ext cx="2433918" cy="564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智能排序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0" y="2359946"/>
            <a:ext cx="12169590" cy="1116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363071" y="2760239"/>
            <a:ext cx="96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行业</a:t>
            </a:r>
            <a:endParaRPr lang="zh-CN" altLang="en-US" dirty="0"/>
          </a:p>
        </p:txBody>
      </p:sp>
      <p:cxnSp>
        <p:nvCxnSpPr>
          <p:cNvPr id="55" name="直接连接符 54"/>
          <p:cNvCxnSpPr/>
          <p:nvPr/>
        </p:nvCxnSpPr>
        <p:spPr>
          <a:xfrm>
            <a:off x="1653988" y="2380128"/>
            <a:ext cx="13447" cy="1129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1653988" y="2386851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一级行业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3650877" y="2400295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一级行业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5647766" y="2400295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一级行业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7644655" y="2400295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一级行业</a:t>
            </a: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9641544" y="2386851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一级行业</a:t>
            </a:r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653988" y="2911275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的二级行业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3650877" y="2924719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的二级行业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5647766" y="2924719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的二</a:t>
            </a:r>
            <a:r>
              <a:rPr lang="zh-CN" altLang="en-US" dirty="0"/>
              <a:t>级</a:t>
            </a:r>
            <a:r>
              <a:rPr lang="zh-CN" altLang="en-US" dirty="0" smtClean="0"/>
              <a:t>行业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7644655" y="2924719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zh-CN" altLang="en-US" dirty="0"/>
              <a:t>的二级</a:t>
            </a:r>
            <a:r>
              <a:rPr lang="zh-CN" altLang="en-US" dirty="0" smtClean="0"/>
              <a:t>行业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9641544" y="2911275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zh-CN" altLang="en-US" dirty="0"/>
              <a:t>的二级</a:t>
            </a:r>
            <a:r>
              <a:rPr lang="zh-CN" altLang="en-US" dirty="0" smtClean="0"/>
              <a:t>行业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0" y="3462592"/>
            <a:ext cx="12169590" cy="1116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363071" y="3862885"/>
            <a:ext cx="96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领域</a:t>
            </a:r>
            <a:endParaRPr lang="zh-CN" altLang="en-US" dirty="0"/>
          </a:p>
        </p:txBody>
      </p:sp>
      <p:cxnSp>
        <p:nvCxnSpPr>
          <p:cNvPr id="72" name="直接连接符 71"/>
          <p:cNvCxnSpPr/>
          <p:nvPr/>
        </p:nvCxnSpPr>
        <p:spPr>
          <a:xfrm>
            <a:off x="1653988" y="3482774"/>
            <a:ext cx="13447" cy="1129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1653988" y="3489497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一级领域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650877" y="3502941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一级领域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5647766" y="3502941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</a:t>
            </a:r>
            <a:r>
              <a:rPr lang="zh-CN" altLang="en-US" dirty="0"/>
              <a:t>领域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7644655" y="3502941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</a:t>
            </a:r>
            <a:r>
              <a:rPr lang="zh-CN" altLang="en-US" dirty="0"/>
              <a:t>领域</a:t>
            </a: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9641544" y="3489497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</a:t>
            </a:r>
            <a:r>
              <a:rPr lang="zh-CN" altLang="en-US" dirty="0"/>
              <a:t>领域</a:t>
            </a:r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1653988" y="4013921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的二级</a:t>
            </a:r>
            <a:r>
              <a:rPr lang="zh-CN" altLang="en-US" dirty="0"/>
              <a:t>领域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3650877" y="4027365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的二级</a:t>
            </a:r>
            <a:r>
              <a:rPr lang="zh-CN" altLang="en-US" dirty="0"/>
              <a:t>领域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5647766" y="4027365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的二级</a:t>
            </a:r>
            <a:r>
              <a:rPr lang="zh-CN" altLang="en-US" dirty="0"/>
              <a:t>领域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7644655" y="4027365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zh-CN" altLang="en-US" dirty="0"/>
              <a:t>的二</a:t>
            </a:r>
            <a:r>
              <a:rPr lang="zh-CN" altLang="en-US" dirty="0" smtClean="0"/>
              <a:t>级</a:t>
            </a:r>
            <a:r>
              <a:rPr lang="zh-CN" altLang="en-US" dirty="0"/>
              <a:t>领域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9641544" y="4013921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zh-CN" altLang="en-US" dirty="0"/>
              <a:t>的二</a:t>
            </a:r>
            <a:r>
              <a:rPr lang="zh-CN" altLang="en-US" dirty="0" smtClean="0"/>
              <a:t>级</a:t>
            </a:r>
            <a:r>
              <a:rPr lang="zh-CN" altLang="en-US" dirty="0"/>
              <a:t>领域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0" y="4592143"/>
            <a:ext cx="12169590" cy="611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连接符 84"/>
          <p:cNvCxnSpPr/>
          <p:nvPr/>
        </p:nvCxnSpPr>
        <p:spPr>
          <a:xfrm>
            <a:off x="1653988" y="4585420"/>
            <a:ext cx="0" cy="63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363071" y="4710439"/>
            <a:ext cx="96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阶段</a:t>
            </a:r>
          </a:p>
        </p:txBody>
      </p:sp>
      <p:sp>
        <p:nvSpPr>
          <p:cNvPr id="88" name="矩形 87"/>
          <p:cNvSpPr/>
          <p:nvPr/>
        </p:nvSpPr>
        <p:spPr>
          <a:xfrm>
            <a:off x="1653988" y="4571958"/>
            <a:ext cx="1996889" cy="652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阶段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0" y="5213784"/>
            <a:ext cx="12169590" cy="611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连接符 93"/>
          <p:cNvCxnSpPr/>
          <p:nvPr/>
        </p:nvCxnSpPr>
        <p:spPr>
          <a:xfrm>
            <a:off x="1653988" y="5207061"/>
            <a:ext cx="0" cy="63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363071" y="5332080"/>
            <a:ext cx="96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金额</a:t>
            </a:r>
          </a:p>
        </p:txBody>
      </p:sp>
      <p:sp>
        <p:nvSpPr>
          <p:cNvPr id="96" name="矩形 95"/>
          <p:cNvSpPr/>
          <p:nvPr/>
        </p:nvSpPr>
        <p:spPr>
          <a:xfrm>
            <a:off x="1653988" y="5193599"/>
            <a:ext cx="1996889" cy="652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金额</a:t>
            </a:r>
            <a:endParaRPr lang="zh-CN" altLang="en-US" dirty="0"/>
          </a:p>
        </p:txBody>
      </p:sp>
      <p:sp>
        <p:nvSpPr>
          <p:cNvPr id="102" name="流程图: 合并 101"/>
          <p:cNvSpPr/>
          <p:nvPr/>
        </p:nvSpPr>
        <p:spPr>
          <a:xfrm>
            <a:off x="11749658" y="1982979"/>
            <a:ext cx="260809" cy="295778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合并 104"/>
          <p:cNvSpPr/>
          <p:nvPr/>
        </p:nvSpPr>
        <p:spPr>
          <a:xfrm>
            <a:off x="9398249" y="1982979"/>
            <a:ext cx="260809" cy="295778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合并 105"/>
          <p:cNvSpPr/>
          <p:nvPr/>
        </p:nvSpPr>
        <p:spPr>
          <a:xfrm>
            <a:off x="6872234" y="1996431"/>
            <a:ext cx="260809" cy="295778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流程图: 合并 106"/>
          <p:cNvSpPr/>
          <p:nvPr/>
        </p:nvSpPr>
        <p:spPr>
          <a:xfrm>
            <a:off x="4400008" y="1956078"/>
            <a:ext cx="260809" cy="295778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流程图: 合并 107"/>
          <p:cNvSpPr/>
          <p:nvPr/>
        </p:nvSpPr>
        <p:spPr>
          <a:xfrm>
            <a:off x="2013986" y="1904428"/>
            <a:ext cx="260809" cy="295778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11749657" y="2430760"/>
            <a:ext cx="1659301" cy="564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智能排序</a:t>
            </a:r>
            <a:endParaRPr lang="zh-CN" altLang="en-US" dirty="0"/>
          </a:p>
        </p:txBody>
      </p:sp>
      <p:sp>
        <p:nvSpPr>
          <p:cNvPr id="110" name="流程图: 合并 109"/>
          <p:cNvSpPr/>
          <p:nvPr/>
        </p:nvSpPr>
        <p:spPr>
          <a:xfrm>
            <a:off x="12989027" y="2598388"/>
            <a:ext cx="260809" cy="295778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11749657" y="2995536"/>
            <a:ext cx="1659301" cy="564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点击量</a:t>
            </a:r>
          </a:p>
        </p:txBody>
      </p:sp>
      <p:sp>
        <p:nvSpPr>
          <p:cNvPr id="112" name="矩形 111"/>
          <p:cNvSpPr/>
          <p:nvPr/>
        </p:nvSpPr>
        <p:spPr>
          <a:xfrm>
            <a:off x="11749657" y="3546854"/>
            <a:ext cx="1659301" cy="564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关注度</a:t>
            </a:r>
          </a:p>
        </p:txBody>
      </p:sp>
      <p:sp>
        <p:nvSpPr>
          <p:cNvPr id="59" name="圆角矩形 58"/>
          <p:cNvSpPr/>
          <p:nvPr/>
        </p:nvSpPr>
        <p:spPr>
          <a:xfrm>
            <a:off x="10044953" y="5943600"/>
            <a:ext cx="1491216" cy="618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5434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6297" y="530833"/>
            <a:ext cx="3738282" cy="1801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3266" y="786327"/>
            <a:ext cx="713909" cy="79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92934" y="555494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投资人</a:t>
            </a:r>
            <a:r>
              <a:rPr lang="zh-CN" altLang="en-US" sz="2400" dirty="0" smtClean="0"/>
              <a:t>用户名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295501" y="1203186"/>
            <a:ext cx="2453247" cy="102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简介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10338" y="517387"/>
            <a:ext cx="3738282" cy="1815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317307" y="772881"/>
            <a:ext cx="713909" cy="804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头像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246975" y="542048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投资人</a:t>
            </a:r>
            <a:r>
              <a:rPr lang="zh-CN" altLang="en-US" sz="2400" dirty="0" smtClean="0"/>
              <a:t>用户名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5249542" y="1189740"/>
            <a:ext cx="2453247" cy="1035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简介</a:t>
            </a:r>
          </a:p>
        </p:txBody>
      </p:sp>
      <p:sp>
        <p:nvSpPr>
          <p:cNvPr id="10" name="矩形 9"/>
          <p:cNvSpPr/>
          <p:nvPr/>
        </p:nvSpPr>
        <p:spPr>
          <a:xfrm>
            <a:off x="8164379" y="492726"/>
            <a:ext cx="3738282" cy="1840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271348" y="748220"/>
            <a:ext cx="713909" cy="8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头像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201016" y="517387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投资人</a:t>
            </a:r>
            <a:r>
              <a:rPr lang="zh-CN" altLang="en-US" sz="2400" dirty="0" smtClean="0"/>
              <a:t>用户名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9203583" y="1165079"/>
            <a:ext cx="2453247" cy="1049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简介</a:t>
            </a:r>
          </a:p>
        </p:txBody>
      </p:sp>
      <p:sp>
        <p:nvSpPr>
          <p:cNvPr id="26" name="矩形 25"/>
          <p:cNvSpPr/>
          <p:nvPr/>
        </p:nvSpPr>
        <p:spPr>
          <a:xfrm>
            <a:off x="256297" y="2559105"/>
            <a:ext cx="3738282" cy="1801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63266" y="2814599"/>
            <a:ext cx="713909" cy="79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头像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1292934" y="2583766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投资人</a:t>
            </a:r>
            <a:r>
              <a:rPr lang="zh-CN" altLang="en-US" sz="2400" dirty="0" smtClean="0"/>
              <a:t>用户名</a:t>
            </a:r>
            <a:endParaRPr lang="zh-CN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1295501" y="3231458"/>
            <a:ext cx="2453247" cy="102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简介</a:t>
            </a:r>
          </a:p>
        </p:txBody>
      </p:sp>
      <p:sp>
        <p:nvSpPr>
          <p:cNvPr id="30" name="矩形 29"/>
          <p:cNvSpPr/>
          <p:nvPr/>
        </p:nvSpPr>
        <p:spPr>
          <a:xfrm>
            <a:off x="4210338" y="2545659"/>
            <a:ext cx="3738282" cy="1815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317307" y="2801153"/>
            <a:ext cx="713909" cy="804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头像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5246975" y="2570320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投资人</a:t>
            </a:r>
            <a:r>
              <a:rPr lang="zh-CN" altLang="en-US" sz="2400" dirty="0" smtClean="0"/>
              <a:t>用户名</a:t>
            </a:r>
            <a:endParaRPr lang="zh-CN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5249542" y="3218012"/>
            <a:ext cx="2453247" cy="1035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简介</a:t>
            </a:r>
          </a:p>
        </p:txBody>
      </p:sp>
      <p:sp>
        <p:nvSpPr>
          <p:cNvPr id="34" name="矩形 33"/>
          <p:cNvSpPr/>
          <p:nvPr/>
        </p:nvSpPr>
        <p:spPr>
          <a:xfrm>
            <a:off x="8164379" y="2520998"/>
            <a:ext cx="3738282" cy="1840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8271348" y="2776492"/>
            <a:ext cx="713909" cy="8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头像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9201016" y="2545659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投资人</a:t>
            </a:r>
            <a:r>
              <a:rPr lang="zh-CN" altLang="en-US" sz="2400" dirty="0" smtClean="0"/>
              <a:t>用户名</a:t>
            </a:r>
            <a:endParaRPr lang="zh-CN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9203583" y="3193351"/>
            <a:ext cx="2453247" cy="1049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简介</a:t>
            </a:r>
          </a:p>
        </p:txBody>
      </p:sp>
      <p:sp>
        <p:nvSpPr>
          <p:cNvPr id="38" name="矩形 37"/>
          <p:cNvSpPr/>
          <p:nvPr/>
        </p:nvSpPr>
        <p:spPr>
          <a:xfrm>
            <a:off x="256297" y="4515676"/>
            <a:ext cx="3738282" cy="1801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63266" y="4771170"/>
            <a:ext cx="713909" cy="79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头像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292934" y="4540337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投资人</a:t>
            </a:r>
            <a:r>
              <a:rPr lang="zh-CN" altLang="en-US" sz="2400" dirty="0" smtClean="0"/>
              <a:t>用户名</a:t>
            </a:r>
            <a:endParaRPr lang="zh-CN" altLang="en-US" sz="2400" dirty="0"/>
          </a:p>
        </p:txBody>
      </p:sp>
      <p:sp>
        <p:nvSpPr>
          <p:cNvPr id="41" name="矩形 40"/>
          <p:cNvSpPr/>
          <p:nvPr/>
        </p:nvSpPr>
        <p:spPr>
          <a:xfrm>
            <a:off x="1295501" y="5188029"/>
            <a:ext cx="2453247" cy="102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简介</a:t>
            </a:r>
          </a:p>
        </p:txBody>
      </p:sp>
      <p:sp>
        <p:nvSpPr>
          <p:cNvPr id="42" name="矩形 41"/>
          <p:cNvSpPr/>
          <p:nvPr/>
        </p:nvSpPr>
        <p:spPr>
          <a:xfrm>
            <a:off x="4210338" y="4502230"/>
            <a:ext cx="3738282" cy="1815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317307" y="4757724"/>
            <a:ext cx="713909" cy="804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头像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5246975" y="4526891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投资人</a:t>
            </a:r>
            <a:r>
              <a:rPr lang="zh-CN" altLang="en-US" sz="2400" dirty="0" smtClean="0"/>
              <a:t>用户名</a:t>
            </a:r>
            <a:endParaRPr lang="zh-CN" altLang="en-US" sz="2400" dirty="0"/>
          </a:p>
        </p:txBody>
      </p:sp>
      <p:sp>
        <p:nvSpPr>
          <p:cNvPr id="45" name="矩形 44"/>
          <p:cNvSpPr/>
          <p:nvPr/>
        </p:nvSpPr>
        <p:spPr>
          <a:xfrm>
            <a:off x="5249542" y="5174583"/>
            <a:ext cx="2453247" cy="1035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简介</a:t>
            </a:r>
          </a:p>
        </p:txBody>
      </p:sp>
      <p:sp>
        <p:nvSpPr>
          <p:cNvPr id="46" name="矩形 45"/>
          <p:cNvSpPr/>
          <p:nvPr/>
        </p:nvSpPr>
        <p:spPr>
          <a:xfrm>
            <a:off x="8164379" y="4477569"/>
            <a:ext cx="3738282" cy="1840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8271348" y="4733063"/>
            <a:ext cx="713909" cy="8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头像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9201016" y="4502230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投资人</a:t>
            </a:r>
            <a:r>
              <a:rPr lang="zh-CN" altLang="en-US" sz="2400" dirty="0" smtClean="0"/>
              <a:t>用户名</a:t>
            </a:r>
            <a:endParaRPr lang="zh-CN" altLang="en-US" sz="2400" dirty="0"/>
          </a:p>
        </p:txBody>
      </p:sp>
      <p:sp>
        <p:nvSpPr>
          <p:cNvPr id="49" name="矩形 48"/>
          <p:cNvSpPr/>
          <p:nvPr/>
        </p:nvSpPr>
        <p:spPr>
          <a:xfrm>
            <a:off x="9203583" y="5149922"/>
            <a:ext cx="2453247" cy="1049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简介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4567897" y="-153849"/>
            <a:ext cx="1358155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接上一页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2646289" y="6492057"/>
            <a:ext cx="982638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59" name="矩形 58"/>
          <p:cNvSpPr/>
          <p:nvPr/>
        </p:nvSpPr>
        <p:spPr>
          <a:xfrm>
            <a:off x="3825988" y="6472247"/>
            <a:ext cx="982638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上一页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7279073" y="6486593"/>
            <a:ext cx="982638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下一页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8560585" y="6486593"/>
            <a:ext cx="982638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尾页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5107500" y="6486593"/>
            <a:ext cx="468941" cy="45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5809379" y="6496602"/>
            <a:ext cx="468941" cy="45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6528546" y="6496602"/>
            <a:ext cx="468941" cy="45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028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6518" y="336176"/>
            <a:ext cx="1479176" cy="65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138082" y="625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介绍文字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72200" y="480963"/>
            <a:ext cx="5363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首页    投行学院   找项目  找服务  找投资  登录  注册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995082"/>
            <a:ext cx="12192000" cy="820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7882" y="1314681"/>
            <a:ext cx="131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翻滚文字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7824781" y="1294048"/>
            <a:ext cx="4074459" cy="389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搜索框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1815352"/>
            <a:ext cx="1734671" cy="57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特色活动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734671" y="1815352"/>
            <a:ext cx="1734671" cy="578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独家视角</a:t>
            </a:r>
          </a:p>
        </p:txBody>
      </p:sp>
      <p:sp>
        <p:nvSpPr>
          <p:cNvPr id="12" name="矩形 11"/>
          <p:cNvSpPr/>
          <p:nvPr/>
        </p:nvSpPr>
        <p:spPr>
          <a:xfrm>
            <a:off x="3469342" y="1815352"/>
            <a:ext cx="1734671" cy="578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培训课程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52876" y="2538361"/>
            <a:ext cx="3738282" cy="1801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9845" y="2793855"/>
            <a:ext cx="713909" cy="79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289513" y="2563022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活动名称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316407" y="2970377"/>
            <a:ext cx="1793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开始时间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34358" y="3270745"/>
            <a:ext cx="157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结束时间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300740" y="3601690"/>
            <a:ext cx="164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活动地点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4199238" y="2528797"/>
            <a:ext cx="3738282" cy="1801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306207" y="2784291"/>
            <a:ext cx="713909" cy="79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5235875" y="2553458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活动名称</a:t>
            </a:r>
            <a:endParaRPr lang="zh-CN" altLang="en-US" sz="2400" dirty="0"/>
          </a:p>
        </p:txBody>
      </p:sp>
      <p:sp>
        <p:nvSpPr>
          <p:cNvPr id="44" name="矩形 43"/>
          <p:cNvSpPr/>
          <p:nvPr/>
        </p:nvSpPr>
        <p:spPr>
          <a:xfrm>
            <a:off x="8221868" y="2513700"/>
            <a:ext cx="3738282" cy="1801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8328837" y="2769194"/>
            <a:ext cx="713909" cy="79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9258505" y="2538361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活动名称</a:t>
            </a:r>
            <a:endParaRPr lang="zh-CN" altLang="en-US" sz="2400" dirty="0"/>
          </a:p>
        </p:txBody>
      </p:sp>
      <p:sp>
        <p:nvSpPr>
          <p:cNvPr id="56" name="矩形 55"/>
          <p:cNvSpPr/>
          <p:nvPr/>
        </p:nvSpPr>
        <p:spPr>
          <a:xfrm>
            <a:off x="252876" y="4595762"/>
            <a:ext cx="3738282" cy="1801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359845" y="4851256"/>
            <a:ext cx="713909" cy="79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1289513" y="4620423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活动名称</a:t>
            </a:r>
            <a:endParaRPr lang="zh-CN" altLang="en-US" sz="2400" dirty="0"/>
          </a:p>
        </p:txBody>
      </p:sp>
      <p:sp>
        <p:nvSpPr>
          <p:cNvPr id="62" name="矩形 61"/>
          <p:cNvSpPr/>
          <p:nvPr/>
        </p:nvSpPr>
        <p:spPr>
          <a:xfrm>
            <a:off x="4219810" y="4595762"/>
            <a:ext cx="3738282" cy="1801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326779" y="4851256"/>
            <a:ext cx="713909" cy="79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5256447" y="4620423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活动名称</a:t>
            </a:r>
            <a:endParaRPr lang="zh-CN" altLang="en-US" sz="2400" dirty="0"/>
          </a:p>
        </p:txBody>
      </p:sp>
      <p:sp>
        <p:nvSpPr>
          <p:cNvPr id="68" name="矩形 67"/>
          <p:cNvSpPr/>
          <p:nvPr/>
        </p:nvSpPr>
        <p:spPr>
          <a:xfrm>
            <a:off x="8200745" y="4618868"/>
            <a:ext cx="3738282" cy="1801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8307714" y="4874362"/>
            <a:ext cx="713909" cy="79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9237382" y="4643529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活动名称</a:t>
            </a:r>
            <a:endParaRPr lang="zh-CN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289513" y="3928535"/>
            <a:ext cx="112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分类标签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5304464" y="2982861"/>
            <a:ext cx="1793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开始时间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5322415" y="3283229"/>
            <a:ext cx="157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结束时间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5288797" y="3614174"/>
            <a:ext cx="164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活动地点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5277570" y="3941019"/>
            <a:ext cx="112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分类标签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9363889" y="3014450"/>
            <a:ext cx="1793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开始时间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9381840" y="3314818"/>
            <a:ext cx="157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结束时间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9348222" y="3645763"/>
            <a:ext cx="164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活动地点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9336995" y="3972608"/>
            <a:ext cx="112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分类标签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1361252" y="5017049"/>
            <a:ext cx="1793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开始时间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1379203" y="5317417"/>
            <a:ext cx="157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结束时间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1345585" y="5648362"/>
            <a:ext cx="164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活动地点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1334358" y="5975207"/>
            <a:ext cx="112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分类标签</a:t>
            </a:r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5318687" y="5044149"/>
            <a:ext cx="1793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开始时间</a:t>
            </a:r>
            <a:endParaRPr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5336638" y="5344517"/>
            <a:ext cx="157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结束时间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5303020" y="5675462"/>
            <a:ext cx="164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活动地点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5291793" y="6002307"/>
            <a:ext cx="112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分类标签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9293569" y="5044149"/>
            <a:ext cx="1793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开始时间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9311520" y="5344517"/>
            <a:ext cx="157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结束时间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9277902" y="5675462"/>
            <a:ext cx="164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活动地点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9266675" y="6002307"/>
            <a:ext cx="112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分类标签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2700678" y="6607775"/>
            <a:ext cx="982638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89" name="矩形 88"/>
          <p:cNvSpPr/>
          <p:nvPr/>
        </p:nvSpPr>
        <p:spPr>
          <a:xfrm>
            <a:off x="3880377" y="6587965"/>
            <a:ext cx="982638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上一页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7333462" y="6602311"/>
            <a:ext cx="982638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下一页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8614974" y="6602311"/>
            <a:ext cx="982638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尾页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5161889" y="6602311"/>
            <a:ext cx="468941" cy="45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5863768" y="6612320"/>
            <a:ext cx="468941" cy="45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6582935" y="6612320"/>
            <a:ext cx="468941" cy="45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574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6518" y="336176"/>
            <a:ext cx="1479176" cy="65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138082" y="625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介绍文字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72200" y="480963"/>
            <a:ext cx="5363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首页    投行学院   找项目  找服务  找投资  登录  注册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995082"/>
            <a:ext cx="12192000" cy="820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7882" y="1314681"/>
            <a:ext cx="131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翻滚文字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7824781" y="1294048"/>
            <a:ext cx="4074459" cy="389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搜索框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1815352"/>
            <a:ext cx="1734671" cy="578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特色活动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734671" y="1815352"/>
            <a:ext cx="1734671" cy="57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独家视角</a:t>
            </a:r>
          </a:p>
        </p:txBody>
      </p:sp>
      <p:sp>
        <p:nvSpPr>
          <p:cNvPr id="12" name="矩形 11"/>
          <p:cNvSpPr/>
          <p:nvPr/>
        </p:nvSpPr>
        <p:spPr>
          <a:xfrm>
            <a:off x="3469342" y="1815352"/>
            <a:ext cx="1734671" cy="578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培训课程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52876" y="2538361"/>
            <a:ext cx="3738282" cy="1801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9845" y="2793855"/>
            <a:ext cx="713909" cy="79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289513" y="2563022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独家视角</a:t>
            </a:r>
            <a:r>
              <a:rPr lang="zh-CN" altLang="en-US" sz="2400" dirty="0" smtClean="0"/>
              <a:t>名称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289513" y="3118082"/>
            <a:ext cx="1250577" cy="37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作者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289513" y="3464716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发表日期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206917" y="2538361"/>
            <a:ext cx="3738282" cy="1801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4313886" y="2793855"/>
            <a:ext cx="713909" cy="79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5243554" y="2563022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独家视角</a:t>
            </a:r>
            <a:r>
              <a:rPr lang="zh-CN" altLang="en-US" sz="2400" dirty="0" smtClean="0"/>
              <a:t>名称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8160958" y="2538361"/>
            <a:ext cx="3738282" cy="1801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8267927" y="2793855"/>
            <a:ext cx="713909" cy="79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9197595" y="2563022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独家视角</a:t>
            </a:r>
            <a:r>
              <a:rPr lang="zh-CN" altLang="en-US" sz="2400" dirty="0" smtClean="0"/>
              <a:t>名称</a:t>
            </a:r>
            <a:endParaRPr lang="zh-CN" altLang="en-US" sz="2400" dirty="0"/>
          </a:p>
        </p:txBody>
      </p:sp>
      <p:sp>
        <p:nvSpPr>
          <p:cNvPr id="47" name="矩形 46"/>
          <p:cNvSpPr/>
          <p:nvPr/>
        </p:nvSpPr>
        <p:spPr>
          <a:xfrm>
            <a:off x="252876" y="4547323"/>
            <a:ext cx="3738282" cy="1801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359845" y="4802817"/>
            <a:ext cx="713909" cy="79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1289513" y="4571984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独家视角</a:t>
            </a:r>
            <a:r>
              <a:rPr lang="zh-CN" altLang="en-US" sz="2400" dirty="0" smtClean="0"/>
              <a:t>名称</a:t>
            </a:r>
            <a:endParaRPr lang="zh-CN" altLang="en-US" sz="2400" dirty="0"/>
          </a:p>
        </p:txBody>
      </p:sp>
      <p:sp>
        <p:nvSpPr>
          <p:cNvPr id="52" name="矩形 51"/>
          <p:cNvSpPr/>
          <p:nvPr/>
        </p:nvSpPr>
        <p:spPr>
          <a:xfrm>
            <a:off x="4233047" y="4547323"/>
            <a:ext cx="3738282" cy="1801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4377084" y="4851256"/>
            <a:ext cx="713909" cy="79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5306752" y="4620423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独家视角</a:t>
            </a:r>
            <a:r>
              <a:rPr lang="zh-CN" altLang="en-US" sz="2400" dirty="0" smtClean="0"/>
              <a:t>名称</a:t>
            </a:r>
            <a:endParaRPr lang="zh-CN" altLang="en-US" sz="2400" dirty="0"/>
          </a:p>
        </p:txBody>
      </p:sp>
      <p:sp>
        <p:nvSpPr>
          <p:cNvPr id="57" name="矩形 56"/>
          <p:cNvSpPr/>
          <p:nvPr/>
        </p:nvSpPr>
        <p:spPr>
          <a:xfrm>
            <a:off x="8160958" y="4522662"/>
            <a:ext cx="3738282" cy="1801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8267927" y="4778156"/>
            <a:ext cx="713909" cy="79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9197595" y="4547323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独家视角</a:t>
            </a:r>
            <a:r>
              <a:rPr lang="zh-CN" altLang="en-US" sz="2400" dirty="0" smtClean="0"/>
              <a:t>名称</a:t>
            </a:r>
            <a:endParaRPr lang="zh-CN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289513" y="3871521"/>
            <a:ext cx="123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分类标签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5306752" y="3091196"/>
            <a:ext cx="1250577" cy="37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作者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5306752" y="3437830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发表日期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5306752" y="3844635"/>
            <a:ext cx="123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分类标签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9197595" y="3100026"/>
            <a:ext cx="1250577" cy="37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作者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9197595" y="3446660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发表日期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9197595" y="3853465"/>
            <a:ext cx="123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分类标签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1352711" y="5130054"/>
            <a:ext cx="1250577" cy="37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作者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352711" y="5476688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发表日期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1352711" y="5883493"/>
            <a:ext cx="123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分类标签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5350523" y="5137693"/>
            <a:ext cx="1250577" cy="37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作者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5350523" y="5484327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发表日期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5350523" y="5891132"/>
            <a:ext cx="123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分类标签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9280891" y="5082088"/>
            <a:ext cx="1250577" cy="37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作者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9280891" y="5428722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发表日期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9280891" y="5835527"/>
            <a:ext cx="123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分类标签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2706066" y="6510554"/>
            <a:ext cx="982638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78" name="矩形 77"/>
          <p:cNvSpPr/>
          <p:nvPr/>
        </p:nvSpPr>
        <p:spPr>
          <a:xfrm>
            <a:off x="3885765" y="6490744"/>
            <a:ext cx="982638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上一页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7338850" y="6505090"/>
            <a:ext cx="982638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下一页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8620362" y="6505090"/>
            <a:ext cx="982638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尾页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5167277" y="6505090"/>
            <a:ext cx="468941" cy="45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5869156" y="6515099"/>
            <a:ext cx="468941" cy="45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6588323" y="6515099"/>
            <a:ext cx="468941" cy="45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1747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6518" y="336176"/>
            <a:ext cx="1479176" cy="65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138082" y="625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介绍文字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72200" y="480963"/>
            <a:ext cx="5363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首页    投行学院   找项目  找服务  找投资  登录  注册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995082"/>
            <a:ext cx="12192000" cy="820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7882" y="1314681"/>
            <a:ext cx="131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翻滚文字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7824781" y="1294048"/>
            <a:ext cx="4074459" cy="389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搜索框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1815352"/>
            <a:ext cx="1734671" cy="578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特色活动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734671" y="1815352"/>
            <a:ext cx="1734671" cy="578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独家视角</a:t>
            </a:r>
          </a:p>
        </p:txBody>
      </p:sp>
      <p:sp>
        <p:nvSpPr>
          <p:cNvPr id="12" name="矩形 11"/>
          <p:cNvSpPr/>
          <p:nvPr/>
        </p:nvSpPr>
        <p:spPr>
          <a:xfrm>
            <a:off x="3469342" y="1815352"/>
            <a:ext cx="1734671" cy="57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培训课程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52876" y="2538361"/>
            <a:ext cx="3738282" cy="1801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9845" y="2793855"/>
            <a:ext cx="713909" cy="79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289513" y="2563022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课程</a:t>
            </a:r>
            <a:r>
              <a:rPr lang="zh-CN" altLang="en-US" sz="2400" dirty="0" smtClean="0"/>
              <a:t>名称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276066" y="3069982"/>
            <a:ext cx="161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作者</a:t>
            </a:r>
            <a:r>
              <a:rPr lang="en-US" altLang="zh-CN" dirty="0" smtClean="0"/>
              <a:t>/</a:t>
            </a:r>
            <a:r>
              <a:rPr lang="zh-CN" altLang="en-US" dirty="0" smtClean="0"/>
              <a:t>讲师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289513" y="3456816"/>
            <a:ext cx="195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发表日期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206917" y="2538361"/>
            <a:ext cx="3738282" cy="1801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4313886" y="2793855"/>
            <a:ext cx="713909" cy="79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5243554" y="2563022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课程</a:t>
            </a:r>
            <a:r>
              <a:rPr lang="zh-CN" altLang="en-US" sz="2400" dirty="0" smtClean="0"/>
              <a:t>名称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8160958" y="2538361"/>
            <a:ext cx="3738282" cy="1801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8267927" y="2793855"/>
            <a:ext cx="713909" cy="79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9197595" y="2563022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课程</a:t>
            </a:r>
            <a:r>
              <a:rPr lang="zh-CN" altLang="en-US" sz="2400" dirty="0" smtClean="0"/>
              <a:t>名称</a:t>
            </a:r>
            <a:endParaRPr lang="zh-CN" altLang="en-US" sz="2400" dirty="0"/>
          </a:p>
        </p:txBody>
      </p:sp>
      <p:sp>
        <p:nvSpPr>
          <p:cNvPr id="47" name="矩形 46"/>
          <p:cNvSpPr/>
          <p:nvPr/>
        </p:nvSpPr>
        <p:spPr>
          <a:xfrm>
            <a:off x="252876" y="4553184"/>
            <a:ext cx="3738282" cy="1801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359845" y="4808678"/>
            <a:ext cx="713909" cy="79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1289513" y="4577845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课程</a:t>
            </a:r>
            <a:r>
              <a:rPr lang="zh-CN" altLang="en-US" sz="2400" dirty="0" smtClean="0"/>
              <a:t>名称</a:t>
            </a:r>
            <a:endParaRPr lang="zh-CN" altLang="en-US" sz="2400" dirty="0"/>
          </a:p>
        </p:txBody>
      </p:sp>
      <p:sp>
        <p:nvSpPr>
          <p:cNvPr id="52" name="矩形 51"/>
          <p:cNvSpPr/>
          <p:nvPr/>
        </p:nvSpPr>
        <p:spPr>
          <a:xfrm>
            <a:off x="4206917" y="4565754"/>
            <a:ext cx="3738282" cy="1801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4313886" y="4740547"/>
            <a:ext cx="713909" cy="79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5243554" y="4509714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课程</a:t>
            </a:r>
            <a:r>
              <a:rPr lang="zh-CN" altLang="en-US" sz="2400" dirty="0" smtClean="0"/>
              <a:t>名称</a:t>
            </a:r>
            <a:endParaRPr lang="zh-CN" altLang="en-US" sz="2400" dirty="0"/>
          </a:p>
        </p:txBody>
      </p:sp>
      <p:sp>
        <p:nvSpPr>
          <p:cNvPr id="57" name="矩形 56"/>
          <p:cNvSpPr/>
          <p:nvPr/>
        </p:nvSpPr>
        <p:spPr>
          <a:xfrm>
            <a:off x="8160958" y="4565753"/>
            <a:ext cx="3738282" cy="1801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8267927" y="4821247"/>
            <a:ext cx="713909" cy="79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图片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9197595" y="4590414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课程</a:t>
            </a:r>
            <a:r>
              <a:rPr lang="zh-CN" altLang="en-US" sz="2400" dirty="0" smtClean="0"/>
              <a:t>名称</a:t>
            </a:r>
            <a:endParaRPr lang="zh-CN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276066" y="3814063"/>
            <a:ext cx="130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分类标签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5337076" y="3084099"/>
            <a:ext cx="161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作者</a:t>
            </a:r>
            <a:r>
              <a:rPr lang="en-US" altLang="zh-CN" dirty="0" smtClean="0"/>
              <a:t>/</a:t>
            </a:r>
            <a:r>
              <a:rPr lang="zh-CN" altLang="en-US" dirty="0" smtClean="0"/>
              <a:t>讲师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5350523" y="3470933"/>
            <a:ext cx="195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发表日期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5337076" y="3828180"/>
            <a:ext cx="130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分类标签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9303958" y="3069982"/>
            <a:ext cx="161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作者</a:t>
            </a:r>
            <a:r>
              <a:rPr lang="en-US" altLang="zh-CN" dirty="0" smtClean="0"/>
              <a:t>/</a:t>
            </a:r>
            <a:r>
              <a:rPr lang="zh-CN" altLang="en-US" dirty="0" smtClean="0"/>
              <a:t>讲师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9317405" y="3456816"/>
            <a:ext cx="195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发表日期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9303958" y="3814063"/>
            <a:ext cx="130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分类标签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1383035" y="5106162"/>
            <a:ext cx="161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作者</a:t>
            </a:r>
            <a:r>
              <a:rPr lang="en-US" altLang="zh-CN" dirty="0" smtClean="0"/>
              <a:t>/</a:t>
            </a:r>
            <a:r>
              <a:rPr lang="zh-CN" altLang="en-US" dirty="0" smtClean="0"/>
              <a:t>讲师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1396482" y="5492996"/>
            <a:ext cx="195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发表日期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1383035" y="5850243"/>
            <a:ext cx="130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分类标签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5323629" y="5064045"/>
            <a:ext cx="161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作者</a:t>
            </a:r>
            <a:r>
              <a:rPr lang="en-US" altLang="zh-CN" dirty="0" smtClean="0"/>
              <a:t>/</a:t>
            </a:r>
            <a:r>
              <a:rPr lang="zh-CN" altLang="en-US" dirty="0" smtClean="0"/>
              <a:t>讲师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5337076" y="5450879"/>
            <a:ext cx="195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发表日期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5323629" y="5808126"/>
            <a:ext cx="130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分类标签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9303958" y="5106162"/>
            <a:ext cx="161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作者</a:t>
            </a:r>
            <a:r>
              <a:rPr lang="en-US" altLang="zh-CN" dirty="0" smtClean="0"/>
              <a:t>/</a:t>
            </a:r>
            <a:r>
              <a:rPr lang="zh-CN" altLang="en-US" dirty="0" smtClean="0"/>
              <a:t>讲师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9317405" y="5492996"/>
            <a:ext cx="195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发表日期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9303958" y="5850243"/>
            <a:ext cx="130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分类标签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2704062" y="6554515"/>
            <a:ext cx="982638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78" name="矩形 77"/>
          <p:cNvSpPr/>
          <p:nvPr/>
        </p:nvSpPr>
        <p:spPr>
          <a:xfrm>
            <a:off x="3883761" y="6534705"/>
            <a:ext cx="982638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上一页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7336846" y="6549051"/>
            <a:ext cx="982638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下一页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8618358" y="6549051"/>
            <a:ext cx="982638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尾页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5165273" y="6549051"/>
            <a:ext cx="468941" cy="45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5867152" y="6559060"/>
            <a:ext cx="468941" cy="45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6586319" y="6559060"/>
            <a:ext cx="468941" cy="45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7147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8941" y="242047"/>
            <a:ext cx="1331259" cy="1237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头像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268941" y="1640541"/>
            <a:ext cx="1331259" cy="510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更换头像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13847" y="279257"/>
            <a:ext cx="3039035" cy="473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097741" y="3061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189260" y="255493"/>
            <a:ext cx="3039035" cy="473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073154" y="3061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手机号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13847" y="974360"/>
            <a:ext cx="3039035" cy="473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97741" y="10560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邮箱</a:t>
            </a:r>
          </a:p>
        </p:txBody>
      </p:sp>
      <p:sp>
        <p:nvSpPr>
          <p:cNvPr id="10" name="矩形 9"/>
          <p:cNvSpPr/>
          <p:nvPr/>
        </p:nvSpPr>
        <p:spPr>
          <a:xfrm>
            <a:off x="8189260" y="958333"/>
            <a:ext cx="3039035" cy="473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073154" y="10105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真实姓名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140354" y="18189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性别</a:t>
            </a:r>
          </a:p>
        </p:txBody>
      </p:sp>
      <p:sp>
        <p:nvSpPr>
          <p:cNvPr id="14" name="椭圆 13"/>
          <p:cNvSpPr/>
          <p:nvPr/>
        </p:nvSpPr>
        <p:spPr>
          <a:xfrm>
            <a:off x="3602931" y="1640541"/>
            <a:ext cx="726141" cy="7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男</a:t>
            </a:r>
          </a:p>
        </p:txBody>
      </p:sp>
      <p:sp>
        <p:nvSpPr>
          <p:cNvPr id="15" name="椭圆 14"/>
          <p:cNvSpPr/>
          <p:nvPr/>
        </p:nvSpPr>
        <p:spPr>
          <a:xfrm>
            <a:off x="5351920" y="1640541"/>
            <a:ext cx="726141" cy="7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女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250639" y="1929653"/>
            <a:ext cx="161365" cy="134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941349" y="1929653"/>
            <a:ext cx="161365" cy="134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073154" y="18122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名片</a:t>
            </a:r>
          </a:p>
        </p:txBody>
      </p:sp>
      <p:sp>
        <p:nvSpPr>
          <p:cNvPr id="19" name="矩形 18"/>
          <p:cNvSpPr/>
          <p:nvPr/>
        </p:nvSpPr>
        <p:spPr>
          <a:xfrm>
            <a:off x="8178484" y="1640541"/>
            <a:ext cx="1476504" cy="930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图片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10018059" y="1812222"/>
            <a:ext cx="1210236" cy="423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上传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199519" y="2707555"/>
            <a:ext cx="3039035" cy="473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091523" y="27597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平台身份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178484" y="2691529"/>
            <a:ext cx="3039035" cy="473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070488" y="27437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职位</a:t>
            </a:r>
          </a:p>
        </p:txBody>
      </p:sp>
      <p:sp>
        <p:nvSpPr>
          <p:cNvPr id="25" name="矩形 24"/>
          <p:cNvSpPr/>
          <p:nvPr/>
        </p:nvSpPr>
        <p:spPr>
          <a:xfrm>
            <a:off x="3213847" y="3413064"/>
            <a:ext cx="3039035" cy="473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05851" y="34652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出生年月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178484" y="3362779"/>
            <a:ext cx="3039035" cy="473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7070488" y="3415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学历</a:t>
            </a:r>
          </a:p>
        </p:txBody>
      </p:sp>
      <p:sp>
        <p:nvSpPr>
          <p:cNvPr id="31" name="矩形 30"/>
          <p:cNvSpPr/>
          <p:nvPr/>
        </p:nvSpPr>
        <p:spPr>
          <a:xfrm>
            <a:off x="3199519" y="4173464"/>
            <a:ext cx="3039035" cy="1312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140354" y="41765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个人简介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7070488" y="417650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公司</a:t>
            </a:r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8214458" y="4173464"/>
            <a:ext cx="1476504" cy="930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图片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10007283" y="4334278"/>
            <a:ext cx="1210236" cy="423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上传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199519" y="5773021"/>
            <a:ext cx="3039035" cy="473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091523" y="58252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公司名称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8178484" y="5768699"/>
            <a:ext cx="3039035" cy="473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7070488" y="58209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公司网址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3792071" y="6548718"/>
            <a:ext cx="1559849" cy="430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编辑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8875063" y="6548718"/>
            <a:ext cx="1559849" cy="430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提交</a:t>
            </a:r>
          </a:p>
        </p:txBody>
      </p:sp>
    </p:spTree>
    <p:extLst>
      <p:ext uri="{BB962C8B-B14F-4D97-AF65-F5344CB8AC3E}">
        <p14:creationId xmlns:p14="http://schemas.microsoft.com/office/powerpoint/2010/main" val="140757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3341" y="726141"/>
            <a:ext cx="4948518" cy="2420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98494" y="1116106"/>
            <a:ext cx="981635" cy="1021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图片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595282" y="860612"/>
            <a:ext cx="954741" cy="5109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关注度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765176" y="860612"/>
            <a:ext cx="954741" cy="5109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点击量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935070" y="860612"/>
            <a:ext cx="954741" cy="5109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评论数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595282" y="1520442"/>
            <a:ext cx="33886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4</a:t>
            </a:r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615953" y="672352"/>
            <a:ext cx="4948518" cy="2420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831106" y="1062317"/>
            <a:ext cx="981635" cy="1021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图片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8041341" y="820270"/>
            <a:ext cx="954741" cy="5109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关注度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9157444" y="806823"/>
            <a:ext cx="1122830" cy="5109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收到</a:t>
            </a:r>
            <a:r>
              <a:rPr lang="en-US" altLang="zh-CN" dirty="0" smtClean="0"/>
              <a:t>BP</a:t>
            </a:r>
            <a:r>
              <a:rPr lang="zh-CN" altLang="en-US" dirty="0" smtClean="0"/>
              <a:t>数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10381127" y="820270"/>
            <a:ext cx="954741" cy="5109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分享文章数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027894" y="1466653"/>
            <a:ext cx="33886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投资人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2.</a:t>
            </a:r>
            <a:r>
              <a:rPr lang="zh-CN" altLang="en-US" dirty="0"/>
              <a:t>投资人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投资人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投资人</a:t>
            </a:r>
            <a:r>
              <a:rPr lang="en-US" altLang="zh-CN" dirty="0" smtClean="0"/>
              <a:t>4</a:t>
            </a:r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投资人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183341" y="3523130"/>
            <a:ext cx="4948518" cy="2420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438835" y="3886200"/>
            <a:ext cx="981635" cy="1021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图片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2675964" y="3630706"/>
            <a:ext cx="954741" cy="5109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关注度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805517" y="3630706"/>
            <a:ext cx="954741" cy="5109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收到</a:t>
            </a:r>
            <a:r>
              <a:rPr lang="en-US" altLang="zh-CN" dirty="0" smtClean="0"/>
              <a:t>BP</a:t>
            </a:r>
            <a:r>
              <a:rPr lang="zh-CN" altLang="en-US" dirty="0" smtClean="0"/>
              <a:t>数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4935069" y="3630706"/>
            <a:ext cx="954741" cy="5109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分享文章数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2635623" y="4303983"/>
            <a:ext cx="33886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服务商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2.</a:t>
            </a:r>
            <a:r>
              <a:rPr lang="zh-CN" altLang="en-US" dirty="0"/>
              <a:t>服务商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3.</a:t>
            </a:r>
            <a:r>
              <a:rPr lang="zh-CN" altLang="en-US" dirty="0"/>
              <a:t>服务商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4.</a:t>
            </a:r>
            <a:r>
              <a:rPr lang="zh-CN" altLang="en-US" dirty="0"/>
              <a:t>服务商</a:t>
            </a:r>
            <a:r>
              <a:rPr lang="en-US" altLang="zh-CN" dirty="0" smtClean="0"/>
              <a:t>4</a:t>
            </a:r>
          </a:p>
          <a:p>
            <a:r>
              <a:rPr lang="en-US" altLang="zh-CN" dirty="0" smtClean="0"/>
              <a:t>5.</a:t>
            </a:r>
            <a:r>
              <a:rPr lang="zh-CN" altLang="en-US" dirty="0"/>
              <a:t>服务商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629400" y="3482788"/>
            <a:ext cx="4948518" cy="2420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844553" y="3872753"/>
            <a:ext cx="981635" cy="1021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图片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8041341" y="3617259"/>
            <a:ext cx="954741" cy="5109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特色活动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9211235" y="3617259"/>
            <a:ext cx="954741" cy="5109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独家视角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10381129" y="3617259"/>
            <a:ext cx="954741" cy="5109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课程视频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8041341" y="4277089"/>
            <a:ext cx="33886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活动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活动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活动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活动</a:t>
            </a:r>
            <a:r>
              <a:rPr lang="en-US" altLang="zh-CN" dirty="0" smtClean="0"/>
              <a:t>4</a:t>
            </a:r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活动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382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2580194" cy="564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行业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580194" y="0"/>
            <a:ext cx="2366985" cy="564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领域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47179" y="0"/>
            <a:ext cx="2241177" cy="564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地区</a:t>
            </a:r>
          </a:p>
        </p:txBody>
      </p:sp>
      <p:sp>
        <p:nvSpPr>
          <p:cNvPr id="5" name="流程图: 合并 4"/>
          <p:cNvSpPr/>
          <p:nvPr/>
        </p:nvSpPr>
        <p:spPr>
          <a:xfrm>
            <a:off x="6833896" y="121036"/>
            <a:ext cx="228854" cy="295778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合并 5"/>
          <p:cNvSpPr/>
          <p:nvPr/>
        </p:nvSpPr>
        <p:spPr>
          <a:xfrm>
            <a:off x="4438528" y="167646"/>
            <a:ext cx="253637" cy="295778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合并 6"/>
          <p:cNvSpPr/>
          <p:nvPr/>
        </p:nvSpPr>
        <p:spPr>
          <a:xfrm>
            <a:off x="1978351" y="154183"/>
            <a:ext cx="276483" cy="295778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584460"/>
            <a:ext cx="8733155" cy="1116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63071" y="984753"/>
            <a:ext cx="71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行业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1232551" y="588058"/>
            <a:ext cx="13447" cy="1129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232551" y="567870"/>
            <a:ext cx="149159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一级行业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31497" y="554415"/>
            <a:ext cx="149159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一级行业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231557" y="554415"/>
            <a:ext cx="149159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一级行业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731617" y="554415"/>
            <a:ext cx="149159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一级行业</a:t>
            </a: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231677" y="554415"/>
            <a:ext cx="1471335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一级行业</a:t>
            </a:r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232550" y="1132649"/>
            <a:ext cx="149159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的二级行业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722327" y="1105750"/>
            <a:ext cx="149159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的二级行业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231557" y="1105746"/>
            <a:ext cx="149159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的二</a:t>
            </a:r>
            <a:r>
              <a:rPr lang="zh-CN" altLang="en-US" dirty="0"/>
              <a:t>级</a:t>
            </a:r>
            <a:r>
              <a:rPr lang="zh-CN" altLang="en-US" dirty="0" smtClean="0"/>
              <a:t>行业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740787" y="1119185"/>
            <a:ext cx="149159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zh-CN" altLang="en-US" dirty="0"/>
              <a:t>的二级</a:t>
            </a:r>
            <a:r>
              <a:rPr lang="zh-CN" altLang="en-US" dirty="0" smtClean="0"/>
              <a:t>行业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241556" y="1132638"/>
            <a:ext cx="149159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zh-CN" altLang="en-US" dirty="0"/>
              <a:t>的二级</a:t>
            </a:r>
            <a:r>
              <a:rPr lang="zh-CN" altLang="en-US" dirty="0" smtClean="0"/>
              <a:t>行业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0" y="1687106"/>
            <a:ext cx="8733155" cy="1116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63071" y="2087399"/>
            <a:ext cx="71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领域</a:t>
            </a:r>
            <a:endParaRPr lang="zh-CN" altLang="en-US" dirty="0"/>
          </a:p>
        </p:txBody>
      </p:sp>
      <p:cxnSp>
        <p:nvCxnSpPr>
          <p:cNvPr id="23" name="直接连接符 22"/>
          <p:cNvCxnSpPr/>
          <p:nvPr/>
        </p:nvCxnSpPr>
        <p:spPr>
          <a:xfrm>
            <a:off x="1232551" y="1690704"/>
            <a:ext cx="13447" cy="1129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246353" y="1683966"/>
            <a:ext cx="149159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一级领域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743009" y="1670517"/>
            <a:ext cx="149159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一级领域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231557" y="1670517"/>
            <a:ext cx="149159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</a:t>
            </a:r>
            <a:r>
              <a:rPr lang="zh-CN" altLang="en-US" dirty="0"/>
              <a:t>领域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740787" y="1683966"/>
            <a:ext cx="149159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</a:t>
            </a:r>
            <a:r>
              <a:rPr lang="zh-CN" altLang="en-US" dirty="0"/>
              <a:t>领域</a:t>
            </a: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216341" y="1683966"/>
            <a:ext cx="149159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</a:t>
            </a:r>
            <a:r>
              <a:rPr lang="zh-CN" altLang="en-US" dirty="0"/>
              <a:t>领域</a:t>
            </a:r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232954" y="2235295"/>
            <a:ext cx="149159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的二级</a:t>
            </a:r>
            <a:r>
              <a:rPr lang="zh-CN" altLang="en-US" dirty="0"/>
              <a:t>领域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743008" y="2248756"/>
            <a:ext cx="149159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的二级</a:t>
            </a:r>
            <a:r>
              <a:rPr lang="zh-CN" altLang="en-US" dirty="0"/>
              <a:t>领域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248163" y="2235295"/>
            <a:ext cx="149159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的二级</a:t>
            </a:r>
            <a:r>
              <a:rPr lang="zh-CN" altLang="en-US" dirty="0"/>
              <a:t>领域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731616" y="2235295"/>
            <a:ext cx="149159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zh-CN" altLang="en-US" dirty="0"/>
              <a:t>的二</a:t>
            </a:r>
            <a:r>
              <a:rPr lang="zh-CN" altLang="en-US" dirty="0" smtClean="0"/>
              <a:t>级</a:t>
            </a:r>
            <a:r>
              <a:rPr lang="zh-CN" altLang="en-US" dirty="0"/>
              <a:t>领域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216340" y="2235295"/>
            <a:ext cx="149159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zh-CN" altLang="en-US" dirty="0"/>
              <a:t>的二</a:t>
            </a:r>
            <a:r>
              <a:rPr lang="zh-CN" altLang="en-US" dirty="0" smtClean="0"/>
              <a:t>级</a:t>
            </a:r>
            <a:r>
              <a:rPr lang="zh-CN" altLang="en-US" dirty="0"/>
              <a:t>领域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0" y="2789769"/>
            <a:ext cx="8733155" cy="1116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63071" y="3190062"/>
            <a:ext cx="71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地区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1232551" y="2793367"/>
            <a:ext cx="13447" cy="1129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230946" y="2773179"/>
            <a:ext cx="149159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一级地区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731496" y="2773179"/>
            <a:ext cx="149159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</a:t>
            </a:r>
            <a:r>
              <a:rPr lang="zh-CN" altLang="en-US" dirty="0"/>
              <a:t>地区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230443" y="2759719"/>
            <a:ext cx="149159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</a:t>
            </a:r>
            <a:r>
              <a:rPr lang="zh-CN" altLang="en-US" dirty="0"/>
              <a:t>地区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5731615" y="2773182"/>
            <a:ext cx="149159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</a:t>
            </a:r>
            <a:r>
              <a:rPr lang="zh-CN" altLang="en-US" dirty="0"/>
              <a:t>地区</a:t>
            </a: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216339" y="2773179"/>
            <a:ext cx="149159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</a:t>
            </a:r>
            <a:r>
              <a:rPr lang="zh-CN" altLang="en-US" dirty="0"/>
              <a:t>地区</a:t>
            </a:r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232551" y="3324514"/>
            <a:ext cx="149159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的二级</a:t>
            </a:r>
            <a:r>
              <a:rPr lang="zh-CN" altLang="en-US" dirty="0"/>
              <a:t>地区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2719835" y="3324514"/>
            <a:ext cx="149159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的二级</a:t>
            </a:r>
            <a:r>
              <a:rPr lang="zh-CN" altLang="en-US" dirty="0"/>
              <a:t>地区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216221" y="3337958"/>
            <a:ext cx="149159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的二级</a:t>
            </a:r>
            <a:r>
              <a:rPr lang="zh-CN" altLang="en-US" dirty="0"/>
              <a:t>地区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719952" y="3337958"/>
            <a:ext cx="149159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zh-CN" altLang="en-US" dirty="0"/>
              <a:t>的二</a:t>
            </a:r>
            <a:r>
              <a:rPr lang="zh-CN" altLang="en-US" dirty="0" smtClean="0"/>
              <a:t>级</a:t>
            </a:r>
            <a:r>
              <a:rPr lang="zh-CN" altLang="en-US" dirty="0"/>
              <a:t>地区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7216338" y="3324514"/>
            <a:ext cx="149159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zh-CN" altLang="en-US" dirty="0"/>
              <a:t>的二</a:t>
            </a:r>
            <a:r>
              <a:rPr lang="zh-CN" altLang="en-US" dirty="0" smtClean="0"/>
              <a:t>级</a:t>
            </a:r>
            <a:r>
              <a:rPr lang="zh-CN" altLang="en-US" dirty="0"/>
              <a:t>地区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8881513" y="41681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执业资格证书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10569388" y="121036"/>
            <a:ext cx="1358153" cy="984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图片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9112345" y="15970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营业执照</a:t>
            </a:r>
          </a:p>
        </p:txBody>
      </p:sp>
      <p:sp>
        <p:nvSpPr>
          <p:cNvPr id="56" name="矩形 55"/>
          <p:cNvSpPr/>
          <p:nvPr/>
        </p:nvSpPr>
        <p:spPr>
          <a:xfrm>
            <a:off x="10566251" y="1263768"/>
            <a:ext cx="1358153" cy="891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图片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9056309" y="25750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身份证正面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10566250" y="2340534"/>
            <a:ext cx="1358153" cy="919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图片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10566250" y="3421747"/>
            <a:ext cx="1358153" cy="1002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图片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9112345" y="37180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身份证反面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363071" y="44240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成功案例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1471067" y="4935070"/>
            <a:ext cx="3087486" cy="430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653569" y="4965557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6435382" y="4935070"/>
            <a:ext cx="3179265" cy="430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5153822" y="4978032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公司名称</a:t>
            </a:r>
            <a:endParaRPr lang="zh-CN" altLang="en-US" dirty="0"/>
          </a:p>
        </p:txBody>
      </p:sp>
      <p:sp>
        <p:nvSpPr>
          <p:cNvPr id="68" name="圆角矩形 67"/>
          <p:cNvSpPr/>
          <p:nvPr/>
        </p:nvSpPr>
        <p:spPr>
          <a:xfrm>
            <a:off x="10220341" y="4935070"/>
            <a:ext cx="1411365" cy="430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添加</a:t>
            </a:r>
            <a:endParaRPr lang="zh-CN" altLang="en-US" dirty="0"/>
          </a:p>
        </p:txBody>
      </p:sp>
      <p:sp>
        <p:nvSpPr>
          <p:cNvPr id="69" name="圆角矩形 68"/>
          <p:cNvSpPr/>
          <p:nvPr/>
        </p:nvSpPr>
        <p:spPr>
          <a:xfrm>
            <a:off x="7281672" y="4087402"/>
            <a:ext cx="1411365" cy="430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221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728553"/>
              </p:ext>
            </p:extLst>
          </p:nvPr>
        </p:nvGraphicFramePr>
        <p:xfrm>
          <a:off x="2247153" y="1486149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公司名称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2017/02/20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公司名称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2017/02/20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公司名称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2017/02/20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公司名称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2017/02/20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公司名称</a:t>
                      </a:r>
                      <a:r>
                        <a:rPr lang="en-US" altLang="zh-CN" dirty="0" smtClean="0"/>
                        <a:t>4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2017/02/20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公司名称</a:t>
                      </a:r>
                      <a:r>
                        <a:rPr lang="en-US" altLang="zh-CN" dirty="0" smtClean="0"/>
                        <a:t>5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1734671" y="605118"/>
            <a:ext cx="322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成功案例列表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4804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0346" y="0"/>
            <a:ext cx="3092825" cy="564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行业</a:t>
            </a:r>
            <a:endParaRPr lang="zh-CN" altLang="en-US" dirty="0"/>
          </a:p>
        </p:txBody>
      </p:sp>
      <p:sp>
        <p:nvSpPr>
          <p:cNvPr id="9" name="流程图: 合并 8"/>
          <p:cNvSpPr/>
          <p:nvPr/>
        </p:nvSpPr>
        <p:spPr>
          <a:xfrm>
            <a:off x="2454094" y="134499"/>
            <a:ext cx="266931" cy="295778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052479" y="0"/>
            <a:ext cx="3092826" cy="564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行业</a:t>
            </a:r>
            <a:endParaRPr lang="zh-CN" altLang="en-US" dirty="0"/>
          </a:p>
        </p:txBody>
      </p:sp>
      <p:sp>
        <p:nvSpPr>
          <p:cNvPr id="23" name="流程图: 合并 22"/>
          <p:cNvSpPr/>
          <p:nvPr/>
        </p:nvSpPr>
        <p:spPr>
          <a:xfrm>
            <a:off x="5546919" y="134499"/>
            <a:ext cx="266931" cy="295778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145305" y="0"/>
            <a:ext cx="3092824" cy="564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行业</a:t>
            </a:r>
            <a:endParaRPr lang="zh-CN" altLang="en-US" dirty="0"/>
          </a:p>
        </p:txBody>
      </p:sp>
      <p:sp>
        <p:nvSpPr>
          <p:cNvPr id="25" name="流程图: 合并 24"/>
          <p:cNvSpPr/>
          <p:nvPr/>
        </p:nvSpPr>
        <p:spPr>
          <a:xfrm>
            <a:off x="8639745" y="134499"/>
            <a:ext cx="266931" cy="295778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9238129" y="0"/>
            <a:ext cx="2953871" cy="564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行业</a:t>
            </a:r>
            <a:endParaRPr lang="zh-CN" altLang="en-US" dirty="0"/>
          </a:p>
        </p:txBody>
      </p:sp>
      <p:sp>
        <p:nvSpPr>
          <p:cNvPr id="27" name="流程图: 合并 26"/>
          <p:cNvSpPr/>
          <p:nvPr/>
        </p:nvSpPr>
        <p:spPr>
          <a:xfrm>
            <a:off x="11732569" y="134499"/>
            <a:ext cx="266931" cy="295778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-40346" y="564776"/>
            <a:ext cx="12169590" cy="1116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22725" y="965069"/>
            <a:ext cx="96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行业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/>
        </p:nvCxnSpPr>
        <p:spPr>
          <a:xfrm>
            <a:off x="1613642" y="584958"/>
            <a:ext cx="13447" cy="1129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613642" y="591681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一级行业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610531" y="605125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一级行业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607420" y="605125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一级行业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7604309" y="605125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一级行业</a:t>
            </a: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9601198" y="591681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一级行业</a:t>
            </a:r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613642" y="1116105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的二级行业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610531" y="1129549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的二级行业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607420" y="1129549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的二</a:t>
            </a:r>
            <a:r>
              <a:rPr lang="zh-CN" altLang="en-US" dirty="0"/>
              <a:t>级</a:t>
            </a:r>
            <a:r>
              <a:rPr lang="zh-CN" altLang="en-US" dirty="0" smtClean="0"/>
              <a:t>行业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7604309" y="1129549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zh-CN" altLang="en-US" dirty="0"/>
              <a:t>的二级</a:t>
            </a:r>
            <a:r>
              <a:rPr lang="zh-CN" altLang="en-US" dirty="0" smtClean="0"/>
              <a:t>行业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9601198" y="1116105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zh-CN" altLang="en-US" dirty="0"/>
              <a:t>的二级</a:t>
            </a:r>
            <a:r>
              <a:rPr lang="zh-CN" altLang="en-US" dirty="0" smtClean="0"/>
              <a:t>行业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-40346" y="1667422"/>
            <a:ext cx="12169590" cy="1116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22725" y="2067715"/>
            <a:ext cx="96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领域</a:t>
            </a:r>
            <a:endParaRPr lang="zh-CN" altLang="en-US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1613642" y="1687604"/>
            <a:ext cx="13447" cy="1129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613642" y="1694327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一级领域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610531" y="1707771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一级领域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607420" y="1707771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</a:t>
            </a:r>
            <a:r>
              <a:rPr lang="zh-CN" altLang="en-US" dirty="0"/>
              <a:t>领域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7604309" y="1707771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</a:t>
            </a:r>
            <a:r>
              <a:rPr lang="zh-CN" altLang="en-US" dirty="0"/>
              <a:t>领域</a:t>
            </a: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9601198" y="1694327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一级</a:t>
            </a:r>
            <a:r>
              <a:rPr lang="zh-CN" altLang="en-US" dirty="0"/>
              <a:t>领域</a:t>
            </a:r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613642" y="2218751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的二级</a:t>
            </a:r>
            <a:r>
              <a:rPr lang="zh-CN" altLang="en-US" dirty="0"/>
              <a:t>领域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3610531" y="2232195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的二级</a:t>
            </a:r>
            <a:r>
              <a:rPr lang="zh-CN" altLang="en-US" dirty="0"/>
              <a:t>领域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607420" y="2232195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的二级</a:t>
            </a:r>
            <a:r>
              <a:rPr lang="zh-CN" altLang="en-US" dirty="0"/>
              <a:t>领域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7604309" y="2232195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zh-CN" altLang="en-US" dirty="0"/>
              <a:t>的二</a:t>
            </a:r>
            <a:r>
              <a:rPr lang="zh-CN" altLang="en-US" dirty="0" smtClean="0"/>
              <a:t>级</a:t>
            </a:r>
            <a:r>
              <a:rPr lang="zh-CN" altLang="en-US" dirty="0"/>
              <a:t>领域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9601198" y="2218751"/>
            <a:ext cx="1996889" cy="5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zh-CN" altLang="en-US" dirty="0"/>
              <a:t>的二</a:t>
            </a:r>
            <a:r>
              <a:rPr lang="zh-CN" altLang="en-US" dirty="0" smtClean="0"/>
              <a:t>级</a:t>
            </a:r>
            <a:r>
              <a:rPr lang="zh-CN" altLang="en-US" dirty="0"/>
              <a:t>领域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-40346" y="2796973"/>
            <a:ext cx="12169590" cy="611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/>
        </p:nvCxnSpPr>
        <p:spPr>
          <a:xfrm>
            <a:off x="1613642" y="2790250"/>
            <a:ext cx="0" cy="63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322725" y="2915269"/>
            <a:ext cx="96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阶段</a:t>
            </a:r>
          </a:p>
        </p:txBody>
      </p:sp>
      <p:sp>
        <p:nvSpPr>
          <p:cNvPr id="57" name="矩形 56"/>
          <p:cNvSpPr/>
          <p:nvPr/>
        </p:nvSpPr>
        <p:spPr>
          <a:xfrm>
            <a:off x="1613642" y="2776788"/>
            <a:ext cx="1996889" cy="652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阶段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-40346" y="3418614"/>
            <a:ext cx="12169590" cy="611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58"/>
          <p:cNvCxnSpPr/>
          <p:nvPr/>
        </p:nvCxnSpPr>
        <p:spPr>
          <a:xfrm>
            <a:off x="1613642" y="3411891"/>
            <a:ext cx="0" cy="63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322725" y="3536910"/>
            <a:ext cx="96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金额</a:t>
            </a:r>
          </a:p>
        </p:txBody>
      </p:sp>
      <p:sp>
        <p:nvSpPr>
          <p:cNvPr id="61" name="矩形 60"/>
          <p:cNvSpPr/>
          <p:nvPr/>
        </p:nvSpPr>
        <p:spPr>
          <a:xfrm>
            <a:off x="1613642" y="3398429"/>
            <a:ext cx="1996889" cy="652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金额</a:t>
            </a:r>
            <a:endParaRPr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10376362" y="4188772"/>
            <a:ext cx="1411365" cy="477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519093" y="49656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成功案例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1627089" y="5476599"/>
            <a:ext cx="3087486" cy="430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809591" y="5507086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6591404" y="5476599"/>
            <a:ext cx="3179265" cy="430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5309844" y="5519561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公司名称</a:t>
            </a:r>
            <a:endParaRPr lang="zh-CN" altLang="en-US" dirty="0"/>
          </a:p>
        </p:txBody>
      </p:sp>
      <p:sp>
        <p:nvSpPr>
          <p:cNvPr id="68" name="圆角矩形 67"/>
          <p:cNvSpPr/>
          <p:nvPr/>
        </p:nvSpPr>
        <p:spPr>
          <a:xfrm>
            <a:off x="10376363" y="5476599"/>
            <a:ext cx="1411365" cy="430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添加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532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720565"/>
              </p:ext>
            </p:extLst>
          </p:nvPr>
        </p:nvGraphicFramePr>
        <p:xfrm>
          <a:off x="2247153" y="1486149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公司名称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2017/02/20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公司名称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2017/02/20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公司名称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2017/02/20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公司名称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2017/02/20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公司名称</a:t>
                      </a:r>
                      <a:r>
                        <a:rPr lang="en-US" altLang="zh-CN" dirty="0" smtClean="0"/>
                        <a:t>4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2017/02/20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公司名称</a:t>
                      </a:r>
                      <a:r>
                        <a:rPr lang="en-US" altLang="zh-CN" dirty="0" smtClean="0"/>
                        <a:t>5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734671" y="605118"/>
            <a:ext cx="322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成功案例列表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0942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54" y="-191069"/>
            <a:ext cx="98591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0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10" y="0"/>
            <a:ext cx="98557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22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19" y="0"/>
            <a:ext cx="102429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06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51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50576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90012" y="111169"/>
            <a:ext cx="470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首页  投行学院  找项目  找服务  找项目 退出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605118"/>
            <a:ext cx="2420471" cy="6252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420405" y="605118"/>
            <a:ext cx="9771595" cy="524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4349003" y="686263"/>
            <a:ext cx="575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                 编辑                 投递                   委托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675965" y="1277471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814916" y="1372063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3462618" y="1372063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公司名称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550024" y="1819730"/>
            <a:ext cx="1611404" cy="903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投资亮点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814916" y="2255135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5915884" y="1277471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6054835" y="1372063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6702537" y="1372063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公司名称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6789943" y="1819730"/>
            <a:ext cx="1611404" cy="903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投资亮点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054835" y="2255135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9130553" y="1277471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9269504" y="1372063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9917206" y="1372063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公司名称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10004612" y="1819730"/>
            <a:ext cx="1611404" cy="903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投资亮点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9269504" y="2255135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2697146" y="3122178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2836097" y="3216770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3483799" y="3216770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公司名称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571205" y="3664437"/>
            <a:ext cx="1611404" cy="903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投资亮点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2836097" y="4099842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5915884" y="3132613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6054835" y="3227205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6702537" y="3227205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公司名称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6789943" y="3674872"/>
            <a:ext cx="1611404" cy="903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投资亮点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6054835" y="4110277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9130553" y="3176386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9269504" y="3270978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9917206" y="3270978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公司名称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0004612" y="3718645"/>
            <a:ext cx="1611404" cy="903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投资亮点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9269504" y="4154050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2669242" y="4997593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2808193" y="5092185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3455895" y="5092185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公司名称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3543301" y="5539852"/>
            <a:ext cx="1611404" cy="903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投资亮点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2808193" y="5975257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5915884" y="4997593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6054835" y="5092185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6702537" y="5092185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公司名称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6789943" y="5539852"/>
            <a:ext cx="1611404" cy="903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投资亮点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6054835" y="5975257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9130553" y="4997796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9269504" y="5092388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9917206" y="5092388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公司名称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10004612" y="5540055"/>
            <a:ext cx="1611404" cy="903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投资亮点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9269504" y="5975460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3891702" y="6744452"/>
            <a:ext cx="982638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97" name="矩形 96"/>
          <p:cNvSpPr/>
          <p:nvPr/>
        </p:nvSpPr>
        <p:spPr>
          <a:xfrm>
            <a:off x="5071401" y="6724642"/>
            <a:ext cx="982638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上一页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8524486" y="6738988"/>
            <a:ext cx="982638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下一页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9805998" y="6738988"/>
            <a:ext cx="982638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尾页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6352913" y="6738988"/>
            <a:ext cx="468941" cy="45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7054792" y="6748997"/>
            <a:ext cx="468941" cy="45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7773959" y="6748997"/>
            <a:ext cx="468941" cy="45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0" y="605118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首页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0" y="974740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个人信息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-1639" y="1340124"/>
            <a:ext cx="2420471" cy="375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我的项目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0" y="1709746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我关注的投资人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0" y="2080155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我关注的融资顾问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0" y="2455245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我关注的项目</a:t>
            </a:r>
            <a:endParaRPr lang="zh-CN" altLang="en-US" dirty="0"/>
          </a:p>
        </p:txBody>
      </p:sp>
      <p:sp>
        <p:nvSpPr>
          <p:cNvPr id="109" name="矩形 108"/>
          <p:cNvSpPr/>
          <p:nvPr/>
        </p:nvSpPr>
        <p:spPr>
          <a:xfrm>
            <a:off x="0" y="2830335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站内消息</a:t>
            </a:r>
          </a:p>
        </p:txBody>
      </p:sp>
      <p:sp>
        <p:nvSpPr>
          <p:cNvPr id="110" name="矩形 109"/>
          <p:cNvSpPr/>
          <p:nvPr/>
        </p:nvSpPr>
        <p:spPr>
          <a:xfrm>
            <a:off x="0" y="3205389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我收到的</a:t>
            </a:r>
            <a:r>
              <a:rPr lang="en-US" altLang="zh-CN" dirty="0" smtClean="0"/>
              <a:t>BP</a:t>
            </a:r>
            <a:endParaRPr lang="zh-CN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5368" y="3955533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我聘请的融资顾问</a:t>
            </a:r>
            <a:endParaRPr lang="zh-CN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0" y="3571883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</a:t>
            </a:r>
            <a:r>
              <a:rPr lang="zh-CN" altLang="en-US" dirty="0" smtClean="0"/>
              <a:t>受理的委托</a:t>
            </a:r>
            <a:endParaRPr lang="zh-CN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5368" y="4335313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知识分享</a:t>
            </a:r>
            <a:endParaRPr lang="zh-CN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5368" y="4690539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账号安全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4282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51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50576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90012" y="111169"/>
            <a:ext cx="470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首页  投行学院  找项目  找服务  找项目 退出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605118"/>
            <a:ext cx="2420471" cy="6252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2710637" y="800100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2849588" y="894692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头像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3497290" y="894692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投资人用户名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3584696" y="1342359"/>
            <a:ext cx="1611404" cy="903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简介</a:t>
            </a:r>
          </a:p>
        </p:txBody>
      </p:sp>
      <p:sp>
        <p:nvSpPr>
          <p:cNvPr id="79" name="矩形 78"/>
          <p:cNvSpPr/>
          <p:nvPr/>
        </p:nvSpPr>
        <p:spPr>
          <a:xfrm>
            <a:off x="2849588" y="1777764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5950556" y="800100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6089507" y="894692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头像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6737209" y="894692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投资人用户名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6824615" y="1342359"/>
            <a:ext cx="1611404" cy="903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6089507" y="1777764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9165225" y="800100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9304176" y="894692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头像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9951878" y="894692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投资人用户名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0039284" y="1342359"/>
            <a:ext cx="1611404" cy="903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304176" y="1777764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2731818" y="2644807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2870769" y="2739399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头像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3518471" y="2739399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投资人用户名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3605877" y="3187066"/>
            <a:ext cx="1611404" cy="903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109" name="矩形 108"/>
          <p:cNvSpPr/>
          <p:nvPr/>
        </p:nvSpPr>
        <p:spPr>
          <a:xfrm>
            <a:off x="2870769" y="3622471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5950556" y="2655242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6089507" y="2749834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头像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6737209" y="2749834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投资人用户名</a:t>
            </a:r>
            <a:endParaRPr lang="zh-CN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6824615" y="3197501"/>
            <a:ext cx="1611404" cy="903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6089507" y="3632906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115" name="矩形 114"/>
          <p:cNvSpPr/>
          <p:nvPr/>
        </p:nvSpPr>
        <p:spPr>
          <a:xfrm>
            <a:off x="9165225" y="2699015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9304176" y="2793607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头像</a:t>
            </a:r>
          </a:p>
        </p:txBody>
      </p:sp>
      <p:sp>
        <p:nvSpPr>
          <p:cNvPr id="117" name="文本框 116"/>
          <p:cNvSpPr txBox="1"/>
          <p:nvPr/>
        </p:nvSpPr>
        <p:spPr>
          <a:xfrm>
            <a:off x="9951878" y="2793607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投资人用户名</a:t>
            </a:r>
            <a:endParaRPr lang="zh-CN" altLang="en-US" dirty="0"/>
          </a:p>
        </p:txBody>
      </p:sp>
      <p:sp>
        <p:nvSpPr>
          <p:cNvPr id="118" name="矩形 117"/>
          <p:cNvSpPr/>
          <p:nvPr/>
        </p:nvSpPr>
        <p:spPr>
          <a:xfrm>
            <a:off x="10039284" y="3241274"/>
            <a:ext cx="1611404" cy="903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119" name="矩形 118"/>
          <p:cNvSpPr/>
          <p:nvPr/>
        </p:nvSpPr>
        <p:spPr>
          <a:xfrm>
            <a:off x="9304176" y="3676679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2703914" y="4520222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2842865" y="4614814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头像</a:t>
            </a:r>
          </a:p>
        </p:txBody>
      </p:sp>
      <p:sp>
        <p:nvSpPr>
          <p:cNvPr id="122" name="文本框 121"/>
          <p:cNvSpPr txBox="1"/>
          <p:nvPr/>
        </p:nvSpPr>
        <p:spPr>
          <a:xfrm>
            <a:off x="3490567" y="4614814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投资人用户名</a:t>
            </a:r>
            <a:endParaRPr lang="zh-CN" altLang="en-US" dirty="0"/>
          </a:p>
        </p:txBody>
      </p:sp>
      <p:sp>
        <p:nvSpPr>
          <p:cNvPr id="123" name="矩形 122"/>
          <p:cNvSpPr/>
          <p:nvPr/>
        </p:nvSpPr>
        <p:spPr>
          <a:xfrm>
            <a:off x="3577973" y="5062481"/>
            <a:ext cx="1611404" cy="903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124" name="矩形 123"/>
          <p:cNvSpPr/>
          <p:nvPr/>
        </p:nvSpPr>
        <p:spPr>
          <a:xfrm>
            <a:off x="2842865" y="5497886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5950556" y="4520222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6089507" y="4614814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头像</a:t>
            </a:r>
          </a:p>
        </p:txBody>
      </p:sp>
      <p:sp>
        <p:nvSpPr>
          <p:cNvPr id="127" name="文本框 126"/>
          <p:cNvSpPr txBox="1"/>
          <p:nvPr/>
        </p:nvSpPr>
        <p:spPr>
          <a:xfrm>
            <a:off x="6737209" y="4614814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投资人用户名</a:t>
            </a:r>
            <a:endParaRPr lang="zh-CN" altLang="en-US" dirty="0"/>
          </a:p>
        </p:txBody>
      </p:sp>
      <p:sp>
        <p:nvSpPr>
          <p:cNvPr id="128" name="矩形 127"/>
          <p:cNvSpPr/>
          <p:nvPr/>
        </p:nvSpPr>
        <p:spPr>
          <a:xfrm>
            <a:off x="6824615" y="5062481"/>
            <a:ext cx="1611404" cy="903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129" name="矩形 128"/>
          <p:cNvSpPr/>
          <p:nvPr/>
        </p:nvSpPr>
        <p:spPr>
          <a:xfrm>
            <a:off x="6089507" y="5497886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130" name="矩形 129"/>
          <p:cNvSpPr/>
          <p:nvPr/>
        </p:nvSpPr>
        <p:spPr>
          <a:xfrm>
            <a:off x="9165225" y="4520425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9304176" y="4615017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头像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9951878" y="4615017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投资人用户名</a:t>
            </a:r>
            <a:endParaRPr lang="zh-CN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10039284" y="5062684"/>
            <a:ext cx="1611404" cy="903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134" name="矩形 133"/>
          <p:cNvSpPr/>
          <p:nvPr/>
        </p:nvSpPr>
        <p:spPr>
          <a:xfrm>
            <a:off x="9304176" y="5498089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135" name="矩形 134"/>
          <p:cNvSpPr/>
          <p:nvPr/>
        </p:nvSpPr>
        <p:spPr>
          <a:xfrm>
            <a:off x="3989982" y="6346886"/>
            <a:ext cx="982638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136" name="矩形 135"/>
          <p:cNvSpPr/>
          <p:nvPr/>
        </p:nvSpPr>
        <p:spPr>
          <a:xfrm>
            <a:off x="5169681" y="6327076"/>
            <a:ext cx="982638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上一页</a:t>
            </a:r>
            <a:endParaRPr lang="zh-CN" altLang="en-US" dirty="0"/>
          </a:p>
        </p:txBody>
      </p:sp>
      <p:sp>
        <p:nvSpPr>
          <p:cNvPr id="137" name="矩形 136"/>
          <p:cNvSpPr/>
          <p:nvPr/>
        </p:nvSpPr>
        <p:spPr>
          <a:xfrm>
            <a:off x="8622766" y="6341422"/>
            <a:ext cx="982638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下一页</a:t>
            </a:r>
            <a:endParaRPr lang="zh-CN" altLang="en-US" dirty="0"/>
          </a:p>
        </p:txBody>
      </p:sp>
      <p:sp>
        <p:nvSpPr>
          <p:cNvPr id="138" name="矩形 137"/>
          <p:cNvSpPr/>
          <p:nvPr/>
        </p:nvSpPr>
        <p:spPr>
          <a:xfrm>
            <a:off x="9904278" y="6341422"/>
            <a:ext cx="982638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尾页</a:t>
            </a:r>
            <a:endParaRPr lang="zh-CN" altLang="en-US" dirty="0"/>
          </a:p>
        </p:txBody>
      </p:sp>
      <p:sp>
        <p:nvSpPr>
          <p:cNvPr id="139" name="矩形 138"/>
          <p:cNvSpPr/>
          <p:nvPr/>
        </p:nvSpPr>
        <p:spPr>
          <a:xfrm>
            <a:off x="6451193" y="6341422"/>
            <a:ext cx="468941" cy="45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0" name="矩形 139"/>
          <p:cNvSpPr/>
          <p:nvPr/>
        </p:nvSpPr>
        <p:spPr>
          <a:xfrm>
            <a:off x="7153072" y="6351431"/>
            <a:ext cx="468941" cy="45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1" name="矩形 140"/>
          <p:cNvSpPr/>
          <p:nvPr/>
        </p:nvSpPr>
        <p:spPr>
          <a:xfrm>
            <a:off x="7872239" y="6351431"/>
            <a:ext cx="468941" cy="45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2" name="矩形 141"/>
          <p:cNvSpPr/>
          <p:nvPr/>
        </p:nvSpPr>
        <p:spPr>
          <a:xfrm>
            <a:off x="0" y="605118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首页</a:t>
            </a:r>
            <a:endParaRPr lang="zh-CN" altLang="en-US" dirty="0"/>
          </a:p>
        </p:txBody>
      </p:sp>
      <p:sp>
        <p:nvSpPr>
          <p:cNvPr id="143" name="矩形 142"/>
          <p:cNvSpPr/>
          <p:nvPr/>
        </p:nvSpPr>
        <p:spPr>
          <a:xfrm>
            <a:off x="0" y="974740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个人信息</a:t>
            </a:r>
            <a:endParaRPr lang="zh-CN" altLang="en-US" dirty="0"/>
          </a:p>
        </p:txBody>
      </p:sp>
      <p:sp>
        <p:nvSpPr>
          <p:cNvPr id="144" name="矩形 143"/>
          <p:cNvSpPr/>
          <p:nvPr/>
        </p:nvSpPr>
        <p:spPr>
          <a:xfrm>
            <a:off x="-1639" y="1340124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我的项目</a:t>
            </a:r>
            <a:endParaRPr lang="zh-CN" altLang="en-US" dirty="0"/>
          </a:p>
        </p:txBody>
      </p:sp>
      <p:sp>
        <p:nvSpPr>
          <p:cNvPr id="145" name="矩形 144"/>
          <p:cNvSpPr/>
          <p:nvPr/>
        </p:nvSpPr>
        <p:spPr>
          <a:xfrm>
            <a:off x="0" y="1709746"/>
            <a:ext cx="2420471" cy="375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我关注的投资人</a:t>
            </a:r>
            <a:endParaRPr lang="zh-CN" altLang="en-US" dirty="0"/>
          </a:p>
        </p:txBody>
      </p:sp>
      <p:sp>
        <p:nvSpPr>
          <p:cNvPr id="146" name="矩形 145"/>
          <p:cNvSpPr/>
          <p:nvPr/>
        </p:nvSpPr>
        <p:spPr>
          <a:xfrm>
            <a:off x="0" y="2080155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我关注的融资顾问</a:t>
            </a:r>
            <a:endParaRPr lang="zh-CN" altLang="en-US" dirty="0"/>
          </a:p>
        </p:txBody>
      </p:sp>
      <p:sp>
        <p:nvSpPr>
          <p:cNvPr id="147" name="矩形 146"/>
          <p:cNvSpPr/>
          <p:nvPr/>
        </p:nvSpPr>
        <p:spPr>
          <a:xfrm>
            <a:off x="0" y="2455245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我关注的项目</a:t>
            </a:r>
            <a:endParaRPr lang="zh-CN" altLang="en-US" dirty="0"/>
          </a:p>
        </p:txBody>
      </p:sp>
      <p:sp>
        <p:nvSpPr>
          <p:cNvPr id="148" name="矩形 147"/>
          <p:cNvSpPr/>
          <p:nvPr/>
        </p:nvSpPr>
        <p:spPr>
          <a:xfrm>
            <a:off x="0" y="2830335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站内消息</a:t>
            </a:r>
          </a:p>
        </p:txBody>
      </p:sp>
      <p:sp>
        <p:nvSpPr>
          <p:cNvPr id="149" name="矩形 148"/>
          <p:cNvSpPr/>
          <p:nvPr/>
        </p:nvSpPr>
        <p:spPr>
          <a:xfrm>
            <a:off x="0" y="3205389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我收到的</a:t>
            </a:r>
            <a:r>
              <a:rPr lang="en-US" altLang="zh-CN" dirty="0" smtClean="0"/>
              <a:t>BP</a:t>
            </a:r>
            <a:endParaRPr lang="zh-CN" altLang="en-US" dirty="0"/>
          </a:p>
        </p:txBody>
      </p:sp>
      <p:sp>
        <p:nvSpPr>
          <p:cNvPr id="150" name="矩形 149"/>
          <p:cNvSpPr/>
          <p:nvPr/>
        </p:nvSpPr>
        <p:spPr>
          <a:xfrm>
            <a:off x="5368" y="3955533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我聘请的融资顾问</a:t>
            </a:r>
            <a:endParaRPr lang="zh-CN" altLang="en-US" dirty="0"/>
          </a:p>
        </p:txBody>
      </p:sp>
      <p:sp>
        <p:nvSpPr>
          <p:cNvPr id="151" name="矩形 150"/>
          <p:cNvSpPr/>
          <p:nvPr/>
        </p:nvSpPr>
        <p:spPr>
          <a:xfrm>
            <a:off x="0" y="3571883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</a:t>
            </a:r>
            <a:r>
              <a:rPr lang="zh-CN" altLang="en-US" dirty="0" smtClean="0"/>
              <a:t>受理的委托</a:t>
            </a:r>
            <a:endParaRPr lang="zh-CN" altLang="en-US" dirty="0"/>
          </a:p>
        </p:txBody>
      </p:sp>
      <p:sp>
        <p:nvSpPr>
          <p:cNvPr id="152" name="矩形 151"/>
          <p:cNvSpPr/>
          <p:nvPr/>
        </p:nvSpPr>
        <p:spPr>
          <a:xfrm>
            <a:off x="5368" y="4335313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知识分享</a:t>
            </a:r>
            <a:endParaRPr lang="zh-CN" altLang="en-US" dirty="0"/>
          </a:p>
        </p:txBody>
      </p:sp>
      <p:sp>
        <p:nvSpPr>
          <p:cNvPr id="153" name="矩形 152"/>
          <p:cNvSpPr/>
          <p:nvPr/>
        </p:nvSpPr>
        <p:spPr>
          <a:xfrm>
            <a:off x="5368" y="4690539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账号安全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9510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51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50576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90012" y="111169"/>
            <a:ext cx="470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首页  投行学院  找项目  找服务  找项目 退出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605118"/>
            <a:ext cx="2420471" cy="6252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2710637" y="800100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2849588" y="894692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头像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3497290" y="894692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融资顾问</a:t>
            </a:r>
            <a:r>
              <a:rPr lang="zh-CN" altLang="en-US" dirty="0" smtClean="0"/>
              <a:t>用户名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3584696" y="1342359"/>
            <a:ext cx="1611404" cy="903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简介</a:t>
            </a:r>
          </a:p>
        </p:txBody>
      </p:sp>
      <p:sp>
        <p:nvSpPr>
          <p:cNvPr id="79" name="矩形 78"/>
          <p:cNvSpPr/>
          <p:nvPr/>
        </p:nvSpPr>
        <p:spPr>
          <a:xfrm>
            <a:off x="2849588" y="1777764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5950556" y="800100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6089507" y="894692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头像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6737209" y="894692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融资顾问</a:t>
            </a:r>
            <a:r>
              <a:rPr lang="zh-CN" altLang="en-US" dirty="0" smtClean="0"/>
              <a:t>用户名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6824615" y="1342359"/>
            <a:ext cx="1611404" cy="903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6089507" y="1777764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9165225" y="800100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9304176" y="894692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头像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9951878" y="894692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融资顾问</a:t>
            </a:r>
            <a:r>
              <a:rPr lang="zh-CN" altLang="en-US" dirty="0" smtClean="0"/>
              <a:t>用户名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0039284" y="1342359"/>
            <a:ext cx="1611404" cy="903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304176" y="1777764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2731818" y="2644807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2870769" y="2739399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头像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3518471" y="2739399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融资顾问</a:t>
            </a:r>
            <a:r>
              <a:rPr lang="zh-CN" altLang="en-US" dirty="0" smtClean="0"/>
              <a:t>用户名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3605877" y="3187066"/>
            <a:ext cx="1611404" cy="903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109" name="矩形 108"/>
          <p:cNvSpPr/>
          <p:nvPr/>
        </p:nvSpPr>
        <p:spPr>
          <a:xfrm>
            <a:off x="2870769" y="3622471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5950556" y="2655242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6089507" y="2749834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头像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6737209" y="2749834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融资顾问</a:t>
            </a:r>
            <a:r>
              <a:rPr lang="zh-CN" altLang="en-US" dirty="0" smtClean="0"/>
              <a:t>用户名</a:t>
            </a:r>
            <a:endParaRPr lang="zh-CN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6824615" y="3197501"/>
            <a:ext cx="1611404" cy="903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6089507" y="3632906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115" name="矩形 114"/>
          <p:cNvSpPr/>
          <p:nvPr/>
        </p:nvSpPr>
        <p:spPr>
          <a:xfrm>
            <a:off x="9165225" y="2699015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9304176" y="2793607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头像</a:t>
            </a:r>
          </a:p>
        </p:txBody>
      </p:sp>
      <p:sp>
        <p:nvSpPr>
          <p:cNvPr id="117" name="文本框 116"/>
          <p:cNvSpPr txBox="1"/>
          <p:nvPr/>
        </p:nvSpPr>
        <p:spPr>
          <a:xfrm>
            <a:off x="9951878" y="2793607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融资顾问</a:t>
            </a:r>
            <a:r>
              <a:rPr lang="zh-CN" altLang="en-US" dirty="0" smtClean="0"/>
              <a:t>用户名</a:t>
            </a:r>
            <a:endParaRPr lang="zh-CN" altLang="en-US" dirty="0"/>
          </a:p>
        </p:txBody>
      </p:sp>
      <p:sp>
        <p:nvSpPr>
          <p:cNvPr id="118" name="矩形 117"/>
          <p:cNvSpPr/>
          <p:nvPr/>
        </p:nvSpPr>
        <p:spPr>
          <a:xfrm>
            <a:off x="10039284" y="3241274"/>
            <a:ext cx="1611404" cy="903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119" name="矩形 118"/>
          <p:cNvSpPr/>
          <p:nvPr/>
        </p:nvSpPr>
        <p:spPr>
          <a:xfrm>
            <a:off x="9304176" y="3676679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2703914" y="4520222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2842865" y="4614814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头像</a:t>
            </a:r>
          </a:p>
        </p:txBody>
      </p:sp>
      <p:sp>
        <p:nvSpPr>
          <p:cNvPr id="122" name="文本框 121"/>
          <p:cNvSpPr txBox="1"/>
          <p:nvPr/>
        </p:nvSpPr>
        <p:spPr>
          <a:xfrm>
            <a:off x="3490567" y="4614814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融资顾问</a:t>
            </a:r>
            <a:r>
              <a:rPr lang="zh-CN" altLang="en-US" dirty="0" smtClean="0"/>
              <a:t>用户名</a:t>
            </a:r>
            <a:endParaRPr lang="zh-CN" altLang="en-US" dirty="0"/>
          </a:p>
        </p:txBody>
      </p:sp>
      <p:sp>
        <p:nvSpPr>
          <p:cNvPr id="123" name="矩形 122"/>
          <p:cNvSpPr/>
          <p:nvPr/>
        </p:nvSpPr>
        <p:spPr>
          <a:xfrm>
            <a:off x="3577973" y="5062481"/>
            <a:ext cx="1611404" cy="903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124" name="矩形 123"/>
          <p:cNvSpPr/>
          <p:nvPr/>
        </p:nvSpPr>
        <p:spPr>
          <a:xfrm>
            <a:off x="2842865" y="5497886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5950556" y="4520222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6089507" y="4614814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头像</a:t>
            </a:r>
          </a:p>
        </p:txBody>
      </p:sp>
      <p:sp>
        <p:nvSpPr>
          <p:cNvPr id="127" name="文本框 126"/>
          <p:cNvSpPr txBox="1"/>
          <p:nvPr/>
        </p:nvSpPr>
        <p:spPr>
          <a:xfrm>
            <a:off x="6737209" y="4614814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融资顾问</a:t>
            </a:r>
            <a:r>
              <a:rPr lang="zh-CN" altLang="en-US" dirty="0" smtClean="0"/>
              <a:t>用户名</a:t>
            </a:r>
            <a:endParaRPr lang="zh-CN" altLang="en-US" dirty="0"/>
          </a:p>
        </p:txBody>
      </p:sp>
      <p:sp>
        <p:nvSpPr>
          <p:cNvPr id="128" name="矩形 127"/>
          <p:cNvSpPr/>
          <p:nvPr/>
        </p:nvSpPr>
        <p:spPr>
          <a:xfrm>
            <a:off x="6824615" y="5062481"/>
            <a:ext cx="1611404" cy="903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129" name="矩形 128"/>
          <p:cNvSpPr/>
          <p:nvPr/>
        </p:nvSpPr>
        <p:spPr>
          <a:xfrm>
            <a:off x="6089507" y="5497886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130" name="矩形 129"/>
          <p:cNvSpPr/>
          <p:nvPr/>
        </p:nvSpPr>
        <p:spPr>
          <a:xfrm>
            <a:off x="9165225" y="4520425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9304176" y="4615017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头像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9951878" y="4615017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融资顾问</a:t>
            </a:r>
            <a:r>
              <a:rPr lang="zh-CN" altLang="en-US" dirty="0" smtClean="0"/>
              <a:t>用户名</a:t>
            </a:r>
            <a:endParaRPr lang="zh-CN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10039284" y="5062684"/>
            <a:ext cx="1611404" cy="903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134" name="矩形 133"/>
          <p:cNvSpPr/>
          <p:nvPr/>
        </p:nvSpPr>
        <p:spPr>
          <a:xfrm>
            <a:off x="9304176" y="5498089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135" name="矩形 134"/>
          <p:cNvSpPr/>
          <p:nvPr/>
        </p:nvSpPr>
        <p:spPr>
          <a:xfrm>
            <a:off x="3989982" y="6346886"/>
            <a:ext cx="982638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136" name="矩形 135"/>
          <p:cNvSpPr/>
          <p:nvPr/>
        </p:nvSpPr>
        <p:spPr>
          <a:xfrm>
            <a:off x="5169681" y="6327076"/>
            <a:ext cx="982638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上一页</a:t>
            </a:r>
            <a:endParaRPr lang="zh-CN" altLang="en-US" dirty="0"/>
          </a:p>
        </p:txBody>
      </p:sp>
      <p:sp>
        <p:nvSpPr>
          <p:cNvPr id="137" name="矩形 136"/>
          <p:cNvSpPr/>
          <p:nvPr/>
        </p:nvSpPr>
        <p:spPr>
          <a:xfrm>
            <a:off x="8622766" y="6341422"/>
            <a:ext cx="982638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下一页</a:t>
            </a:r>
            <a:endParaRPr lang="zh-CN" altLang="en-US" dirty="0"/>
          </a:p>
        </p:txBody>
      </p:sp>
      <p:sp>
        <p:nvSpPr>
          <p:cNvPr id="138" name="矩形 137"/>
          <p:cNvSpPr/>
          <p:nvPr/>
        </p:nvSpPr>
        <p:spPr>
          <a:xfrm>
            <a:off x="9904278" y="6341422"/>
            <a:ext cx="982638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尾页</a:t>
            </a:r>
            <a:endParaRPr lang="zh-CN" altLang="en-US" dirty="0"/>
          </a:p>
        </p:txBody>
      </p:sp>
      <p:sp>
        <p:nvSpPr>
          <p:cNvPr id="139" name="矩形 138"/>
          <p:cNvSpPr/>
          <p:nvPr/>
        </p:nvSpPr>
        <p:spPr>
          <a:xfrm>
            <a:off x="6451193" y="6341422"/>
            <a:ext cx="468941" cy="45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0" name="矩形 139"/>
          <p:cNvSpPr/>
          <p:nvPr/>
        </p:nvSpPr>
        <p:spPr>
          <a:xfrm>
            <a:off x="7153072" y="6351431"/>
            <a:ext cx="468941" cy="45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1" name="矩形 140"/>
          <p:cNvSpPr/>
          <p:nvPr/>
        </p:nvSpPr>
        <p:spPr>
          <a:xfrm>
            <a:off x="7872239" y="6351431"/>
            <a:ext cx="468941" cy="45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2" name="矩形 141"/>
          <p:cNvSpPr/>
          <p:nvPr/>
        </p:nvSpPr>
        <p:spPr>
          <a:xfrm>
            <a:off x="0" y="605118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首页</a:t>
            </a:r>
            <a:endParaRPr lang="zh-CN" altLang="en-US" dirty="0"/>
          </a:p>
        </p:txBody>
      </p:sp>
      <p:sp>
        <p:nvSpPr>
          <p:cNvPr id="143" name="矩形 142"/>
          <p:cNvSpPr/>
          <p:nvPr/>
        </p:nvSpPr>
        <p:spPr>
          <a:xfrm>
            <a:off x="0" y="974740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个人信息</a:t>
            </a:r>
            <a:endParaRPr lang="zh-CN" altLang="en-US" dirty="0"/>
          </a:p>
        </p:txBody>
      </p:sp>
      <p:sp>
        <p:nvSpPr>
          <p:cNvPr id="144" name="矩形 143"/>
          <p:cNvSpPr/>
          <p:nvPr/>
        </p:nvSpPr>
        <p:spPr>
          <a:xfrm>
            <a:off x="-1639" y="1340124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我的项目</a:t>
            </a:r>
            <a:endParaRPr lang="zh-CN" altLang="en-US" dirty="0"/>
          </a:p>
        </p:txBody>
      </p:sp>
      <p:sp>
        <p:nvSpPr>
          <p:cNvPr id="145" name="矩形 144"/>
          <p:cNvSpPr/>
          <p:nvPr/>
        </p:nvSpPr>
        <p:spPr>
          <a:xfrm>
            <a:off x="0" y="1709746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我关注的投资人</a:t>
            </a:r>
            <a:endParaRPr lang="zh-CN" altLang="en-US" dirty="0"/>
          </a:p>
        </p:txBody>
      </p:sp>
      <p:sp>
        <p:nvSpPr>
          <p:cNvPr id="146" name="矩形 145"/>
          <p:cNvSpPr/>
          <p:nvPr/>
        </p:nvSpPr>
        <p:spPr>
          <a:xfrm>
            <a:off x="0" y="2080155"/>
            <a:ext cx="2420471" cy="375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我关注的融资顾问</a:t>
            </a:r>
            <a:endParaRPr lang="zh-CN" altLang="en-US" dirty="0"/>
          </a:p>
        </p:txBody>
      </p:sp>
      <p:sp>
        <p:nvSpPr>
          <p:cNvPr id="147" name="矩形 146"/>
          <p:cNvSpPr/>
          <p:nvPr/>
        </p:nvSpPr>
        <p:spPr>
          <a:xfrm>
            <a:off x="0" y="2455245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我关注的项目</a:t>
            </a:r>
            <a:endParaRPr lang="zh-CN" altLang="en-US" dirty="0"/>
          </a:p>
        </p:txBody>
      </p:sp>
      <p:sp>
        <p:nvSpPr>
          <p:cNvPr id="148" name="矩形 147"/>
          <p:cNvSpPr/>
          <p:nvPr/>
        </p:nvSpPr>
        <p:spPr>
          <a:xfrm>
            <a:off x="0" y="2830335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站内消息</a:t>
            </a:r>
          </a:p>
        </p:txBody>
      </p:sp>
      <p:sp>
        <p:nvSpPr>
          <p:cNvPr id="149" name="矩形 148"/>
          <p:cNvSpPr/>
          <p:nvPr/>
        </p:nvSpPr>
        <p:spPr>
          <a:xfrm>
            <a:off x="0" y="3205389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我收到的</a:t>
            </a:r>
            <a:r>
              <a:rPr lang="en-US" altLang="zh-CN" dirty="0" smtClean="0"/>
              <a:t>BP</a:t>
            </a:r>
            <a:endParaRPr lang="zh-CN" altLang="en-US" dirty="0"/>
          </a:p>
        </p:txBody>
      </p:sp>
      <p:sp>
        <p:nvSpPr>
          <p:cNvPr id="150" name="矩形 149"/>
          <p:cNvSpPr/>
          <p:nvPr/>
        </p:nvSpPr>
        <p:spPr>
          <a:xfrm>
            <a:off x="5368" y="3955533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我聘请的融资顾问</a:t>
            </a:r>
            <a:endParaRPr lang="zh-CN" altLang="en-US" dirty="0"/>
          </a:p>
        </p:txBody>
      </p:sp>
      <p:sp>
        <p:nvSpPr>
          <p:cNvPr id="151" name="矩形 150"/>
          <p:cNvSpPr/>
          <p:nvPr/>
        </p:nvSpPr>
        <p:spPr>
          <a:xfrm>
            <a:off x="0" y="3571883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</a:t>
            </a:r>
            <a:r>
              <a:rPr lang="zh-CN" altLang="en-US" dirty="0" smtClean="0"/>
              <a:t>受理的委托</a:t>
            </a:r>
            <a:endParaRPr lang="zh-CN" altLang="en-US" dirty="0"/>
          </a:p>
        </p:txBody>
      </p:sp>
      <p:sp>
        <p:nvSpPr>
          <p:cNvPr id="152" name="矩形 151"/>
          <p:cNvSpPr/>
          <p:nvPr/>
        </p:nvSpPr>
        <p:spPr>
          <a:xfrm>
            <a:off x="5368" y="4335313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知识分享</a:t>
            </a:r>
            <a:endParaRPr lang="zh-CN" altLang="en-US" dirty="0"/>
          </a:p>
        </p:txBody>
      </p:sp>
      <p:sp>
        <p:nvSpPr>
          <p:cNvPr id="153" name="矩形 152"/>
          <p:cNvSpPr/>
          <p:nvPr/>
        </p:nvSpPr>
        <p:spPr>
          <a:xfrm>
            <a:off x="5368" y="4690539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账号安全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9142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28600" y="199473"/>
            <a:ext cx="3738282" cy="1801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35569" y="454967"/>
            <a:ext cx="713909" cy="79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265237" y="224134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项目的公司名称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1267804" y="871826"/>
            <a:ext cx="2453247" cy="102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投资亮点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182641" y="186027"/>
            <a:ext cx="3738282" cy="1815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289610" y="441521"/>
            <a:ext cx="713909" cy="804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219278" y="210688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项目的公司名称</a:t>
            </a:r>
            <a:endParaRPr lang="zh-CN" altLang="en-US" sz="2400" dirty="0"/>
          </a:p>
        </p:txBody>
      </p:sp>
      <p:sp>
        <p:nvSpPr>
          <p:cNvPr id="27" name="矩形 26"/>
          <p:cNvSpPr/>
          <p:nvPr/>
        </p:nvSpPr>
        <p:spPr>
          <a:xfrm>
            <a:off x="5221845" y="858380"/>
            <a:ext cx="2453247" cy="1035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投资亮点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136682" y="161366"/>
            <a:ext cx="3738282" cy="1840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243651" y="416860"/>
            <a:ext cx="713909" cy="8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9173319" y="186027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项目的公司名称</a:t>
            </a:r>
            <a:endParaRPr lang="zh-CN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9175886" y="833719"/>
            <a:ext cx="2453247" cy="1049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投资亮点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804192" y="2069418"/>
            <a:ext cx="1070772" cy="430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更多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295835" y="2566155"/>
            <a:ext cx="3738282" cy="1801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02804" y="2821649"/>
            <a:ext cx="713909" cy="79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头像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332472" y="2590816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投资人用户名</a:t>
            </a:r>
            <a:endParaRPr lang="zh-CN" altLang="en-US" sz="2400" dirty="0"/>
          </a:p>
        </p:txBody>
      </p:sp>
      <p:sp>
        <p:nvSpPr>
          <p:cNvPr id="49" name="矩形 48"/>
          <p:cNvSpPr/>
          <p:nvPr/>
        </p:nvSpPr>
        <p:spPr>
          <a:xfrm>
            <a:off x="1335039" y="3238508"/>
            <a:ext cx="2453247" cy="102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简介</a:t>
            </a:r>
          </a:p>
        </p:txBody>
      </p:sp>
      <p:sp>
        <p:nvSpPr>
          <p:cNvPr id="50" name="矩形 49"/>
          <p:cNvSpPr/>
          <p:nvPr/>
        </p:nvSpPr>
        <p:spPr>
          <a:xfrm>
            <a:off x="4249876" y="2552709"/>
            <a:ext cx="3738282" cy="1815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4356845" y="2808203"/>
            <a:ext cx="713909" cy="804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头像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5286513" y="2577370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投资人用户名</a:t>
            </a:r>
            <a:endParaRPr lang="zh-CN" altLang="en-US" sz="2400" dirty="0"/>
          </a:p>
        </p:txBody>
      </p:sp>
      <p:sp>
        <p:nvSpPr>
          <p:cNvPr id="53" name="矩形 52"/>
          <p:cNvSpPr/>
          <p:nvPr/>
        </p:nvSpPr>
        <p:spPr>
          <a:xfrm>
            <a:off x="5289080" y="3225062"/>
            <a:ext cx="2453247" cy="1035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简介</a:t>
            </a:r>
          </a:p>
        </p:txBody>
      </p:sp>
      <p:sp>
        <p:nvSpPr>
          <p:cNvPr id="54" name="矩形 53"/>
          <p:cNvSpPr/>
          <p:nvPr/>
        </p:nvSpPr>
        <p:spPr>
          <a:xfrm>
            <a:off x="8203917" y="2528048"/>
            <a:ext cx="3738282" cy="1840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8310886" y="2783542"/>
            <a:ext cx="713909" cy="8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头像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240554" y="2552709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投资人用户名</a:t>
            </a:r>
            <a:endParaRPr lang="zh-CN" altLang="en-US" sz="2400" dirty="0"/>
          </a:p>
        </p:txBody>
      </p:sp>
      <p:sp>
        <p:nvSpPr>
          <p:cNvPr id="57" name="矩形 56"/>
          <p:cNvSpPr/>
          <p:nvPr/>
        </p:nvSpPr>
        <p:spPr>
          <a:xfrm>
            <a:off x="9243121" y="3200401"/>
            <a:ext cx="2453247" cy="1049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简介</a:t>
            </a:r>
          </a:p>
        </p:txBody>
      </p:sp>
      <p:sp>
        <p:nvSpPr>
          <p:cNvPr id="58" name="矩形 57"/>
          <p:cNvSpPr/>
          <p:nvPr/>
        </p:nvSpPr>
        <p:spPr>
          <a:xfrm>
            <a:off x="10871427" y="4436100"/>
            <a:ext cx="1070772" cy="430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更多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295835" y="4865602"/>
            <a:ext cx="3738282" cy="1801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402804" y="5121096"/>
            <a:ext cx="713909" cy="79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头像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1332472" y="4890263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服务商用户名</a:t>
            </a:r>
            <a:endParaRPr lang="zh-CN" altLang="en-US" sz="2400" dirty="0"/>
          </a:p>
        </p:txBody>
      </p:sp>
      <p:sp>
        <p:nvSpPr>
          <p:cNvPr id="62" name="矩形 61"/>
          <p:cNvSpPr/>
          <p:nvPr/>
        </p:nvSpPr>
        <p:spPr>
          <a:xfrm>
            <a:off x="1335039" y="5537955"/>
            <a:ext cx="2453247" cy="102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简介</a:t>
            </a:r>
          </a:p>
        </p:txBody>
      </p:sp>
      <p:sp>
        <p:nvSpPr>
          <p:cNvPr id="63" name="矩形 62"/>
          <p:cNvSpPr/>
          <p:nvPr/>
        </p:nvSpPr>
        <p:spPr>
          <a:xfrm>
            <a:off x="4249876" y="4852156"/>
            <a:ext cx="3738282" cy="1815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4356845" y="5107650"/>
            <a:ext cx="713909" cy="804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头像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5286513" y="4876817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服务商用户名</a:t>
            </a:r>
            <a:endParaRPr lang="zh-CN" altLang="en-US" sz="2400" dirty="0"/>
          </a:p>
        </p:txBody>
      </p:sp>
      <p:sp>
        <p:nvSpPr>
          <p:cNvPr id="66" name="矩形 65"/>
          <p:cNvSpPr/>
          <p:nvPr/>
        </p:nvSpPr>
        <p:spPr>
          <a:xfrm>
            <a:off x="5289080" y="5524509"/>
            <a:ext cx="2453247" cy="1035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简介</a:t>
            </a:r>
          </a:p>
        </p:txBody>
      </p:sp>
      <p:sp>
        <p:nvSpPr>
          <p:cNvPr id="67" name="矩形 66"/>
          <p:cNvSpPr/>
          <p:nvPr/>
        </p:nvSpPr>
        <p:spPr>
          <a:xfrm>
            <a:off x="8203917" y="4827495"/>
            <a:ext cx="3738282" cy="1840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8310886" y="5082989"/>
            <a:ext cx="713909" cy="81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头像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9240554" y="4852156"/>
            <a:ext cx="245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服务商用户名</a:t>
            </a:r>
            <a:endParaRPr lang="zh-CN" altLang="en-US" sz="2400" dirty="0"/>
          </a:p>
        </p:txBody>
      </p:sp>
      <p:sp>
        <p:nvSpPr>
          <p:cNvPr id="70" name="矩形 69"/>
          <p:cNvSpPr/>
          <p:nvPr/>
        </p:nvSpPr>
        <p:spPr>
          <a:xfrm>
            <a:off x="9243121" y="5499848"/>
            <a:ext cx="2453247" cy="1049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简介</a:t>
            </a:r>
          </a:p>
        </p:txBody>
      </p:sp>
      <p:sp>
        <p:nvSpPr>
          <p:cNvPr id="71" name="矩形 70"/>
          <p:cNvSpPr/>
          <p:nvPr/>
        </p:nvSpPr>
        <p:spPr>
          <a:xfrm>
            <a:off x="10871427" y="6735547"/>
            <a:ext cx="1070772" cy="430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更多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388532" y="-1129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402804" y="20999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投资人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322121" y="44665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服务商</a:t>
            </a:r>
          </a:p>
        </p:txBody>
      </p:sp>
    </p:spTree>
    <p:extLst>
      <p:ext uri="{BB962C8B-B14F-4D97-AF65-F5344CB8AC3E}">
        <p14:creationId xmlns:p14="http://schemas.microsoft.com/office/powerpoint/2010/main" val="261853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51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50576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90012" y="111169"/>
            <a:ext cx="470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首页  投行学院  找项目  找服务  找项目 退出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605118"/>
            <a:ext cx="2420471" cy="6252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2710637" y="813547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2849588" y="908139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144" name="文本框 143"/>
          <p:cNvSpPr txBox="1"/>
          <p:nvPr/>
        </p:nvSpPr>
        <p:spPr>
          <a:xfrm>
            <a:off x="3497290" y="908139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公司名称</a:t>
            </a:r>
            <a:endParaRPr lang="zh-CN" altLang="en-US" dirty="0"/>
          </a:p>
        </p:txBody>
      </p:sp>
      <p:sp>
        <p:nvSpPr>
          <p:cNvPr id="145" name="矩形 144"/>
          <p:cNvSpPr/>
          <p:nvPr/>
        </p:nvSpPr>
        <p:spPr>
          <a:xfrm>
            <a:off x="3584696" y="1355806"/>
            <a:ext cx="1611404" cy="903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投资亮点</a:t>
            </a:r>
            <a:endParaRPr lang="zh-CN" altLang="en-US" dirty="0"/>
          </a:p>
        </p:txBody>
      </p:sp>
      <p:sp>
        <p:nvSpPr>
          <p:cNvPr id="146" name="矩形 145"/>
          <p:cNvSpPr/>
          <p:nvPr/>
        </p:nvSpPr>
        <p:spPr>
          <a:xfrm>
            <a:off x="2849588" y="1791211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147" name="矩形 146"/>
          <p:cNvSpPr/>
          <p:nvPr/>
        </p:nvSpPr>
        <p:spPr>
          <a:xfrm>
            <a:off x="5950556" y="813547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6089507" y="908139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149" name="文本框 148"/>
          <p:cNvSpPr txBox="1"/>
          <p:nvPr/>
        </p:nvSpPr>
        <p:spPr>
          <a:xfrm>
            <a:off x="6737209" y="908139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公司名称</a:t>
            </a:r>
            <a:endParaRPr lang="zh-CN" altLang="en-US" dirty="0"/>
          </a:p>
        </p:txBody>
      </p:sp>
      <p:sp>
        <p:nvSpPr>
          <p:cNvPr id="150" name="矩形 149"/>
          <p:cNvSpPr/>
          <p:nvPr/>
        </p:nvSpPr>
        <p:spPr>
          <a:xfrm>
            <a:off x="6824615" y="1355806"/>
            <a:ext cx="1611404" cy="903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投资亮点</a:t>
            </a:r>
            <a:endParaRPr lang="zh-CN" altLang="en-US" dirty="0"/>
          </a:p>
        </p:txBody>
      </p:sp>
      <p:sp>
        <p:nvSpPr>
          <p:cNvPr id="151" name="矩形 150"/>
          <p:cNvSpPr/>
          <p:nvPr/>
        </p:nvSpPr>
        <p:spPr>
          <a:xfrm>
            <a:off x="6089507" y="1791211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152" name="矩形 151"/>
          <p:cNvSpPr/>
          <p:nvPr/>
        </p:nvSpPr>
        <p:spPr>
          <a:xfrm>
            <a:off x="9165225" y="813547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>
            <a:off x="9304176" y="908139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154" name="文本框 153"/>
          <p:cNvSpPr txBox="1"/>
          <p:nvPr/>
        </p:nvSpPr>
        <p:spPr>
          <a:xfrm>
            <a:off x="9951878" y="908139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公司名称</a:t>
            </a:r>
            <a:endParaRPr lang="zh-CN" altLang="en-US" dirty="0"/>
          </a:p>
        </p:txBody>
      </p:sp>
      <p:sp>
        <p:nvSpPr>
          <p:cNvPr id="155" name="矩形 154"/>
          <p:cNvSpPr/>
          <p:nvPr/>
        </p:nvSpPr>
        <p:spPr>
          <a:xfrm>
            <a:off x="10039284" y="1355806"/>
            <a:ext cx="1611404" cy="903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投资亮点</a:t>
            </a:r>
            <a:endParaRPr lang="zh-CN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9304176" y="1791211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157" name="矩形 156"/>
          <p:cNvSpPr/>
          <p:nvPr/>
        </p:nvSpPr>
        <p:spPr>
          <a:xfrm>
            <a:off x="2731818" y="2658254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2870769" y="2752846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159" name="文本框 158"/>
          <p:cNvSpPr txBox="1"/>
          <p:nvPr/>
        </p:nvSpPr>
        <p:spPr>
          <a:xfrm>
            <a:off x="3518471" y="2752846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公司名称</a:t>
            </a:r>
            <a:endParaRPr lang="zh-CN" altLang="en-US" dirty="0"/>
          </a:p>
        </p:txBody>
      </p:sp>
      <p:sp>
        <p:nvSpPr>
          <p:cNvPr id="160" name="矩形 159"/>
          <p:cNvSpPr/>
          <p:nvPr/>
        </p:nvSpPr>
        <p:spPr>
          <a:xfrm>
            <a:off x="3605877" y="3200513"/>
            <a:ext cx="1611404" cy="903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投资亮点</a:t>
            </a:r>
            <a:endParaRPr lang="zh-CN" altLang="en-US" dirty="0"/>
          </a:p>
        </p:txBody>
      </p:sp>
      <p:sp>
        <p:nvSpPr>
          <p:cNvPr id="161" name="矩形 160"/>
          <p:cNvSpPr/>
          <p:nvPr/>
        </p:nvSpPr>
        <p:spPr>
          <a:xfrm>
            <a:off x="2870769" y="3635918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162" name="矩形 161"/>
          <p:cNvSpPr/>
          <p:nvPr/>
        </p:nvSpPr>
        <p:spPr>
          <a:xfrm>
            <a:off x="5950556" y="2668689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6089507" y="2763281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164" name="文本框 163"/>
          <p:cNvSpPr txBox="1"/>
          <p:nvPr/>
        </p:nvSpPr>
        <p:spPr>
          <a:xfrm>
            <a:off x="6737209" y="2763281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公司名称</a:t>
            </a:r>
            <a:endParaRPr lang="zh-CN" altLang="en-US" dirty="0"/>
          </a:p>
        </p:txBody>
      </p:sp>
      <p:sp>
        <p:nvSpPr>
          <p:cNvPr id="165" name="矩形 164"/>
          <p:cNvSpPr/>
          <p:nvPr/>
        </p:nvSpPr>
        <p:spPr>
          <a:xfrm>
            <a:off x="6824615" y="3210948"/>
            <a:ext cx="1611404" cy="903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投资亮点</a:t>
            </a:r>
            <a:endParaRPr lang="zh-CN" altLang="en-US" dirty="0"/>
          </a:p>
        </p:txBody>
      </p:sp>
      <p:sp>
        <p:nvSpPr>
          <p:cNvPr id="166" name="矩形 165"/>
          <p:cNvSpPr/>
          <p:nvPr/>
        </p:nvSpPr>
        <p:spPr>
          <a:xfrm>
            <a:off x="6089507" y="3646353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167" name="矩形 166"/>
          <p:cNvSpPr/>
          <p:nvPr/>
        </p:nvSpPr>
        <p:spPr>
          <a:xfrm>
            <a:off x="9165225" y="2712462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/>
          <p:cNvSpPr/>
          <p:nvPr/>
        </p:nvSpPr>
        <p:spPr>
          <a:xfrm>
            <a:off x="9304176" y="2807054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169" name="文本框 168"/>
          <p:cNvSpPr txBox="1"/>
          <p:nvPr/>
        </p:nvSpPr>
        <p:spPr>
          <a:xfrm>
            <a:off x="9951878" y="2807054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公司名称</a:t>
            </a:r>
            <a:endParaRPr lang="zh-CN" altLang="en-US" dirty="0"/>
          </a:p>
        </p:txBody>
      </p:sp>
      <p:sp>
        <p:nvSpPr>
          <p:cNvPr id="170" name="矩形 169"/>
          <p:cNvSpPr/>
          <p:nvPr/>
        </p:nvSpPr>
        <p:spPr>
          <a:xfrm>
            <a:off x="10039284" y="3254721"/>
            <a:ext cx="1611404" cy="903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投资亮点</a:t>
            </a:r>
            <a:endParaRPr lang="zh-CN" altLang="en-US" dirty="0"/>
          </a:p>
        </p:txBody>
      </p:sp>
      <p:sp>
        <p:nvSpPr>
          <p:cNvPr id="171" name="矩形 170"/>
          <p:cNvSpPr/>
          <p:nvPr/>
        </p:nvSpPr>
        <p:spPr>
          <a:xfrm>
            <a:off x="9304176" y="3690126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172" name="矩形 171"/>
          <p:cNvSpPr/>
          <p:nvPr/>
        </p:nvSpPr>
        <p:spPr>
          <a:xfrm>
            <a:off x="2703914" y="4533669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/>
          <p:cNvSpPr/>
          <p:nvPr/>
        </p:nvSpPr>
        <p:spPr>
          <a:xfrm>
            <a:off x="2842865" y="4628261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174" name="文本框 173"/>
          <p:cNvSpPr txBox="1"/>
          <p:nvPr/>
        </p:nvSpPr>
        <p:spPr>
          <a:xfrm>
            <a:off x="3490567" y="4628261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公司名称</a:t>
            </a:r>
            <a:endParaRPr lang="zh-CN" altLang="en-US" dirty="0"/>
          </a:p>
        </p:txBody>
      </p:sp>
      <p:sp>
        <p:nvSpPr>
          <p:cNvPr id="175" name="矩形 174"/>
          <p:cNvSpPr/>
          <p:nvPr/>
        </p:nvSpPr>
        <p:spPr>
          <a:xfrm>
            <a:off x="3577973" y="5075928"/>
            <a:ext cx="1611404" cy="903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投资亮点</a:t>
            </a:r>
            <a:endParaRPr lang="zh-CN" altLang="en-US" dirty="0"/>
          </a:p>
        </p:txBody>
      </p:sp>
      <p:sp>
        <p:nvSpPr>
          <p:cNvPr id="176" name="矩形 175"/>
          <p:cNvSpPr/>
          <p:nvPr/>
        </p:nvSpPr>
        <p:spPr>
          <a:xfrm>
            <a:off x="2842865" y="5511333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177" name="矩形 176"/>
          <p:cNvSpPr/>
          <p:nvPr/>
        </p:nvSpPr>
        <p:spPr>
          <a:xfrm>
            <a:off x="5950556" y="4533669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6089507" y="4628261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179" name="文本框 178"/>
          <p:cNvSpPr txBox="1"/>
          <p:nvPr/>
        </p:nvSpPr>
        <p:spPr>
          <a:xfrm>
            <a:off x="6737209" y="4628261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公司名称</a:t>
            </a:r>
            <a:endParaRPr lang="zh-CN" altLang="en-US" dirty="0"/>
          </a:p>
        </p:txBody>
      </p:sp>
      <p:sp>
        <p:nvSpPr>
          <p:cNvPr id="180" name="矩形 179"/>
          <p:cNvSpPr/>
          <p:nvPr/>
        </p:nvSpPr>
        <p:spPr>
          <a:xfrm>
            <a:off x="6824615" y="5075928"/>
            <a:ext cx="1611404" cy="903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投资亮点</a:t>
            </a:r>
            <a:endParaRPr lang="zh-CN" altLang="en-US" dirty="0"/>
          </a:p>
        </p:txBody>
      </p:sp>
      <p:sp>
        <p:nvSpPr>
          <p:cNvPr id="181" name="矩形 180"/>
          <p:cNvSpPr/>
          <p:nvPr/>
        </p:nvSpPr>
        <p:spPr>
          <a:xfrm>
            <a:off x="6089507" y="5511333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182" name="矩形 181"/>
          <p:cNvSpPr/>
          <p:nvPr/>
        </p:nvSpPr>
        <p:spPr>
          <a:xfrm>
            <a:off x="9165225" y="4533872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9304176" y="4628464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184" name="文本框 183"/>
          <p:cNvSpPr txBox="1"/>
          <p:nvPr/>
        </p:nvSpPr>
        <p:spPr>
          <a:xfrm>
            <a:off x="9951878" y="4628464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公司名称</a:t>
            </a:r>
            <a:endParaRPr lang="zh-CN" altLang="en-US" dirty="0"/>
          </a:p>
        </p:txBody>
      </p:sp>
      <p:sp>
        <p:nvSpPr>
          <p:cNvPr id="185" name="矩形 184"/>
          <p:cNvSpPr/>
          <p:nvPr/>
        </p:nvSpPr>
        <p:spPr>
          <a:xfrm>
            <a:off x="10039284" y="5076131"/>
            <a:ext cx="1611404" cy="903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投资亮点</a:t>
            </a:r>
            <a:endParaRPr lang="zh-CN" altLang="en-US" dirty="0"/>
          </a:p>
        </p:txBody>
      </p:sp>
      <p:sp>
        <p:nvSpPr>
          <p:cNvPr id="186" name="矩形 185"/>
          <p:cNvSpPr/>
          <p:nvPr/>
        </p:nvSpPr>
        <p:spPr>
          <a:xfrm>
            <a:off x="9304176" y="5511536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187" name="矩形 186"/>
          <p:cNvSpPr/>
          <p:nvPr/>
        </p:nvSpPr>
        <p:spPr>
          <a:xfrm>
            <a:off x="3926374" y="6280528"/>
            <a:ext cx="982638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188" name="矩形 187"/>
          <p:cNvSpPr/>
          <p:nvPr/>
        </p:nvSpPr>
        <p:spPr>
          <a:xfrm>
            <a:off x="5106073" y="6260718"/>
            <a:ext cx="982638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上一页</a:t>
            </a:r>
            <a:endParaRPr lang="zh-CN" altLang="en-US" dirty="0"/>
          </a:p>
        </p:txBody>
      </p:sp>
      <p:sp>
        <p:nvSpPr>
          <p:cNvPr id="189" name="矩形 188"/>
          <p:cNvSpPr/>
          <p:nvPr/>
        </p:nvSpPr>
        <p:spPr>
          <a:xfrm>
            <a:off x="8559158" y="6275064"/>
            <a:ext cx="982638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下一页</a:t>
            </a:r>
            <a:endParaRPr lang="zh-CN" altLang="en-US" dirty="0"/>
          </a:p>
        </p:txBody>
      </p:sp>
      <p:sp>
        <p:nvSpPr>
          <p:cNvPr id="190" name="矩形 189"/>
          <p:cNvSpPr/>
          <p:nvPr/>
        </p:nvSpPr>
        <p:spPr>
          <a:xfrm>
            <a:off x="9840670" y="6275064"/>
            <a:ext cx="982638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尾页</a:t>
            </a:r>
            <a:endParaRPr lang="zh-CN" altLang="en-US" dirty="0"/>
          </a:p>
        </p:txBody>
      </p:sp>
      <p:sp>
        <p:nvSpPr>
          <p:cNvPr id="191" name="矩形 190"/>
          <p:cNvSpPr/>
          <p:nvPr/>
        </p:nvSpPr>
        <p:spPr>
          <a:xfrm>
            <a:off x="6387585" y="6275064"/>
            <a:ext cx="468941" cy="45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2" name="矩形 191"/>
          <p:cNvSpPr/>
          <p:nvPr/>
        </p:nvSpPr>
        <p:spPr>
          <a:xfrm>
            <a:off x="7089464" y="6285073"/>
            <a:ext cx="468941" cy="45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3" name="矩形 192"/>
          <p:cNvSpPr/>
          <p:nvPr/>
        </p:nvSpPr>
        <p:spPr>
          <a:xfrm>
            <a:off x="7808631" y="6285073"/>
            <a:ext cx="468941" cy="45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4" name="矩形 193"/>
          <p:cNvSpPr/>
          <p:nvPr/>
        </p:nvSpPr>
        <p:spPr>
          <a:xfrm>
            <a:off x="0" y="605118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首页</a:t>
            </a:r>
            <a:endParaRPr lang="zh-CN" altLang="en-US" dirty="0"/>
          </a:p>
        </p:txBody>
      </p:sp>
      <p:sp>
        <p:nvSpPr>
          <p:cNvPr id="195" name="矩形 194"/>
          <p:cNvSpPr/>
          <p:nvPr/>
        </p:nvSpPr>
        <p:spPr>
          <a:xfrm>
            <a:off x="0" y="974740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个人信息</a:t>
            </a:r>
            <a:endParaRPr lang="zh-CN" altLang="en-US" dirty="0"/>
          </a:p>
        </p:txBody>
      </p:sp>
      <p:sp>
        <p:nvSpPr>
          <p:cNvPr id="196" name="矩形 195"/>
          <p:cNvSpPr/>
          <p:nvPr/>
        </p:nvSpPr>
        <p:spPr>
          <a:xfrm>
            <a:off x="-1639" y="1340124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我的项目</a:t>
            </a:r>
            <a:endParaRPr lang="zh-CN" altLang="en-US" dirty="0"/>
          </a:p>
        </p:txBody>
      </p:sp>
      <p:sp>
        <p:nvSpPr>
          <p:cNvPr id="197" name="矩形 196"/>
          <p:cNvSpPr/>
          <p:nvPr/>
        </p:nvSpPr>
        <p:spPr>
          <a:xfrm>
            <a:off x="0" y="1709746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我关注的投资人</a:t>
            </a:r>
            <a:endParaRPr lang="zh-CN" altLang="en-US" dirty="0"/>
          </a:p>
        </p:txBody>
      </p:sp>
      <p:sp>
        <p:nvSpPr>
          <p:cNvPr id="198" name="矩形 197"/>
          <p:cNvSpPr/>
          <p:nvPr/>
        </p:nvSpPr>
        <p:spPr>
          <a:xfrm>
            <a:off x="0" y="2080155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我关注的融资顾问</a:t>
            </a:r>
            <a:endParaRPr lang="zh-CN" altLang="en-US" dirty="0"/>
          </a:p>
        </p:txBody>
      </p:sp>
      <p:sp>
        <p:nvSpPr>
          <p:cNvPr id="199" name="矩形 198"/>
          <p:cNvSpPr/>
          <p:nvPr/>
        </p:nvSpPr>
        <p:spPr>
          <a:xfrm>
            <a:off x="0" y="2455245"/>
            <a:ext cx="2420471" cy="375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我关注的项目</a:t>
            </a:r>
            <a:endParaRPr lang="zh-CN" altLang="en-US" dirty="0"/>
          </a:p>
        </p:txBody>
      </p:sp>
      <p:sp>
        <p:nvSpPr>
          <p:cNvPr id="200" name="矩形 199"/>
          <p:cNvSpPr/>
          <p:nvPr/>
        </p:nvSpPr>
        <p:spPr>
          <a:xfrm>
            <a:off x="0" y="2830335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站内消息</a:t>
            </a:r>
          </a:p>
        </p:txBody>
      </p:sp>
      <p:sp>
        <p:nvSpPr>
          <p:cNvPr id="201" name="矩形 200"/>
          <p:cNvSpPr/>
          <p:nvPr/>
        </p:nvSpPr>
        <p:spPr>
          <a:xfrm>
            <a:off x="0" y="3205389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我收到的</a:t>
            </a:r>
            <a:r>
              <a:rPr lang="en-US" altLang="zh-CN" dirty="0" smtClean="0"/>
              <a:t>BP</a:t>
            </a:r>
            <a:endParaRPr lang="zh-CN" altLang="en-US" dirty="0"/>
          </a:p>
        </p:txBody>
      </p:sp>
      <p:sp>
        <p:nvSpPr>
          <p:cNvPr id="202" name="矩形 201"/>
          <p:cNvSpPr/>
          <p:nvPr/>
        </p:nvSpPr>
        <p:spPr>
          <a:xfrm>
            <a:off x="5368" y="3955533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我聘请的融资顾问</a:t>
            </a:r>
            <a:endParaRPr lang="zh-CN" altLang="en-US" dirty="0"/>
          </a:p>
        </p:txBody>
      </p:sp>
      <p:sp>
        <p:nvSpPr>
          <p:cNvPr id="203" name="矩形 202"/>
          <p:cNvSpPr/>
          <p:nvPr/>
        </p:nvSpPr>
        <p:spPr>
          <a:xfrm>
            <a:off x="0" y="3571883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</a:t>
            </a:r>
            <a:r>
              <a:rPr lang="zh-CN" altLang="en-US" dirty="0" smtClean="0"/>
              <a:t>受理的委托</a:t>
            </a:r>
            <a:endParaRPr lang="zh-CN" altLang="en-US" dirty="0"/>
          </a:p>
        </p:txBody>
      </p:sp>
      <p:sp>
        <p:nvSpPr>
          <p:cNvPr id="204" name="矩形 203"/>
          <p:cNvSpPr/>
          <p:nvPr/>
        </p:nvSpPr>
        <p:spPr>
          <a:xfrm>
            <a:off x="5368" y="4335313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知识分享</a:t>
            </a:r>
            <a:endParaRPr lang="zh-CN" altLang="en-US" dirty="0"/>
          </a:p>
        </p:txBody>
      </p:sp>
      <p:sp>
        <p:nvSpPr>
          <p:cNvPr id="205" name="矩形 204"/>
          <p:cNvSpPr/>
          <p:nvPr/>
        </p:nvSpPr>
        <p:spPr>
          <a:xfrm>
            <a:off x="5368" y="4690539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账号安全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8301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51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50576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90012" y="111169"/>
            <a:ext cx="470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首页  投行学院  找项目  找服务  找项目 退出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605118"/>
            <a:ext cx="2420471" cy="6252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729552" y="805218"/>
            <a:ext cx="9144000" cy="6052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15904" y="791570"/>
            <a:ext cx="9157648" cy="1323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906973" y="974211"/>
            <a:ext cx="600501" cy="64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图标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901251" y="908139"/>
            <a:ext cx="270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标题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816555" y="1275966"/>
            <a:ext cx="6428095" cy="772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</a:t>
            </a:r>
            <a:r>
              <a:rPr lang="en-US" altLang="zh-CN" dirty="0" smtClean="0"/>
              <a:t>1</a:t>
            </a:r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556544" y="1246323"/>
            <a:ext cx="129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2017/02/20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2727403" y="2129051"/>
            <a:ext cx="9157648" cy="1323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2918472" y="2311692"/>
            <a:ext cx="600501" cy="64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图标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3912750" y="2245620"/>
            <a:ext cx="270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标题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3816555" y="2572503"/>
            <a:ext cx="6428095" cy="772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</a:t>
            </a:r>
            <a:r>
              <a:rPr lang="en-US" altLang="zh-CN" dirty="0" smtClean="0"/>
              <a:t>2</a:t>
            </a:r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10568043" y="2583804"/>
            <a:ext cx="129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2017/02/19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2727403" y="3466532"/>
            <a:ext cx="9157648" cy="1323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2918472" y="3649173"/>
            <a:ext cx="600501" cy="64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图标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3912750" y="3583101"/>
            <a:ext cx="270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标题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3835004" y="3935774"/>
            <a:ext cx="6428095" cy="772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</a:t>
            </a:r>
            <a:r>
              <a:rPr lang="en-US" altLang="zh-CN" dirty="0" smtClean="0"/>
              <a:t>3</a:t>
            </a:r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10568043" y="3921285"/>
            <a:ext cx="129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2017/02/18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2727403" y="4790365"/>
            <a:ext cx="9157648" cy="1323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2918472" y="4973006"/>
            <a:ext cx="600501" cy="64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图标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3912750" y="4920781"/>
            <a:ext cx="270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标题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3835003" y="5275662"/>
            <a:ext cx="6428095" cy="772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</a:t>
            </a:r>
            <a:r>
              <a:rPr lang="en-US" altLang="zh-CN" dirty="0" smtClean="0"/>
              <a:t>4</a:t>
            </a:r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10568043" y="5245118"/>
            <a:ext cx="129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2017/02/17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0" y="605118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首页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0" y="974740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个人信息</a:t>
            </a:r>
            <a:endParaRPr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-1639" y="1340124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我的项目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0" y="1709746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我关注的投资人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0" y="2080155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我关注的融资顾问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0" y="2455245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我关注的项目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0" y="2830335"/>
            <a:ext cx="2420471" cy="375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站内消息</a:t>
            </a:r>
          </a:p>
        </p:txBody>
      </p:sp>
      <p:sp>
        <p:nvSpPr>
          <p:cNvPr id="101" name="矩形 100"/>
          <p:cNvSpPr/>
          <p:nvPr/>
        </p:nvSpPr>
        <p:spPr>
          <a:xfrm>
            <a:off x="0" y="3205389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我收到的</a:t>
            </a:r>
            <a:r>
              <a:rPr lang="en-US" altLang="zh-CN" dirty="0" smtClean="0"/>
              <a:t>BP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5368" y="3955533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我聘请的融资顾问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0" y="3571883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</a:t>
            </a:r>
            <a:r>
              <a:rPr lang="zh-CN" altLang="en-US" dirty="0" smtClean="0"/>
              <a:t>受理的委托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5368" y="4335313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知识分享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5368" y="4690539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账号安全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677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51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50576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90012" y="111169"/>
            <a:ext cx="470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首页  投行学院  找项目  找服务  找项目 退出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605118"/>
            <a:ext cx="2420471" cy="6252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2710637" y="813547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2849588" y="908139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144" name="文本框 143"/>
          <p:cNvSpPr txBox="1"/>
          <p:nvPr/>
        </p:nvSpPr>
        <p:spPr>
          <a:xfrm>
            <a:off x="3497290" y="908139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公司名称</a:t>
            </a:r>
            <a:endParaRPr lang="zh-CN" altLang="en-US" dirty="0"/>
          </a:p>
        </p:txBody>
      </p:sp>
      <p:sp>
        <p:nvSpPr>
          <p:cNvPr id="145" name="矩形 144"/>
          <p:cNvSpPr/>
          <p:nvPr/>
        </p:nvSpPr>
        <p:spPr>
          <a:xfrm>
            <a:off x="3584696" y="1355806"/>
            <a:ext cx="1611404" cy="903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投资亮点</a:t>
            </a:r>
            <a:endParaRPr lang="zh-CN" altLang="en-US" dirty="0"/>
          </a:p>
        </p:txBody>
      </p:sp>
      <p:sp>
        <p:nvSpPr>
          <p:cNvPr id="146" name="矩形 145"/>
          <p:cNvSpPr/>
          <p:nvPr/>
        </p:nvSpPr>
        <p:spPr>
          <a:xfrm>
            <a:off x="2849588" y="1791211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147" name="矩形 146"/>
          <p:cNvSpPr/>
          <p:nvPr/>
        </p:nvSpPr>
        <p:spPr>
          <a:xfrm>
            <a:off x="5950556" y="813547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6089507" y="908139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149" name="文本框 148"/>
          <p:cNvSpPr txBox="1"/>
          <p:nvPr/>
        </p:nvSpPr>
        <p:spPr>
          <a:xfrm>
            <a:off x="6737209" y="908139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公司名称</a:t>
            </a:r>
            <a:endParaRPr lang="zh-CN" altLang="en-US" dirty="0"/>
          </a:p>
        </p:txBody>
      </p:sp>
      <p:sp>
        <p:nvSpPr>
          <p:cNvPr id="150" name="矩形 149"/>
          <p:cNvSpPr/>
          <p:nvPr/>
        </p:nvSpPr>
        <p:spPr>
          <a:xfrm>
            <a:off x="6824615" y="1355806"/>
            <a:ext cx="1611404" cy="903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投资亮点</a:t>
            </a:r>
            <a:endParaRPr lang="zh-CN" altLang="en-US" dirty="0"/>
          </a:p>
        </p:txBody>
      </p:sp>
      <p:sp>
        <p:nvSpPr>
          <p:cNvPr id="151" name="矩形 150"/>
          <p:cNvSpPr/>
          <p:nvPr/>
        </p:nvSpPr>
        <p:spPr>
          <a:xfrm>
            <a:off x="6089507" y="1791211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152" name="矩形 151"/>
          <p:cNvSpPr/>
          <p:nvPr/>
        </p:nvSpPr>
        <p:spPr>
          <a:xfrm>
            <a:off x="9165225" y="813547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>
            <a:off x="9304176" y="908139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154" name="文本框 153"/>
          <p:cNvSpPr txBox="1"/>
          <p:nvPr/>
        </p:nvSpPr>
        <p:spPr>
          <a:xfrm>
            <a:off x="9951878" y="908139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公司名称</a:t>
            </a:r>
            <a:endParaRPr lang="zh-CN" altLang="en-US" dirty="0"/>
          </a:p>
        </p:txBody>
      </p:sp>
      <p:sp>
        <p:nvSpPr>
          <p:cNvPr id="155" name="矩形 154"/>
          <p:cNvSpPr/>
          <p:nvPr/>
        </p:nvSpPr>
        <p:spPr>
          <a:xfrm>
            <a:off x="10039284" y="1355806"/>
            <a:ext cx="1611404" cy="903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投资亮点</a:t>
            </a:r>
            <a:endParaRPr lang="zh-CN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9304176" y="1791211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157" name="矩形 156"/>
          <p:cNvSpPr/>
          <p:nvPr/>
        </p:nvSpPr>
        <p:spPr>
          <a:xfrm>
            <a:off x="2731818" y="2658254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2870769" y="2752846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159" name="文本框 158"/>
          <p:cNvSpPr txBox="1"/>
          <p:nvPr/>
        </p:nvSpPr>
        <p:spPr>
          <a:xfrm>
            <a:off x="3518471" y="2752846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公司名称</a:t>
            </a:r>
            <a:endParaRPr lang="zh-CN" altLang="en-US" dirty="0"/>
          </a:p>
        </p:txBody>
      </p:sp>
      <p:sp>
        <p:nvSpPr>
          <p:cNvPr id="160" name="矩形 159"/>
          <p:cNvSpPr/>
          <p:nvPr/>
        </p:nvSpPr>
        <p:spPr>
          <a:xfrm>
            <a:off x="3605877" y="3200513"/>
            <a:ext cx="1611404" cy="903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投资亮点</a:t>
            </a:r>
            <a:endParaRPr lang="zh-CN" altLang="en-US" dirty="0"/>
          </a:p>
        </p:txBody>
      </p:sp>
      <p:sp>
        <p:nvSpPr>
          <p:cNvPr id="161" name="矩形 160"/>
          <p:cNvSpPr/>
          <p:nvPr/>
        </p:nvSpPr>
        <p:spPr>
          <a:xfrm>
            <a:off x="2870769" y="3635918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162" name="矩形 161"/>
          <p:cNvSpPr/>
          <p:nvPr/>
        </p:nvSpPr>
        <p:spPr>
          <a:xfrm>
            <a:off x="5950556" y="2668689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6089507" y="2763281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164" name="文本框 163"/>
          <p:cNvSpPr txBox="1"/>
          <p:nvPr/>
        </p:nvSpPr>
        <p:spPr>
          <a:xfrm>
            <a:off x="6737209" y="2763281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公司名称</a:t>
            </a:r>
            <a:endParaRPr lang="zh-CN" altLang="en-US" dirty="0"/>
          </a:p>
        </p:txBody>
      </p:sp>
      <p:sp>
        <p:nvSpPr>
          <p:cNvPr id="165" name="矩形 164"/>
          <p:cNvSpPr/>
          <p:nvPr/>
        </p:nvSpPr>
        <p:spPr>
          <a:xfrm>
            <a:off x="6824615" y="3210948"/>
            <a:ext cx="1611404" cy="903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投资亮点</a:t>
            </a:r>
            <a:endParaRPr lang="zh-CN" altLang="en-US" dirty="0"/>
          </a:p>
        </p:txBody>
      </p:sp>
      <p:sp>
        <p:nvSpPr>
          <p:cNvPr id="166" name="矩形 165"/>
          <p:cNvSpPr/>
          <p:nvPr/>
        </p:nvSpPr>
        <p:spPr>
          <a:xfrm>
            <a:off x="6089507" y="3646353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167" name="矩形 166"/>
          <p:cNvSpPr/>
          <p:nvPr/>
        </p:nvSpPr>
        <p:spPr>
          <a:xfrm>
            <a:off x="9165225" y="2712462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/>
          <p:cNvSpPr/>
          <p:nvPr/>
        </p:nvSpPr>
        <p:spPr>
          <a:xfrm>
            <a:off x="9304176" y="2807054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169" name="文本框 168"/>
          <p:cNvSpPr txBox="1"/>
          <p:nvPr/>
        </p:nvSpPr>
        <p:spPr>
          <a:xfrm>
            <a:off x="9951878" y="2807054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公司名称</a:t>
            </a:r>
            <a:endParaRPr lang="zh-CN" altLang="en-US" dirty="0"/>
          </a:p>
        </p:txBody>
      </p:sp>
      <p:sp>
        <p:nvSpPr>
          <p:cNvPr id="170" name="矩形 169"/>
          <p:cNvSpPr/>
          <p:nvPr/>
        </p:nvSpPr>
        <p:spPr>
          <a:xfrm>
            <a:off x="10039284" y="3254721"/>
            <a:ext cx="1611404" cy="903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投资亮点</a:t>
            </a:r>
            <a:endParaRPr lang="zh-CN" altLang="en-US" dirty="0"/>
          </a:p>
        </p:txBody>
      </p:sp>
      <p:sp>
        <p:nvSpPr>
          <p:cNvPr id="171" name="矩形 170"/>
          <p:cNvSpPr/>
          <p:nvPr/>
        </p:nvSpPr>
        <p:spPr>
          <a:xfrm>
            <a:off x="9304176" y="3690126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172" name="矩形 171"/>
          <p:cNvSpPr/>
          <p:nvPr/>
        </p:nvSpPr>
        <p:spPr>
          <a:xfrm>
            <a:off x="2703914" y="4533669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/>
          <p:cNvSpPr/>
          <p:nvPr/>
        </p:nvSpPr>
        <p:spPr>
          <a:xfrm>
            <a:off x="2842865" y="4628261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174" name="文本框 173"/>
          <p:cNvSpPr txBox="1"/>
          <p:nvPr/>
        </p:nvSpPr>
        <p:spPr>
          <a:xfrm>
            <a:off x="3490567" y="4628261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公司名称</a:t>
            </a:r>
            <a:endParaRPr lang="zh-CN" altLang="en-US" dirty="0"/>
          </a:p>
        </p:txBody>
      </p:sp>
      <p:sp>
        <p:nvSpPr>
          <p:cNvPr id="175" name="矩形 174"/>
          <p:cNvSpPr/>
          <p:nvPr/>
        </p:nvSpPr>
        <p:spPr>
          <a:xfrm>
            <a:off x="3577973" y="5075928"/>
            <a:ext cx="1611404" cy="903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投资亮点</a:t>
            </a:r>
            <a:endParaRPr lang="zh-CN" altLang="en-US" dirty="0"/>
          </a:p>
        </p:txBody>
      </p:sp>
      <p:sp>
        <p:nvSpPr>
          <p:cNvPr id="176" name="矩形 175"/>
          <p:cNvSpPr/>
          <p:nvPr/>
        </p:nvSpPr>
        <p:spPr>
          <a:xfrm>
            <a:off x="2842865" y="5511333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177" name="矩形 176"/>
          <p:cNvSpPr/>
          <p:nvPr/>
        </p:nvSpPr>
        <p:spPr>
          <a:xfrm>
            <a:off x="5950556" y="4533669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6089507" y="4628261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179" name="文本框 178"/>
          <p:cNvSpPr txBox="1"/>
          <p:nvPr/>
        </p:nvSpPr>
        <p:spPr>
          <a:xfrm>
            <a:off x="6737209" y="4628261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公司名称</a:t>
            </a:r>
            <a:endParaRPr lang="zh-CN" altLang="en-US" dirty="0"/>
          </a:p>
        </p:txBody>
      </p:sp>
      <p:sp>
        <p:nvSpPr>
          <p:cNvPr id="180" name="矩形 179"/>
          <p:cNvSpPr/>
          <p:nvPr/>
        </p:nvSpPr>
        <p:spPr>
          <a:xfrm>
            <a:off x="6824615" y="5075928"/>
            <a:ext cx="1611404" cy="903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投资亮点</a:t>
            </a:r>
            <a:endParaRPr lang="zh-CN" altLang="en-US" dirty="0"/>
          </a:p>
        </p:txBody>
      </p:sp>
      <p:sp>
        <p:nvSpPr>
          <p:cNvPr id="181" name="矩形 180"/>
          <p:cNvSpPr/>
          <p:nvPr/>
        </p:nvSpPr>
        <p:spPr>
          <a:xfrm>
            <a:off x="6089507" y="5511333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182" name="矩形 181"/>
          <p:cNvSpPr/>
          <p:nvPr/>
        </p:nvSpPr>
        <p:spPr>
          <a:xfrm>
            <a:off x="9165225" y="4533872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9304176" y="4628464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184" name="文本框 183"/>
          <p:cNvSpPr txBox="1"/>
          <p:nvPr/>
        </p:nvSpPr>
        <p:spPr>
          <a:xfrm>
            <a:off x="9951878" y="4628464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公司名称</a:t>
            </a:r>
            <a:endParaRPr lang="zh-CN" altLang="en-US" dirty="0"/>
          </a:p>
        </p:txBody>
      </p:sp>
      <p:sp>
        <p:nvSpPr>
          <p:cNvPr id="185" name="矩形 184"/>
          <p:cNvSpPr/>
          <p:nvPr/>
        </p:nvSpPr>
        <p:spPr>
          <a:xfrm>
            <a:off x="10039284" y="5076131"/>
            <a:ext cx="1611404" cy="903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投资亮点</a:t>
            </a:r>
            <a:endParaRPr lang="zh-CN" altLang="en-US" dirty="0"/>
          </a:p>
        </p:txBody>
      </p:sp>
      <p:sp>
        <p:nvSpPr>
          <p:cNvPr id="186" name="矩形 185"/>
          <p:cNvSpPr/>
          <p:nvPr/>
        </p:nvSpPr>
        <p:spPr>
          <a:xfrm>
            <a:off x="9304176" y="5511536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187" name="矩形 186"/>
          <p:cNvSpPr/>
          <p:nvPr/>
        </p:nvSpPr>
        <p:spPr>
          <a:xfrm>
            <a:off x="3926374" y="6280528"/>
            <a:ext cx="982638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188" name="矩形 187"/>
          <p:cNvSpPr/>
          <p:nvPr/>
        </p:nvSpPr>
        <p:spPr>
          <a:xfrm>
            <a:off x="5106073" y="6260718"/>
            <a:ext cx="982638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上一页</a:t>
            </a:r>
            <a:endParaRPr lang="zh-CN" altLang="en-US" dirty="0"/>
          </a:p>
        </p:txBody>
      </p:sp>
      <p:sp>
        <p:nvSpPr>
          <p:cNvPr id="189" name="矩形 188"/>
          <p:cNvSpPr/>
          <p:nvPr/>
        </p:nvSpPr>
        <p:spPr>
          <a:xfrm>
            <a:off x="8559158" y="6275064"/>
            <a:ext cx="982638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下一页</a:t>
            </a:r>
            <a:endParaRPr lang="zh-CN" altLang="en-US" dirty="0"/>
          </a:p>
        </p:txBody>
      </p:sp>
      <p:sp>
        <p:nvSpPr>
          <p:cNvPr id="190" name="矩形 189"/>
          <p:cNvSpPr/>
          <p:nvPr/>
        </p:nvSpPr>
        <p:spPr>
          <a:xfrm>
            <a:off x="9840670" y="6275064"/>
            <a:ext cx="982638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尾页</a:t>
            </a:r>
            <a:endParaRPr lang="zh-CN" altLang="en-US" dirty="0"/>
          </a:p>
        </p:txBody>
      </p:sp>
      <p:sp>
        <p:nvSpPr>
          <p:cNvPr id="191" name="矩形 190"/>
          <p:cNvSpPr/>
          <p:nvPr/>
        </p:nvSpPr>
        <p:spPr>
          <a:xfrm>
            <a:off x="6387585" y="6275064"/>
            <a:ext cx="468941" cy="45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2" name="矩形 191"/>
          <p:cNvSpPr/>
          <p:nvPr/>
        </p:nvSpPr>
        <p:spPr>
          <a:xfrm>
            <a:off x="7089464" y="6285073"/>
            <a:ext cx="468941" cy="45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3" name="矩形 192"/>
          <p:cNvSpPr/>
          <p:nvPr/>
        </p:nvSpPr>
        <p:spPr>
          <a:xfrm>
            <a:off x="7808631" y="6285073"/>
            <a:ext cx="468941" cy="45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0" y="605118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首页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0" y="974740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个人信息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-1639" y="1340124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我的项目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0" y="1709746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我关注的投资人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0" y="2080155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我关注的融资顾问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0" y="2455245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我关注的项目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0" y="2830335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站内消息</a:t>
            </a:r>
          </a:p>
        </p:txBody>
      </p:sp>
      <p:sp>
        <p:nvSpPr>
          <p:cNvPr id="74" name="矩形 73"/>
          <p:cNvSpPr/>
          <p:nvPr/>
        </p:nvSpPr>
        <p:spPr>
          <a:xfrm>
            <a:off x="0" y="3205389"/>
            <a:ext cx="2420471" cy="375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我收到的</a:t>
            </a:r>
            <a:r>
              <a:rPr lang="en-US" altLang="zh-CN" dirty="0" smtClean="0"/>
              <a:t>BP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5368" y="3955533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我聘请的融资顾问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0" y="3571883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</a:t>
            </a:r>
            <a:r>
              <a:rPr lang="zh-CN" altLang="en-US" dirty="0" smtClean="0"/>
              <a:t>受理的委托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5368" y="4335313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知识分享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5368" y="4690539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账号安全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4261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51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50576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90012" y="111169"/>
            <a:ext cx="470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首页  投行学院  找项目  找服务  找项目 退出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605118"/>
            <a:ext cx="2420471" cy="6252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2710637" y="813547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3" name="矩形 142"/>
          <p:cNvSpPr/>
          <p:nvPr/>
        </p:nvSpPr>
        <p:spPr>
          <a:xfrm>
            <a:off x="2849588" y="908139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144" name="文本框 143"/>
          <p:cNvSpPr txBox="1"/>
          <p:nvPr/>
        </p:nvSpPr>
        <p:spPr>
          <a:xfrm>
            <a:off x="3497290" y="908139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公司名称</a:t>
            </a:r>
            <a:endParaRPr lang="zh-CN" altLang="en-US" dirty="0"/>
          </a:p>
        </p:txBody>
      </p:sp>
      <p:sp>
        <p:nvSpPr>
          <p:cNvPr id="147" name="矩形 146"/>
          <p:cNvSpPr/>
          <p:nvPr/>
        </p:nvSpPr>
        <p:spPr>
          <a:xfrm>
            <a:off x="5950556" y="813547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6089507" y="908139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149" name="文本框 148"/>
          <p:cNvSpPr txBox="1"/>
          <p:nvPr/>
        </p:nvSpPr>
        <p:spPr>
          <a:xfrm>
            <a:off x="6737209" y="908139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公司名称</a:t>
            </a:r>
            <a:endParaRPr lang="zh-CN" altLang="en-US" dirty="0"/>
          </a:p>
        </p:txBody>
      </p:sp>
      <p:sp>
        <p:nvSpPr>
          <p:cNvPr id="152" name="矩形 151"/>
          <p:cNvSpPr/>
          <p:nvPr/>
        </p:nvSpPr>
        <p:spPr>
          <a:xfrm>
            <a:off x="9165225" y="813547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>
            <a:off x="9304176" y="908139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154" name="文本框 153"/>
          <p:cNvSpPr txBox="1"/>
          <p:nvPr/>
        </p:nvSpPr>
        <p:spPr>
          <a:xfrm>
            <a:off x="9951878" y="908139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公司名称</a:t>
            </a:r>
            <a:endParaRPr lang="zh-CN" altLang="en-US" dirty="0"/>
          </a:p>
        </p:txBody>
      </p:sp>
      <p:sp>
        <p:nvSpPr>
          <p:cNvPr id="157" name="矩形 156"/>
          <p:cNvSpPr/>
          <p:nvPr/>
        </p:nvSpPr>
        <p:spPr>
          <a:xfrm>
            <a:off x="2731818" y="2658254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2870769" y="2752846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159" name="文本框 158"/>
          <p:cNvSpPr txBox="1"/>
          <p:nvPr/>
        </p:nvSpPr>
        <p:spPr>
          <a:xfrm>
            <a:off x="3518471" y="2752846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公司名称</a:t>
            </a:r>
            <a:endParaRPr lang="zh-CN" altLang="en-US" dirty="0"/>
          </a:p>
        </p:txBody>
      </p:sp>
      <p:sp>
        <p:nvSpPr>
          <p:cNvPr id="162" name="矩形 161"/>
          <p:cNvSpPr/>
          <p:nvPr/>
        </p:nvSpPr>
        <p:spPr>
          <a:xfrm>
            <a:off x="5950556" y="2668689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6089507" y="2763281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164" name="文本框 163"/>
          <p:cNvSpPr txBox="1"/>
          <p:nvPr/>
        </p:nvSpPr>
        <p:spPr>
          <a:xfrm>
            <a:off x="6737209" y="2763281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公司名称</a:t>
            </a:r>
            <a:endParaRPr lang="zh-CN" altLang="en-US" dirty="0"/>
          </a:p>
        </p:txBody>
      </p:sp>
      <p:sp>
        <p:nvSpPr>
          <p:cNvPr id="167" name="矩形 166"/>
          <p:cNvSpPr/>
          <p:nvPr/>
        </p:nvSpPr>
        <p:spPr>
          <a:xfrm>
            <a:off x="9165225" y="2712462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/>
          <p:cNvSpPr/>
          <p:nvPr/>
        </p:nvSpPr>
        <p:spPr>
          <a:xfrm>
            <a:off x="9304176" y="2807054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169" name="文本框 168"/>
          <p:cNvSpPr txBox="1"/>
          <p:nvPr/>
        </p:nvSpPr>
        <p:spPr>
          <a:xfrm>
            <a:off x="9951878" y="2807054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公司名称</a:t>
            </a:r>
            <a:endParaRPr lang="zh-CN" altLang="en-US" dirty="0"/>
          </a:p>
        </p:txBody>
      </p:sp>
      <p:sp>
        <p:nvSpPr>
          <p:cNvPr id="172" name="矩形 171"/>
          <p:cNvSpPr/>
          <p:nvPr/>
        </p:nvSpPr>
        <p:spPr>
          <a:xfrm>
            <a:off x="2703914" y="4533669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/>
          <p:cNvSpPr/>
          <p:nvPr/>
        </p:nvSpPr>
        <p:spPr>
          <a:xfrm>
            <a:off x="2842865" y="4628261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174" name="文本框 173"/>
          <p:cNvSpPr txBox="1"/>
          <p:nvPr/>
        </p:nvSpPr>
        <p:spPr>
          <a:xfrm>
            <a:off x="3490567" y="4628261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公司名称</a:t>
            </a:r>
            <a:endParaRPr lang="zh-CN" altLang="en-US" dirty="0"/>
          </a:p>
        </p:txBody>
      </p:sp>
      <p:sp>
        <p:nvSpPr>
          <p:cNvPr id="177" name="矩形 176"/>
          <p:cNvSpPr/>
          <p:nvPr/>
        </p:nvSpPr>
        <p:spPr>
          <a:xfrm>
            <a:off x="5950556" y="4533669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6089507" y="4628261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179" name="文本框 178"/>
          <p:cNvSpPr txBox="1"/>
          <p:nvPr/>
        </p:nvSpPr>
        <p:spPr>
          <a:xfrm>
            <a:off x="6737209" y="4628261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公司名称</a:t>
            </a:r>
            <a:endParaRPr lang="zh-CN" altLang="en-US" dirty="0"/>
          </a:p>
        </p:txBody>
      </p:sp>
      <p:sp>
        <p:nvSpPr>
          <p:cNvPr id="182" name="矩形 181"/>
          <p:cNvSpPr/>
          <p:nvPr/>
        </p:nvSpPr>
        <p:spPr>
          <a:xfrm>
            <a:off x="9165225" y="4533872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9304176" y="4628464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184" name="文本框 183"/>
          <p:cNvSpPr txBox="1"/>
          <p:nvPr/>
        </p:nvSpPr>
        <p:spPr>
          <a:xfrm>
            <a:off x="9951878" y="4628464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公司名称</a:t>
            </a:r>
            <a:endParaRPr lang="zh-CN" altLang="en-US" dirty="0"/>
          </a:p>
        </p:txBody>
      </p:sp>
      <p:sp>
        <p:nvSpPr>
          <p:cNvPr id="187" name="矩形 186"/>
          <p:cNvSpPr/>
          <p:nvPr/>
        </p:nvSpPr>
        <p:spPr>
          <a:xfrm>
            <a:off x="3926374" y="6280528"/>
            <a:ext cx="982638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188" name="矩形 187"/>
          <p:cNvSpPr/>
          <p:nvPr/>
        </p:nvSpPr>
        <p:spPr>
          <a:xfrm>
            <a:off x="5106073" y="6260718"/>
            <a:ext cx="982638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上一页</a:t>
            </a:r>
            <a:endParaRPr lang="zh-CN" altLang="en-US" dirty="0"/>
          </a:p>
        </p:txBody>
      </p:sp>
      <p:sp>
        <p:nvSpPr>
          <p:cNvPr id="189" name="矩形 188"/>
          <p:cNvSpPr/>
          <p:nvPr/>
        </p:nvSpPr>
        <p:spPr>
          <a:xfrm>
            <a:off x="8559158" y="6275064"/>
            <a:ext cx="982638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下一页</a:t>
            </a:r>
            <a:endParaRPr lang="zh-CN" altLang="en-US" dirty="0"/>
          </a:p>
        </p:txBody>
      </p:sp>
      <p:sp>
        <p:nvSpPr>
          <p:cNvPr id="190" name="矩形 189"/>
          <p:cNvSpPr/>
          <p:nvPr/>
        </p:nvSpPr>
        <p:spPr>
          <a:xfrm>
            <a:off x="9840670" y="6275064"/>
            <a:ext cx="982638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尾页</a:t>
            </a:r>
            <a:endParaRPr lang="zh-CN" altLang="en-US" dirty="0"/>
          </a:p>
        </p:txBody>
      </p:sp>
      <p:sp>
        <p:nvSpPr>
          <p:cNvPr id="191" name="矩形 190"/>
          <p:cNvSpPr/>
          <p:nvPr/>
        </p:nvSpPr>
        <p:spPr>
          <a:xfrm>
            <a:off x="6387585" y="6275064"/>
            <a:ext cx="468941" cy="45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2" name="矩形 191"/>
          <p:cNvSpPr/>
          <p:nvPr/>
        </p:nvSpPr>
        <p:spPr>
          <a:xfrm>
            <a:off x="7089464" y="6285073"/>
            <a:ext cx="468941" cy="45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3" name="矩形 192"/>
          <p:cNvSpPr/>
          <p:nvPr/>
        </p:nvSpPr>
        <p:spPr>
          <a:xfrm>
            <a:off x="7808631" y="6285073"/>
            <a:ext cx="468941" cy="45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502308" y="1365347"/>
            <a:ext cx="11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委托日期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498846" y="1758442"/>
            <a:ext cx="134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委托期限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6760456" y="1320533"/>
            <a:ext cx="11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委托日期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6756994" y="1713628"/>
            <a:ext cx="134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委托期限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9951878" y="1320533"/>
            <a:ext cx="11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委托日期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9951878" y="1745721"/>
            <a:ext cx="134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委托期限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3549253" y="3121086"/>
            <a:ext cx="11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委托日期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3545791" y="3514181"/>
            <a:ext cx="134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委托期限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6760456" y="3121086"/>
            <a:ext cx="11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委托日期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6756994" y="3514181"/>
            <a:ext cx="134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委托期限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9955340" y="3133397"/>
            <a:ext cx="11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委托日期</a:t>
            </a:r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9951878" y="3526492"/>
            <a:ext cx="134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委托期限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3509031" y="5066411"/>
            <a:ext cx="11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委托日期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3518471" y="5478564"/>
            <a:ext cx="134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委托期限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6740671" y="5052912"/>
            <a:ext cx="11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委托日期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6737209" y="5446007"/>
            <a:ext cx="134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委托期限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9963619" y="5097364"/>
            <a:ext cx="11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委托日期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9988342" y="5533530"/>
            <a:ext cx="134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委托期限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0" y="605118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首页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0" y="974740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个人信息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-1639" y="1340124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我的项目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0" y="1709746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我关注的投资人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0" y="2080155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我关注的融资顾问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0" y="2455245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我关注的项目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0" y="2830335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站内消息</a:t>
            </a:r>
          </a:p>
        </p:txBody>
      </p:sp>
      <p:sp>
        <p:nvSpPr>
          <p:cNvPr id="96" name="矩形 95"/>
          <p:cNvSpPr/>
          <p:nvPr/>
        </p:nvSpPr>
        <p:spPr>
          <a:xfrm>
            <a:off x="0" y="3205389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我收到的</a:t>
            </a:r>
            <a:r>
              <a:rPr lang="en-US" altLang="zh-CN" dirty="0" smtClean="0"/>
              <a:t>BP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5368" y="3955533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我聘请的融资顾问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0" y="3571883"/>
            <a:ext cx="2420471" cy="375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</a:t>
            </a:r>
            <a:r>
              <a:rPr lang="zh-CN" altLang="en-US" dirty="0" smtClean="0"/>
              <a:t>受理的委托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5368" y="4335313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知识分享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5368" y="4690539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账号安全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1827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51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50576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90012" y="111169"/>
            <a:ext cx="470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首页  投行学院  找项目  找服务  找项目 退出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605118"/>
            <a:ext cx="2420471" cy="6252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0" y="605118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首页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0" y="974740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个人信息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-1639" y="1340124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我的项目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0" y="1709746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我关注的投资人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0" y="2080155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我关注的融资顾问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0" y="2455245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我关注的项目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0" y="2830335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站内消息</a:t>
            </a:r>
          </a:p>
        </p:txBody>
      </p:sp>
      <p:sp>
        <p:nvSpPr>
          <p:cNvPr id="22" name="矩形 21"/>
          <p:cNvSpPr/>
          <p:nvPr/>
        </p:nvSpPr>
        <p:spPr>
          <a:xfrm>
            <a:off x="0" y="3205389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我收到的</a:t>
            </a:r>
            <a:r>
              <a:rPr lang="en-US" altLang="zh-CN" dirty="0" smtClean="0"/>
              <a:t>BP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368" y="3955533"/>
            <a:ext cx="2420471" cy="375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我聘请的融资顾问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2710637" y="813547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2849588" y="908139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2849588" y="1791211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5950556" y="813547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6089507" y="908139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6089507" y="1791211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9165225" y="813547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9304176" y="908139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9304176" y="1791211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2731818" y="2658254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2870769" y="2752846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2870769" y="3635918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5950556" y="2668689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6089507" y="2763281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6089507" y="3646353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9152479" y="2657456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9291430" y="2752048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9291430" y="3635120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2703914" y="4533669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2842865" y="4628261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2842865" y="5511333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118" name="矩形 117"/>
          <p:cNvSpPr/>
          <p:nvPr/>
        </p:nvSpPr>
        <p:spPr>
          <a:xfrm>
            <a:off x="5950556" y="4533669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6089507" y="4628261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122" name="矩形 121"/>
          <p:cNvSpPr/>
          <p:nvPr/>
        </p:nvSpPr>
        <p:spPr>
          <a:xfrm>
            <a:off x="6089507" y="5511333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123" name="矩形 122"/>
          <p:cNvSpPr/>
          <p:nvPr/>
        </p:nvSpPr>
        <p:spPr>
          <a:xfrm>
            <a:off x="9165225" y="4533872"/>
            <a:ext cx="2743200" cy="155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9304176" y="4628464"/>
            <a:ext cx="596157" cy="79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127" name="矩形 126"/>
          <p:cNvSpPr/>
          <p:nvPr/>
        </p:nvSpPr>
        <p:spPr>
          <a:xfrm>
            <a:off x="9304176" y="5511536"/>
            <a:ext cx="596157" cy="34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128" name="矩形 127"/>
          <p:cNvSpPr/>
          <p:nvPr/>
        </p:nvSpPr>
        <p:spPr>
          <a:xfrm>
            <a:off x="3926374" y="6280528"/>
            <a:ext cx="982638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129" name="矩形 128"/>
          <p:cNvSpPr/>
          <p:nvPr/>
        </p:nvSpPr>
        <p:spPr>
          <a:xfrm>
            <a:off x="5106073" y="6260718"/>
            <a:ext cx="982638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上一页</a:t>
            </a:r>
            <a:endParaRPr lang="zh-CN" altLang="en-US" dirty="0"/>
          </a:p>
        </p:txBody>
      </p:sp>
      <p:sp>
        <p:nvSpPr>
          <p:cNvPr id="130" name="矩形 129"/>
          <p:cNvSpPr/>
          <p:nvPr/>
        </p:nvSpPr>
        <p:spPr>
          <a:xfrm>
            <a:off x="8559158" y="6275064"/>
            <a:ext cx="982638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下一页</a:t>
            </a:r>
            <a:endParaRPr lang="zh-CN" altLang="en-US" dirty="0"/>
          </a:p>
        </p:txBody>
      </p:sp>
      <p:sp>
        <p:nvSpPr>
          <p:cNvPr id="131" name="矩形 130"/>
          <p:cNvSpPr/>
          <p:nvPr/>
        </p:nvSpPr>
        <p:spPr>
          <a:xfrm>
            <a:off x="9840670" y="6275064"/>
            <a:ext cx="982638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尾页</a:t>
            </a:r>
            <a:endParaRPr lang="zh-CN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6387585" y="6275064"/>
            <a:ext cx="468941" cy="45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7089464" y="6285073"/>
            <a:ext cx="468941" cy="45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4" name="矩形 133"/>
          <p:cNvSpPr/>
          <p:nvPr/>
        </p:nvSpPr>
        <p:spPr>
          <a:xfrm>
            <a:off x="7808631" y="6285073"/>
            <a:ext cx="468941" cy="45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698543" y="937176"/>
            <a:ext cx="140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用户名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698543" y="1393456"/>
            <a:ext cx="121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委托期限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692170" y="1832642"/>
            <a:ext cx="147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公司名称</a:t>
            </a:r>
            <a:endParaRPr lang="zh-CN" altLang="en-US" dirty="0"/>
          </a:p>
        </p:txBody>
      </p:sp>
      <p:sp>
        <p:nvSpPr>
          <p:cNvPr id="135" name="文本框 134"/>
          <p:cNvSpPr txBox="1"/>
          <p:nvPr/>
        </p:nvSpPr>
        <p:spPr>
          <a:xfrm>
            <a:off x="6856526" y="937176"/>
            <a:ext cx="140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用户名</a:t>
            </a:r>
          </a:p>
        </p:txBody>
      </p:sp>
      <p:sp>
        <p:nvSpPr>
          <p:cNvPr id="136" name="文本框 135"/>
          <p:cNvSpPr txBox="1"/>
          <p:nvPr/>
        </p:nvSpPr>
        <p:spPr>
          <a:xfrm>
            <a:off x="6856526" y="1393456"/>
            <a:ext cx="121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委托期限</a:t>
            </a:r>
            <a:endParaRPr lang="zh-CN" altLang="en-US" dirty="0"/>
          </a:p>
        </p:txBody>
      </p:sp>
      <p:sp>
        <p:nvSpPr>
          <p:cNvPr id="137" name="文本框 136"/>
          <p:cNvSpPr txBox="1"/>
          <p:nvPr/>
        </p:nvSpPr>
        <p:spPr>
          <a:xfrm>
            <a:off x="6850153" y="1832642"/>
            <a:ext cx="147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公司名称</a:t>
            </a:r>
            <a:endParaRPr lang="zh-CN" altLang="en-US" dirty="0"/>
          </a:p>
        </p:txBody>
      </p:sp>
      <p:sp>
        <p:nvSpPr>
          <p:cNvPr id="138" name="文本框 137"/>
          <p:cNvSpPr txBox="1"/>
          <p:nvPr/>
        </p:nvSpPr>
        <p:spPr>
          <a:xfrm>
            <a:off x="10119543" y="937176"/>
            <a:ext cx="140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用户名</a:t>
            </a:r>
          </a:p>
        </p:txBody>
      </p:sp>
      <p:sp>
        <p:nvSpPr>
          <p:cNvPr id="139" name="文本框 138"/>
          <p:cNvSpPr txBox="1"/>
          <p:nvPr/>
        </p:nvSpPr>
        <p:spPr>
          <a:xfrm>
            <a:off x="10119543" y="1393456"/>
            <a:ext cx="121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委托期限</a:t>
            </a:r>
            <a:endParaRPr lang="zh-CN" altLang="en-US" dirty="0"/>
          </a:p>
        </p:txBody>
      </p:sp>
      <p:sp>
        <p:nvSpPr>
          <p:cNvPr id="140" name="文本框 139"/>
          <p:cNvSpPr txBox="1"/>
          <p:nvPr/>
        </p:nvSpPr>
        <p:spPr>
          <a:xfrm>
            <a:off x="10113170" y="1832642"/>
            <a:ext cx="147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公司名称</a:t>
            </a:r>
            <a:endParaRPr lang="zh-CN" altLang="en-US" dirty="0"/>
          </a:p>
        </p:txBody>
      </p:sp>
      <p:sp>
        <p:nvSpPr>
          <p:cNvPr id="141" name="文本框 140"/>
          <p:cNvSpPr txBox="1"/>
          <p:nvPr/>
        </p:nvSpPr>
        <p:spPr>
          <a:xfrm>
            <a:off x="3704916" y="2766860"/>
            <a:ext cx="140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用户名</a:t>
            </a:r>
          </a:p>
        </p:txBody>
      </p:sp>
      <p:sp>
        <p:nvSpPr>
          <p:cNvPr id="145" name="文本框 144"/>
          <p:cNvSpPr txBox="1"/>
          <p:nvPr/>
        </p:nvSpPr>
        <p:spPr>
          <a:xfrm>
            <a:off x="3704916" y="3223140"/>
            <a:ext cx="121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委托期限</a:t>
            </a:r>
            <a:endParaRPr lang="zh-CN" altLang="en-US" dirty="0"/>
          </a:p>
        </p:txBody>
      </p:sp>
      <p:sp>
        <p:nvSpPr>
          <p:cNvPr id="146" name="文本框 145"/>
          <p:cNvSpPr txBox="1"/>
          <p:nvPr/>
        </p:nvSpPr>
        <p:spPr>
          <a:xfrm>
            <a:off x="3698543" y="3662326"/>
            <a:ext cx="147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公司名称</a:t>
            </a:r>
            <a:endParaRPr lang="zh-CN" altLang="en-US" dirty="0"/>
          </a:p>
        </p:txBody>
      </p:sp>
      <p:sp>
        <p:nvSpPr>
          <p:cNvPr id="150" name="文本框 149"/>
          <p:cNvSpPr txBox="1"/>
          <p:nvPr/>
        </p:nvSpPr>
        <p:spPr>
          <a:xfrm>
            <a:off x="6913119" y="2766860"/>
            <a:ext cx="140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用户名</a:t>
            </a:r>
          </a:p>
        </p:txBody>
      </p:sp>
      <p:sp>
        <p:nvSpPr>
          <p:cNvPr id="151" name="文本框 150"/>
          <p:cNvSpPr txBox="1"/>
          <p:nvPr/>
        </p:nvSpPr>
        <p:spPr>
          <a:xfrm>
            <a:off x="6913119" y="3223140"/>
            <a:ext cx="121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委托期限</a:t>
            </a:r>
            <a:endParaRPr lang="zh-CN" altLang="en-US" dirty="0"/>
          </a:p>
        </p:txBody>
      </p:sp>
      <p:sp>
        <p:nvSpPr>
          <p:cNvPr id="155" name="文本框 154"/>
          <p:cNvSpPr txBox="1"/>
          <p:nvPr/>
        </p:nvSpPr>
        <p:spPr>
          <a:xfrm>
            <a:off x="6906746" y="3662326"/>
            <a:ext cx="147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公司名称</a:t>
            </a:r>
            <a:endParaRPr lang="zh-CN" altLang="en-US" dirty="0"/>
          </a:p>
        </p:txBody>
      </p:sp>
      <p:sp>
        <p:nvSpPr>
          <p:cNvPr id="156" name="文本框 155"/>
          <p:cNvSpPr txBox="1"/>
          <p:nvPr/>
        </p:nvSpPr>
        <p:spPr>
          <a:xfrm>
            <a:off x="10113170" y="2796731"/>
            <a:ext cx="140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用户名</a:t>
            </a:r>
          </a:p>
        </p:txBody>
      </p:sp>
      <p:sp>
        <p:nvSpPr>
          <p:cNvPr id="160" name="文本框 159"/>
          <p:cNvSpPr txBox="1"/>
          <p:nvPr/>
        </p:nvSpPr>
        <p:spPr>
          <a:xfrm>
            <a:off x="10113170" y="3253011"/>
            <a:ext cx="121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委托期限</a:t>
            </a:r>
            <a:endParaRPr lang="zh-CN" altLang="en-US" dirty="0"/>
          </a:p>
        </p:txBody>
      </p:sp>
      <p:sp>
        <p:nvSpPr>
          <p:cNvPr id="161" name="文本框 160"/>
          <p:cNvSpPr txBox="1"/>
          <p:nvPr/>
        </p:nvSpPr>
        <p:spPr>
          <a:xfrm>
            <a:off x="10106797" y="3692197"/>
            <a:ext cx="147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公司名称</a:t>
            </a:r>
            <a:endParaRPr lang="zh-CN" altLang="en-US" dirty="0"/>
          </a:p>
        </p:txBody>
      </p:sp>
      <p:sp>
        <p:nvSpPr>
          <p:cNvPr id="165" name="文本框 164"/>
          <p:cNvSpPr txBox="1"/>
          <p:nvPr/>
        </p:nvSpPr>
        <p:spPr>
          <a:xfrm>
            <a:off x="3722465" y="4631735"/>
            <a:ext cx="140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用户名</a:t>
            </a:r>
          </a:p>
        </p:txBody>
      </p:sp>
      <p:sp>
        <p:nvSpPr>
          <p:cNvPr id="166" name="文本框 165"/>
          <p:cNvSpPr txBox="1"/>
          <p:nvPr/>
        </p:nvSpPr>
        <p:spPr>
          <a:xfrm>
            <a:off x="3722465" y="5088015"/>
            <a:ext cx="121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委托期限</a:t>
            </a:r>
            <a:endParaRPr lang="zh-CN" altLang="en-US" dirty="0"/>
          </a:p>
        </p:txBody>
      </p:sp>
      <p:sp>
        <p:nvSpPr>
          <p:cNvPr id="170" name="文本框 169"/>
          <p:cNvSpPr txBox="1"/>
          <p:nvPr/>
        </p:nvSpPr>
        <p:spPr>
          <a:xfrm>
            <a:off x="3716092" y="5527201"/>
            <a:ext cx="147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公司名称</a:t>
            </a:r>
            <a:endParaRPr lang="zh-CN" altLang="en-US" dirty="0"/>
          </a:p>
        </p:txBody>
      </p:sp>
      <p:sp>
        <p:nvSpPr>
          <p:cNvPr id="171" name="文本框 170"/>
          <p:cNvSpPr txBox="1"/>
          <p:nvPr/>
        </p:nvSpPr>
        <p:spPr>
          <a:xfrm>
            <a:off x="6919492" y="4645089"/>
            <a:ext cx="140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用户名</a:t>
            </a:r>
          </a:p>
        </p:txBody>
      </p:sp>
      <p:sp>
        <p:nvSpPr>
          <p:cNvPr id="175" name="文本框 174"/>
          <p:cNvSpPr txBox="1"/>
          <p:nvPr/>
        </p:nvSpPr>
        <p:spPr>
          <a:xfrm>
            <a:off x="6919492" y="5101369"/>
            <a:ext cx="121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委托期限</a:t>
            </a:r>
            <a:endParaRPr lang="zh-CN" altLang="en-US" dirty="0"/>
          </a:p>
        </p:txBody>
      </p:sp>
      <p:sp>
        <p:nvSpPr>
          <p:cNvPr id="176" name="文本框 175"/>
          <p:cNvSpPr txBox="1"/>
          <p:nvPr/>
        </p:nvSpPr>
        <p:spPr>
          <a:xfrm>
            <a:off x="6913119" y="5540555"/>
            <a:ext cx="147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公司名称</a:t>
            </a:r>
            <a:endParaRPr lang="zh-CN" altLang="en-US" dirty="0"/>
          </a:p>
        </p:txBody>
      </p:sp>
      <p:sp>
        <p:nvSpPr>
          <p:cNvPr id="180" name="文本框 179"/>
          <p:cNvSpPr txBox="1"/>
          <p:nvPr/>
        </p:nvSpPr>
        <p:spPr>
          <a:xfrm>
            <a:off x="10125916" y="4631735"/>
            <a:ext cx="140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用户名</a:t>
            </a:r>
          </a:p>
        </p:txBody>
      </p:sp>
      <p:sp>
        <p:nvSpPr>
          <p:cNvPr id="181" name="文本框 180"/>
          <p:cNvSpPr txBox="1"/>
          <p:nvPr/>
        </p:nvSpPr>
        <p:spPr>
          <a:xfrm>
            <a:off x="10125916" y="5088015"/>
            <a:ext cx="121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委托期限</a:t>
            </a:r>
            <a:endParaRPr lang="zh-CN" altLang="en-US" dirty="0"/>
          </a:p>
        </p:txBody>
      </p:sp>
      <p:sp>
        <p:nvSpPr>
          <p:cNvPr id="185" name="文本框 184"/>
          <p:cNvSpPr txBox="1"/>
          <p:nvPr/>
        </p:nvSpPr>
        <p:spPr>
          <a:xfrm>
            <a:off x="10119543" y="5527201"/>
            <a:ext cx="147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公司名称</a:t>
            </a:r>
            <a:endParaRPr lang="zh-CN" altLang="en-US" dirty="0"/>
          </a:p>
        </p:txBody>
      </p:sp>
      <p:sp>
        <p:nvSpPr>
          <p:cNvPr id="186" name="矩形 185"/>
          <p:cNvSpPr/>
          <p:nvPr/>
        </p:nvSpPr>
        <p:spPr>
          <a:xfrm>
            <a:off x="0" y="3571883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</a:t>
            </a:r>
            <a:r>
              <a:rPr lang="zh-CN" altLang="en-US" dirty="0" smtClean="0"/>
              <a:t>受理的委托</a:t>
            </a:r>
            <a:endParaRPr lang="zh-CN" altLang="en-US" dirty="0"/>
          </a:p>
        </p:txBody>
      </p:sp>
      <p:sp>
        <p:nvSpPr>
          <p:cNvPr id="194" name="矩形 193"/>
          <p:cNvSpPr/>
          <p:nvPr/>
        </p:nvSpPr>
        <p:spPr>
          <a:xfrm>
            <a:off x="5368" y="4335313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知识分享</a:t>
            </a:r>
            <a:endParaRPr lang="zh-CN" altLang="en-US" dirty="0"/>
          </a:p>
        </p:txBody>
      </p:sp>
      <p:sp>
        <p:nvSpPr>
          <p:cNvPr id="195" name="矩形 194"/>
          <p:cNvSpPr/>
          <p:nvPr/>
        </p:nvSpPr>
        <p:spPr>
          <a:xfrm>
            <a:off x="5368" y="4690539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账号安全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4907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51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50576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90012" y="111169"/>
            <a:ext cx="470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首页  投行学院  找项目  找服务  找项目 退出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605118"/>
            <a:ext cx="2420471" cy="6252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0" y="605118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首页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0" y="974740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个人信息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-1639" y="1340124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我的项目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0" y="1709746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我关注的投资人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0" y="2080155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我关注的融资顾问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0" y="2455245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我关注的项目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0" y="2830335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站内消息</a:t>
            </a:r>
          </a:p>
        </p:txBody>
      </p:sp>
      <p:sp>
        <p:nvSpPr>
          <p:cNvPr id="22" name="矩形 21"/>
          <p:cNvSpPr/>
          <p:nvPr/>
        </p:nvSpPr>
        <p:spPr>
          <a:xfrm>
            <a:off x="0" y="3205389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我收到的</a:t>
            </a:r>
            <a:r>
              <a:rPr lang="en-US" altLang="zh-CN" dirty="0" smtClean="0"/>
              <a:t>BP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368" y="3955533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我聘请的融资顾问</a:t>
            </a:r>
            <a:endParaRPr lang="zh-CN" altLang="en-US" dirty="0"/>
          </a:p>
        </p:txBody>
      </p:sp>
      <p:sp>
        <p:nvSpPr>
          <p:cNvPr id="186" name="矩形 185"/>
          <p:cNvSpPr/>
          <p:nvPr/>
        </p:nvSpPr>
        <p:spPr>
          <a:xfrm>
            <a:off x="0" y="3571883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</a:t>
            </a:r>
            <a:r>
              <a:rPr lang="zh-CN" altLang="en-US" dirty="0" smtClean="0"/>
              <a:t>受理的委托</a:t>
            </a:r>
            <a:endParaRPr lang="zh-CN" altLang="en-US" dirty="0"/>
          </a:p>
        </p:txBody>
      </p:sp>
      <p:sp>
        <p:nvSpPr>
          <p:cNvPr id="194" name="矩形 193"/>
          <p:cNvSpPr/>
          <p:nvPr/>
        </p:nvSpPr>
        <p:spPr>
          <a:xfrm>
            <a:off x="5368" y="4335313"/>
            <a:ext cx="2420471" cy="375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知识分享</a:t>
            </a:r>
            <a:endParaRPr lang="zh-CN" altLang="en-US" dirty="0"/>
          </a:p>
        </p:txBody>
      </p:sp>
      <p:sp>
        <p:nvSpPr>
          <p:cNvPr id="195" name="矩形 194"/>
          <p:cNvSpPr/>
          <p:nvPr/>
        </p:nvSpPr>
        <p:spPr>
          <a:xfrm>
            <a:off x="5368" y="4690539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账号安全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3903259" y="766418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免责申明：本内容完全由本人承担法律后果，与平台无关</a:t>
            </a:r>
            <a:endParaRPr lang="zh-CN" altLang="en-US" dirty="0"/>
          </a:p>
        </p:txBody>
      </p:sp>
      <p:sp>
        <p:nvSpPr>
          <p:cNvPr id="80" name="圆角矩形 79"/>
          <p:cNvSpPr/>
          <p:nvPr/>
        </p:nvSpPr>
        <p:spPr>
          <a:xfrm>
            <a:off x="4130683" y="1310383"/>
            <a:ext cx="1323833" cy="532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新增</a:t>
            </a:r>
            <a:endParaRPr lang="zh-CN" altLang="en-US" dirty="0"/>
          </a:p>
        </p:txBody>
      </p:sp>
      <p:sp>
        <p:nvSpPr>
          <p:cNvPr id="83" name="圆角矩形 82"/>
          <p:cNvSpPr/>
          <p:nvPr/>
        </p:nvSpPr>
        <p:spPr>
          <a:xfrm>
            <a:off x="6111629" y="1349633"/>
            <a:ext cx="1323833" cy="520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</a:t>
            </a:r>
          </a:p>
        </p:txBody>
      </p:sp>
      <p:sp>
        <p:nvSpPr>
          <p:cNvPr id="84" name="流程图: 合并 83"/>
          <p:cNvSpPr/>
          <p:nvPr/>
        </p:nvSpPr>
        <p:spPr>
          <a:xfrm>
            <a:off x="10330811" y="1486110"/>
            <a:ext cx="232012" cy="27295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8570251" y="1349633"/>
            <a:ext cx="2333767" cy="545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流程图: 合并 85"/>
          <p:cNvSpPr/>
          <p:nvPr/>
        </p:nvSpPr>
        <p:spPr>
          <a:xfrm>
            <a:off x="10385402" y="1486110"/>
            <a:ext cx="232012" cy="27295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8570251" y="1881893"/>
            <a:ext cx="2333767" cy="545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特色活动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8570251" y="2414153"/>
            <a:ext cx="2333767" cy="545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独家视角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8570251" y="2946413"/>
            <a:ext cx="2333767" cy="545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培训课程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4628322" y="2175518"/>
            <a:ext cx="2807140" cy="545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3650148" y="22292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4628322" y="3088225"/>
            <a:ext cx="2807140" cy="545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3650148" y="31419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链接</a:t>
            </a:r>
          </a:p>
        </p:txBody>
      </p:sp>
      <p:sp>
        <p:nvSpPr>
          <p:cNvPr id="101" name="流程图: 合并 100"/>
          <p:cNvSpPr/>
          <p:nvPr/>
        </p:nvSpPr>
        <p:spPr>
          <a:xfrm>
            <a:off x="10330811" y="3722650"/>
            <a:ext cx="232012" cy="27295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8570251" y="3586173"/>
            <a:ext cx="2333767" cy="545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合并 105"/>
          <p:cNvSpPr/>
          <p:nvPr/>
        </p:nvSpPr>
        <p:spPr>
          <a:xfrm>
            <a:off x="10385402" y="3722650"/>
            <a:ext cx="232012" cy="27295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8570251" y="4118433"/>
            <a:ext cx="2333767" cy="545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融资类</a:t>
            </a:r>
            <a:endParaRPr lang="zh-CN" altLang="en-US" dirty="0"/>
          </a:p>
        </p:txBody>
      </p:sp>
      <p:sp>
        <p:nvSpPr>
          <p:cNvPr id="111" name="圆角矩形 110"/>
          <p:cNvSpPr/>
          <p:nvPr/>
        </p:nvSpPr>
        <p:spPr>
          <a:xfrm>
            <a:off x="4902071" y="3937208"/>
            <a:ext cx="1978926" cy="550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提交审核</a:t>
            </a:r>
            <a:endParaRPr lang="zh-CN" altLang="en-US" dirty="0"/>
          </a:p>
        </p:txBody>
      </p:sp>
      <p:graphicFrame>
        <p:nvGraphicFramePr>
          <p:cNvPr id="115" name="表格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194318"/>
              </p:ext>
            </p:extLst>
          </p:nvPr>
        </p:nvGraphicFramePr>
        <p:xfrm>
          <a:off x="4130683" y="4903375"/>
          <a:ext cx="6773335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提交日期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标题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标签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状态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7175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51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50576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90012" y="111169"/>
            <a:ext cx="470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首页  投行学院  找项目  找服务  找项目 退出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605118"/>
            <a:ext cx="2420471" cy="6252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0" y="605118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首页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0" y="974740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个人信息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-1639" y="1340124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我的项目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0" y="1709746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我关注的投资人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0" y="2080155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我关注的融资顾问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0" y="2455245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我关注的项目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0" y="2830335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站内消息</a:t>
            </a:r>
          </a:p>
        </p:txBody>
      </p:sp>
      <p:sp>
        <p:nvSpPr>
          <p:cNvPr id="22" name="矩形 21"/>
          <p:cNvSpPr/>
          <p:nvPr/>
        </p:nvSpPr>
        <p:spPr>
          <a:xfrm>
            <a:off x="0" y="3205389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我收到的</a:t>
            </a:r>
            <a:r>
              <a:rPr lang="en-US" altLang="zh-CN" dirty="0" smtClean="0"/>
              <a:t>BP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368" y="3955533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我聘请的融资顾问</a:t>
            </a:r>
            <a:endParaRPr lang="zh-CN" altLang="en-US" dirty="0"/>
          </a:p>
        </p:txBody>
      </p:sp>
      <p:sp>
        <p:nvSpPr>
          <p:cNvPr id="186" name="矩形 185"/>
          <p:cNvSpPr/>
          <p:nvPr/>
        </p:nvSpPr>
        <p:spPr>
          <a:xfrm>
            <a:off x="0" y="3571883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</a:t>
            </a:r>
            <a:r>
              <a:rPr lang="zh-CN" altLang="en-US" dirty="0" smtClean="0"/>
              <a:t>受理的委托</a:t>
            </a:r>
            <a:endParaRPr lang="zh-CN" altLang="en-US" dirty="0"/>
          </a:p>
        </p:txBody>
      </p:sp>
      <p:sp>
        <p:nvSpPr>
          <p:cNvPr id="194" name="矩形 193"/>
          <p:cNvSpPr/>
          <p:nvPr/>
        </p:nvSpPr>
        <p:spPr>
          <a:xfrm>
            <a:off x="5368" y="4335313"/>
            <a:ext cx="2420471" cy="37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知识分享</a:t>
            </a:r>
            <a:endParaRPr lang="zh-CN" altLang="en-US" dirty="0"/>
          </a:p>
        </p:txBody>
      </p:sp>
      <p:sp>
        <p:nvSpPr>
          <p:cNvPr id="195" name="矩形 194"/>
          <p:cNvSpPr/>
          <p:nvPr/>
        </p:nvSpPr>
        <p:spPr>
          <a:xfrm>
            <a:off x="5368" y="4690539"/>
            <a:ext cx="2420471" cy="375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账号安全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090615" y="1709746"/>
            <a:ext cx="326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账       号：            </a:t>
            </a:r>
            <a:r>
              <a:rPr lang="en-US" altLang="zh-CN" dirty="0" smtClean="0"/>
              <a:t>187</a:t>
            </a:r>
            <a:r>
              <a:rPr lang="zh-CN" altLang="en-US" dirty="0" smtClean="0"/>
              <a:t>****</a:t>
            </a:r>
            <a:r>
              <a:rPr lang="en-US" altLang="zh-CN" dirty="0" smtClean="0"/>
              <a:t>1234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090615" y="2285549"/>
            <a:ext cx="343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创建时间：         </a:t>
            </a:r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20</a:t>
            </a:r>
            <a:r>
              <a:rPr lang="zh-CN" altLang="en-US" dirty="0"/>
              <a:t>日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5090615" y="2876725"/>
            <a:ext cx="343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最后登录：         </a:t>
            </a:r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20</a:t>
            </a:r>
            <a:r>
              <a:rPr lang="zh-CN" altLang="en-US" dirty="0" smtClean="0"/>
              <a:t>日 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5090615" y="3537023"/>
            <a:ext cx="129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安全邮箱：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810233" y="3482552"/>
            <a:ext cx="2538484" cy="455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9962866" y="3482552"/>
            <a:ext cx="968991" cy="4238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验证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5090615" y="4295505"/>
            <a:ext cx="129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安全手机： 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6810233" y="4241034"/>
            <a:ext cx="2538484" cy="455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9962866" y="4241034"/>
            <a:ext cx="968991" cy="4238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验证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9744501" y="1709746"/>
            <a:ext cx="1285102" cy="461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修改密码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4643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53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5463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73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6859" y="257537"/>
            <a:ext cx="3617259" cy="4919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76602" y="273939"/>
            <a:ext cx="2116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独家视角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792459" y="962085"/>
            <a:ext cx="25222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视角</a:t>
            </a:r>
            <a:r>
              <a:rPr lang="en-US" altLang="zh-CN" dirty="0" smtClean="0"/>
              <a:t>1</a:t>
            </a:r>
          </a:p>
          <a:p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视角</a:t>
            </a:r>
            <a:r>
              <a:rPr lang="en-US" altLang="zh-CN" dirty="0" smtClean="0"/>
              <a:t>2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视角</a:t>
            </a:r>
            <a:r>
              <a:rPr lang="en-US" altLang="zh-CN" dirty="0" smtClean="0"/>
              <a:t>3</a:t>
            </a:r>
          </a:p>
          <a:p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视角</a:t>
            </a:r>
            <a:r>
              <a:rPr lang="en-US" altLang="zh-CN" dirty="0" smtClean="0"/>
              <a:t>4</a:t>
            </a:r>
          </a:p>
          <a:p>
            <a:endParaRPr lang="en-US" altLang="zh-CN" dirty="0" smtClean="0"/>
          </a:p>
          <a:p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视角</a:t>
            </a:r>
            <a:r>
              <a:rPr lang="en-US" altLang="zh-CN" dirty="0" smtClean="0"/>
              <a:t>5</a:t>
            </a:r>
          </a:p>
          <a:p>
            <a:endParaRPr lang="en-US" altLang="zh-CN" dirty="0" smtClean="0"/>
          </a:p>
          <a:p>
            <a:r>
              <a:rPr lang="en-US" altLang="zh-CN" dirty="0"/>
              <a:t>6</a:t>
            </a:r>
            <a:r>
              <a:rPr lang="en-US" altLang="zh-CN" dirty="0" smtClean="0"/>
              <a:t>.</a:t>
            </a:r>
            <a:r>
              <a:rPr lang="zh-CN" altLang="en-US" dirty="0" smtClean="0"/>
              <a:t>视角</a:t>
            </a:r>
            <a:r>
              <a:rPr lang="en-US" altLang="zh-CN" dirty="0" smtClean="0"/>
              <a:t>6</a:t>
            </a:r>
          </a:p>
          <a:p>
            <a:endParaRPr lang="en-US" altLang="zh-CN" dirty="0" smtClean="0"/>
          </a:p>
          <a:p>
            <a:r>
              <a:rPr lang="en-US" altLang="zh-CN" dirty="0"/>
              <a:t>7</a:t>
            </a:r>
            <a:r>
              <a:rPr lang="en-US" altLang="zh-CN" dirty="0" smtClean="0"/>
              <a:t>.</a:t>
            </a:r>
            <a:r>
              <a:rPr lang="zh-CN" altLang="en-US" dirty="0" smtClean="0"/>
              <a:t>视角</a:t>
            </a:r>
            <a:r>
              <a:rPr lang="en-US" altLang="zh-CN" dirty="0" smtClean="0"/>
              <a:t>7</a:t>
            </a:r>
          </a:p>
          <a:p>
            <a:endParaRPr lang="en-US" altLang="zh-CN" dirty="0" smtClean="0"/>
          </a:p>
          <a:p>
            <a:r>
              <a:rPr lang="en-US" altLang="zh-CN" dirty="0"/>
              <a:t>8</a:t>
            </a:r>
            <a:r>
              <a:rPr lang="en-US" altLang="zh-CN" dirty="0" smtClean="0"/>
              <a:t>.</a:t>
            </a:r>
            <a:r>
              <a:rPr lang="zh-CN" altLang="en-US" dirty="0" smtClean="0"/>
              <a:t>视角</a:t>
            </a:r>
            <a:r>
              <a:rPr lang="en-US" altLang="zh-CN" dirty="0"/>
              <a:t>8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329953" y="244090"/>
            <a:ext cx="3617259" cy="4919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229600" y="230643"/>
            <a:ext cx="3617259" cy="4919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746813" y="352581"/>
            <a:ext cx="213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特色活动</a:t>
            </a:r>
            <a:endParaRPr lang="zh-CN" altLang="en-US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800602" y="962085"/>
            <a:ext cx="231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活动标题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430804" y="1627093"/>
            <a:ext cx="3435725" cy="1672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活动图片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243047" y="230643"/>
            <a:ext cx="3617259" cy="4906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673354" y="406370"/>
            <a:ext cx="213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课程视频</a:t>
            </a:r>
            <a:endParaRPr lang="zh-CN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8256493" y="1015950"/>
            <a:ext cx="3563471" cy="1888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8458200" y="1331418"/>
            <a:ext cx="833718" cy="99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图片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9540688" y="1214989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标题</a:t>
            </a:r>
            <a:endParaRPr lang="en-US" altLang="zh-CN" sz="2400" dirty="0" smtClean="0"/>
          </a:p>
        </p:txBody>
      </p:sp>
      <p:sp>
        <p:nvSpPr>
          <p:cNvPr id="28" name="矩形 27"/>
          <p:cNvSpPr/>
          <p:nvPr/>
        </p:nvSpPr>
        <p:spPr>
          <a:xfrm>
            <a:off x="8310281" y="3136914"/>
            <a:ext cx="3563471" cy="1888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8471647" y="3375371"/>
            <a:ext cx="833718" cy="99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图片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9500347" y="3299283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标题</a:t>
            </a:r>
            <a:endParaRPr lang="en-US" altLang="zh-CN" sz="2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0" y="5486400"/>
            <a:ext cx="12192000" cy="137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75664" y="5685439"/>
            <a:ext cx="117258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合作伙伴</a:t>
            </a:r>
            <a:r>
              <a:rPr lang="en-US" altLang="zh-CN" dirty="0" smtClean="0"/>
              <a:t>1      </a:t>
            </a:r>
            <a:r>
              <a:rPr lang="zh-CN" altLang="en-US" dirty="0" smtClean="0"/>
              <a:t>合作伙伴</a:t>
            </a:r>
            <a:r>
              <a:rPr lang="en-US" altLang="zh-CN" dirty="0" smtClean="0"/>
              <a:t>2      </a:t>
            </a:r>
            <a:r>
              <a:rPr lang="zh-CN" altLang="en-US" dirty="0" smtClean="0"/>
              <a:t>合作伙伴</a:t>
            </a:r>
            <a:r>
              <a:rPr lang="en-US" altLang="zh-CN" dirty="0" smtClean="0"/>
              <a:t>3      </a:t>
            </a:r>
            <a:r>
              <a:rPr lang="zh-CN" altLang="en-US" dirty="0" smtClean="0"/>
              <a:t>合作伙伴</a:t>
            </a:r>
            <a:r>
              <a:rPr lang="en-US" altLang="zh-CN" dirty="0" smtClean="0"/>
              <a:t>4      </a:t>
            </a:r>
            <a:r>
              <a:rPr lang="zh-CN" altLang="en-US" dirty="0" smtClean="0"/>
              <a:t>合作伙伴</a:t>
            </a:r>
            <a:r>
              <a:rPr lang="en-US" altLang="zh-CN" dirty="0" smtClean="0"/>
              <a:t>5      </a:t>
            </a:r>
            <a:r>
              <a:rPr lang="zh-CN" altLang="en-US" dirty="0" smtClean="0"/>
              <a:t>合作伙伴</a:t>
            </a:r>
            <a:r>
              <a:rPr lang="en-US" altLang="zh-CN" dirty="0" smtClean="0"/>
              <a:t>6       </a:t>
            </a:r>
            <a:r>
              <a:rPr lang="zh-CN" altLang="en-US" dirty="0" smtClean="0"/>
              <a:t>合作伙伴</a:t>
            </a:r>
            <a:r>
              <a:rPr lang="en-US" altLang="zh-CN" dirty="0" smtClean="0"/>
              <a:t>7        </a:t>
            </a:r>
            <a:r>
              <a:rPr lang="zh-CN" altLang="en-US" dirty="0" smtClean="0"/>
              <a:t>合作伙伴</a:t>
            </a:r>
            <a:r>
              <a:rPr lang="en-US" altLang="zh-CN" dirty="0"/>
              <a:t>8</a:t>
            </a:r>
            <a:r>
              <a:rPr lang="en-US" altLang="zh-CN" dirty="0" smtClean="0"/>
              <a:t>  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                                  </a:t>
            </a:r>
            <a:r>
              <a:rPr lang="zh-CN" altLang="en-US" dirty="0" smtClean="0"/>
              <a:t>关于我们                 招贤纳士                免责声明               用户协议           </a:t>
            </a:r>
            <a:r>
              <a:rPr lang="en-US" altLang="zh-CN" dirty="0" smtClean="0"/>
              <a:t>ICP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791208" y="3518636"/>
            <a:ext cx="1793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开始时间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800602" y="3915742"/>
            <a:ext cx="157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结束时间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4791606" y="4311271"/>
            <a:ext cx="164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活动地点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574306" y="1668121"/>
            <a:ext cx="141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作者</a:t>
            </a:r>
            <a:r>
              <a:rPr lang="en-US" altLang="zh-CN" dirty="0" smtClean="0"/>
              <a:t>/</a:t>
            </a:r>
            <a:r>
              <a:rPr lang="zh-CN" altLang="en-US" dirty="0" smtClean="0"/>
              <a:t>讲师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574306" y="2083503"/>
            <a:ext cx="12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800602" y="4694486"/>
            <a:ext cx="216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活动分类标签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574306" y="2472498"/>
            <a:ext cx="113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分类标签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9574306" y="3790079"/>
            <a:ext cx="141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作者</a:t>
            </a:r>
            <a:r>
              <a:rPr lang="en-US" altLang="zh-CN" dirty="0" smtClean="0"/>
              <a:t>/</a:t>
            </a:r>
            <a:r>
              <a:rPr lang="zh-CN" altLang="en-US" dirty="0" smtClean="0"/>
              <a:t>讲师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9574306" y="4205461"/>
            <a:ext cx="12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9574306" y="4594456"/>
            <a:ext cx="113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分类标签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994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6518" y="336176"/>
            <a:ext cx="1479176" cy="65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38082" y="625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介绍文字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172200" y="480963"/>
            <a:ext cx="5825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首页    投行学院   找项目  找服务  找投资  个人中心  退出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995082"/>
            <a:ext cx="12192000" cy="820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7882" y="1314681"/>
            <a:ext cx="131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翻滚文字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7824781" y="1294048"/>
            <a:ext cx="4074459" cy="389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搜索框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832075"/>
            <a:ext cx="12192000" cy="5042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0" y="3671047"/>
            <a:ext cx="5715000" cy="2595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31259" y="4061012"/>
            <a:ext cx="2622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标题</a:t>
            </a:r>
            <a:endParaRPr lang="zh-CN" altLang="en-US" sz="3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8229600" y="3899648"/>
            <a:ext cx="3039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图片</a:t>
            </a:r>
            <a:endParaRPr lang="zh-CN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537882" y="4645787"/>
            <a:ext cx="4679577" cy="145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正文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70294" y="268941"/>
            <a:ext cx="3671048" cy="470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370294" y="1021513"/>
            <a:ext cx="3671048" cy="470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70294" y="1746251"/>
            <a:ext cx="3671048" cy="470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19718" y="3195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手机号码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160059" y="10318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登录密码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173506" y="17834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确认密码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70294" y="2504929"/>
            <a:ext cx="1835524" cy="484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23530" y="2451140"/>
            <a:ext cx="1358153" cy="53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获取验证码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955741" y="2478035"/>
            <a:ext cx="1465730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60 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234275" y="25734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验证码</a:t>
            </a:r>
          </a:p>
        </p:txBody>
      </p:sp>
      <p:sp>
        <p:nvSpPr>
          <p:cNvPr id="12" name="矩形 11"/>
          <p:cNvSpPr/>
          <p:nvPr/>
        </p:nvSpPr>
        <p:spPr>
          <a:xfrm>
            <a:off x="4370294" y="3332105"/>
            <a:ext cx="3671048" cy="470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234274" y="33827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用户名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370294" y="4149610"/>
            <a:ext cx="1835524" cy="484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55574" y="4227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选择身份</a:t>
            </a:r>
            <a:endParaRPr lang="zh-CN" altLang="en-US" dirty="0"/>
          </a:p>
        </p:txBody>
      </p:sp>
      <p:sp>
        <p:nvSpPr>
          <p:cNvPr id="18" name="流程图: 合并 17"/>
          <p:cNvSpPr/>
          <p:nvPr/>
        </p:nvSpPr>
        <p:spPr>
          <a:xfrm>
            <a:off x="5916705" y="4291169"/>
            <a:ext cx="282389" cy="24204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63924" y="2089347"/>
            <a:ext cx="1835524" cy="484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合并 19"/>
          <p:cNvSpPr/>
          <p:nvPr/>
        </p:nvSpPr>
        <p:spPr>
          <a:xfrm>
            <a:off x="2010335" y="2230906"/>
            <a:ext cx="282389" cy="24204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63924" y="2573441"/>
            <a:ext cx="1835524" cy="484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企业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63924" y="3042782"/>
            <a:ext cx="1835524" cy="484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投资人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63924" y="3510047"/>
            <a:ext cx="1835524" cy="484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融资顾问</a:t>
            </a:r>
          </a:p>
        </p:txBody>
      </p:sp>
      <p:sp>
        <p:nvSpPr>
          <p:cNvPr id="24" name="椭圆 23"/>
          <p:cNvSpPr/>
          <p:nvPr/>
        </p:nvSpPr>
        <p:spPr>
          <a:xfrm>
            <a:off x="5115912" y="4917959"/>
            <a:ext cx="726141" cy="7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男</a:t>
            </a:r>
          </a:p>
        </p:txBody>
      </p:sp>
      <p:sp>
        <p:nvSpPr>
          <p:cNvPr id="25" name="椭圆 24"/>
          <p:cNvSpPr/>
          <p:nvPr/>
        </p:nvSpPr>
        <p:spPr>
          <a:xfrm>
            <a:off x="6864901" y="4917959"/>
            <a:ext cx="726141" cy="7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女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234274" y="50896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选择性别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4924985" y="6293224"/>
            <a:ext cx="2467534" cy="564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完成</a:t>
            </a:r>
          </a:p>
        </p:txBody>
      </p:sp>
      <p:sp>
        <p:nvSpPr>
          <p:cNvPr id="28" name="矩形 27"/>
          <p:cNvSpPr/>
          <p:nvPr/>
        </p:nvSpPr>
        <p:spPr>
          <a:xfrm>
            <a:off x="4531659" y="5894703"/>
            <a:ext cx="161365" cy="134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924985" y="57772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用户协议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763620" y="5207071"/>
            <a:ext cx="161365" cy="134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454330" y="5207071"/>
            <a:ext cx="161365" cy="134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8955741" y="2185005"/>
            <a:ext cx="2650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点击获取验证码后，变为</a:t>
            </a:r>
            <a:r>
              <a:rPr lang="en-US" altLang="zh-CN" sz="1200" dirty="0" smtClean="0">
                <a:solidFill>
                  <a:srgbClr val="FF0000"/>
                </a:solidFill>
              </a:rPr>
              <a:t>60</a:t>
            </a:r>
            <a:r>
              <a:rPr lang="zh-CN" altLang="en-US" sz="1200" dirty="0" smtClean="0">
                <a:solidFill>
                  <a:srgbClr val="FF0000"/>
                </a:solidFill>
              </a:rPr>
              <a:t>秒倒计时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595330" y="33498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错误提示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595329" y="104721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错误提示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595329" y="179884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错误提示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622223" y="338276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错误提示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009061" y="3994141"/>
            <a:ext cx="1237129" cy="9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二维码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8780929" y="5207071"/>
            <a:ext cx="2824896" cy="822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引导用户扫描二维码提示语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54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6518" y="336176"/>
            <a:ext cx="1479176" cy="65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38082" y="625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介绍文字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172200" y="480963"/>
            <a:ext cx="5363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首页    投行学院   找项目  找服务  找投资  登录  注册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995082"/>
            <a:ext cx="12192000" cy="820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7882" y="1314681"/>
            <a:ext cx="131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翻滚文字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7824781" y="1294048"/>
            <a:ext cx="4074459" cy="389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搜索框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832075"/>
            <a:ext cx="12192000" cy="5042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0" y="3671047"/>
            <a:ext cx="5715000" cy="2595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31259" y="4061012"/>
            <a:ext cx="2622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标题</a:t>
            </a:r>
            <a:endParaRPr lang="zh-CN" altLang="en-US" sz="3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8229600" y="3899648"/>
            <a:ext cx="3039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图片</a:t>
            </a:r>
            <a:endParaRPr lang="zh-CN" altLang="en-US" sz="3200" dirty="0"/>
          </a:p>
        </p:txBody>
      </p:sp>
      <p:sp>
        <p:nvSpPr>
          <p:cNvPr id="16" name="矩形 15"/>
          <p:cNvSpPr/>
          <p:nvPr/>
        </p:nvSpPr>
        <p:spPr>
          <a:xfrm>
            <a:off x="457200" y="4645787"/>
            <a:ext cx="4531659" cy="1526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正文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374" y="2474258"/>
            <a:ext cx="2755097" cy="293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5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6518" y="336176"/>
            <a:ext cx="1479176" cy="65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38082" y="625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介绍文字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172200" y="480963"/>
            <a:ext cx="5363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首页    投行学院   找项目  找服务  找投资  登录  注册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995082"/>
            <a:ext cx="12192000" cy="820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7882" y="1314681"/>
            <a:ext cx="131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翻滚文字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7824781" y="1294048"/>
            <a:ext cx="4074459" cy="389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搜索框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832075"/>
            <a:ext cx="12192000" cy="5042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0" y="3671047"/>
            <a:ext cx="5715000" cy="2595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31259" y="4061012"/>
            <a:ext cx="2622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标题</a:t>
            </a:r>
            <a:endParaRPr lang="zh-CN" altLang="en-US" sz="3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8229600" y="3899648"/>
            <a:ext cx="3039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图片</a:t>
            </a:r>
            <a:endParaRPr lang="zh-CN" altLang="en-US" sz="3200" dirty="0"/>
          </a:p>
        </p:txBody>
      </p:sp>
      <p:sp>
        <p:nvSpPr>
          <p:cNvPr id="16" name="矩形 15"/>
          <p:cNvSpPr/>
          <p:nvPr/>
        </p:nvSpPr>
        <p:spPr>
          <a:xfrm>
            <a:off x="457200" y="4645787"/>
            <a:ext cx="4531659" cy="1526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正文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506" y="2246917"/>
            <a:ext cx="3508275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316506" y="188260"/>
            <a:ext cx="3671047" cy="60780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75599" y="1255308"/>
            <a:ext cx="2630367" cy="519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667393" y="880279"/>
            <a:ext cx="120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手机号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75599" y="2738076"/>
            <a:ext cx="2630367" cy="519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667393" y="2363047"/>
            <a:ext cx="120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密码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180577" y="4563739"/>
            <a:ext cx="1811893" cy="532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468637" y="3662894"/>
            <a:ext cx="113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免费注册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8813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2966</Words>
  <Application>Microsoft Office PowerPoint</Application>
  <PresentationFormat>宽屏</PresentationFormat>
  <Paragraphs>1238</Paragraphs>
  <Slides>39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4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xiaoxiao</dc:creator>
  <cp:lastModifiedBy>xiaoxiao</cp:lastModifiedBy>
  <cp:revision>181</cp:revision>
  <dcterms:created xsi:type="dcterms:W3CDTF">2017-02-20T01:26:28Z</dcterms:created>
  <dcterms:modified xsi:type="dcterms:W3CDTF">2017-02-20T14:15:36Z</dcterms:modified>
</cp:coreProperties>
</file>