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362" r:id="rId2"/>
    <p:sldId id="256" r:id="rId3"/>
    <p:sldId id="360" r:id="rId4"/>
    <p:sldId id="299" r:id="rId5"/>
    <p:sldId id="348" r:id="rId6"/>
    <p:sldId id="349" r:id="rId7"/>
    <p:sldId id="363" r:id="rId8"/>
    <p:sldId id="350" r:id="rId9"/>
    <p:sldId id="351" r:id="rId10"/>
    <p:sldId id="364" r:id="rId11"/>
    <p:sldId id="365" r:id="rId12"/>
    <p:sldId id="366" r:id="rId13"/>
    <p:sldId id="367" r:id="rId14"/>
    <p:sldId id="368" r:id="rId15"/>
    <p:sldId id="369" r:id="rId16"/>
    <p:sldId id="371" r:id="rId17"/>
    <p:sldId id="370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76B530-C34A-4329-AF77-FE147838C972}">
  <a:tblStyle styleId="{0176B530-C34A-4329-AF77-FE147838C9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67" autoAdjust="0"/>
  </p:normalViewPr>
  <p:slideViewPr>
    <p:cSldViewPr snapToGrid="0" showGuides="1">
      <p:cViewPr varScale="1">
        <p:scale>
          <a:sx n="128" d="100"/>
          <a:sy n="128" d="100"/>
        </p:scale>
        <p:origin x="822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839190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73577" y="4686499"/>
            <a:ext cx="5388609" cy="4439841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3846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0700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4434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674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35066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7461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457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9272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713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08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IPG 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Informationsbedarf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Projekt</a:t>
            </a:r>
            <a:r>
              <a:rPr lang="fr-CH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Auftraggeber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- </a:t>
            </a:r>
            <a:r>
              <a:rPr lang="fr-CH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Besoin d’information projet du mandant</a:t>
            </a:r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de-CH" sz="1200" dirty="0"/>
              <a:t>IPN :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Informationsbedarf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Projekt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Auftragnehmer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-</a:t>
            </a:r>
            <a:r>
              <a:rPr lang="fr-CH" sz="1200" kern="1200" baseline="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fr-CH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Besoin d’information du projet mandataire</a:t>
            </a:r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IAN : informations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anforderungen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Auftragnehmer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-</a:t>
            </a:r>
            <a:r>
              <a:rPr lang="fr-CH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Exigence d’information du projet mandant</a:t>
            </a:r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IAG : Informations-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anforderungen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 </a:t>
            </a:r>
            <a:r>
              <a:rPr lang="fr-CH" sz="120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Auftraggeber</a:t>
            </a:r>
            <a:r>
              <a:rPr lang="fr-CH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– </a:t>
            </a:r>
            <a:r>
              <a:rPr lang="fr-CH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Exigence d’information du projet mandant</a:t>
            </a:r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734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8850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1725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861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405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08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/>
          <a:lstStyle/>
          <a:p>
            <a:fld id="{058061DB-DF71-4765-99A4-14E22DF63CCF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724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7030402" y="4896205"/>
            <a:ext cx="739827" cy="1220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2A31E7-1C22-4E0E-B827-66433F3E3C37}" type="datetime1">
              <a:rPr lang="de-CH" smtClean="0">
                <a:solidFill>
                  <a:srgbClr val="000000"/>
                </a:solidFill>
              </a:rPr>
              <a:t>10.08.2022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629873" y="4896205"/>
            <a:ext cx="6391148" cy="12202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CC-BY 2018 FHNW/INSER                                                                 SBB Onboarding BIM</a:t>
            </a:r>
            <a:endParaRPr lang="de-CH" dirty="0">
              <a:solidFill>
                <a:srgbClr val="00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88DD-6605-4EF4-9E67-B567F731CE68}" type="slidenum">
              <a:rPr lang="de-CH">
                <a:solidFill>
                  <a:srgbClr val="000000"/>
                </a:solidFill>
              </a:rPr>
              <a:pPr/>
              <a:t>‹#›</a:t>
            </a:fld>
            <a:endParaRPr lang="de-CH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 hasCustomPrompt="1"/>
          </p:nvPr>
        </p:nvSpPr>
        <p:spPr>
          <a:xfrm>
            <a:off x="629872" y="1026973"/>
            <a:ext cx="7878826" cy="246214"/>
          </a:xfrm>
        </p:spPr>
        <p:txBody>
          <a:bodyPr/>
          <a:lstStyle>
            <a:lvl1pPr>
              <a:defRPr sz="1360" b="1" i="0" baseline="0"/>
            </a:lvl1pPr>
          </a:lstStyle>
          <a:p>
            <a:r>
              <a:rPr lang="de-DE" dirty="0"/>
              <a:t>Titel durch Klicken hinzufügen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 hasCustomPrompt="1"/>
          </p:nvPr>
        </p:nvSpPr>
        <p:spPr>
          <a:xfrm>
            <a:off x="631230" y="1494563"/>
            <a:ext cx="7878826" cy="3036641"/>
          </a:xfrm>
        </p:spPr>
        <p:txBody>
          <a:bodyPr/>
          <a:lstStyle>
            <a:lvl1pPr>
              <a:spcBef>
                <a:spcPts val="816"/>
              </a:spcBef>
              <a:defRPr sz="1360" b="0" i="0" baseline="0"/>
            </a:lvl1pPr>
          </a:lstStyle>
          <a:p>
            <a:pPr lvl="0"/>
            <a:r>
              <a:rPr lang="de-DE" dirty="0"/>
              <a:t>Text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43026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gislon.github.io/etl-bi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41555" y="0"/>
            <a:ext cx="9785555" cy="5692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/>
          <p:cNvSpPr/>
          <p:nvPr/>
        </p:nvSpPr>
        <p:spPr>
          <a:xfrm>
            <a:off x="406400" y="1725584"/>
            <a:ext cx="767465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H" b="1" dirty="0"/>
              <a:t>Matériel du cours :</a:t>
            </a:r>
          </a:p>
          <a:p>
            <a:r>
              <a:rPr lang="fr-CH" b="1" dirty="0"/>
              <a:t> </a:t>
            </a:r>
          </a:p>
          <a:p>
            <a:endParaRPr lang="fr-CH" b="1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378" y="1806331"/>
            <a:ext cx="3232588" cy="32325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6400" y="2329551"/>
            <a:ext cx="6225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/>
              <a:t>http://www.insersa.ch/training/cas_bim/</a:t>
            </a:r>
          </a:p>
        </p:txBody>
      </p:sp>
    </p:spTree>
    <p:extLst>
      <p:ext uri="{BB962C8B-B14F-4D97-AF65-F5344CB8AC3E}">
        <p14:creationId xmlns:p14="http://schemas.microsoft.com/office/powerpoint/2010/main" val="3852113096"/>
      </p:ext>
    </p:extLst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Lecture IFC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156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IFC vers SIG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0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Ecriture d’un fichier IFC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0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Export PDF 3D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en-GB" sz="3600" dirty="0">
                <a:solidFill>
                  <a:schemeClr val="dk1"/>
                </a:solidFill>
              </a:rPr>
              <a:t> IFC LOD 100 to LOD 2 </a:t>
            </a:r>
            <a:r>
              <a:rPr lang="en-GB" sz="3600" dirty="0" err="1">
                <a:solidFill>
                  <a:schemeClr val="dk1"/>
                </a:solidFill>
              </a:rPr>
              <a:t>CityGML</a:t>
            </a:r>
            <a:endParaRPr lang="en" sz="3600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8D247-07B8-4C99-82C4-19C962C101F3}"/>
              </a:ext>
            </a:extLst>
          </p:cNvPr>
          <p:cNvSpPr txBox="1"/>
          <p:nvPr/>
        </p:nvSpPr>
        <p:spPr>
          <a:xfrm>
            <a:off x="697043" y="3853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https://community.safe.com/s/article/bim-to-gis-basic-ifc-lod-100-to-lod-2-citygml</a:t>
            </a:r>
          </a:p>
        </p:txBody>
      </p:sp>
    </p:spTree>
    <p:extLst>
      <p:ext uri="{BB962C8B-B14F-4D97-AF65-F5344CB8AC3E}">
        <p14:creationId xmlns:p14="http://schemas.microsoft.com/office/powerpoint/2010/main" val="407621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en-GB" sz="3600" dirty="0">
                <a:solidFill>
                  <a:schemeClr val="dk1"/>
                </a:solidFill>
              </a:rPr>
              <a:t> Updating IFC Example</a:t>
            </a:r>
            <a:endParaRPr lang="en" sz="3600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8D247-07B8-4C99-82C4-19C962C101F3}"/>
              </a:ext>
            </a:extLst>
          </p:cNvPr>
          <p:cNvSpPr txBox="1"/>
          <p:nvPr/>
        </p:nvSpPr>
        <p:spPr>
          <a:xfrm>
            <a:off x="697043" y="3853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https://community.safe.com/s/article/updating-ifc-example</a:t>
            </a:r>
          </a:p>
        </p:txBody>
      </p:sp>
    </p:spTree>
    <p:extLst>
      <p:ext uri="{BB962C8B-B14F-4D97-AF65-F5344CB8AC3E}">
        <p14:creationId xmlns:p14="http://schemas.microsoft.com/office/powerpoint/2010/main" val="305951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en-GB" sz="3600" dirty="0">
                <a:solidFill>
                  <a:schemeClr val="dk1"/>
                </a:solidFill>
              </a:rPr>
              <a:t> Revit to Sketchup and Acrobat</a:t>
            </a:r>
            <a:endParaRPr lang="en" sz="3600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8D247-07B8-4C99-82C4-19C962C101F3}"/>
              </a:ext>
            </a:extLst>
          </p:cNvPr>
          <p:cNvSpPr txBox="1"/>
          <p:nvPr/>
        </p:nvSpPr>
        <p:spPr>
          <a:xfrm>
            <a:off x="697043" y="3853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https://community.safe.com/s/article/revit-to-sketchup-and-acrobat-tutorial</a:t>
            </a:r>
          </a:p>
        </p:txBody>
      </p:sp>
    </p:spTree>
    <p:extLst>
      <p:ext uri="{BB962C8B-B14F-4D97-AF65-F5344CB8AC3E}">
        <p14:creationId xmlns:p14="http://schemas.microsoft.com/office/powerpoint/2010/main" val="2268585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en-GB" sz="3600" dirty="0">
                <a:solidFill>
                  <a:schemeClr val="dk1"/>
                </a:solidFill>
              </a:rPr>
              <a:t> AutoCAD to IFC Conversion Example</a:t>
            </a:r>
            <a:endParaRPr lang="en" sz="3600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8D247-07B8-4C99-82C4-19C962C101F3}"/>
              </a:ext>
            </a:extLst>
          </p:cNvPr>
          <p:cNvSpPr txBox="1"/>
          <p:nvPr/>
        </p:nvSpPr>
        <p:spPr>
          <a:xfrm>
            <a:off x="697043" y="385319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/>
              <a:t>https://community.safe.com/s/article/autocad-to-ifc-conversion-example</a:t>
            </a:r>
          </a:p>
        </p:txBody>
      </p:sp>
    </p:spTree>
    <p:extLst>
      <p:ext uri="{BB962C8B-B14F-4D97-AF65-F5344CB8AC3E}">
        <p14:creationId xmlns:p14="http://schemas.microsoft.com/office/powerpoint/2010/main" val="327220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Exercices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/>
              <a:t>BIM FME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 txBox="1">
            <a:spLocks/>
          </p:cNvSpPr>
          <p:nvPr/>
        </p:nvSpPr>
        <p:spPr bwMode="auto">
          <a:xfrm>
            <a:off x="435347" y="383648"/>
            <a:ext cx="8002512" cy="54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 i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42988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" sz="3600" dirty="0">
                <a:solidFill>
                  <a:schemeClr val="dk1"/>
                </a:solidFill>
              </a:rPr>
              <a:t>Execrcies</a:t>
            </a:r>
            <a:endParaRPr lang="de-CH" sz="3600" dirty="0">
              <a:solidFill>
                <a:schemeClr val="dk1"/>
              </a:solidFill>
              <a:latin typeface="Raleway"/>
              <a:ea typeface="Raleway"/>
              <a:cs typeface="Raleway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891" y="1006595"/>
            <a:ext cx="66337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Support</a:t>
            </a:r>
            <a:r>
              <a:rPr lang="fr-CH" sz="1600" dirty="0"/>
              <a:t> </a:t>
            </a:r>
            <a:r>
              <a:rPr lang="fr-CH" sz="1200" dirty="0"/>
              <a:t>de cours : </a:t>
            </a:r>
          </a:p>
          <a:p>
            <a:r>
              <a:rPr lang="fr-CH" sz="1200" dirty="0">
                <a:hlinkClick r:id="rId3"/>
              </a:rPr>
              <a:t>https://regislon.github.io/etl-bim/</a:t>
            </a:r>
            <a:r>
              <a:rPr lang="fr-CH" sz="1200" dirty="0"/>
              <a:t> </a:t>
            </a:r>
          </a:p>
          <a:p>
            <a:endParaRPr lang="fr-CH" sz="1200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98222-7F34-4187-AAE2-9DBCBCB6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624" y="383648"/>
            <a:ext cx="4594235" cy="3882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0FF2B-FA7B-4597-A437-6FF90C1E2CEE}"/>
              </a:ext>
            </a:extLst>
          </p:cNvPr>
          <p:cNvSpPr txBox="1"/>
          <p:nvPr/>
        </p:nvSpPr>
        <p:spPr>
          <a:xfrm>
            <a:off x="5254052" y="3402767"/>
            <a:ext cx="2383437" cy="863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92077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781765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Inspection de données avec FME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83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781765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Transformation de format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7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781765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Création d’un DWG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4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781765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Extraction d’un DWG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4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Changement de système de coordonnées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22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82"/>
          <a:stretch/>
        </p:blipFill>
        <p:spPr>
          <a:xfrm>
            <a:off x="3980163" y="1420497"/>
            <a:ext cx="4529893" cy="3280022"/>
          </a:xfrm>
          <a:prstGeom prst="rect">
            <a:avLst/>
          </a:prstGeom>
        </p:spPr>
      </p:pic>
      <p:sp>
        <p:nvSpPr>
          <p:cNvPr id="9" name="Shape 99"/>
          <p:cNvSpPr txBox="1">
            <a:spLocks noGrp="1"/>
          </p:cNvSpPr>
          <p:nvPr>
            <p:ph type="title" idx="4294967295"/>
          </p:nvPr>
        </p:nvSpPr>
        <p:spPr>
          <a:xfrm>
            <a:off x="526249" y="454975"/>
            <a:ext cx="8255801" cy="76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3600" dirty="0">
                <a:solidFill>
                  <a:schemeClr val="dk1"/>
                </a:solidFill>
              </a:rPr>
              <a:t>Exercice : </a:t>
            </a:r>
            <a:r>
              <a:rPr lang="fr-CH" sz="3600" dirty="0">
                <a:solidFill>
                  <a:schemeClr val="dk1"/>
                </a:solidFill>
              </a:rPr>
              <a:t>Contrôle des données</a:t>
            </a:r>
            <a:endParaRPr lang="en" sz="3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966578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</TotalTime>
  <Words>230</Words>
  <Application>Microsoft Office PowerPoint</Application>
  <PresentationFormat>On-screen Show (16:9)</PresentationFormat>
  <Paragraphs>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Open Sans</vt:lpstr>
      <vt:lpstr>Raleway</vt:lpstr>
      <vt:lpstr>Arial</vt:lpstr>
      <vt:lpstr>Lato</vt:lpstr>
      <vt:lpstr>Swiss</vt:lpstr>
      <vt:lpstr>PowerPoint Presentation</vt:lpstr>
      <vt:lpstr>Exercices</vt:lpstr>
      <vt:lpstr>PowerPoint Presentation</vt:lpstr>
      <vt:lpstr>Exercice : Inspection de données avec FME</vt:lpstr>
      <vt:lpstr>Exercice : Transformation de format</vt:lpstr>
      <vt:lpstr>Exercice : Création d’un DWG</vt:lpstr>
      <vt:lpstr>Exercice : Extraction d’un DWG</vt:lpstr>
      <vt:lpstr>Exercice : Changement de système de coordonnées</vt:lpstr>
      <vt:lpstr>Exercice : Contrôle des données</vt:lpstr>
      <vt:lpstr>Exercice : Lecture IFC</vt:lpstr>
      <vt:lpstr>Exercice : IFC vers SIG</vt:lpstr>
      <vt:lpstr>Exercice : Ecriture d’un fichier IFC</vt:lpstr>
      <vt:lpstr>Exercice : Export PDF 3D</vt:lpstr>
      <vt:lpstr>Exercice :  IFC LOD 100 to LOD 2 CityGML</vt:lpstr>
      <vt:lpstr>Exercice :  Updating IFC Example</vt:lpstr>
      <vt:lpstr>Exercice :  Revit to Sketchup and Acrobat</vt:lpstr>
      <vt:lpstr>Exercice :  AutoCAD to IFC Conversion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FME IFC</dc:title>
  <dc:creator>longchamp</dc:creator>
  <cp:lastModifiedBy>Longchamp Régis</cp:lastModifiedBy>
  <cp:revision>59</cp:revision>
  <dcterms:modified xsi:type="dcterms:W3CDTF">2022-08-10T15:19:21Z</dcterms:modified>
</cp:coreProperties>
</file>