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336" r:id="rId2"/>
    <p:sldId id="318" r:id="rId3"/>
    <p:sldId id="320" r:id="rId4"/>
    <p:sldId id="321" r:id="rId5"/>
    <p:sldId id="323" r:id="rId6"/>
    <p:sldId id="324" r:id="rId7"/>
    <p:sldId id="322" r:id="rId8"/>
    <p:sldId id="338" r:id="rId9"/>
    <p:sldId id="339" r:id="rId10"/>
    <p:sldId id="331" r:id="rId11"/>
  </p:sldIdLst>
  <p:sldSz cx="9144000" cy="5143500" type="screen16x9"/>
  <p:notesSz cx="6858000" cy="9144000"/>
  <p:embeddedFontLs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Raleway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0F0E05A0-3C5E-47FC-9F31-CC06AC205EDA}">
          <p14:sldIdLst>
            <p14:sldId id="336"/>
            <p14:sldId id="318"/>
            <p14:sldId id="320"/>
            <p14:sldId id="321"/>
            <p14:sldId id="323"/>
            <p14:sldId id="324"/>
            <p14:sldId id="322"/>
            <p14:sldId id="338"/>
            <p14:sldId id="339"/>
          </p14:sldIdLst>
        </p14:section>
        <p14:section name="Untitled Section" id="{FE2AF0D8-BCBB-4B03-8352-9A935273C1FA}">
          <p14:sldIdLst>
            <p14:sldId id="33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176B530-C34A-4329-AF77-FE147838C972}">
  <a:tblStyle styleId="{0176B530-C34A-4329-AF77-FE147838C9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167" autoAdjust="0"/>
  </p:normalViewPr>
  <p:slideViewPr>
    <p:cSldViewPr snapToGrid="0" showGuides="1">
      <p:cViewPr varScale="1">
        <p:scale>
          <a:sx n="128" d="100"/>
          <a:sy n="128" d="100"/>
        </p:scale>
        <p:origin x="954" y="120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8391908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Jack and Laura </a:t>
            </a:r>
            <a:r>
              <a:rPr lang="en-US" dirty="0" err="1"/>
              <a:t>Dangermond</a:t>
            </a:r>
            <a:r>
              <a:rPr lang="en-US" dirty="0"/>
              <a:t> founded </a:t>
            </a:r>
            <a:r>
              <a:rPr lang="en-US" dirty="0" err="1"/>
              <a:t>Esri</a:t>
            </a:r>
            <a:r>
              <a:rPr lang="en-US" dirty="0"/>
              <a:t> in 1969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549136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fr-CH" dirty="0"/>
              <a:t>Catégories = </a:t>
            </a:r>
            <a:r>
              <a:rPr lang="fr-CH" dirty="0" err="1"/>
              <a:t>feature</a:t>
            </a:r>
            <a:r>
              <a:rPr lang="fr-CH" dirty="0"/>
              <a:t> </a:t>
            </a:r>
            <a:r>
              <a:rPr lang="fr-CH" dirty="0" err="1"/>
              <a:t>layers</a:t>
            </a:r>
            <a:endParaRPr lang="fr-CH" dirty="0"/>
          </a:p>
          <a:p>
            <a:pPr>
              <a:buNone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130815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/>
          <a:lstStyle/>
          <a:p>
            <a:fld id="{058061DB-DF71-4765-99A4-14E22DF63CCF}" type="slidenum">
              <a:rPr lang="de-CH" smtClean="0"/>
              <a:pPr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1502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fr-CH" sz="11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https://arcg.is/0j9vTP 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181927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body"/>
          </p:nvPr>
        </p:nvSpPr>
        <p:spPr>
          <a:xfrm>
            <a:off x="898102" y="4686499"/>
            <a:ext cx="4939206" cy="4439452"/>
          </a:xfrm>
          <a:prstGeom prst="rect">
            <a:avLst/>
          </a:prstGeom>
        </p:spPr>
        <p:txBody>
          <a:bodyPr/>
          <a:lstStyle/>
          <a:p>
            <a:endParaRPr lang="fr-CH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6" name="TextShape 2"/>
          <p:cNvSpPr txBox="1"/>
          <p:nvPr/>
        </p:nvSpPr>
        <p:spPr>
          <a:xfrm>
            <a:off x="3816932" y="9372997"/>
            <a:ext cx="2918477" cy="492927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D587C10-6771-4728-9B59-BAC9713E3941}" type="slidenum">
              <a:rPr lang="fr-CH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10</a:t>
            </a:fld>
            <a:endParaRPr lang="fr-CH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84205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7030402" y="4896205"/>
            <a:ext cx="739827" cy="1220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C2A31E7-1C22-4E0E-B827-66433F3E3C37}" type="datetime1">
              <a:rPr lang="de-CH" smtClean="0">
                <a:solidFill>
                  <a:srgbClr val="000000"/>
                </a:solidFill>
              </a:rPr>
              <a:t>09.09.2021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629873" y="4896205"/>
            <a:ext cx="6391148" cy="1220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CC-BY 2018 FHNW/INSER                                                                 SBB Onboarding BIM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‹#›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629872" y="1026973"/>
            <a:ext cx="7878826" cy="246214"/>
          </a:xfrm>
        </p:spPr>
        <p:txBody>
          <a:bodyPr/>
          <a:lstStyle>
            <a:lvl1pPr>
              <a:defRPr sz="1360" b="1" i="0" baseline="0"/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631230" y="1494563"/>
            <a:ext cx="7878826" cy="3036641"/>
          </a:xfrm>
        </p:spPr>
        <p:txBody>
          <a:bodyPr/>
          <a:lstStyle>
            <a:lvl1pPr>
              <a:spcBef>
                <a:spcPts val="816"/>
              </a:spcBef>
              <a:defRPr sz="1360" b="0" i="0" baseline="0"/>
            </a:lvl1pPr>
          </a:lstStyle>
          <a:p>
            <a:pPr lvl="0"/>
            <a:r>
              <a:rPr lang="de-DE" dirty="0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3430266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fme@inser.ch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hyperlink" Target="mailto:rl@inser.ch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rcg.is/0j9vT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41006" y="2571750"/>
            <a:ext cx="148790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dirty="0"/>
              <a:t>Chiffre d’affaires</a:t>
            </a:r>
          </a:p>
          <a:p>
            <a:endParaRPr lang="fr-CH" dirty="0"/>
          </a:p>
          <a:p>
            <a:r>
              <a:rPr lang="fr-CH" dirty="0"/>
              <a:t>Effectif </a:t>
            </a:r>
          </a:p>
        </p:txBody>
      </p:sp>
      <p:sp>
        <p:nvSpPr>
          <p:cNvPr id="4" name="Rectangle 3"/>
          <p:cNvSpPr/>
          <p:nvPr/>
        </p:nvSpPr>
        <p:spPr>
          <a:xfrm>
            <a:off x="2749682" y="2571749"/>
            <a:ext cx="2730235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dirty="0"/>
              <a:t>2,512 milliards de dollars (2014)</a:t>
            </a:r>
          </a:p>
          <a:p>
            <a:endParaRPr lang="fr-CH" dirty="0"/>
          </a:p>
          <a:p>
            <a:r>
              <a:rPr lang="fr-CH" dirty="0"/>
              <a:t>5169 personnes</a:t>
            </a:r>
          </a:p>
          <a:p>
            <a:endParaRPr lang="fr-CH" dirty="0"/>
          </a:p>
          <a:p>
            <a:endParaRPr lang="fr-CH" dirty="0"/>
          </a:p>
        </p:txBody>
      </p:sp>
      <p:sp>
        <p:nvSpPr>
          <p:cNvPr id="7" name="Rectangle 6"/>
          <p:cNvSpPr/>
          <p:nvPr/>
        </p:nvSpPr>
        <p:spPr>
          <a:xfrm>
            <a:off x="2749683" y="3587411"/>
            <a:ext cx="26249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chemeClr val="bg2"/>
                </a:solidFill>
                <a:latin typeface="Arial" panose="020B0604020202020204" pitchFamily="34" charset="0"/>
              </a:rPr>
              <a:t>5ème plus grand éditeur de logiciels dans le monde </a:t>
            </a:r>
          </a:p>
        </p:txBody>
      </p:sp>
      <p:sp>
        <p:nvSpPr>
          <p:cNvPr id="8" name="Rectangle 7"/>
          <p:cNvSpPr/>
          <p:nvPr/>
        </p:nvSpPr>
        <p:spPr>
          <a:xfrm>
            <a:off x="5980562" y="2571748"/>
            <a:ext cx="2630848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dirty="0"/>
              <a:t>$1.1 milliards de dollars (2016)</a:t>
            </a:r>
          </a:p>
          <a:p>
            <a:endParaRPr lang="fr-CH" dirty="0"/>
          </a:p>
          <a:p>
            <a:r>
              <a:rPr lang="fr-CH" dirty="0"/>
              <a:t>3800 personnes</a:t>
            </a:r>
          </a:p>
          <a:p>
            <a:endParaRPr lang="fr-CH" dirty="0"/>
          </a:p>
          <a:p>
            <a:endParaRPr lang="fr-CH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793" y="1351239"/>
            <a:ext cx="2453853" cy="93734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2597" y="1518893"/>
            <a:ext cx="2804403" cy="602032"/>
          </a:xfrm>
          <a:prstGeom prst="rect">
            <a:avLst/>
          </a:prstGeom>
        </p:spPr>
      </p:pic>
      <p:sp>
        <p:nvSpPr>
          <p:cNvPr id="12" name="Shape 99"/>
          <p:cNvSpPr txBox="1">
            <a:spLocks/>
          </p:cNvSpPr>
          <p:nvPr/>
        </p:nvSpPr>
        <p:spPr>
          <a:xfrm>
            <a:off x="545934" y="441655"/>
            <a:ext cx="7320446" cy="76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spcAft>
                <a:spcPts val="1600"/>
              </a:spcAft>
            </a:pPr>
            <a:r>
              <a:rPr lang="en" sz="3600" dirty="0">
                <a:solidFill>
                  <a:schemeClr val="dk1"/>
                </a:solidFill>
              </a:rPr>
              <a:t>Les deux poids lourd</a:t>
            </a:r>
          </a:p>
        </p:txBody>
      </p:sp>
    </p:spTree>
    <p:extLst>
      <p:ext uri="{BB962C8B-B14F-4D97-AF65-F5344CB8AC3E}">
        <p14:creationId xmlns:p14="http://schemas.microsoft.com/office/powerpoint/2010/main" val="1645176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CustomShape 1"/>
          <p:cNvSpPr/>
          <p:nvPr/>
        </p:nvSpPr>
        <p:spPr>
          <a:xfrm>
            <a:off x="765274" y="570432"/>
            <a:ext cx="584658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68580" bIns="68580"/>
          <a:lstStyle/>
          <a:p>
            <a:pPr>
              <a:spcAft>
                <a:spcPts val="1199"/>
              </a:spcAft>
            </a:pPr>
            <a:r>
              <a:rPr lang="fr-CH" sz="36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Conclusion</a:t>
            </a:r>
          </a:p>
        </p:txBody>
      </p:sp>
      <p:sp>
        <p:nvSpPr>
          <p:cNvPr id="348" name="CustomShape 2"/>
          <p:cNvSpPr/>
          <p:nvPr/>
        </p:nvSpPr>
        <p:spPr>
          <a:xfrm>
            <a:off x="842839" y="1639162"/>
            <a:ext cx="6850393" cy="25366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fr-CH" sz="1800" spc="-1" dirty="0">
                <a:uFill>
                  <a:solidFill>
                    <a:srgbClr val="FFFFFF"/>
                  </a:solidFill>
                </a:uFill>
                <a:latin typeface="Arial"/>
              </a:rPr>
              <a:t>FME permet une de créer une interface d’échange entre les mondes </a:t>
            </a:r>
            <a:r>
              <a:rPr lang="fr-CH" sz="1800" b="1" spc="-1" dirty="0">
                <a:uFill>
                  <a:solidFill>
                    <a:srgbClr val="FFFFFF"/>
                  </a:solidFill>
                </a:uFill>
                <a:latin typeface="Arial"/>
              </a:rPr>
              <a:t>BIM</a:t>
            </a:r>
            <a:r>
              <a:rPr lang="fr-CH" sz="1800" spc="-1" dirty="0"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fr-CH" sz="1800" b="1" spc="-1" dirty="0">
                <a:uFill>
                  <a:solidFill>
                    <a:srgbClr val="FFFFFF"/>
                  </a:solidFill>
                </a:uFill>
                <a:latin typeface="Arial"/>
              </a:rPr>
              <a:t>CAD</a:t>
            </a:r>
            <a:r>
              <a:rPr lang="fr-CH" sz="1800" spc="-1" dirty="0">
                <a:uFill>
                  <a:solidFill>
                    <a:srgbClr val="FFFFFF"/>
                  </a:solidFill>
                </a:uFill>
                <a:latin typeface="Arial"/>
              </a:rPr>
              <a:t> et </a:t>
            </a:r>
            <a:r>
              <a:rPr lang="fr-CH" sz="1800" b="1" spc="-1" dirty="0">
                <a:uFill>
                  <a:solidFill>
                    <a:srgbClr val="FFFFFF"/>
                  </a:solidFill>
                </a:uFill>
                <a:latin typeface="Arial"/>
              </a:rPr>
              <a:t>GIS</a:t>
            </a:r>
            <a:r>
              <a:rPr lang="fr-CH" sz="1800" spc="-1" dirty="0">
                <a:uFill>
                  <a:solidFill>
                    <a:srgbClr val="FFFFFF"/>
                  </a:solidFill>
                </a:uFill>
                <a:latin typeface="Arial"/>
              </a:rPr>
              <a:t>. </a:t>
            </a:r>
          </a:p>
          <a:p>
            <a:pPr>
              <a:lnSpc>
                <a:spcPct val="100000"/>
              </a:lnSpc>
            </a:pPr>
            <a:endParaRPr lang="fr-CH" sz="18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fr-CH" sz="1800" spc="-1" dirty="0">
                <a:uFill>
                  <a:solidFill>
                    <a:srgbClr val="FFFFFF"/>
                  </a:solidFill>
                </a:uFill>
                <a:latin typeface="Arial"/>
              </a:rPr>
              <a:t>Opérations FME relativement poussées.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fr-CH" sz="18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fr-CH" sz="1800" spc="-1" dirty="0">
                <a:uFill>
                  <a:solidFill>
                    <a:srgbClr val="FFFFFF"/>
                  </a:solidFill>
                </a:uFill>
                <a:latin typeface="Arial"/>
              </a:rPr>
              <a:t>Constantes améliorations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fr-CH" sz="18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fr-CH" sz="1800" spc="-1" dirty="0">
                <a:uFill>
                  <a:solidFill>
                    <a:srgbClr val="FFFFFF"/>
                  </a:solidFill>
                </a:uFill>
                <a:latin typeface="Arial"/>
              </a:rPr>
              <a:t> Faites-nous part de vos questions ou/et résultats 	</a:t>
            </a:r>
            <a:r>
              <a:rPr lang="fr-CH" sz="1800" spc="-1" dirty="0">
                <a:uFill>
                  <a:solidFill>
                    <a:srgbClr val="FFFFFF"/>
                  </a:solidFill>
                </a:uFill>
                <a:latin typeface="Arial"/>
                <a:hlinkClick r:id="rId3"/>
              </a:rPr>
              <a:t>fme@inser.ch</a:t>
            </a:r>
            <a:r>
              <a:rPr lang="fr-CH" sz="1800" spc="-1" dirty="0">
                <a:uFill>
                  <a:solidFill>
                    <a:srgbClr val="FFFFFF"/>
                  </a:solidFill>
                </a:uFill>
                <a:latin typeface="Arial"/>
              </a:rPr>
              <a:t> ou </a:t>
            </a:r>
            <a:r>
              <a:rPr lang="fr-CH" sz="1800" spc="-1" dirty="0">
                <a:uFill>
                  <a:solidFill>
                    <a:srgbClr val="FFFFFF"/>
                  </a:solidFill>
                </a:uFill>
                <a:latin typeface="Arial"/>
                <a:hlinkClick r:id="rId4"/>
              </a:rPr>
              <a:t>rl@inser.ch</a:t>
            </a:r>
            <a:r>
              <a:rPr lang="fr-CH" sz="1800" spc="-1" dirty="0">
                <a:uFill>
                  <a:solidFill>
                    <a:srgbClr val="FFFFFF"/>
                  </a:solidFill>
                </a:uFill>
                <a:latin typeface="Arial"/>
              </a:rPr>
              <a:t>  !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fr-CH" sz="18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endParaRPr lang="fr-CH" sz="1800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217173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" y="0"/>
            <a:ext cx="914241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658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769"/>
            <a:ext cx="9144000" cy="510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885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50"/>
            <a:ext cx="9144000" cy="51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666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99" y="0"/>
            <a:ext cx="760600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639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8" y="0"/>
            <a:ext cx="9071263" cy="51435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784604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355685" y="1487757"/>
            <a:ext cx="3691013" cy="115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CH" sz="952" b="1" dirty="0"/>
              <a:t>Objectifs</a:t>
            </a:r>
          </a:p>
          <a:p>
            <a:r>
              <a:rPr lang="fr-CH" sz="1000" dirty="0"/>
              <a:t>Montrer l’intégration d’un projet REVIT dans </a:t>
            </a:r>
            <a:r>
              <a:rPr lang="fr-CH" sz="1000" dirty="0" err="1"/>
              <a:t>ArcGIS</a:t>
            </a:r>
            <a:endParaRPr lang="fr-CH" sz="1000" dirty="0"/>
          </a:p>
          <a:p>
            <a:endParaRPr lang="fr-CH" sz="1000" dirty="0"/>
          </a:p>
          <a:p>
            <a:endParaRPr lang="fr-CH" sz="1000" dirty="0"/>
          </a:p>
          <a:p>
            <a:endParaRPr lang="fr-CH" sz="1000" dirty="0"/>
          </a:p>
          <a:p>
            <a:endParaRPr lang="fr-CH" sz="1000" dirty="0"/>
          </a:p>
          <a:p>
            <a:pPr algn="l"/>
            <a:endParaRPr lang="fr-CH" sz="952" dirty="0"/>
          </a:p>
        </p:txBody>
      </p:sp>
      <p:sp>
        <p:nvSpPr>
          <p:cNvPr id="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8387" y="427337"/>
            <a:ext cx="8227226" cy="76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 dirty="0">
                <a:solidFill>
                  <a:schemeClr val="dk1"/>
                </a:solidFill>
              </a:rPr>
              <a:t>Visualisation d’un REVIT dans ArcGIS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408" y="1480150"/>
            <a:ext cx="3829584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206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453"/>
            <a:ext cx="9144000" cy="2160321"/>
          </a:xfrm>
          <a:prstGeom prst="rect">
            <a:avLst/>
          </a:prstGeom>
        </p:spPr>
      </p:pic>
      <p:sp>
        <p:nvSpPr>
          <p:cNvPr id="5" name="Shape 99"/>
          <p:cNvSpPr txBox="1">
            <a:spLocks noGrp="1"/>
          </p:cNvSpPr>
          <p:nvPr>
            <p:ph type="title" idx="4294967295"/>
          </p:nvPr>
        </p:nvSpPr>
        <p:spPr>
          <a:xfrm>
            <a:off x="130194" y="136963"/>
            <a:ext cx="8227226" cy="76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 dirty="0">
                <a:solidFill>
                  <a:schemeClr val="dk1"/>
                </a:solidFill>
              </a:rPr>
              <a:t>Publication modèle BIM online </a:t>
            </a:r>
          </a:p>
        </p:txBody>
      </p:sp>
    </p:spTree>
    <p:extLst>
      <p:ext uri="{BB962C8B-B14F-4D97-AF65-F5344CB8AC3E}">
        <p14:creationId xmlns:p14="http://schemas.microsoft.com/office/powerpoint/2010/main" val="659438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99"/>
          <p:cNvSpPr txBox="1">
            <a:spLocks noGrp="1"/>
          </p:cNvSpPr>
          <p:nvPr>
            <p:ph type="title" idx="4294967295"/>
          </p:nvPr>
        </p:nvSpPr>
        <p:spPr>
          <a:xfrm>
            <a:off x="130194" y="136963"/>
            <a:ext cx="8227226" cy="76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 dirty="0">
                <a:solidFill>
                  <a:schemeClr val="dk1"/>
                </a:solidFill>
              </a:rPr>
              <a:t>Publication modèle BIM online </a:t>
            </a:r>
          </a:p>
        </p:txBody>
      </p:sp>
      <p:pic>
        <p:nvPicPr>
          <p:cNvPr id="2" name="Picture 1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776" y="1187936"/>
            <a:ext cx="7280061" cy="276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698476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630</TotalTime>
  <Words>125</Words>
  <Application>Microsoft Office PowerPoint</Application>
  <PresentationFormat>On-screen Show (16:9)</PresentationFormat>
  <Paragraphs>32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Raleway</vt:lpstr>
      <vt:lpstr>Times New Roman</vt:lpstr>
      <vt:lpstr>Arial</vt:lpstr>
      <vt:lpstr>Lato</vt:lpstr>
      <vt:lpstr>Swiss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Visualisation d’un REVIT dans ArcGIS</vt:lpstr>
      <vt:lpstr>Publication modèle BIM online </vt:lpstr>
      <vt:lpstr>Publication modèle BIM online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FME IFC</dc:title>
  <dc:creator>longchamp</dc:creator>
  <cp:lastModifiedBy>Régis Longchamp</cp:lastModifiedBy>
  <cp:revision>45</cp:revision>
  <dcterms:modified xsi:type="dcterms:W3CDTF">2021-09-09T14:36:45Z</dcterms:modified>
</cp:coreProperties>
</file>