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362" r:id="rId2"/>
    <p:sldId id="256" r:id="rId3"/>
    <p:sldId id="360" r:id="rId4"/>
    <p:sldId id="299" r:id="rId5"/>
    <p:sldId id="348" r:id="rId6"/>
    <p:sldId id="349" r:id="rId7"/>
    <p:sldId id="363" r:id="rId8"/>
    <p:sldId id="350" r:id="rId9"/>
    <p:sldId id="351" r:id="rId10"/>
    <p:sldId id="364" r:id="rId11"/>
    <p:sldId id="365" r:id="rId12"/>
    <p:sldId id="366" r:id="rId13"/>
    <p:sldId id="367" r:id="rId14"/>
    <p:sldId id="368" r:id="rId15"/>
    <p:sldId id="369" r:id="rId16"/>
    <p:sldId id="371" r:id="rId17"/>
    <p:sldId id="370" r:id="rId18"/>
  </p:sldIdLst>
  <p:sldSz cx="9144000" cy="5143500" type="screen16x9"/>
  <p:notesSz cx="6858000" cy="9144000"/>
  <p:embeddedFontLst>
    <p:embeddedFont>
      <p:font typeface="Lato" panose="020F0502020204030203" pitchFamily="34" charset="0"/>
      <p:regular r:id="rId20"/>
      <p:bold r:id="rId21"/>
      <p:italic r:id="rId22"/>
      <p:boldItalic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  <p:embeddedFont>
      <p:font typeface="Raleway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EF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76B530-C34A-4329-AF77-FE147838C972}">
  <a:tblStyle styleId="{0176B530-C34A-4329-AF77-FE147838C9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167" autoAdjust="0"/>
  </p:normalViewPr>
  <p:slideViewPr>
    <p:cSldViewPr snapToGrid="0" showGuides="1">
      <p:cViewPr varScale="1">
        <p:scale>
          <a:sx n="128" d="100"/>
          <a:sy n="128" d="100"/>
        </p:scale>
        <p:origin x="822" y="10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391908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09" cy="443984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38468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/>
          <a:lstStyle/>
          <a:p>
            <a:fld id="{058061DB-DF71-4765-99A4-14E22DF63CCF}" type="slidenum">
              <a:rPr lang="de-CH" smtClean="0"/>
              <a:pPr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40700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/>
          <a:lstStyle/>
          <a:p>
            <a:fld id="{058061DB-DF71-4765-99A4-14E22DF63CCF}" type="slidenum">
              <a:rPr lang="de-CH" smtClean="0"/>
              <a:pPr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44345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/>
          <a:lstStyle/>
          <a:p>
            <a:fld id="{058061DB-DF71-4765-99A4-14E22DF63CCF}" type="slidenum">
              <a:rPr lang="de-CH" smtClean="0"/>
              <a:pPr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67479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/>
          <a:lstStyle/>
          <a:p>
            <a:fld id="{058061DB-DF71-4765-99A4-14E22DF63CCF}" type="slidenum">
              <a:rPr lang="de-CH" smtClean="0"/>
              <a:pPr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350665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/>
          <a:lstStyle/>
          <a:p>
            <a:fld id="{058061DB-DF71-4765-99A4-14E22DF63CCF}" type="slidenum">
              <a:rPr lang="de-CH" smtClean="0"/>
              <a:pPr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297461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/>
          <a:lstStyle/>
          <a:p>
            <a:fld id="{058061DB-DF71-4765-99A4-14E22DF63CCF}" type="slidenum">
              <a:rPr lang="de-CH" smtClean="0"/>
              <a:pPr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64577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/>
          <a:lstStyle/>
          <a:p>
            <a:fld id="{058061DB-DF71-4765-99A4-14E22DF63CCF}" type="slidenum">
              <a:rPr lang="de-CH" smtClean="0"/>
              <a:pPr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92724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/>
          <a:lstStyle/>
          <a:p>
            <a:fld id="{058061DB-DF71-4765-99A4-14E22DF63CCF}" type="slidenum">
              <a:rPr lang="de-CH" smtClean="0"/>
              <a:pPr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7138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6080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IPG :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Informationsbedarf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Projekt</a:t>
            </a:r>
            <a:r>
              <a:rPr lang="fr-CH" sz="1200" kern="1200" baseline="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Auftraggeber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 - </a:t>
            </a:r>
            <a:r>
              <a:rPr lang="fr-CH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Besoin d’information projet du mandant</a:t>
            </a:r>
            <a:endParaRPr lang="fr-CH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de-CH" sz="1200" dirty="0"/>
              <a:t>IPN :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Informationsbedarf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Projekt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Auftragnehmer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-</a:t>
            </a:r>
            <a:r>
              <a:rPr lang="fr-CH" sz="1200" kern="1200" baseline="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fr-CH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Besoin d’information du projet mandataire</a:t>
            </a:r>
            <a:endParaRPr lang="fr-CH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CH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IAN : informations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anforderungen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Auftragnehmer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-</a:t>
            </a:r>
            <a:r>
              <a:rPr lang="fr-CH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Exigence d’information du projet mandant</a:t>
            </a:r>
            <a:endParaRPr lang="fr-CH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fr-CH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IAG : Informations-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anforderungen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Auftraggeber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– </a:t>
            </a:r>
            <a:r>
              <a:rPr lang="fr-CH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Exigence d’information du projet mandant</a:t>
            </a:r>
            <a:endParaRPr lang="fr-CH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fr-CH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fr-CH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fr-CH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fr-CH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fr-CH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/>
          <a:lstStyle/>
          <a:p>
            <a:fld id="{058061DB-DF71-4765-99A4-14E22DF63CCF}" type="slidenum">
              <a:rPr lang="de-CH" smtClean="0"/>
              <a:pPr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7345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/>
          <a:lstStyle/>
          <a:p>
            <a:fld id="{058061DB-DF71-4765-99A4-14E22DF63CCF}" type="slidenum">
              <a:rPr lang="de-CH" smtClean="0"/>
              <a:pPr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8850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/>
          <a:lstStyle/>
          <a:p>
            <a:fld id="{058061DB-DF71-4765-99A4-14E22DF63CCF}" type="slidenum">
              <a:rPr lang="de-CH" smtClean="0"/>
              <a:pPr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1725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/>
          <a:lstStyle/>
          <a:p>
            <a:fld id="{058061DB-DF71-4765-99A4-14E22DF63CCF}" type="slidenum">
              <a:rPr lang="de-CH" smtClean="0"/>
              <a:pPr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861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/>
          <a:lstStyle/>
          <a:p>
            <a:fld id="{058061DB-DF71-4765-99A4-14E22DF63CCF}" type="slidenum">
              <a:rPr lang="de-CH" smtClean="0"/>
              <a:pPr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4055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/>
          <a:lstStyle/>
          <a:p>
            <a:fld id="{058061DB-DF71-4765-99A4-14E22DF63CCF}" type="slidenum">
              <a:rPr lang="de-CH" smtClean="0"/>
              <a:pPr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808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/>
          <a:lstStyle/>
          <a:p>
            <a:fld id="{058061DB-DF71-4765-99A4-14E22DF63CCF}" type="slidenum">
              <a:rPr lang="de-CH" smtClean="0"/>
              <a:pPr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17243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7030402" y="4896205"/>
            <a:ext cx="739827" cy="1220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C2A31E7-1C22-4E0E-B827-66433F3E3C37}" type="datetime1">
              <a:rPr lang="de-CH" smtClean="0">
                <a:solidFill>
                  <a:srgbClr val="000000"/>
                </a:solidFill>
              </a:rPr>
              <a:t>04.09.2022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629873" y="4896205"/>
            <a:ext cx="6391148" cy="1220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CC-BY 2018 FHNW/INSER                                                                 SBB Onboarding BIM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629872" y="1026973"/>
            <a:ext cx="7878826" cy="246214"/>
          </a:xfrm>
        </p:spPr>
        <p:txBody>
          <a:bodyPr/>
          <a:lstStyle>
            <a:lvl1pPr>
              <a:defRPr sz="1360" b="1" i="0" baseline="0"/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631230" y="1494563"/>
            <a:ext cx="7878826" cy="3036641"/>
          </a:xfrm>
        </p:spPr>
        <p:txBody>
          <a:bodyPr/>
          <a:lstStyle>
            <a:lvl1pPr>
              <a:spcBef>
                <a:spcPts val="816"/>
              </a:spcBef>
              <a:defRPr sz="1360" b="0" i="0" baseline="0"/>
            </a:lvl1pPr>
          </a:lstStyle>
          <a:p>
            <a:pPr lvl="0"/>
            <a:r>
              <a:rPr lang="de-DE" dirty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3430266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6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regislon.github.io/etl-bi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gislon.github.io/etl-bi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AD9D709-7640-4816-BCEB-75EED16EAFFD}"/>
              </a:ext>
            </a:extLst>
          </p:cNvPr>
          <p:cNvSpPr/>
          <p:nvPr/>
        </p:nvSpPr>
        <p:spPr>
          <a:xfrm>
            <a:off x="-641555" y="0"/>
            <a:ext cx="9785555" cy="56928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/>
              <a:t>Cas en Coordination BIM, Édition 2022, Module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64E5E6-02DC-4687-A80E-BF7578598B62}"/>
              </a:ext>
            </a:extLst>
          </p:cNvPr>
          <p:cNvSpPr/>
          <p:nvPr/>
        </p:nvSpPr>
        <p:spPr>
          <a:xfrm>
            <a:off x="239928" y="1598934"/>
            <a:ext cx="76746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dirty="0"/>
              <a:t>Support du cours + théorie + exercices : </a:t>
            </a:r>
          </a:p>
          <a:p>
            <a:endParaRPr lang="fr-CH"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D61072-005B-406A-BCFC-B0098A2E7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378" y="1806331"/>
            <a:ext cx="3232588" cy="32325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7C5ECF-BC71-46D8-8831-B2FF7D980577}"/>
              </a:ext>
            </a:extLst>
          </p:cNvPr>
          <p:cNvSpPr txBox="1"/>
          <p:nvPr/>
        </p:nvSpPr>
        <p:spPr>
          <a:xfrm>
            <a:off x="239928" y="1814872"/>
            <a:ext cx="6225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3200" dirty="0">
                <a:hlinkClick r:id="rId4"/>
              </a:rPr>
              <a:t>https://regislon.github.io/etl-bim/</a:t>
            </a:r>
            <a:endParaRPr lang="fr-CH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834BC8-A04C-4281-8305-8EEB51156D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928" y="2484619"/>
            <a:ext cx="2501484" cy="25014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05A956F-418D-4EAB-B7A2-BE7EB9619FA5}"/>
              </a:ext>
            </a:extLst>
          </p:cNvPr>
          <p:cNvSpPr txBox="1"/>
          <p:nvPr/>
        </p:nvSpPr>
        <p:spPr>
          <a:xfrm>
            <a:off x="261518" y="330010"/>
            <a:ext cx="7037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b="1" dirty="0"/>
              <a:t>Cas en Coordination BIM, Édition 2022, Module 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007BC9-1E2D-4F87-ACB7-914E9FA9DF4C}"/>
              </a:ext>
            </a:extLst>
          </p:cNvPr>
          <p:cNvSpPr txBox="1"/>
          <p:nvPr/>
        </p:nvSpPr>
        <p:spPr>
          <a:xfrm>
            <a:off x="261518" y="834305"/>
            <a:ext cx="8725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800" b="1" dirty="0" err="1"/>
              <a:t>Géobim</a:t>
            </a:r>
            <a:r>
              <a:rPr lang="fr-CH" sz="2000" b="1" dirty="0"/>
              <a:t>: Gestion des données BIM à l'aide d'un logiciel ETL</a:t>
            </a:r>
          </a:p>
        </p:txBody>
      </p:sp>
    </p:spTree>
    <p:extLst>
      <p:ext uri="{BB962C8B-B14F-4D97-AF65-F5344CB8AC3E}">
        <p14:creationId xmlns:p14="http://schemas.microsoft.com/office/powerpoint/2010/main" val="3852113096"/>
      </p:ext>
    </p:extLst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82"/>
          <a:stretch/>
        </p:blipFill>
        <p:spPr>
          <a:xfrm>
            <a:off x="3980163" y="1420497"/>
            <a:ext cx="4529893" cy="3280022"/>
          </a:xfrm>
          <a:prstGeom prst="rect">
            <a:avLst/>
          </a:prstGeom>
        </p:spPr>
      </p:pic>
      <p:sp>
        <p:nvSpPr>
          <p:cNvPr id="9" name="Shape 99"/>
          <p:cNvSpPr txBox="1">
            <a:spLocks noGrp="1"/>
          </p:cNvSpPr>
          <p:nvPr>
            <p:ph type="title" idx="4294967295"/>
          </p:nvPr>
        </p:nvSpPr>
        <p:spPr>
          <a:xfrm>
            <a:off x="526249" y="454975"/>
            <a:ext cx="8255801" cy="76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" sz="3600" dirty="0">
                <a:solidFill>
                  <a:schemeClr val="dk1"/>
                </a:solidFill>
              </a:rPr>
              <a:t>Exercice : </a:t>
            </a:r>
            <a:r>
              <a:rPr lang="fr-CH" sz="3600" dirty="0">
                <a:solidFill>
                  <a:schemeClr val="dk1"/>
                </a:solidFill>
              </a:rPr>
              <a:t>Lecture IFC</a:t>
            </a:r>
            <a:endParaRPr lang="en" sz="3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156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82"/>
          <a:stretch/>
        </p:blipFill>
        <p:spPr>
          <a:xfrm>
            <a:off x="3980163" y="1420497"/>
            <a:ext cx="4529893" cy="3280022"/>
          </a:xfrm>
          <a:prstGeom prst="rect">
            <a:avLst/>
          </a:prstGeom>
        </p:spPr>
      </p:pic>
      <p:sp>
        <p:nvSpPr>
          <p:cNvPr id="9" name="Shape 99"/>
          <p:cNvSpPr txBox="1">
            <a:spLocks noGrp="1"/>
          </p:cNvSpPr>
          <p:nvPr>
            <p:ph type="title" idx="4294967295"/>
          </p:nvPr>
        </p:nvSpPr>
        <p:spPr>
          <a:xfrm>
            <a:off x="526249" y="454975"/>
            <a:ext cx="8255801" cy="76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" sz="3600" dirty="0">
                <a:solidFill>
                  <a:schemeClr val="dk1"/>
                </a:solidFill>
              </a:rPr>
              <a:t>Exercice : </a:t>
            </a:r>
            <a:r>
              <a:rPr lang="fr-CH" sz="3600" dirty="0">
                <a:solidFill>
                  <a:schemeClr val="dk1"/>
                </a:solidFill>
              </a:rPr>
              <a:t>IFC vers SIG</a:t>
            </a:r>
            <a:endParaRPr lang="en" sz="3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809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82"/>
          <a:stretch/>
        </p:blipFill>
        <p:spPr>
          <a:xfrm>
            <a:off x="3980163" y="1420497"/>
            <a:ext cx="4529893" cy="3280022"/>
          </a:xfrm>
          <a:prstGeom prst="rect">
            <a:avLst/>
          </a:prstGeom>
        </p:spPr>
      </p:pic>
      <p:sp>
        <p:nvSpPr>
          <p:cNvPr id="9" name="Shape 99"/>
          <p:cNvSpPr txBox="1">
            <a:spLocks noGrp="1"/>
          </p:cNvSpPr>
          <p:nvPr>
            <p:ph type="title" idx="4294967295"/>
          </p:nvPr>
        </p:nvSpPr>
        <p:spPr>
          <a:xfrm>
            <a:off x="526249" y="454975"/>
            <a:ext cx="8255801" cy="76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" sz="3600" dirty="0">
                <a:solidFill>
                  <a:schemeClr val="dk1"/>
                </a:solidFill>
              </a:rPr>
              <a:t>Exercice : </a:t>
            </a:r>
            <a:r>
              <a:rPr lang="fr-CH" sz="3600" dirty="0">
                <a:solidFill>
                  <a:schemeClr val="dk1"/>
                </a:solidFill>
              </a:rPr>
              <a:t>Ecriture d’un fichier IFC</a:t>
            </a:r>
            <a:endParaRPr lang="en" sz="3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602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82"/>
          <a:stretch/>
        </p:blipFill>
        <p:spPr>
          <a:xfrm>
            <a:off x="3980163" y="1420497"/>
            <a:ext cx="4529893" cy="3280022"/>
          </a:xfrm>
          <a:prstGeom prst="rect">
            <a:avLst/>
          </a:prstGeom>
        </p:spPr>
      </p:pic>
      <p:sp>
        <p:nvSpPr>
          <p:cNvPr id="9" name="Shape 99"/>
          <p:cNvSpPr txBox="1">
            <a:spLocks noGrp="1"/>
          </p:cNvSpPr>
          <p:nvPr>
            <p:ph type="title" idx="4294967295"/>
          </p:nvPr>
        </p:nvSpPr>
        <p:spPr>
          <a:xfrm>
            <a:off x="526249" y="454975"/>
            <a:ext cx="8255801" cy="76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" sz="3600" dirty="0">
                <a:solidFill>
                  <a:schemeClr val="dk1"/>
                </a:solidFill>
              </a:rPr>
              <a:t>Exercice : </a:t>
            </a:r>
            <a:r>
              <a:rPr lang="fr-CH" sz="3600" dirty="0">
                <a:solidFill>
                  <a:schemeClr val="dk1"/>
                </a:solidFill>
              </a:rPr>
              <a:t>Export PDF 3D</a:t>
            </a:r>
            <a:endParaRPr lang="en" sz="3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40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82"/>
          <a:stretch/>
        </p:blipFill>
        <p:spPr>
          <a:xfrm>
            <a:off x="3980163" y="1420497"/>
            <a:ext cx="4529893" cy="3280022"/>
          </a:xfrm>
          <a:prstGeom prst="rect">
            <a:avLst/>
          </a:prstGeom>
        </p:spPr>
      </p:pic>
      <p:sp>
        <p:nvSpPr>
          <p:cNvPr id="9" name="Shape 99"/>
          <p:cNvSpPr txBox="1">
            <a:spLocks noGrp="1"/>
          </p:cNvSpPr>
          <p:nvPr>
            <p:ph type="title" idx="4294967295"/>
          </p:nvPr>
        </p:nvSpPr>
        <p:spPr>
          <a:xfrm>
            <a:off x="526249" y="454975"/>
            <a:ext cx="8255801" cy="76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" sz="3600" dirty="0">
                <a:solidFill>
                  <a:schemeClr val="dk1"/>
                </a:solidFill>
              </a:rPr>
              <a:t>Exercice : </a:t>
            </a:r>
            <a:r>
              <a:rPr lang="en-GB" sz="3600" dirty="0">
                <a:solidFill>
                  <a:schemeClr val="dk1"/>
                </a:solidFill>
              </a:rPr>
              <a:t> IFC LOD 100 to LOD 2 </a:t>
            </a:r>
            <a:r>
              <a:rPr lang="en-GB" sz="3600" dirty="0" err="1">
                <a:solidFill>
                  <a:schemeClr val="dk1"/>
                </a:solidFill>
              </a:rPr>
              <a:t>CityGML</a:t>
            </a:r>
            <a:endParaRPr lang="en" sz="3600" dirty="0">
              <a:solidFill>
                <a:schemeClr val="dk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68D247-07B8-4C99-82C4-19C962C101F3}"/>
              </a:ext>
            </a:extLst>
          </p:cNvPr>
          <p:cNvSpPr txBox="1"/>
          <p:nvPr/>
        </p:nvSpPr>
        <p:spPr>
          <a:xfrm>
            <a:off x="697043" y="385319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/>
              <a:t>https://community.safe.com/s/article/bim-to-gis-basic-ifc-lod-100-to-lod-2-citygml</a:t>
            </a:r>
          </a:p>
        </p:txBody>
      </p:sp>
    </p:spTree>
    <p:extLst>
      <p:ext uri="{BB962C8B-B14F-4D97-AF65-F5344CB8AC3E}">
        <p14:creationId xmlns:p14="http://schemas.microsoft.com/office/powerpoint/2010/main" val="4076214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82"/>
          <a:stretch/>
        </p:blipFill>
        <p:spPr>
          <a:xfrm>
            <a:off x="3980163" y="1420497"/>
            <a:ext cx="4529893" cy="3280022"/>
          </a:xfrm>
          <a:prstGeom prst="rect">
            <a:avLst/>
          </a:prstGeom>
        </p:spPr>
      </p:pic>
      <p:sp>
        <p:nvSpPr>
          <p:cNvPr id="9" name="Shape 99"/>
          <p:cNvSpPr txBox="1">
            <a:spLocks noGrp="1"/>
          </p:cNvSpPr>
          <p:nvPr>
            <p:ph type="title" idx="4294967295"/>
          </p:nvPr>
        </p:nvSpPr>
        <p:spPr>
          <a:xfrm>
            <a:off x="526249" y="454975"/>
            <a:ext cx="8255801" cy="76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" sz="3600" dirty="0">
                <a:solidFill>
                  <a:schemeClr val="dk1"/>
                </a:solidFill>
              </a:rPr>
              <a:t>Exercice : </a:t>
            </a:r>
            <a:r>
              <a:rPr lang="en-GB" sz="3600" dirty="0">
                <a:solidFill>
                  <a:schemeClr val="dk1"/>
                </a:solidFill>
              </a:rPr>
              <a:t> Updating IFC Example</a:t>
            </a:r>
            <a:endParaRPr lang="en" sz="3600" dirty="0">
              <a:solidFill>
                <a:schemeClr val="dk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68D247-07B8-4C99-82C4-19C962C101F3}"/>
              </a:ext>
            </a:extLst>
          </p:cNvPr>
          <p:cNvSpPr txBox="1"/>
          <p:nvPr/>
        </p:nvSpPr>
        <p:spPr>
          <a:xfrm>
            <a:off x="697043" y="385319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/>
              <a:t>https://community.safe.com/s/article/updating-ifc-example</a:t>
            </a:r>
          </a:p>
        </p:txBody>
      </p:sp>
    </p:spTree>
    <p:extLst>
      <p:ext uri="{BB962C8B-B14F-4D97-AF65-F5344CB8AC3E}">
        <p14:creationId xmlns:p14="http://schemas.microsoft.com/office/powerpoint/2010/main" val="3059518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82"/>
          <a:stretch/>
        </p:blipFill>
        <p:spPr>
          <a:xfrm>
            <a:off x="3980163" y="1420497"/>
            <a:ext cx="4529893" cy="3280022"/>
          </a:xfrm>
          <a:prstGeom prst="rect">
            <a:avLst/>
          </a:prstGeom>
        </p:spPr>
      </p:pic>
      <p:sp>
        <p:nvSpPr>
          <p:cNvPr id="9" name="Shape 99"/>
          <p:cNvSpPr txBox="1">
            <a:spLocks noGrp="1"/>
          </p:cNvSpPr>
          <p:nvPr>
            <p:ph type="title" idx="4294967295"/>
          </p:nvPr>
        </p:nvSpPr>
        <p:spPr>
          <a:xfrm>
            <a:off x="526249" y="454975"/>
            <a:ext cx="8255801" cy="76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" sz="3600" dirty="0">
                <a:solidFill>
                  <a:schemeClr val="dk1"/>
                </a:solidFill>
              </a:rPr>
              <a:t>Exercice : </a:t>
            </a:r>
            <a:r>
              <a:rPr lang="en-GB" sz="3600" dirty="0">
                <a:solidFill>
                  <a:schemeClr val="dk1"/>
                </a:solidFill>
              </a:rPr>
              <a:t> Revit to Sketchup and Acrobat</a:t>
            </a:r>
            <a:endParaRPr lang="en" sz="3600" dirty="0">
              <a:solidFill>
                <a:schemeClr val="dk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68D247-07B8-4C99-82C4-19C962C101F3}"/>
              </a:ext>
            </a:extLst>
          </p:cNvPr>
          <p:cNvSpPr txBox="1"/>
          <p:nvPr/>
        </p:nvSpPr>
        <p:spPr>
          <a:xfrm>
            <a:off x="697043" y="385319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/>
              <a:t>https://community.safe.com/s/article/revit-to-sketchup-and-acrobat-tutorial</a:t>
            </a:r>
          </a:p>
        </p:txBody>
      </p:sp>
    </p:spTree>
    <p:extLst>
      <p:ext uri="{BB962C8B-B14F-4D97-AF65-F5344CB8AC3E}">
        <p14:creationId xmlns:p14="http://schemas.microsoft.com/office/powerpoint/2010/main" val="2268585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82"/>
          <a:stretch/>
        </p:blipFill>
        <p:spPr>
          <a:xfrm>
            <a:off x="3980163" y="1420497"/>
            <a:ext cx="4529893" cy="3280022"/>
          </a:xfrm>
          <a:prstGeom prst="rect">
            <a:avLst/>
          </a:prstGeom>
        </p:spPr>
      </p:pic>
      <p:sp>
        <p:nvSpPr>
          <p:cNvPr id="9" name="Shape 99"/>
          <p:cNvSpPr txBox="1">
            <a:spLocks noGrp="1"/>
          </p:cNvSpPr>
          <p:nvPr>
            <p:ph type="title" idx="4294967295"/>
          </p:nvPr>
        </p:nvSpPr>
        <p:spPr>
          <a:xfrm>
            <a:off x="526249" y="454975"/>
            <a:ext cx="8255801" cy="76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" sz="3600" dirty="0">
                <a:solidFill>
                  <a:schemeClr val="dk1"/>
                </a:solidFill>
              </a:rPr>
              <a:t>Exercice : </a:t>
            </a:r>
            <a:r>
              <a:rPr lang="en-GB" sz="3600" dirty="0">
                <a:solidFill>
                  <a:schemeClr val="dk1"/>
                </a:solidFill>
              </a:rPr>
              <a:t> AutoCAD to IFC Conversion Example</a:t>
            </a:r>
            <a:endParaRPr lang="en" sz="3600" dirty="0">
              <a:solidFill>
                <a:schemeClr val="dk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68D247-07B8-4C99-82C4-19C962C101F3}"/>
              </a:ext>
            </a:extLst>
          </p:cNvPr>
          <p:cNvSpPr txBox="1"/>
          <p:nvPr/>
        </p:nvSpPr>
        <p:spPr>
          <a:xfrm>
            <a:off x="697043" y="385319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/>
              <a:t>https://community.safe.com/s/article/autocad-to-ifc-conversion-example</a:t>
            </a:r>
          </a:p>
        </p:txBody>
      </p:sp>
    </p:spTree>
    <p:extLst>
      <p:ext uri="{BB962C8B-B14F-4D97-AF65-F5344CB8AC3E}">
        <p14:creationId xmlns:p14="http://schemas.microsoft.com/office/powerpoint/2010/main" val="3272206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Exercices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BIM FME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 txBox="1">
            <a:spLocks/>
          </p:cNvSpPr>
          <p:nvPr/>
        </p:nvSpPr>
        <p:spPr bwMode="auto">
          <a:xfrm>
            <a:off x="435347" y="383648"/>
            <a:ext cx="8002512" cy="549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 i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2pPr>
            <a:lvl3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3pPr>
            <a:lvl4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4pPr>
            <a:lvl5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" sz="3600" dirty="0">
                <a:solidFill>
                  <a:schemeClr val="dk1"/>
                </a:solidFill>
              </a:rPr>
              <a:t>Execrcies</a:t>
            </a:r>
            <a:endParaRPr lang="de-CH" sz="3600" dirty="0">
              <a:solidFill>
                <a:schemeClr val="dk1"/>
              </a:solidFill>
              <a:latin typeface="Raleway"/>
              <a:ea typeface="Raleway"/>
              <a:cs typeface="Raleway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1891" y="1006595"/>
            <a:ext cx="66337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Support</a:t>
            </a:r>
            <a:r>
              <a:rPr lang="fr-CH" sz="1600" dirty="0"/>
              <a:t> </a:t>
            </a:r>
            <a:r>
              <a:rPr lang="fr-CH" sz="1200" dirty="0"/>
              <a:t>de cours : </a:t>
            </a:r>
          </a:p>
          <a:p>
            <a:r>
              <a:rPr lang="fr-CH" sz="1200" dirty="0">
                <a:hlinkClick r:id="rId3"/>
              </a:rPr>
              <a:t>https://regislon.github.io/etl-bim/</a:t>
            </a:r>
            <a:r>
              <a:rPr lang="fr-CH" sz="1200" dirty="0"/>
              <a:t> </a:t>
            </a:r>
          </a:p>
          <a:p>
            <a:endParaRPr lang="fr-CH" sz="1200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198222-7F34-4187-AAE2-9DBCBCB6A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3624" y="383648"/>
            <a:ext cx="4594235" cy="38824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E0FF2B-FA7B-4597-A437-6FF90C1E2CEE}"/>
              </a:ext>
            </a:extLst>
          </p:cNvPr>
          <p:cNvSpPr txBox="1"/>
          <p:nvPr/>
        </p:nvSpPr>
        <p:spPr>
          <a:xfrm>
            <a:off x="5254052" y="3402767"/>
            <a:ext cx="2383437" cy="863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920770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82"/>
          <a:stretch/>
        </p:blipFill>
        <p:spPr>
          <a:xfrm>
            <a:off x="3980163" y="1420497"/>
            <a:ext cx="4529893" cy="3280022"/>
          </a:xfrm>
          <a:prstGeom prst="rect">
            <a:avLst/>
          </a:prstGeom>
        </p:spPr>
      </p:pic>
      <p:sp>
        <p:nvSpPr>
          <p:cNvPr id="9" name="Shape 99"/>
          <p:cNvSpPr txBox="1">
            <a:spLocks noGrp="1"/>
          </p:cNvSpPr>
          <p:nvPr>
            <p:ph type="title" idx="4294967295"/>
          </p:nvPr>
        </p:nvSpPr>
        <p:spPr>
          <a:xfrm>
            <a:off x="526249" y="454975"/>
            <a:ext cx="7817651" cy="76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" sz="3600" dirty="0">
                <a:solidFill>
                  <a:schemeClr val="dk1"/>
                </a:solidFill>
              </a:rPr>
              <a:t>Exercice : </a:t>
            </a:r>
            <a:r>
              <a:rPr lang="fr-CH" sz="3600" dirty="0">
                <a:solidFill>
                  <a:schemeClr val="dk1"/>
                </a:solidFill>
              </a:rPr>
              <a:t>Inspection de données avec FME</a:t>
            </a:r>
            <a:endParaRPr lang="en" sz="3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836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82"/>
          <a:stretch/>
        </p:blipFill>
        <p:spPr>
          <a:xfrm>
            <a:off x="3980163" y="1420497"/>
            <a:ext cx="4529893" cy="3280022"/>
          </a:xfrm>
          <a:prstGeom prst="rect">
            <a:avLst/>
          </a:prstGeom>
        </p:spPr>
      </p:pic>
      <p:sp>
        <p:nvSpPr>
          <p:cNvPr id="9" name="Shape 99"/>
          <p:cNvSpPr txBox="1">
            <a:spLocks noGrp="1"/>
          </p:cNvSpPr>
          <p:nvPr>
            <p:ph type="title" idx="4294967295"/>
          </p:nvPr>
        </p:nvSpPr>
        <p:spPr>
          <a:xfrm>
            <a:off x="526249" y="454975"/>
            <a:ext cx="7817651" cy="76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" sz="3600" dirty="0">
                <a:solidFill>
                  <a:schemeClr val="dk1"/>
                </a:solidFill>
              </a:rPr>
              <a:t>Exercice : </a:t>
            </a:r>
            <a:r>
              <a:rPr lang="fr-CH" sz="3600" dirty="0">
                <a:solidFill>
                  <a:schemeClr val="dk1"/>
                </a:solidFill>
              </a:rPr>
              <a:t>Transformation de format</a:t>
            </a:r>
            <a:endParaRPr lang="en" sz="3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177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82"/>
          <a:stretch/>
        </p:blipFill>
        <p:spPr>
          <a:xfrm>
            <a:off x="3980163" y="1420497"/>
            <a:ext cx="4529893" cy="3280022"/>
          </a:xfrm>
          <a:prstGeom prst="rect">
            <a:avLst/>
          </a:prstGeom>
        </p:spPr>
      </p:pic>
      <p:sp>
        <p:nvSpPr>
          <p:cNvPr id="9" name="Shape 99"/>
          <p:cNvSpPr txBox="1">
            <a:spLocks noGrp="1"/>
          </p:cNvSpPr>
          <p:nvPr>
            <p:ph type="title" idx="4294967295"/>
          </p:nvPr>
        </p:nvSpPr>
        <p:spPr>
          <a:xfrm>
            <a:off x="526249" y="454975"/>
            <a:ext cx="7817651" cy="76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" sz="3600" dirty="0">
                <a:solidFill>
                  <a:schemeClr val="dk1"/>
                </a:solidFill>
              </a:rPr>
              <a:t>Exercice : </a:t>
            </a:r>
            <a:r>
              <a:rPr lang="fr-CH" sz="3600" dirty="0">
                <a:solidFill>
                  <a:schemeClr val="dk1"/>
                </a:solidFill>
              </a:rPr>
              <a:t>Création d’un DWG</a:t>
            </a:r>
            <a:endParaRPr lang="en" sz="3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41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82"/>
          <a:stretch/>
        </p:blipFill>
        <p:spPr>
          <a:xfrm>
            <a:off x="3980163" y="1420497"/>
            <a:ext cx="4529893" cy="3280022"/>
          </a:xfrm>
          <a:prstGeom prst="rect">
            <a:avLst/>
          </a:prstGeom>
        </p:spPr>
      </p:pic>
      <p:sp>
        <p:nvSpPr>
          <p:cNvPr id="9" name="Shape 99"/>
          <p:cNvSpPr txBox="1">
            <a:spLocks noGrp="1"/>
          </p:cNvSpPr>
          <p:nvPr>
            <p:ph type="title" idx="4294967295"/>
          </p:nvPr>
        </p:nvSpPr>
        <p:spPr>
          <a:xfrm>
            <a:off x="526249" y="454975"/>
            <a:ext cx="7817651" cy="76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" sz="3600" dirty="0">
                <a:solidFill>
                  <a:schemeClr val="dk1"/>
                </a:solidFill>
              </a:rPr>
              <a:t>Exercice : </a:t>
            </a:r>
            <a:r>
              <a:rPr lang="fr-CH" sz="3600" dirty="0">
                <a:solidFill>
                  <a:schemeClr val="dk1"/>
                </a:solidFill>
              </a:rPr>
              <a:t>Extraction d’un DWG</a:t>
            </a:r>
            <a:endParaRPr lang="en" sz="3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248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82"/>
          <a:stretch/>
        </p:blipFill>
        <p:spPr>
          <a:xfrm>
            <a:off x="3980163" y="1420497"/>
            <a:ext cx="4529893" cy="3280022"/>
          </a:xfrm>
          <a:prstGeom prst="rect">
            <a:avLst/>
          </a:prstGeom>
        </p:spPr>
      </p:pic>
      <p:sp>
        <p:nvSpPr>
          <p:cNvPr id="9" name="Shape 99"/>
          <p:cNvSpPr txBox="1">
            <a:spLocks noGrp="1"/>
          </p:cNvSpPr>
          <p:nvPr>
            <p:ph type="title" idx="4294967295"/>
          </p:nvPr>
        </p:nvSpPr>
        <p:spPr>
          <a:xfrm>
            <a:off x="526249" y="454975"/>
            <a:ext cx="8255801" cy="76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" sz="3600" dirty="0">
                <a:solidFill>
                  <a:schemeClr val="dk1"/>
                </a:solidFill>
              </a:rPr>
              <a:t>Exercice : </a:t>
            </a:r>
            <a:r>
              <a:rPr lang="fr-CH" sz="3600" dirty="0">
                <a:solidFill>
                  <a:schemeClr val="dk1"/>
                </a:solidFill>
              </a:rPr>
              <a:t>Changement de système de coordonnées</a:t>
            </a:r>
            <a:endParaRPr lang="en" sz="3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220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82"/>
          <a:stretch/>
        </p:blipFill>
        <p:spPr>
          <a:xfrm>
            <a:off x="3980163" y="1420497"/>
            <a:ext cx="4529893" cy="3280022"/>
          </a:xfrm>
          <a:prstGeom prst="rect">
            <a:avLst/>
          </a:prstGeom>
        </p:spPr>
      </p:pic>
      <p:sp>
        <p:nvSpPr>
          <p:cNvPr id="9" name="Shape 99"/>
          <p:cNvSpPr txBox="1">
            <a:spLocks noGrp="1"/>
          </p:cNvSpPr>
          <p:nvPr>
            <p:ph type="title" idx="4294967295"/>
          </p:nvPr>
        </p:nvSpPr>
        <p:spPr>
          <a:xfrm>
            <a:off x="526249" y="454975"/>
            <a:ext cx="8255801" cy="76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" sz="3600" dirty="0">
                <a:solidFill>
                  <a:schemeClr val="dk1"/>
                </a:solidFill>
              </a:rPr>
              <a:t>Exercice : </a:t>
            </a:r>
            <a:r>
              <a:rPr lang="fr-CH" sz="3600" dirty="0">
                <a:solidFill>
                  <a:schemeClr val="dk1"/>
                </a:solidFill>
              </a:rPr>
              <a:t>Contrôle des données</a:t>
            </a:r>
            <a:endParaRPr lang="en" sz="3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966578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1120</TotalTime>
  <Words>260</Words>
  <Application>Microsoft Office PowerPoint</Application>
  <PresentationFormat>On-screen Show (16:9)</PresentationFormat>
  <Paragraphs>60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Lato</vt:lpstr>
      <vt:lpstr>Open Sans</vt:lpstr>
      <vt:lpstr>Raleway</vt:lpstr>
      <vt:lpstr>Swiss</vt:lpstr>
      <vt:lpstr>PowerPoint Presentation</vt:lpstr>
      <vt:lpstr>Exercices</vt:lpstr>
      <vt:lpstr>PowerPoint Presentation</vt:lpstr>
      <vt:lpstr>Exercice : Inspection de données avec FME</vt:lpstr>
      <vt:lpstr>Exercice : Transformation de format</vt:lpstr>
      <vt:lpstr>Exercice : Création d’un DWG</vt:lpstr>
      <vt:lpstr>Exercice : Extraction d’un DWG</vt:lpstr>
      <vt:lpstr>Exercice : Changement de système de coordonnées</vt:lpstr>
      <vt:lpstr>Exercice : Contrôle des données</vt:lpstr>
      <vt:lpstr>Exercice : Lecture IFC</vt:lpstr>
      <vt:lpstr>Exercice : IFC vers SIG</vt:lpstr>
      <vt:lpstr>Exercice : Ecriture d’un fichier IFC</vt:lpstr>
      <vt:lpstr>Exercice : Export PDF 3D</vt:lpstr>
      <vt:lpstr>Exercice :  IFC LOD 100 to LOD 2 CityGML</vt:lpstr>
      <vt:lpstr>Exercice :  Updating IFC Example</vt:lpstr>
      <vt:lpstr>Exercice :  Revit to Sketchup and Acrobat</vt:lpstr>
      <vt:lpstr>Exercice :  AutoCAD to IFC Conversion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FME IFC</dc:title>
  <dc:creator>longchamp</dc:creator>
  <cp:lastModifiedBy>Longchamp Régis</cp:lastModifiedBy>
  <cp:revision>60</cp:revision>
  <dcterms:modified xsi:type="dcterms:W3CDTF">2022-09-04T17:47:54Z</dcterms:modified>
</cp:coreProperties>
</file>