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EB8E-E5CD-4B02-B8BA-317A15223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92F6-5269-478C-8703-44549F9D6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148C-F69A-49F0-A40A-F8780418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01F-6398-4278-8BB1-D9B4F4CDC3C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AF3C-18DC-4283-B206-571CDA43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B627-6B09-4E88-B98C-260A8A6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F32-6086-4512-889B-405CD3F8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8AD5-FF89-4908-8FA4-3973D9D6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41841-AB2E-43B8-A5E0-ED992D85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561D-6E8E-450E-A248-03497EAF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01F-6398-4278-8BB1-D9B4F4CDC3C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E32A-9622-4EB1-88EA-A7F04AB2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7FE9-E84E-41E8-B3E7-B78F0894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F32-6086-4512-889B-405CD3F8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78282-2A13-4D03-994A-A91D03C8F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E98CB-26C8-4F6B-8891-3FCDE44A1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4082-3705-45E6-B697-71D25552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01F-6398-4278-8BB1-D9B4F4CDC3C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2066E-9168-462B-89F8-CD2837C4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6CC4-826A-40E0-977A-AEB27419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F32-6086-4512-889B-405CD3F8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8FD-BF4C-4F9F-93B8-F9086974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4784-B358-48E4-8C38-5B253F0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08533-8364-454A-A9FA-C01CE366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01F-6398-4278-8BB1-D9B4F4CDC3C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BB477-D59F-474C-8F29-B845301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6434-CEEA-4DFA-8EC0-EBC9D831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F32-6086-4512-889B-405CD3F8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C3C2-42D1-455E-8DA6-E1CFAD54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6059C-F921-4DEE-B468-9698C0E44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B6ECA-B620-4D46-83D8-D9555BDE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01F-6398-4278-8BB1-D9B4F4CDC3C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1EEE-55B2-4E3B-9BD8-5B5B3F4A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5BAB6-489B-43D3-BDA9-D1F2F90A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F32-6086-4512-889B-405CD3F8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75D9-E701-4B5C-8B32-4EAE5E3B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BC6F-EA2A-4CB9-B322-C8AAEEDF2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4BD30-419D-4486-9AD7-90AAD6ED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AD3DD-CFC2-48F0-8CE6-3A95F3E3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01F-6398-4278-8BB1-D9B4F4CDC3C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CB75B-BC81-42E2-9E3A-4583A3E2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7593E-0101-4811-A45D-246F1454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F32-6086-4512-889B-405CD3F8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9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9480-8498-46F7-8A68-419856B0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EDCEC-4D68-4464-9F46-7D00DDA2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E9304-1247-47CB-AF69-8913080E5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7F74E-B7D3-4990-9F7F-83B4D0E3C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8B638-43E9-48B9-8209-F88E572BE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16F7D-E27A-467E-AD51-ED703835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01F-6398-4278-8BB1-D9B4F4CDC3C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DC9C1-0846-42E2-9406-AAAA876C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77986-A0DD-48D5-BCA1-5DCBA675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F32-6086-4512-889B-405CD3F8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D50C-16CE-40AA-BCCC-5F94E703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25BD0-1215-4B00-8090-E1C48157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01F-6398-4278-8BB1-D9B4F4CDC3C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1A85-87B1-4E96-8D1A-0F2804FF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E928B-1330-4DF6-9122-51892DD3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F32-6086-4512-889B-405CD3F8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0193F-33A9-4085-B3C1-EF8928DA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01F-6398-4278-8BB1-D9B4F4CDC3C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B8DE6-2ADB-4936-8FFE-0578AE4F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C3C3B-15FC-4DEC-B7F2-FDF5CE65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F32-6086-4512-889B-405CD3F8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2D52-A07D-4ADF-84B5-B42A1C91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3551-C4EF-4D0F-90EF-A6D5B03F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08993-AACF-4DEB-A5A9-A9DCA412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0A366-77F3-4711-B58E-3ADAFC04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01F-6398-4278-8BB1-D9B4F4CDC3C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94D25-90F1-4542-81EB-D3F5C1C6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EDDD-EB04-4D01-B125-567E4A16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F32-6086-4512-889B-405CD3F8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9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9E66-9145-4860-966B-A663E413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4E2DA-9962-4C7E-BCF6-311677F4F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C9049-EF29-4706-9523-7018748F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26087-4B52-4776-AFE3-BCF931CC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01F-6398-4278-8BB1-D9B4F4CDC3C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41510-7D65-47C3-8942-2E8AEB9A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EF17-F851-4E2A-82E3-23523D9F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EF32-6086-4512-889B-405CD3F8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8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559A6-E34A-407E-9D36-9F7F7F3A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FD9B9-22AB-44FC-93C7-C9BF1E8F8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3344-B919-490E-9888-45007418F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101F-6398-4278-8BB1-D9B4F4CDC3C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78B8-1E04-41EA-BE2D-857ED4A1C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36BD-EE8A-49AA-80AC-308BF36E0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1EF32-6086-4512-889B-405CD3F87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B98F-15B8-4BC7-8E5E-6E2F68E59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Analysis of World Football Transfers in the 2021 Calendar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E96A5-2507-495C-BE33-B24D3C35D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Christopher Spann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1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DFEF-D269-4A36-B3A7-893BF5FE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56F8-1B43-4938-B1B0-06EFC279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McDaniel College – Master’s of Data Analytics</a:t>
            </a:r>
          </a:p>
          <a:p>
            <a:pPr lvl="1"/>
            <a:r>
              <a:rPr lang="en-US" dirty="0"/>
              <a:t>Fundamentals of Python Programming – Data Analytics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Purpose: Choose a dataset of interest and establish research findings and conclusions</a:t>
            </a:r>
          </a:p>
          <a:p>
            <a:pPr lvl="1"/>
            <a:r>
              <a:rPr lang="en-US" dirty="0"/>
              <a:t>Data Prep/Cleaning</a:t>
            </a:r>
          </a:p>
          <a:p>
            <a:pPr lvl="1"/>
            <a:r>
              <a:rPr lang="en-US" dirty="0"/>
              <a:t>Data Munging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Data Aggregation and Grouping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6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3BAA-F750-45EB-87F4-71693A0C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386F-F4FE-4822-9389-DB3E8E6E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To better summarize statistics of football transfers that occurred in the 2021 calendar year using data cleaning, transformation, organization, and visualization techniques in Python</a:t>
            </a:r>
          </a:p>
          <a:p>
            <a:pPr lvl="1"/>
            <a:r>
              <a:rPr lang="en-US" dirty="0"/>
              <a:t>Focus on permanent transfers between two clubs with a fee greater than 0.</a:t>
            </a:r>
          </a:p>
          <a:p>
            <a:pPr lvl="1"/>
            <a:r>
              <a:rPr lang="en-US" dirty="0"/>
              <a:t>Attributes of interest</a:t>
            </a:r>
          </a:p>
          <a:p>
            <a:pPr lvl="2"/>
            <a:r>
              <a:rPr lang="en-US" dirty="0"/>
              <a:t>Club Destination</a:t>
            </a:r>
          </a:p>
          <a:p>
            <a:pPr lvl="2"/>
            <a:r>
              <a:rPr lang="en-US" dirty="0"/>
              <a:t>Player Position</a:t>
            </a:r>
          </a:p>
          <a:p>
            <a:pPr lvl="2"/>
            <a:r>
              <a:rPr lang="en-US" dirty="0"/>
              <a:t>Player Age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Dataset - Football Transfers 2021 (Kaggle)</a:t>
            </a:r>
          </a:p>
          <a:p>
            <a:pPr lvl="1"/>
            <a:r>
              <a:rPr lang="en-US" dirty="0"/>
              <a:t>Scraped from </a:t>
            </a:r>
            <a:r>
              <a:rPr lang="en-US" dirty="0" err="1"/>
              <a:t>transfermarkt</a:t>
            </a:r>
            <a:r>
              <a:rPr lang="en-US" dirty="0"/>
              <a:t> site</a:t>
            </a:r>
          </a:p>
          <a:p>
            <a:pPr lvl="1"/>
            <a:r>
              <a:rPr lang="en-US" dirty="0"/>
              <a:t>65,489 records</a:t>
            </a:r>
          </a:p>
          <a:p>
            <a:pPr lvl="1"/>
            <a:r>
              <a:rPr lang="en-US" dirty="0"/>
              <a:t>11 variables</a:t>
            </a:r>
          </a:p>
        </p:txBody>
      </p:sp>
    </p:spTree>
    <p:extLst>
      <p:ext uri="{BB962C8B-B14F-4D97-AF65-F5344CB8AC3E}">
        <p14:creationId xmlns:p14="http://schemas.microsoft.com/office/powerpoint/2010/main" val="267930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0491-5FCF-405F-B9D4-14D20864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A69517-8D29-46A0-86E2-EC9E1748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all records in which the player retired, went without club, took a career break, was banned, or destination is unknown</a:t>
            </a:r>
          </a:p>
          <a:p>
            <a:r>
              <a:rPr lang="en-US" dirty="0"/>
              <a:t>Created a clean transfer fee column by removing text, symbols, etc. and utilizing the unit (millions or thousands)</a:t>
            </a:r>
          </a:p>
          <a:p>
            <a:r>
              <a:rPr lang="en-US" dirty="0"/>
              <a:t>Updated clean transfer fee value to 0 for records not applicable to research scope</a:t>
            </a:r>
          </a:p>
          <a:p>
            <a:r>
              <a:rPr lang="en-US" dirty="0"/>
              <a:t>Removed all records in which transfer fee = 0 or equivalent</a:t>
            </a:r>
          </a:p>
          <a:p>
            <a:pPr lvl="1"/>
            <a:r>
              <a:rPr lang="en-US" dirty="0"/>
              <a:t>Loans, Drafts, Free Transfers, Null Values</a:t>
            </a:r>
          </a:p>
          <a:p>
            <a:r>
              <a:rPr lang="en-US" dirty="0"/>
              <a:t>Final Dataset: 1,914 records</a:t>
            </a:r>
          </a:p>
        </p:txBody>
      </p:sp>
    </p:spTree>
    <p:extLst>
      <p:ext uri="{BB962C8B-B14F-4D97-AF65-F5344CB8AC3E}">
        <p14:creationId xmlns:p14="http://schemas.microsoft.com/office/powerpoint/2010/main" val="98562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2B0BC2-94D4-4B25-83AE-7DF73E5971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653" y="153843"/>
            <a:ext cx="5305500" cy="642244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ED9EEC-C568-4554-BF0D-106D3C9D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88" y="153843"/>
            <a:ext cx="4940758" cy="1849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7935A6-03B5-4A06-891C-AFBAF115B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587" y="2003841"/>
            <a:ext cx="5056658" cy="24430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EC96CA-E33E-4523-B3C3-41AC820DD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587" y="4446859"/>
            <a:ext cx="5747894" cy="21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8D30-131B-42B9-8955-61C35A24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2C81-48EB-4B39-B2CF-56C672D14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Players between 22 and 28 generally have higher values than those below or above in age</a:t>
            </a:r>
          </a:p>
          <a:p>
            <a:pPr>
              <a:lnSpc>
                <a:spcPct val="100000"/>
              </a:lnSpc>
            </a:pPr>
            <a:r>
              <a:rPr lang="en-US" dirty="0"/>
              <a:t>Most transfers occurred for players aged 21-25</a:t>
            </a:r>
          </a:p>
          <a:p>
            <a:pPr>
              <a:lnSpc>
                <a:spcPct val="100000"/>
              </a:lnSpc>
            </a:pPr>
            <a:r>
              <a:rPr lang="en-US" dirty="0"/>
              <a:t>Scatterplot helps show distribution of transfer fees by age which helps identify outliers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8945B5-6214-4D21-8659-4C61409F9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16" y="4072628"/>
            <a:ext cx="5114925" cy="2619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6A21E-97F4-4C2F-8287-AF429C604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139" y="1896959"/>
            <a:ext cx="2223653" cy="2104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B86A35-7057-451C-8B7E-F59412EAE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166" y="2355194"/>
            <a:ext cx="3983616" cy="15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2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BC45-DADC-4157-93E8-F357899D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League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AB1FB-BA75-4E63-BB5E-A243C96E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9175"/>
            <a:ext cx="5782687" cy="4352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5DF63-8F6F-4EAB-A568-E5CF2FC3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3" y="2039175"/>
            <a:ext cx="5501703" cy="43202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44C670-ED8D-444E-9E60-F415E54A3804}"/>
              </a:ext>
            </a:extLst>
          </p:cNvPr>
          <p:cNvSpPr txBox="1"/>
          <p:nvPr/>
        </p:nvSpPr>
        <p:spPr>
          <a:xfrm>
            <a:off x="1250569" y="1625093"/>
            <a:ext cx="587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Transfer Value by League (Top 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04E7B-92E4-4E5B-835A-2B13E06F69F8}"/>
              </a:ext>
            </a:extLst>
          </p:cNvPr>
          <p:cNvSpPr txBox="1"/>
          <p:nvPr/>
        </p:nvSpPr>
        <p:spPr>
          <a:xfrm>
            <a:off x="6916431" y="1625093"/>
            <a:ext cx="587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2021 Transfer Value by League (Top10)</a:t>
            </a:r>
          </a:p>
        </p:txBody>
      </p:sp>
    </p:spTree>
    <p:extLst>
      <p:ext uri="{BB962C8B-B14F-4D97-AF65-F5344CB8AC3E}">
        <p14:creationId xmlns:p14="http://schemas.microsoft.com/office/powerpoint/2010/main" val="396703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BC45-DADC-4157-93E8-F357899D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League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E8811-9365-438B-B970-4E6D4E87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92" y="2314575"/>
            <a:ext cx="2651824" cy="4328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F1935B-5E1D-404C-B89D-BED86C2C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609" y="2580344"/>
            <a:ext cx="3553882" cy="2592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66492E-F30E-48E8-9538-37BB6B6238A7}"/>
              </a:ext>
            </a:extLst>
          </p:cNvPr>
          <p:cNvSpPr txBox="1"/>
          <p:nvPr/>
        </p:nvSpPr>
        <p:spPr>
          <a:xfrm>
            <a:off x="4732901" y="1950850"/>
            <a:ext cx="382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Transfer Value by League (Top 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058B6-43F6-4750-BC96-7BA0ACEC778B}"/>
              </a:ext>
            </a:extLst>
          </p:cNvPr>
          <p:cNvSpPr txBox="1"/>
          <p:nvPr/>
        </p:nvSpPr>
        <p:spPr>
          <a:xfrm>
            <a:off x="216528" y="1950850"/>
            <a:ext cx="587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Transfer Value by League (Top/Bottom 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677D9-32EF-470E-94F8-805678A571A8}"/>
              </a:ext>
            </a:extLst>
          </p:cNvPr>
          <p:cNvSpPr txBox="1"/>
          <p:nvPr/>
        </p:nvSpPr>
        <p:spPr>
          <a:xfrm>
            <a:off x="8556756" y="2135516"/>
            <a:ext cx="279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4021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383F-D1B9-4C31-91A1-7E70F931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BF4B-2E9D-47FB-8878-CFB536864E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1,000,000,000 euros spent on center forwards!</a:t>
            </a:r>
          </a:p>
          <a:p>
            <a:r>
              <a:rPr lang="en-US" dirty="0"/>
              <a:t>Center forwards had the highest total spend as a position group, but the highest average transfer fee was tied to left wingers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57584-2CDD-4D5B-BE0E-873E44AF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603" y="130644"/>
            <a:ext cx="4057735" cy="6680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FAE9EE-C63A-4CC5-81E0-3668373F29B8}"/>
              </a:ext>
            </a:extLst>
          </p:cNvPr>
          <p:cNvSpPr txBox="1"/>
          <p:nvPr/>
        </p:nvSpPr>
        <p:spPr>
          <a:xfrm flipH="1">
            <a:off x="6259275" y="1027906"/>
            <a:ext cx="181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Spending by Position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78E6A-77D2-41B2-B91F-262072756ADE}"/>
              </a:ext>
            </a:extLst>
          </p:cNvPr>
          <p:cNvSpPr txBox="1"/>
          <p:nvPr/>
        </p:nvSpPr>
        <p:spPr>
          <a:xfrm flipH="1">
            <a:off x="6259276" y="4001294"/>
            <a:ext cx="181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Transfer Value by Position </a:t>
            </a:r>
          </a:p>
        </p:txBody>
      </p:sp>
    </p:spTree>
    <p:extLst>
      <p:ext uri="{BB962C8B-B14F-4D97-AF65-F5344CB8AC3E}">
        <p14:creationId xmlns:p14="http://schemas.microsoft.com/office/powerpoint/2010/main" val="209524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343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of World Football Transfers in the 2021 Calendar Year</vt:lpstr>
      <vt:lpstr>Background</vt:lpstr>
      <vt:lpstr>Introduction to Project and Data</vt:lpstr>
      <vt:lpstr>Data Cleaning &amp; Preparation</vt:lpstr>
      <vt:lpstr>PowerPoint Presentation</vt:lpstr>
      <vt:lpstr>Age Analysis</vt:lpstr>
      <vt:lpstr>Destination League Analysis</vt:lpstr>
      <vt:lpstr>Destination League Analysis</vt:lpstr>
      <vt:lpstr>Position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World Football Transfers in the 2021 Calendar Year</dc:title>
  <dc:creator>Chris Spann</dc:creator>
  <cp:lastModifiedBy>Chris Spann</cp:lastModifiedBy>
  <cp:revision>2</cp:revision>
  <dcterms:created xsi:type="dcterms:W3CDTF">2022-03-30T19:25:35Z</dcterms:created>
  <dcterms:modified xsi:type="dcterms:W3CDTF">2022-03-30T21:16:11Z</dcterms:modified>
</cp:coreProperties>
</file>