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76" r:id="rId10"/>
    <p:sldId id="266" r:id="rId11"/>
    <p:sldId id="259" r:id="rId12"/>
    <p:sldId id="267" r:id="rId13"/>
    <p:sldId id="270" r:id="rId14"/>
    <p:sldId id="268" r:id="rId15"/>
    <p:sldId id="269" r:id="rId16"/>
    <p:sldId id="275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0FA1-24CE-D1B3-0EAB-2E709578E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DB891-7022-E7F0-FD97-C9C672F90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ADDD-3874-F471-9667-BC9FB622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19A31-5132-BC01-F199-BC6276C6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D06B-DCB8-3E06-50A2-A6248C34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9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6DBD-AB70-BF24-6912-740272F8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55FF0-8BBE-CCAB-F99E-050A28A22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D3803-04A1-4C4F-FFAD-6B202646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1361-819B-C75C-79B2-EB816031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8DBCE-B745-38FD-26FA-062A84B3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7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D8BA5-2627-020E-C3F7-9A6DD86B8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BEDB9-EF0A-4DF4-18A3-FAF4F5541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F12D-4855-04A3-A735-7F471EA6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61E3-2264-3B73-6356-0D8F7E39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1B4A-11AD-11C4-807B-C0F3AE94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8A41-BD73-8D5D-46BA-9160B2EB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30A8-1C43-A749-3F2E-8FE145E7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DC2EE-DC65-5055-8670-8D7914F6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3373-8E59-7E74-DB78-7106245F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5E09-5BDB-1EAD-5533-DFB83E58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731C-8F83-B63D-BC18-E5C1971A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53AE9-CB3B-4E01-6C14-0B9908EB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86804-F4D9-C9E4-5909-AF2E7424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FD4F-4D01-E44A-815A-11CF7237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33BF-CD51-2D93-98C6-EE5E86F7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6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8F49-3DE5-72FD-0D4E-87148A65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D9CA-B2B0-CA22-F480-5088C229B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3DD56-9B93-F97E-827A-E41072694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F21F7-2F18-781D-AA49-EC04DC8E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BCE58-6A92-1CC9-AAF7-43F76C73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B43F9-E940-577D-BD2F-A172146F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1736-5511-D7A3-96DB-C38E0235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30F85-BB71-B5E3-45F4-8B728F1A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90F6C-C2E0-2FC3-9C59-AA8BD08BA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42F18-961A-5696-5B9A-F6F17FA03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BC8EB-21DD-9597-2704-B5693D027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F8A90-1247-7AFF-43E7-4A3C473D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8977E-1C3C-5B2D-A160-4C8ADC4B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7534F-FD8C-B9A2-2229-E073D746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CECB-4829-50C0-7503-044D72F6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97214-ED71-D5C8-C031-BB92F9B2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B2748-1F35-0F32-2CCC-A90A235C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31AE2-4C32-B6F5-0CA5-02C7DFC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8952E-CF67-3922-F930-103BAA20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AEE54-1832-5E8F-08B1-768B50FB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ECF6A-B2FA-EA6E-E526-9C2E9CAC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464F-1A46-03D1-A093-3A79FFD2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0543-4DB5-69B0-1C22-4579498C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9E303-4DEB-9ADF-0692-3CFC48454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CBE37-C5AA-8E42-6899-71A7C8E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34C95-81DA-2C3C-4A91-7E6C7AC4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6C07A-6B20-68B2-1F23-221EAF20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7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1E2C-F1B2-2EE9-946D-9E0FA705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0C7A4-7763-E79E-9147-66920829F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3C09F-475A-1268-8933-43E08ECD4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7D949-0255-CA23-5B09-43B1C95C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A0DA-FD80-787F-1C90-80CCAB4B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B482A-3C46-E9E2-5502-63D29DF2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1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6B9A0-6F53-767D-374A-81465CA7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531CF-DBA0-B1E2-0177-32A67ED6C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5B13-9604-4955-0971-83D378646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08B1-9B5E-4F53-9C80-E9565D30048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CE12-2737-E0F4-9561-74B69A15E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FB75-6544-A8CE-1824-E4E1D577C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8690-ED55-7B73-A791-EA6459D6A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670" y="1987371"/>
            <a:ext cx="9352660" cy="2387600"/>
          </a:xfrm>
        </p:spPr>
        <p:txBody>
          <a:bodyPr>
            <a:noAutofit/>
          </a:bodyPr>
          <a:lstStyle/>
          <a:p>
            <a:r>
              <a:rPr lang="en-US" sz="4600" b="1" u="sng" dirty="0">
                <a:latin typeface="FWWC2023 SemiBold" panose="00000700000000000000" pitchFamily="2" charset="0"/>
              </a:rPr>
              <a:t>2023 Women's World Cup</a:t>
            </a:r>
            <a:br>
              <a:rPr lang="en-US" sz="4400" b="1" u="sng" dirty="0">
                <a:latin typeface="FWWC2023 SemiBold" panose="00000700000000000000" pitchFamily="2" charset="0"/>
              </a:rPr>
            </a:br>
            <a:br>
              <a:rPr lang="en-US" sz="4000" b="1" dirty="0">
                <a:latin typeface="FWWC2023 SemiBold" panose="00000700000000000000" pitchFamily="2" charset="0"/>
              </a:rPr>
            </a:br>
            <a:r>
              <a:rPr lang="en-US" sz="4000" dirty="0">
                <a:latin typeface="FWWC2023" panose="00000500000000000000" pitchFamily="2" charset="0"/>
              </a:rPr>
              <a:t>A Tactical Analysis of Individual Risks on Team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751D5-1841-C400-006F-E0A1D24FD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2070" y="6129493"/>
            <a:ext cx="2029930" cy="646545"/>
          </a:xfrm>
        </p:spPr>
        <p:txBody>
          <a:bodyPr>
            <a:normAutofit fontScale="92500"/>
          </a:bodyPr>
          <a:lstStyle/>
          <a:p>
            <a:r>
              <a:rPr lang="en-US" sz="1400" dirty="0">
                <a:latin typeface="FWWC2023 SemiBold" panose="00000700000000000000" pitchFamily="2" charset="0"/>
              </a:rPr>
              <a:t>Christopher Spann</a:t>
            </a:r>
          </a:p>
          <a:p>
            <a:r>
              <a:rPr lang="en-US" sz="1400" dirty="0">
                <a:latin typeface="FWWC2023 SemiBold" panose="00000700000000000000" pitchFamily="2" charset="0"/>
              </a:rPr>
              <a:t>1/31/2024</a:t>
            </a:r>
          </a:p>
        </p:txBody>
      </p:sp>
    </p:spTree>
    <p:extLst>
      <p:ext uri="{BB962C8B-B14F-4D97-AF65-F5344CB8AC3E}">
        <p14:creationId xmlns:p14="http://schemas.microsoft.com/office/powerpoint/2010/main" val="411113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C5BDB-7EE8-C26D-03CB-D867AA652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5" y="1634633"/>
            <a:ext cx="4100924" cy="2544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85689-E614-B8B7-E0ED-D9E34C070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750" y="1619502"/>
            <a:ext cx="4100924" cy="2560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96075-4C61-6F9E-B5F1-643FFF724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25" y="4179532"/>
            <a:ext cx="4100924" cy="2560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48F10-03C1-3E9A-080C-56D55CD009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750" y="4179532"/>
            <a:ext cx="4100924" cy="2560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40E363-25F3-386B-18C0-2C5FE4C4713F}"/>
              </a:ext>
            </a:extLst>
          </p:cNvPr>
          <p:cNvSpPr txBox="1"/>
          <p:nvPr/>
        </p:nvSpPr>
        <p:spPr>
          <a:xfrm>
            <a:off x="940038" y="1742558"/>
            <a:ext cx="1213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FWWC2023" panose="00000500000000000000" pitchFamily="2" charset="0"/>
              </a:rPr>
              <a:t>r = 0.48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1553B-CC61-4DE6-A937-9537DC48832B}"/>
              </a:ext>
            </a:extLst>
          </p:cNvPr>
          <p:cNvSpPr txBox="1"/>
          <p:nvPr/>
        </p:nvSpPr>
        <p:spPr>
          <a:xfrm>
            <a:off x="940038" y="4272789"/>
            <a:ext cx="1213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FWWC2023" panose="00000500000000000000" pitchFamily="2" charset="0"/>
              </a:rPr>
              <a:t>r = 0.65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119A5-56EA-D384-11D0-895F2A9C569E}"/>
              </a:ext>
            </a:extLst>
          </p:cNvPr>
          <p:cNvSpPr txBox="1"/>
          <p:nvPr/>
        </p:nvSpPr>
        <p:spPr>
          <a:xfrm>
            <a:off x="5423731" y="1742558"/>
            <a:ext cx="1213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FWWC2023" panose="00000500000000000000" pitchFamily="2" charset="0"/>
              </a:rPr>
              <a:t>r = 0.43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F1A253-BB08-96E0-46BA-D1CEECC74CFE}"/>
              </a:ext>
            </a:extLst>
          </p:cNvPr>
          <p:cNvSpPr txBox="1"/>
          <p:nvPr/>
        </p:nvSpPr>
        <p:spPr>
          <a:xfrm>
            <a:off x="5423731" y="4269080"/>
            <a:ext cx="1213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FWWC2023" panose="00000500000000000000" pitchFamily="2" charset="0"/>
              </a:rPr>
              <a:t>r = 0.32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56BD3E2-C46E-5510-F913-B7A8AE58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FWWC2023" panose="00000500000000000000" pitchFamily="2" charset="0"/>
              </a:rPr>
              <a:t>Statistical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3EF26-2AB6-2D7B-F6C5-660D4BF1657C}"/>
              </a:ext>
            </a:extLst>
          </p:cNvPr>
          <p:cNvSpPr txBox="1"/>
          <p:nvPr/>
        </p:nvSpPr>
        <p:spPr>
          <a:xfrm>
            <a:off x="9280732" y="1619502"/>
            <a:ext cx="26748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A moderately high correlation exists between goal differential in the group stage and the average x location of dribbles attempted during the group stage</a:t>
            </a:r>
          </a:p>
          <a:p>
            <a:endParaRPr lang="en-US" sz="1400" dirty="0">
              <a:latin typeface="FWWC2023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Teams that had a higher dribble success rate were more likely to make it past the group stage (to R16)</a:t>
            </a:r>
          </a:p>
          <a:p>
            <a:endParaRPr lang="en-US" sz="1400" dirty="0">
              <a:latin typeface="FWWC2023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Good decision-making with dribbles in the neutral third often led to better goal differential for teams in the group stage</a:t>
            </a:r>
          </a:p>
        </p:txBody>
      </p:sp>
    </p:spTree>
    <p:extLst>
      <p:ext uri="{BB962C8B-B14F-4D97-AF65-F5344CB8AC3E}">
        <p14:creationId xmlns:p14="http://schemas.microsoft.com/office/powerpoint/2010/main" val="321453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AAF5-C96B-F5E5-B02F-AF004745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WWC2023" panose="00000500000000000000" pitchFamily="2" charset="0"/>
              </a:rPr>
              <a:t>Interceptions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B43F-B4E9-642E-997F-27D5B73F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FWWC2023" panose="00000500000000000000" pitchFamily="2" charset="0"/>
              </a:rPr>
              <a:t>StatsBomb</a:t>
            </a:r>
            <a:r>
              <a:rPr lang="en-US" sz="2000" dirty="0">
                <a:latin typeface="FWWC2023" panose="00000500000000000000" pitchFamily="2" charset="0"/>
              </a:rPr>
              <a:t> defines an interception as the act of preventing an opponent’s pass from reaching their teammates by moving to the passing lane/reacting to intercept the ball</a:t>
            </a:r>
          </a:p>
          <a:p>
            <a:endParaRPr lang="en-US" sz="2000" dirty="0">
              <a:latin typeface="FWWC2023" panose="00000500000000000000" pitchFamily="2" charset="0"/>
            </a:endParaRPr>
          </a:p>
          <a:p>
            <a:r>
              <a:rPr lang="en-US" sz="2000" dirty="0">
                <a:latin typeface="FWWC2023" panose="00000500000000000000" pitchFamily="2" charset="0"/>
              </a:rPr>
              <a:t>1,013 total attempted interceptions in the 48 group stage matches</a:t>
            </a:r>
          </a:p>
          <a:p>
            <a:endParaRPr lang="en-US" dirty="0">
              <a:latin typeface="FWWC2023" panose="00000500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E19A1D-71DB-8A3A-3148-BCC9F3D5C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87199"/>
              </p:ext>
            </p:extLst>
          </p:nvPr>
        </p:nvGraphicFramePr>
        <p:xfrm>
          <a:off x="909060" y="3835415"/>
          <a:ext cx="10373880" cy="2743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57960">
                  <a:extLst>
                    <a:ext uri="{9D8B030D-6E8A-4147-A177-3AD203B41FA5}">
                      <a16:colId xmlns:a16="http://schemas.microsoft.com/office/drawing/2014/main" val="3790880214"/>
                    </a:ext>
                  </a:extLst>
                </a:gridCol>
                <a:gridCol w="3457960">
                  <a:extLst>
                    <a:ext uri="{9D8B030D-6E8A-4147-A177-3AD203B41FA5}">
                      <a16:colId xmlns:a16="http://schemas.microsoft.com/office/drawing/2014/main" val="1028181384"/>
                    </a:ext>
                  </a:extLst>
                </a:gridCol>
                <a:gridCol w="3457960">
                  <a:extLst>
                    <a:ext uri="{9D8B030D-6E8A-4147-A177-3AD203B41FA5}">
                      <a16:colId xmlns:a16="http://schemas.microsoft.com/office/drawing/2014/main" val="75300130"/>
                    </a:ext>
                  </a:extLst>
                </a:gridCol>
              </a:tblGrid>
              <a:tr h="1920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Interception Outcome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827454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Won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attempt that ended up in possession of the tackler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Success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648491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Success In 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attempt that knocked the ball to a teammate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FWWC2023" panose="00000500000000000000" pitchFamily="2" charset="0"/>
                        </a:rPr>
                        <a:t>Success</a:t>
                      </a:r>
                    </a:p>
                    <a:p>
                      <a:pPr algn="ctr"/>
                      <a:endParaRPr lang="en-US" sz="1200" dirty="0">
                        <a:latin typeface="FWWC2023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166262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Success 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attempt that knocked the ball out of play in favor of the tackling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FWWC2023" panose="00000500000000000000" pitchFamily="2" charset="0"/>
                        </a:rPr>
                        <a:t>Success</a:t>
                      </a:r>
                    </a:p>
                    <a:p>
                      <a:pPr algn="ctr"/>
                      <a:endParaRPr lang="en-US" sz="1200" dirty="0">
                        <a:latin typeface="FWWC2023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324661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Lost In 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interception attempt that knocked the ball to an opponent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Failure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886249"/>
                  </a:ext>
                </a:extLst>
              </a:tr>
              <a:tr h="448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Lost 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interception attempt that knocked the ball out of play in favor of the opposition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FWWC2023" panose="00000500000000000000" pitchFamily="2" charset="0"/>
                        </a:rPr>
                        <a:t>Failure</a:t>
                      </a:r>
                    </a:p>
                    <a:p>
                      <a:pPr algn="ctr"/>
                      <a:endParaRPr lang="en-US" sz="1200" dirty="0">
                        <a:latin typeface="FWWC2023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03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5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94E9D8B-A99D-05B9-93C7-389EDEEA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815" y="1830024"/>
            <a:ext cx="8098371" cy="4753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0DB80E-ED60-60AF-209A-B9A22867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FWWC2023" panose="00000500000000000000" pitchFamily="2" charset="0"/>
              </a:rPr>
              <a:t>Average Location for Attempted Interceptions by Team for the Group Stage</a:t>
            </a:r>
          </a:p>
        </p:txBody>
      </p:sp>
    </p:spTree>
    <p:extLst>
      <p:ext uri="{BB962C8B-B14F-4D97-AF65-F5344CB8AC3E}">
        <p14:creationId xmlns:p14="http://schemas.microsoft.com/office/powerpoint/2010/main" val="417548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988A21-A5A3-96AB-E482-E84F28FB6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844" y="955543"/>
            <a:ext cx="3932237" cy="4946913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FWWC2023" panose="00000500000000000000" pitchFamily="2" charset="0"/>
              </a:rPr>
              <a:t>Spain had the highest interception success rate during the group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13 completed in 18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72.22% Success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Goal differential of +4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Advanced the Final of the WC and won</a:t>
            </a:r>
          </a:p>
          <a:p>
            <a:pPr lvl="1"/>
            <a:endParaRPr lang="en-US" dirty="0">
              <a:latin typeface="FWWC2023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FWWC2023" panose="00000500000000000000" pitchFamily="2" charset="0"/>
            </a:endParaRPr>
          </a:p>
          <a:p>
            <a:r>
              <a:rPr lang="en-US" sz="1400" b="1" dirty="0">
                <a:latin typeface="FWWC2023" panose="00000500000000000000" pitchFamily="2" charset="0"/>
              </a:rPr>
              <a:t>Netherlands had the lowest interception success rate during the group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14 completed in 32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43.75% Success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Goal differential of +8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Advanced to QF of the WC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C25126-F63C-EB40-5E1C-230DC0CC8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90" y="955543"/>
            <a:ext cx="7061266" cy="50138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892EED-B8A3-BCC3-662E-44A49380D966}"/>
              </a:ext>
            </a:extLst>
          </p:cNvPr>
          <p:cNvSpPr txBox="1"/>
          <p:nvPr/>
        </p:nvSpPr>
        <p:spPr>
          <a:xfrm>
            <a:off x="1528618" y="6316486"/>
            <a:ext cx="91347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FWWC2023" panose="00000500000000000000" pitchFamily="2" charset="0"/>
              </a:rPr>
              <a:t>* Unlike dribble success rate, interception success rate does not appear to influence team performance</a:t>
            </a:r>
          </a:p>
        </p:txBody>
      </p:sp>
    </p:spTree>
    <p:extLst>
      <p:ext uri="{BB962C8B-B14F-4D97-AF65-F5344CB8AC3E}">
        <p14:creationId xmlns:p14="http://schemas.microsoft.com/office/powerpoint/2010/main" val="300391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1678EA-9E93-86F7-AE86-D53AB0D3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77" y="1795521"/>
            <a:ext cx="7121742" cy="32669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2F001-9244-248F-973F-0AA4CC29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3464" y="1271926"/>
            <a:ext cx="4648912" cy="3888337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5600" dirty="0">
                <a:latin typeface="FWWC2023" panose="00000500000000000000" pitchFamily="2" charset="0"/>
              </a:rPr>
              <a:t>The image on the right shows a map of attempted interceptions by team Spain during the group stage</a:t>
            </a:r>
          </a:p>
          <a:p>
            <a:pPr algn="ctr"/>
            <a:endParaRPr lang="en-US" sz="5600" dirty="0">
              <a:latin typeface="FWWC2023" panose="00000500000000000000" pitchFamily="2" charset="0"/>
            </a:endParaRPr>
          </a:p>
          <a:p>
            <a:pPr algn="ctr"/>
            <a:r>
              <a:rPr lang="en-US" sz="5600" b="1" u="sng" dirty="0">
                <a:latin typeface="FWWC2023" panose="00000500000000000000" pitchFamily="2" charset="0"/>
              </a:rPr>
              <a:t>Attacking Third</a:t>
            </a:r>
          </a:p>
          <a:p>
            <a:pPr algn="ctr"/>
            <a:r>
              <a:rPr lang="en-US" sz="5600" dirty="0">
                <a:latin typeface="FWWC2023" panose="00000500000000000000" pitchFamily="2" charset="0"/>
              </a:rPr>
              <a:t>Attempted: 3</a:t>
            </a:r>
          </a:p>
          <a:p>
            <a:pPr algn="ctr"/>
            <a:r>
              <a:rPr lang="en-US" sz="5600" dirty="0">
                <a:latin typeface="FWWC2023" panose="00000500000000000000" pitchFamily="2" charset="0"/>
              </a:rPr>
              <a:t>Completed: 1</a:t>
            </a:r>
          </a:p>
          <a:p>
            <a:pPr algn="ctr"/>
            <a:r>
              <a:rPr lang="en-US" sz="5600" dirty="0">
                <a:latin typeface="FWWC2023" panose="00000500000000000000" pitchFamily="2" charset="0"/>
              </a:rPr>
              <a:t>Rate: 33.33%</a:t>
            </a:r>
          </a:p>
          <a:p>
            <a:pPr algn="ctr"/>
            <a:endParaRPr lang="en-US" sz="5600" dirty="0">
              <a:latin typeface="FWWC2023" panose="00000500000000000000" pitchFamily="2" charset="0"/>
            </a:endParaRPr>
          </a:p>
          <a:p>
            <a:pPr algn="ctr"/>
            <a:r>
              <a:rPr lang="en-US" sz="5600" b="1" u="sng" dirty="0">
                <a:latin typeface="FWWC2023" panose="00000500000000000000" pitchFamily="2" charset="0"/>
              </a:rPr>
              <a:t>Neutral Third</a:t>
            </a:r>
          </a:p>
          <a:p>
            <a:pPr algn="ctr"/>
            <a:r>
              <a:rPr lang="en-US" sz="5600" dirty="0">
                <a:latin typeface="FWWC2023" panose="00000500000000000000" pitchFamily="2" charset="0"/>
              </a:rPr>
              <a:t>Attempted: 11</a:t>
            </a:r>
          </a:p>
          <a:p>
            <a:pPr algn="ctr"/>
            <a:r>
              <a:rPr lang="en-US" sz="5600" dirty="0">
                <a:latin typeface="FWWC2023" panose="00000500000000000000" pitchFamily="2" charset="0"/>
              </a:rPr>
              <a:t>Completed: 10</a:t>
            </a:r>
          </a:p>
          <a:p>
            <a:pPr algn="ctr"/>
            <a:r>
              <a:rPr lang="en-US" sz="5600" dirty="0">
                <a:latin typeface="FWWC2023" panose="00000500000000000000" pitchFamily="2" charset="0"/>
              </a:rPr>
              <a:t>Rate: 90.91%</a:t>
            </a:r>
          </a:p>
          <a:p>
            <a:pPr algn="ctr"/>
            <a:endParaRPr lang="en-US" sz="5600" dirty="0">
              <a:latin typeface="FWWC2023" panose="00000500000000000000" pitchFamily="2" charset="0"/>
            </a:endParaRPr>
          </a:p>
          <a:p>
            <a:pPr algn="ctr"/>
            <a:r>
              <a:rPr lang="en-US" sz="5600" b="1" u="sng" dirty="0">
                <a:latin typeface="FWWC2023" panose="00000500000000000000" pitchFamily="2" charset="0"/>
              </a:rPr>
              <a:t>Defending Third</a:t>
            </a:r>
          </a:p>
          <a:p>
            <a:pPr algn="ctr"/>
            <a:r>
              <a:rPr lang="en-US" sz="5600" dirty="0">
                <a:latin typeface="FWWC2023" panose="00000500000000000000" pitchFamily="2" charset="0"/>
              </a:rPr>
              <a:t>Attempted: 4</a:t>
            </a:r>
          </a:p>
          <a:p>
            <a:pPr algn="ctr"/>
            <a:r>
              <a:rPr lang="en-US" sz="5600" dirty="0">
                <a:latin typeface="FWWC2023" panose="00000500000000000000" pitchFamily="2" charset="0"/>
              </a:rPr>
              <a:t>Completed: 2</a:t>
            </a:r>
          </a:p>
          <a:p>
            <a:pPr algn="ctr"/>
            <a:r>
              <a:rPr lang="en-US" sz="5600" dirty="0">
                <a:latin typeface="FWWC2023" panose="00000500000000000000" pitchFamily="2" charset="0"/>
              </a:rPr>
              <a:t>Rate: 50.00%</a:t>
            </a:r>
          </a:p>
          <a:p>
            <a:endParaRPr lang="en-US" dirty="0">
              <a:latin typeface="FWWC2023" panose="00000500000000000000" pitchFamily="2" charset="0"/>
            </a:endParaRPr>
          </a:p>
          <a:p>
            <a:endParaRPr lang="en-US" dirty="0">
              <a:latin typeface="FWWC2023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07086-2CFC-C887-1002-ECB7192AE843}"/>
              </a:ext>
            </a:extLst>
          </p:cNvPr>
          <p:cNvSpPr txBox="1"/>
          <p:nvPr/>
        </p:nvSpPr>
        <p:spPr>
          <a:xfrm>
            <a:off x="4660352" y="1688991"/>
            <a:ext cx="5218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      </a:t>
            </a:r>
            <a:r>
              <a:rPr lang="en-US" sz="1400" b="1" dirty="0">
                <a:latin typeface="FWWC2023" panose="00000500000000000000" pitchFamily="2" charset="0"/>
              </a:rPr>
              <a:t>Defending              Neutral             Attacking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0B3BD-154A-7821-FAA7-5E40FD52198C}"/>
              </a:ext>
            </a:extLst>
          </p:cNvPr>
          <p:cNvSpPr txBox="1"/>
          <p:nvPr/>
        </p:nvSpPr>
        <p:spPr>
          <a:xfrm>
            <a:off x="4722178" y="5309075"/>
            <a:ext cx="535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WWC2023" panose="00000500000000000000" pitchFamily="2" charset="0"/>
              </a:rPr>
              <a:t>Spain had an average interception position of (60.43, 34.15)</a:t>
            </a: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84AB0E03-56D3-DCDA-4FB3-20D6AC8781E0}"/>
              </a:ext>
            </a:extLst>
          </p:cNvPr>
          <p:cNvSpPr/>
          <p:nvPr/>
        </p:nvSpPr>
        <p:spPr>
          <a:xfrm>
            <a:off x="4604804" y="5391958"/>
            <a:ext cx="111096" cy="10255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EFCC4-1260-9E93-4F6A-5A30BAADB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07" y="236431"/>
            <a:ext cx="1094027" cy="72889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12EA53A3-4AFD-4AFA-6AAE-87CC1292E093}"/>
              </a:ext>
            </a:extLst>
          </p:cNvPr>
          <p:cNvSpPr/>
          <p:nvPr/>
        </p:nvSpPr>
        <p:spPr>
          <a:xfrm>
            <a:off x="7231168" y="3185718"/>
            <a:ext cx="111096" cy="10255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2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97C973-18F5-8539-B964-19B9DE57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76" y="1796942"/>
            <a:ext cx="7118648" cy="32655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2F001-9244-248F-973F-0AA4CC29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433" y="1271926"/>
            <a:ext cx="4771401" cy="3888337"/>
          </a:xfrm>
        </p:spPr>
        <p:txBody>
          <a:bodyPr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FWWC2023" panose="00000500000000000000" pitchFamily="2" charset="0"/>
              </a:rPr>
              <a:t>The image on the right shows a map of attempted interceptions by team Netherlands during the group stage</a:t>
            </a:r>
          </a:p>
          <a:p>
            <a:pPr algn="ctr">
              <a:lnSpc>
                <a:spcPct val="70000"/>
              </a:lnSpc>
            </a:pPr>
            <a:endParaRPr lang="en-US" sz="1400" dirty="0">
              <a:latin typeface="FWWC2023" panose="00000500000000000000" pitchFamily="2" charset="0"/>
            </a:endParaRPr>
          </a:p>
          <a:p>
            <a:pPr algn="ctr">
              <a:lnSpc>
                <a:spcPct val="70000"/>
              </a:lnSpc>
            </a:pPr>
            <a:r>
              <a:rPr lang="en-US" sz="1400" b="1" u="sng" dirty="0">
                <a:latin typeface="FWWC2023" panose="00000500000000000000" pitchFamily="2" charset="0"/>
              </a:rPr>
              <a:t>Attacking Third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latin typeface="FWWC2023" panose="00000500000000000000" pitchFamily="2" charset="0"/>
              </a:rPr>
              <a:t>Attempted: 6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latin typeface="FWWC2023" panose="00000500000000000000" pitchFamily="2" charset="0"/>
              </a:rPr>
              <a:t>Completed: 5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latin typeface="FWWC2023" panose="00000500000000000000" pitchFamily="2" charset="0"/>
              </a:rPr>
              <a:t>Rate: 83.33%</a:t>
            </a:r>
          </a:p>
          <a:p>
            <a:pPr algn="ctr">
              <a:lnSpc>
                <a:spcPct val="70000"/>
              </a:lnSpc>
            </a:pPr>
            <a:endParaRPr lang="en-US" sz="1400" dirty="0">
              <a:latin typeface="FWWC2023" panose="00000500000000000000" pitchFamily="2" charset="0"/>
            </a:endParaRPr>
          </a:p>
          <a:p>
            <a:pPr algn="ctr">
              <a:lnSpc>
                <a:spcPct val="70000"/>
              </a:lnSpc>
            </a:pPr>
            <a:r>
              <a:rPr lang="en-US" sz="1400" b="1" u="sng" dirty="0">
                <a:latin typeface="FWWC2023" panose="00000500000000000000" pitchFamily="2" charset="0"/>
              </a:rPr>
              <a:t>Neutral Third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latin typeface="FWWC2023" panose="00000500000000000000" pitchFamily="2" charset="0"/>
              </a:rPr>
              <a:t>Attempted: 10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latin typeface="FWWC2023" panose="00000500000000000000" pitchFamily="2" charset="0"/>
              </a:rPr>
              <a:t>Completed: 5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latin typeface="FWWC2023" panose="00000500000000000000" pitchFamily="2" charset="0"/>
              </a:rPr>
              <a:t>Rate: 50.00%</a:t>
            </a:r>
          </a:p>
          <a:p>
            <a:pPr algn="ctr">
              <a:lnSpc>
                <a:spcPct val="70000"/>
              </a:lnSpc>
            </a:pPr>
            <a:endParaRPr lang="en-US" sz="1400" dirty="0">
              <a:latin typeface="FWWC2023" panose="00000500000000000000" pitchFamily="2" charset="0"/>
            </a:endParaRPr>
          </a:p>
          <a:p>
            <a:pPr algn="ctr">
              <a:lnSpc>
                <a:spcPct val="70000"/>
              </a:lnSpc>
            </a:pPr>
            <a:r>
              <a:rPr lang="en-US" sz="1400" b="1" u="sng" dirty="0">
                <a:latin typeface="FWWC2023" panose="00000500000000000000" pitchFamily="2" charset="0"/>
              </a:rPr>
              <a:t>Defending Third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latin typeface="FWWC2023" panose="00000500000000000000" pitchFamily="2" charset="0"/>
              </a:rPr>
              <a:t>Attempted: 16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latin typeface="FWWC2023" panose="00000500000000000000" pitchFamily="2" charset="0"/>
              </a:rPr>
              <a:t>Completed: 4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latin typeface="FWWC2023" panose="00000500000000000000" pitchFamily="2" charset="0"/>
              </a:rPr>
              <a:t>Rate: 25.00%</a:t>
            </a:r>
          </a:p>
          <a:p>
            <a:endParaRPr lang="en-US" sz="1400" dirty="0">
              <a:latin typeface="FWWC2023" panose="00000500000000000000" pitchFamily="2" charset="0"/>
            </a:endParaRPr>
          </a:p>
          <a:p>
            <a:endParaRPr lang="en-US" sz="1400" dirty="0">
              <a:latin typeface="FWWC2023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07086-2CFC-C887-1002-ECB7192AE843}"/>
              </a:ext>
            </a:extLst>
          </p:cNvPr>
          <p:cNvSpPr txBox="1"/>
          <p:nvPr/>
        </p:nvSpPr>
        <p:spPr>
          <a:xfrm>
            <a:off x="4660352" y="1687983"/>
            <a:ext cx="5218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      </a:t>
            </a:r>
            <a:r>
              <a:rPr lang="en-US" sz="1400" b="1" dirty="0">
                <a:latin typeface="FWWC2023" panose="00000500000000000000" pitchFamily="2" charset="0"/>
              </a:rPr>
              <a:t>Defending              Neutral             Attacking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0B3BD-154A-7821-FAA7-5E40FD52198C}"/>
              </a:ext>
            </a:extLst>
          </p:cNvPr>
          <p:cNvSpPr txBox="1"/>
          <p:nvPr/>
        </p:nvSpPr>
        <p:spPr>
          <a:xfrm>
            <a:off x="4722178" y="5309075"/>
            <a:ext cx="6002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WWC2023" panose="00000500000000000000" pitchFamily="2" charset="0"/>
              </a:rPr>
              <a:t>Netherlands had an average interception position of (47.67, 38.38)</a:t>
            </a: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84AB0E03-56D3-DCDA-4FB3-20D6AC8781E0}"/>
              </a:ext>
            </a:extLst>
          </p:cNvPr>
          <p:cNvSpPr/>
          <p:nvPr/>
        </p:nvSpPr>
        <p:spPr>
          <a:xfrm>
            <a:off x="4604804" y="5391958"/>
            <a:ext cx="111096" cy="10255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D26026-7744-E48A-3F33-107B221D4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583" y="198165"/>
            <a:ext cx="1263100" cy="842066"/>
          </a:xfrm>
          <a:prstGeom prst="rect">
            <a:avLst/>
          </a:prstGeom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99E4AC17-CA7D-70B4-E6D1-F2EB991E1CB6}"/>
              </a:ext>
            </a:extLst>
          </p:cNvPr>
          <p:cNvSpPr/>
          <p:nvPr/>
        </p:nvSpPr>
        <p:spPr>
          <a:xfrm>
            <a:off x="6765466" y="3297937"/>
            <a:ext cx="111096" cy="10255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4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E1A6ADD-B6C1-B87C-695F-2D245D86D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536768"/>
              </p:ext>
            </p:extLst>
          </p:nvPr>
        </p:nvGraphicFramePr>
        <p:xfrm>
          <a:off x="1066797" y="1883836"/>
          <a:ext cx="10123057" cy="24667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6151">
                  <a:extLst>
                    <a:ext uri="{9D8B030D-6E8A-4147-A177-3AD203B41FA5}">
                      <a16:colId xmlns:a16="http://schemas.microsoft.com/office/drawing/2014/main" val="4245723890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31293811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1710142698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3420141134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1456026044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2474530654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699571558"/>
                    </a:ext>
                  </a:extLst>
                </a:gridCol>
              </a:tblGrid>
              <a:tr h="3679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Team Distinction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Avg Goals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Avg Goals Against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# of teams to R16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FWWC2023" panose="00000500000000000000" pitchFamily="2" charset="0"/>
                        </a:rPr>
                        <a:t># of teams to QF</a:t>
                      </a:r>
                    </a:p>
                    <a:p>
                      <a:pPr algn="ctr"/>
                      <a:endParaRPr lang="en-US" sz="1100" dirty="0">
                        <a:latin typeface="FWWC2023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FWWC2023" panose="00000500000000000000" pitchFamily="2" charset="0"/>
                        </a:rPr>
                        <a:t># of teams to SF</a:t>
                      </a:r>
                    </a:p>
                    <a:p>
                      <a:pPr algn="ctr"/>
                      <a:endParaRPr lang="en-US" sz="1100" dirty="0">
                        <a:latin typeface="FWWC2023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FWWC2023" panose="00000500000000000000" pitchFamily="2" charset="0"/>
                        </a:rPr>
                        <a:t># of teams to Final</a:t>
                      </a:r>
                    </a:p>
                    <a:p>
                      <a:pPr algn="ctr"/>
                      <a:endParaRPr lang="en-US" sz="1100" dirty="0">
                        <a:latin typeface="FWWC2023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73483"/>
                  </a:ext>
                </a:extLst>
              </a:tr>
              <a:tr h="8438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Avg X location for interception attempts above 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2.44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205720"/>
                  </a:ext>
                </a:extLst>
              </a:tr>
              <a:tr h="1028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FWWC2023" panose="00000500000000000000" pitchFamily="2" charset="0"/>
                        </a:rPr>
                        <a:t>Avg X location for interception attempts below mean</a:t>
                      </a:r>
                    </a:p>
                    <a:p>
                      <a:pPr algn="ctr"/>
                      <a:endParaRPr lang="en-US" sz="1100" dirty="0">
                        <a:latin typeface="FWWC2023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2.57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5.86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9279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E024FD-CE8D-02E4-AE3A-D167B886EF77}"/>
              </a:ext>
            </a:extLst>
          </p:cNvPr>
          <p:cNvSpPr txBox="1"/>
          <p:nvPr/>
        </p:nvSpPr>
        <p:spPr>
          <a:xfrm>
            <a:off x="1099127" y="4735664"/>
            <a:ext cx="10058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Teams that had an average interception attempt location above the mean for all teams </a:t>
            </a:r>
            <a:r>
              <a:rPr lang="en-US" u="sng" dirty="0">
                <a:latin typeface="FWWC2023" panose="00000500000000000000" pitchFamily="2" charset="0"/>
              </a:rPr>
              <a:t>scored more goals and gave up fewer goals, on average</a:t>
            </a:r>
          </a:p>
          <a:p>
            <a:endParaRPr lang="en-US" dirty="0">
              <a:latin typeface="FWWC2023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Teams that had an average interception attempt location above the mean for all teams were </a:t>
            </a:r>
            <a:r>
              <a:rPr lang="en-US" u="sng" dirty="0">
                <a:latin typeface="FWWC2023" panose="00000500000000000000" pitchFamily="2" charset="0"/>
              </a:rPr>
              <a:t>more likely to advance further in the tournament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02784-8211-87BE-2E00-2D90C11A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r>
              <a:rPr lang="en-US" dirty="0">
                <a:latin typeface="FWWC2023" panose="00000500000000000000" pitchFamily="2" charset="0"/>
              </a:rPr>
              <a:t>Impact of Average Interception Location</a:t>
            </a:r>
          </a:p>
        </p:txBody>
      </p:sp>
    </p:spTree>
    <p:extLst>
      <p:ext uri="{BB962C8B-B14F-4D97-AF65-F5344CB8AC3E}">
        <p14:creationId xmlns:p14="http://schemas.microsoft.com/office/powerpoint/2010/main" val="221334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E7D23-6A76-6C68-4271-35E588EB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749" y="1802720"/>
            <a:ext cx="4100921" cy="23781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2D808-DCB6-F6E1-2522-291AE147E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24" y="1718396"/>
            <a:ext cx="4100922" cy="2463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E1400-D137-ED4C-5004-C2DD64B3B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24" y="4179534"/>
            <a:ext cx="4100923" cy="25600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9753E6-BA93-23BB-DA83-F32A87215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750" y="4179534"/>
            <a:ext cx="4100924" cy="2560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40E363-25F3-386B-18C0-2C5FE4C4713F}"/>
              </a:ext>
            </a:extLst>
          </p:cNvPr>
          <p:cNvSpPr txBox="1"/>
          <p:nvPr/>
        </p:nvSpPr>
        <p:spPr>
          <a:xfrm>
            <a:off x="3290132" y="1728832"/>
            <a:ext cx="1213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FWWC2023" panose="00000500000000000000" pitchFamily="2" charset="0"/>
              </a:rPr>
              <a:t>r = -0.62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1553B-CC61-4DE6-A937-9537DC48832B}"/>
              </a:ext>
            </a:extLst>
          </p:cNvPr>
          <p:cNvSpPr txBox="1"/>
          <p:nvPr/>
        </p:nvSpPr>
        <p:spPr>
          <a:xfrm>
            <a:off x="3465947" y="6124866"/>
            <a:ext cx="1213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FWWC2023" panose="00000500000000000000" pitchFamily="2" charset="0"/>
              </a:rPr>
              <a:t>r = 0.55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119A5-56EA-D384-11D0-895F2A9C569E}"/>
              </a:ext>
            </a:extLst>
          </p:cNvPr>
          <p:cNvSpPr txBox="1"/>
          <p:nvPr/>
        </p:nvSpPr>
        <p:spPr>
          <a:xfrm>
            <a:off x="7784407" y="1763256"/>
            <a:ext cx="1293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FWWC2023" panose="00000500000000000000" pitchFamily="2" charset="0"/>
              </a:rPr>
              <a:t>r = -0.08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F1A253-BB08-96E0-46BA-D1CEECC74CFE}"/>
              </a:ext>
            </a:extLst>
          </p:cNvPr>
          <p:cNvSpPr txBox="1"/>
          <p:nvPr/>
        </p:nvSpPr>
        <p:spPr>
          <a:xfrm>
            <a:off x="7969974" y="6124866"/>
            <a:ext cx="1213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FWWC2023" panose="00000500000000000000" pitchFamily="2" charset="0"/>
              </a:rPr>
              <a:t>r = 0.59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56BD3E2-C46E-5510-F913-B7A8AE58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FWWC2023" panose="00000500000000000000" pitchFamily="2" charset="0"/>
              </a:rPr>
              <a:t>Statistical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3EF26-2AB6-2D7B-F6C5-660D4BF1657C}"/>
              </a:ext>
            </a:extLst>
          </p:cNvPr>
          <p:cNvSpPr txBox="1"/>
          <p:nvPr/>
        </p:nvSpPr>
        <p:spPr>
          <a:xfrm>
            <a:off x="9183476" y="1060844"/>
            <a:ext cx="286155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A moderately high correlation exists between goal differential in the group stage and the average x location of interceptions attempted during the group stage</a:t>
            </a:r>
          </a:p>
          <a:p>
            <a:endParaRPr lang="en-US" sz="1400" dirty="0">
              <a:latin typeface="FWWC2023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Teams that had a higher interception success rate were more likely to make it past the group stage (to R16), and a high correlation existed for making it to the final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FWWC2023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Strong negative correlation between interception attempts in defending third of pitch and goal differential</a:t>
            </a:r>
          </a:p>
          <a:p>
            <a:endParaRPr lang="en-US" sz="1400" dirty="0">
              <a:latin typeface="FWWC2023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No correlation between interception success rate and goals scored or goal differential</a:t>
            </a:r>
          </a:p>
        </p:txBody>
      </p:sp>
    </p:spTree>
    <p:extLst>
      <p:ext uri="{BB962C8B-B14F-4D97-AF65-F5344CB8AC3E}">
        <p14:creationId xmlns:p14="http://schemas.microsoft.com/office/powerpoint/2010/main" val="336505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E3FB-2903-EF2E-3218-3166D431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WWC2023" panose="00000500000000000000" pitchFamily="2" charset="0"/>
              </a:rPr>
              <a:t>Summary of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6CDD-4B8F-0EEB-0EA4-DEEC0690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FWWC2023" panose="00000500000000000000" pitchFamily="2" charset="0"/>
              </a:rPr>
              <a:t>This analysis sought to identify if dribbles and interception statistics had a strong correlation with team success in the 2023 Women’s World Cup</a:t>
            </a:r>
          </a:p>
          <a:p>
            <a:pPr marL="0" indent="0">
              <a:buNone/>
            </a:pPr>
            <a:endParaRPr lang="en-US" sz="2000" dirty="0">
              <a:latin typeface="FWWC2023" panose="00000500000000000000" pitchFamily="2" charset="0"/>
            </a:endParaRPr>
          </a:p>
          <a:p>
            <a:r>
              <a:rPr lang="en-US" sz="2000" dirty="0">
                <a:latin typeface="FWWC2023" panose="00000500000000000000" pitchFamily="2" charset="0"/>
              </a:rPr>
              <a:t>Evidence suggests that dribble success rate, average location of dribble attempts, and average location of interception attempts are most strongly correlated with goal differential</a:t>
            </a:r>
          </a:p>
          <a:p>
            <a:pPr marL="0" indent="0">
              <a:buNone/>
            </a:pPr>
            <a:endParaRPr lang="en-US" sz="2000" dirty="0">
              <a:latin typeface="FWWC2023" panose="00000500000000000000" pitchFamily="2" charset="0"/>
            </a:endParaRPr>
          </a:p>
          <a:p>
            <a:r>
              <a:rPr lang="en-US" sz="2000" dirty="0">
                <a:latin typeface="FWWC2023" panose="00000500000000000000" pitchFamily="2" charset="0"/>
              </a:rPr>
              <a:t>The average location of interception attempts was the most significant indicator for which teams were likely to advance in the tournament</a:t>
            </a:r>
          </a:p>
        </p:txBody>
      </p:sp>
    </p:spTree>
    <p:extLst>
      <p:ext uri="{BB962C8B-B14F-4D97-AF65-F5344CB8AC3E}">
        <p14:creationId xmlns:p14="http://schemas.microsoft.com/office/powerpoint/2010/main" val="131698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E3FB-2903-EF2E-3218-3166D431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FWWC2023" panose="00000500000000000000" pitchFamily="2" charset="0"/>
              </a:rPr>
              <a:t>Application to Other Events/Leagues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6CDD-4B8F-0EEB-0EA4-DEEC0690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u="sng" dirty="0">
                <a:latin typeface="FWWC2023" panose="00000500000000000000" pitchFamily="2" charset="0"/>
              </a:rPr>
              <a:t>Adjust Defensive Tactics to Strategically Emphasize Interceptions Higher on the Pitch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latin typeface="FWWC2023" panose="00000500000000000000" pitchFamily="2" charset="0"/>
              </a:rPr>
              <a:t>Interception attempts higher up on the pitch are more likely to result in a higher goal differential and advancement to later rounds; therefore, pressing in the attacking and neutral thirds should be encouraged.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latin typeface="FWWC2023" panose="00000500000000000000" pitchFamily="2" charset="0"/>
              </a:rPr>
              <a:t>Interception success rate does not seem to correlate with success, so frequent interception attempts should be encouraged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latin typeface="FWWC2023" panose="00000500000000000000" pitchFamily="2" charset="0"/>
              </a:rPr>
              <a:t>This may involve instructing defenders to focus on intercepting the ball in specific zones to not only prevent goals but also contribute to offensive opportunities.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u="sng" dirty="0">
                <a:latin typeface="FWWC2023" panose="00000500000000000000" pitchFamily="2" charset="0"/>
              </a:rPr>
              <a:t>Consideration of Dribble Attempt Location and Optimization of Dribble Strategies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latin typeface="FWWC2023" panose="00000500000000000000" pitchFamily="2" charset="0"/>
              </a:rPr>
              <a:t>Teams should emphasize good decision-making for players attempting dribbles. Having a high dribble success rate, especially in the neutral third of the pitch, is correlated with a better goal differential.</a:t>
            </a:r>
            <a:endParaRPr lang="en-US" sz="1400" b="1" dirty="0">
              <a:latin typeface="FWWC2023" panose="000005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u="sng" dirty="0">
                <a:latin typeface="FWWC2023" panose="00000500000000000000" pitchFamily="2" charset="0"/>
              </a:rPr>
              <a:t>Player Positioning and Training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latin typeface="FWWC2023" panose="00000500000000000000" pitchFamily="2" charset="0"/>
              </a:rPr>
              <a:t>Consider training sessions that specifically address interception techniques and dribble strategies in the identified key locations. This targeted training can enhance players' decision-making and execution during critical match situations.</a:t>
            </a:r>
          </a:p>
        </p:txBody>
      </p:sp>
    </p:spTree>
    <p:extLst>
      <p:ext uri="{BB962C8B-B14F-4D97-AF65-F5344CB8AC3E}">
        <p14:creationId xmlns:p14="http://schemas.microsoft.com/office/powerpoint/2010/main" val="301549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E3FB-2903-EF2E-3218-3166D431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WWC2023" panose="00000500000000000000" pitchFamily="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6CDD-4B8F-0EEB-0EA4-DEEC0690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FWWC2023" panose="00000500000000000000" pitchFamily="2" charset="0"/>
              </a:rPr>
              <a:t>This analysis seeks to identify if risks taken by individuals on the pitch correlate with team success throughout the World Cup.</a:t>
            </a:r>
          </a:p>
          <a:p>
            <a:pPr lvl="1"/>
            <a:r>
              <a:rPr lang="en-US" sz="2000" dirty="0">
                <a:latin typeface="FWWC2023" panose="00000500000000000000" pitchFamily="2" charset="0"/>
              </a:rPr>
              <a:t>Dribbles</a:t>
            </a:r>
          </a:p>
          <a:p>
            <a:pPr lvl="1"/>
            <a:r>
              <a:rPr lang="en-US" sz="2000" dirty="0">
                <a:latin typeface="FWWC2023" panose="00000500000000000000" pitchFamily="2" charset="0"/>
              </a:rPr>
              <a:t>Interceptions</a:t>
            </a:r>
          </a:p>
          <a:p>
            <a:pPr lvl="1"/>
            <a:endParaRPr lang="en-US" dirty="0">
              <a:latin typeface="FWWC2023" panose="00000500000000000000" pitchFamily="2" charset="0"/>
            </a:endParaRPr>
          </a:p>
          <a:p>
            <a:r>
              <a:rPr lang="en-US" sz="2000" dirty="0">
                <a:latin typeface="FWWC2023" panose="00000500000000000000" pitchFamily="2" charset="0"/>
              </a:rPr>
              <a:t>Data comes from </a:t>
            </a:r>
            <a:r>
              <a:rPr lang="en-US" sz="2000" dirty="0" err="1">
                <a:latin typeface="FWWC2023" panose="00000500000000000000" pitchFamily="2" charset="0"/>
              </a:rPr>
              <a:t>StatsBomb</a:t>
            </a:r>
            <a:r>
              <a:rPr lang="en-US" sz="2000" dirty="0">
                <a:latin typeface="FWWC2023" panose="00000500000000000000" pitchFamily="2" charset="0"/>
              </a:rPr>
              <a:t> </a:t>
            </a:r>
            <a:r>
              <a:rPr lang="en-US" sz="2000" dirty="0" err="1">
                <a:latin typeface="FWWC2023" panose="00000500000000000000" pitchFamily="2" charset="0"/>
              </a:rPr>
              <a:t>github</a:t>
            </a:r>
            <a:r>
              <a:rPr lang="en-US" sz="2000" dirty="0">
                <a:latin typeface="FWWC2023" panose="00000500000000000000" pitchFamily="2" charset="0"/>
              </a:rPr>
              <a:t> for open data</a:t>
            </a:r>
          </a:p>
          <a:p>
            <a:pPr lvl="1"/>
            <a:r>
              <a:rPr lang="en-US" sz="2000" dirty="0">
                <a:latin typeface="FWWC2023" panose="00000500000000000000" pitchFamily="2" charset="0"/>
              </a:rPr>
              <a:t>Competition: </a:t>
            </a:r>
            <a:r>
              <a:rPr lang="en-US" sz="2000" dirty="0">
                <a:latin typeface="FWWC2023" panose="00000500000000000000" pitchFamily="2" charset="0"/>
                <a:sym typeface="Wingdings" panose="05000000000000000000" pitchFamily="2" charset="2"/>
              </a:rPr>
              <a:t>2023 Women’s World Cup</a:t>
            </a:r>
            <a:endParaRPr lang="en-US" sz="2000" dirty="0">
              <a:latin typeface="FWWC2023" panose="00000500000000000000" pitchFamily="2" charset="0"/>
            </a:endParaRPr>
          </a:p>
          <a:p>
            <a:pPr lvl="1"/>
            <a:r>
              <a:rPr lang="en-US" sz="2000" dirty="0">
                <a:latin typeface="FWWC2023" panose="00000500000000000000" pitchFamily="2" charset="0"/>
              </a:rPr>
              <a:t>Matches: </a:t>
            </a:r>
            <a:r>
              <a:rPr lang="en-US" sz="2000" dirty="0">
                <a:latin typeface="FWWC2023" panose="00000500000000000000" pitchFamily="2" charset="0"/>
                <a:sym typeface="Wingdings" panose="05000000000000000000" pitchFamily="2" charset="2"/>
              </a:rPr>
              <a:t>Group stage match data</a:t>
            </a:r>
          </a:p>
          <a:p>
            <a:pPr lvl="1"/>
            <a:r>
              <a:rPr lang="en-US" sz="2000" dirty="0">
                <a:latin typeface="FWWC2023" panose="00000500000000000000" pitchFamily="2" charset="0"/>
                <a:sym typeface="Wingdings" panose="05000000000000000000" pitchFamily="2" charset="2"/>
              </a:rPr>
              <a:t>Events: Dribbles and Interceptions event types</a:t>
            </a:r>
          </a:p>
          <a:p>
            <a:pPr lvl="1"/>
            <a:endParaRPr lang="en-US" dirty="0">
              <a:latin typeface="FWWC2023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8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E718-B1D3-67E1-4EF9-C64B52AB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WWC2023" panose="00000500000000000000" pitchFamily="2" charset="0"/>
              </a:rPr>
              <a:t>Dribbles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822-35DB-F86D-1192-364C9543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FWWC2023" panose="00000500000000000000" pitchFamily="2" charset="0"/>
              </a:rPr>
              <a:t>StatsBomb</a:t>
            </a:r>
            <a:r>
              <a:rPr lang="en-US" sz="1800" dirty="0">
                <a:latin typeface="FWWC2023" panose="00000500000000000000" pitchFamily="2" charset="0"/>
              </a:rPr>
              <a:t> defines a dribble as an attempt by a player to beat an opponent</a:t>
            </a:r>
          </a:p>
          <a:p>
            <a:pPr marL="0" indent="0">
              <a:buNone/>
            </a:pPr>
            <a:endParaRPr lang="en-US" sz="1800" dirty="0">
              <a:latin typeface="FWWC2023" panose="00000500000000000000" pitchFamily="2" charset="0"/>
            </a:endParaRPr>
          </a:p>
          <a:p>
            <a:r>
              <a:rPr lang="en-US" sz="1800" dirty="0">
                <a:latin typeface="FWWC2023" panose="00000500000000000000" pitchFamily="2" charset="0"/>
              </a:rPr>
              <a:t>1,626 total attempted dribbles in the 48 group stage matches </a:t>
            </a:r>
          </a:p>
          <a:p>
            <a:endParaRPr lang="en-US" sz="1800" dirty="0">
              <a:latin typeface="FWWC2023" panose="00000500000000000000" pitchFamily="2" charset="0"/>
            </a:endParaRPr>
          </a:p>
          <a:p>
            <a:r>
              <a:rPr lang="en-US" sz="1800" dirty="0">
                <a:latin typeface="FWWC2023" panose="00000500000000000000" pitchFamily="2" charset="0"/>
              </a:rPr>
              <a:t>Does dribble success rate correlate with goal differential? </a:t>
            </a:r>
          </a:p>
          <a:p>
            <a:pPr lvl="1"/>
            <a:r>
              <a:rPr lang="en-US" sz="1800" dirty="0">
                <a:latin typeface="FWWC2023" panose="00000500000000000000" pitchFamily="2" charset="0"/>
              </a:rPr>
              <a:t>What about success rate in different areas of the pitch?</a:t>
            </a:r>
          </a:p>
          <a:p>
            <a:pPr marL="457200" lvl="1" indent="0">
              <a:buNone/>
            </a:pPr>
            <a:endParaRPr lang="en-US" sz="1800" dirty="0">
              <a:latin typeface="FWWC2023" panose="00000500000000000000" pitchFamily="2" charset="0"/>
            </a:endParaRPr>
          </a:p>
          <a:p>
            <a:r>
              <a:rPr lang="en-US" sz="1800" dirty="0">
                <a:latin typeface="FWWC2023" panose="00000500000000000000" pitchFamily="2" charset="0"/>
              </a:rPr>
              <a:t>Does average location of attempted dribbles correlate with goal differential?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0DE244-1A53-CE04-F182-9A5D9D749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99881"/>
              </p:ext>
            </p:extLst>
          </p:nvPr>
        </p:nvGraphicFramePr>
        <p:xfrm>
          <a:off x="909060" y="5001299"/>
          <a:ext cx="10373880" cy="1051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57960">
                  <a:extLst>
                    <a:ext uri="{9D8B030D-6E8A-4147-A177-3AD203B41FA5}">
                      <a16:colId xmlns:a16="http://schemas.microsoft.com/office/drawing/2014/main" val="3790880214"/>
                    </a:ext>
                  </a:extLst>
                </a:gridCol>
                <a:gridCol w="3457960">
                  <a:extLst>
                    <a:ext uri="{9D8B030D-6E8A-4147-A177-3AD203B41FA5}">
                      <a16:colId xmlns:a16="http://schemas.microsoft.com/office/drawing/2014/main" val="1028181384"/>
                    </a:ext>
                  </a:extLst>
                </a:gridCol>
                <a:gridCol w="3457960">
                  <a:extLst>
                    <a:ext uri="{9D8B030D-6E8A-4147-A177-3AD203B41FA5}">
                      <a16:colId xmlns:a16="http://schemas.microsoft.com/office/drawing/2014/main" val="75300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Dribble Outcome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827454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Dribble attempt was successful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Success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648491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Incomplete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Player was unable to complete the act of attempting a dribble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FWWC2023" panose="00000500000000000000" pitchFamily="2" charset="0"/>
                        </a:rPr>
                        <a:t>Failure</a:t>
                      </a:r>
                    </a:p>
                    <a:p>
                      <a:pPr algn="ctr"/>
                      <a:endParaRPr lang="en-US" sz="1200" dirty="0">
                        <a:latin typeface="FWWC2023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1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5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32AD368-5413-3D6F-1481-297E1A876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712" y="1900420"/>
            <a:ext cx="8120575" cy="476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A4705-0018-8A87-FE0F-B283CBB2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WWC2023" panose="00000500000000000000" pitchFamily="2" charset="0"/>
              </a:rPr>
              <a:t>Average Location for Attempted Dribbles by Team for the Group Stage</a:t>
            </a:r>
          </a:p>
        </p:txBody>
      </p:sp>
    </p:spTree>
    <p:extLst>
      <p:ext uri="{BB962C8B-B14F-4D97-AF65-F5344CB8AC3E}">
        <p14:creationId xmlns:p14="http://schemas.microsoft.com/office/powerpoint/2010/main" val="413231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988A21-A5A3-96AB-E482-E84F28FB6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0841" y="855138"/>
            <a:ext cx="3932237" cy="5107140"/>
          </a:xfrm>
        </p:spPr>
        <p:txBody>
          <a:bodyPr>
            <a:normAutofit/>
          </a:bodyPr>
          <a:lstStyle/>
          <a:p>
            <a:r>
              <a:rPr lang="en-US" b="1" dirty="0">
                <a:latin typeface="FWWC2023" panose="00000500000000000000" pitchFamily="2" charset="0"/>
              </a:rPr>
              <a:t>Japan had the highest dribble success rate during the group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28 completed in 36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77.78% Success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Goal differential of +11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Advanced the QF of the WC</a:t>
            </a:r>
          </a:p>
          <a:p>
            <a:pPr lvl="1"/>
            <a:endParaRPr lang="en-US" sz="1600" dirty="0">
              <a:latin typeface="FWWC2023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FWWC2023" panose="00000500000000000000" pitchFamily="2" charset="0"/>
            </a:endParaRPr>
          </a:p>
          <a:p>
            <a:r>
              <a:rPr lang="en-US" b="1" dirty="0">
                <a:latin typeface="FWWC2023" panose="00000500000000000000" pitchFamily="2" charset="0"/>
              </a:rPr>
              <a:t>China had the lowest dribble success rate during the group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16 completed in 47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34.04% Success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Goal differential of 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Failed to advance past group play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51B90A-4360-FDDE-D27A-C484EC99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89" y="855137"/>
            <a:ext cx="7061267" cy="501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2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2F001-9244-248F-973F-0AA4CC29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751" y="1123771"/>
            <a:ext cx="4136626" cy="3888337"/>
          </a:xfrm>
        </p:spPr>
        <p:txBody>
          <a:bodyPr>
            <a:noAutofit/>
          </a:bodyPr>
          <a:lstStyle/>
          <a:p>
            <a:pPr algn="ctr"/>
            <a:r>
              <a:rPr lang="en-US" sz="1200" dirty="0">
                <a:latin typeface="FWWC2023" panose="00000500000000000000" pitchFamily="2" charset="0"/>
              </a:rPr>
              <a:t>The image on the right shows a map of attempted dribbles by team Japan during the group stage</a:t>
            </a:r>
          </a:p>
          <a:p>
            <a:pPr algn="ctr"/>
            <a:endParaRPr lang="en-US" sz="1200" dirty="0">
              <a:latin typeface="FWWC2023" panose="00000500000000000000" pitchFamily="2" charset="0"/>
            </a:endParaRPr>
          </a:p>
          <a:p>
            <a:pPr algn="ctr"/>
            <a:r>
              <a:rPr lang="en-US" sz="1200" b="1" u="sng" dirty="0">
                <a:latin typeface="FWWC2023" panose="00000500000000000000" pitchFamily="2" charset="0"/>
              </a:rPr>
              <a:t>Attacking Third</a:t>
            </a:r>
          </a:p>
          <a:p>
            <a:pPr algn="ctr"/>
            <a:r>
              <a:rPr lang="en-US" sz="1200" dirty="0">
                <a:latin typeface="FWWC2023" panose="00000500000000000000" pitchFamily="2" charset="0"/>
              </a:rPr>
              <a:t>Attempted: 12</a:t>
            </a:r>
          </a:p>
          <a:p>
            <a:pPr algn="ctr"/>
            <a:r>
              <a:rPr lang="en-US" sz="1200" dirty="0">
                <a:latin typeface="FWWC2023" panose="00000500000000000000" pitchFamily="2" charset="0"/>
              </a:rPr>
              <a:t>Completed: 10</a:t>
            </a:r>
          </a:p>
          <a:p>
            <a:pPr algn="ctr"/>
            <a:r>
              <a:rPr lang="en-US" sz="1200" dirty="0">
                <a:latin typeface="FWWC2023" panose="00000500000000000000" pitchFamily="2" charset="0"/>
              </a:rPr>
              <a:t>Rate: 83.33%</a:t>
            </a:r>
          </a:p>
          <a:p>
            <a:pPr algn="ctr"/>
            <a:endParaRPr lang="en-US" sz="1200" dirty="0">
              <a:latin typeface="FWWC2023" panose="00000500000000000000" pitchFamily="2" charset="0"/>
            </a:endParaRPr>
          </a:p>
          <a:p>
            <a:pPr algn="ctr"/>
            <a:r>
              <a:rPr lang="en-US" sz="1200" b="1" u="sng" dirty="0">
                <a:latin typeface="FWWC2023" panose="00000500000000000000" pitchFamily="2" charset="0"/>
              </a:rPr>
              <a:t>Neutral Third</a:t>
            </a:r>
          </a:p>
          <a:p>
            <a:pPr algn="ctr"/>
            <a:r>
              <a:rPr lang="en-US" sz="1200" dirty="0">
                <a:latin typeface="FWWC2023" panose="00000500000000000000" pitchFamily="2" charset="0"/>
              </a:rPr>
              <a:t>Attempted: 20</a:t>
            </a:r>
          </a:p>
          <a:p>
            <a:pPr algn="ctr"/>
            <a:r>
              <a:rPr lang="en-US" sz="1200" dirty="0">
                <a:latin typeface="FWWC2023" panose="00000500000000000000" pitchFamily="2" charset="0"/>
              </a:rPr>
              <a:t>Completed: 16</a:t>
            </a:r>
          </a:p>
          <a:p>
            <a:pPr algn="ctr"/>
            <a:r>
              <a:rPr lang="en-US" sz="1200" dirty="0">
                <a:latin typeface="FWWC2023" panose="00000500000000000000" pitchFamily="2" charset="0"/>
              </a:rPr>
              <a:t>Rate: 80.00%</a:t>
            </a:r>
          </a:p>
          <a:p>
            <a:pPr algn="ctr"/>
            <a:endParaRPr lang="en-US" sz="1200" dirty="0">
              <a:latin typeface="FWWC2023" panose="00000500000000000000" pitchFamily="2" charset="0"/>
            </a:endParaRPr>
          </a:p>
          <a:p>
            <a:pPr algn="ctr"/>
            <a:r>
              <a:rPr lang="en-US" sz="1200" b="1" u="sng" dirty="0">
                <a:latin typeface="FWWC2023" panose="00000500000000000000" pitchFamily="2" charset="0"/>
              </a:rPr>
              <a:t>Defending Third</a:t>
            </a:r>
          </a:p>
          <a:p>
            <a:pPr algn="ctr"/>
            <a:r>
              <a:rPr lang="en-US" sz="1200" dirty="0">
                <a:latin typeface="FWWC2023" panose="00000500000000000000" pitchFamily="2" charset="0"/>
              </a:rPr>
              <a:t>Attempted: 4</a:t>
            </a:r>
          </a:p>
          <a:p>
            <a:pPr algn="ctr"/>
            <a:r>
              <a:rPr lang="en-US" sz="1200" dirty="0">
                <a:latin typeface="FWWC2023" panose="00000500000000000000" pitchFamily="2" charset="0"/>
              </a:rPr>
              <a:t>Completed: 2</a:t>
            </a:r>
          </a:p>
          <a:p>
            <a:pPr algn="ctr"/>
            <a:r>
              <a:rPr lang="en-US" sz="1200" dirty="0">
                <a:latin typeface="FWWC2023" panose="00000500000000000000" pitchFamily="2" charset="0"/>
              </a:rPr>
              <a:t>Rate: 50.00%</a:t>
            </a:r>
          </a:p>
          <a:p>
            <a:endParaRPr lang="en-US" sz="1200" dirty="0">
              <a:latin typeface="FWWC2023" panose="00000500000000000000" pitchFamily="2" charset="0"/>
            </a:endParaRPr>
          </a:p>
          <a:p>
            <a:endParaRPr lang="en-US" sz="1200" dirty="0">
              <a:latin typeface="FWWC2023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1BD28-01F4-A8AC-8FDF-EFC5E2D50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043" y="1523206"/>
            <a:ext cx="6940175" cy="3811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407086-2CFC-C887-1002-ECB7192AE843}"/>
              </a:ext>
            </a:extLst>
          </p:cNvPr>
          <p:cNvSpPr txBox="1"/>
          <p:nvPr/>
        </p:nvSpPr>
        <p:spPr>
          <a:xfrm>
            <a:off x="5234256" y="1366248"/>
            <a:ext cx="521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1400" b="1" dirty="0">
                <a:latin typeface="FWWC2023" panose="00000500000000000000" pitchFamily="2" charset="0"/>
              </a:rPr>
              <a:t>Defending</a:t>
            </a:r>
            <a:r>
              <a:rPr lang="en-US" sz="1200" dirty="0">
                <a:latin typeface="FWWC2023" panose="00000500000000000000" pitchFamily="2" charset="0"/>
              </a:rPr>
              <a:t>                     </a:t>
            </a:r>
            <a:r>
              <a:rPr lang="en-US" sz="1400" b="1" dirty="0">
                <a:latin typeface="FWWC2023" panose="00000500000000000000" pitchFamily="2" charset="0"/>
              </a:rPr>
              <a:t>Neutral</a:t>
            </a:r>
            <a:r>
              <a:rPr lang="en-US" sz="1200" dirty="0">
                <a:latin typeface="FWWC2023" panose="00000500000000000000" pitchFamily="2" charset="0"/>
              </a:rPr>
              <a:t>                    </a:t>
            </a:r>
            <a:r>
              <a:rPr lang="en-US" sz="1400" b="1" dirty="0">
                <a:latin typeface="FWWC2023" panose="00000500000000000000" pitchFamily="2" charset="0"/>
              </a:rPr>
              <a:t>Attacking</a:t>
            </a:r>
            <a:endParaRPr lang="en-US" sz="1200" b="1" dirty="0">
              <a:latin typeface="FWWC2023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FDDB7B-6437-B270-4CA9-0F0C4EFE3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597" y="265633"/>
            <a:ext cx="1020934" cy="682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C0B3BD-154A-7821-FAA7-5E40FD52198C}"/>
              </a:ext>
            </a:extLst>
          </p:cNvPr>
          <p:cNvSpPr txBox="1"/>
          <p:nvPr/>
        </p:nvSpPr>
        <p:spPr>
          <a:xfrm>
            <a:off x="5496240" y="5519459"/>
            <a:ext cx="4956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WWC2023" panose="00000500000000000000" pitchFamily="2" charset="0"/>
              </a:rPr>
              <a:t>Japan had an average dribble position of (71.69, 36.95)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0B89627-5C26-1B68-12B3-F26CAE09BDD7}"/>
              </a:ext>
            </a:extLst>
          </p:cNvPr>
          <p:cNvSpPr/>
          <p:nvPr/>
        </p:nvSpPr>
        <p:spPr>
          <a:xfrm>
            <a:off x="8221054" y="3144852"/>
            <a:ext cx="111096" cy="10255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84AB0E03-56D3-DCDA-4FB3-20D6AC8781E0}"/>
              </a:ext>
            </a:extLst>
          </p:cNvPr>
          <p:cNvSpPr/>
          <p:nvPr/>
        </p:nvSpPr>
        <p:spPr>
          <a:xfrm>
            <a:off x="5353939" y="5606684"/>
            <a:ext cx="111096" cy="10255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3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910FF4-8E02-7D4E-7A50-650C13AAC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616" y="1523206"/>
            <a:ext cx="6936136" cy="38093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2F001-9244-248F-973F-0AA4CC29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751" y="1113008"/>
            <a:ext cx="4136626" cy="3888337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4800" dirty="0">
                <a:latin typeface="FWWC2023" panose="00000500000000000000" pitchFamily="2" charset="0"/>
              </a:rPr>
              <a:t>The image on the right shows a map of attempted dribbles by team China during the group stage</a:t>
            </a:r>
          </a:p>
          <a:p>
            <a:pPr algn="ctr">
              <a:lnSpc>
                <a:spcPct val="110000"/>
              </a:lnSpc>
            </a:pPr>
            <a:endParaRPr lang="en-US" sz="4800" dirty="0">
              <a:latin typeface="FWWC2023" panose="00000500000000000000" pitchFamily="2" charset="0"/>
            </a:endParaRPr>
          </a:p>
          <a:p>
            <a:pPr algn="ctr">
              <a:lnSpc>
                <a:spcPct val="110000"/>
              </a:lnSpc>
            </a:pPr>
            <a:r>
              <a:rPr lang="en-US" sz="4800" b="1" u="sng" dirty="0">
                <a:latin typeface="FWWC2023" panose="00000500000000000000" pitchFamily="2" charset="0"/>
              </a:rPr>
              <a:t>Attacking Third</a:t>
            </a:r>
          </a:p>
          <a:p>
            <a:pPr algn="ctr">
              <a:lnSpc>
                <a:spcPct val="110000"/>
              </a:lnSpc>
            </a:pPr>
            <a:r>
              <a:rPr lang="en-US" sz="4800" dirty="0">
                <a:latin typeface="FWWC2023" panose="00000500000000000000" pitchFamily="2" charset="0"/>
              </a:rPr>
              <a:t>Attempted: 16</a:t>
            </a:r>
          </a:p>
          <a:p>
            <a:pPr algn="ctr">
              <a:lnSpc>
                <a:spcPct val="110000"/>
              </a:lnSpc>
            </a:pPr>
            <a:r>
              <a:rPr lang="en-US" sz="4800" dirty="0">
                <a:latin typeface="FWWC2023" panose="00000500000000000000" pitchFamily="2" charset="0"/>
              </a:rPr>
              <a:t>Completed: 6</a:t>
            </a:r>
          </a:p>
          <a:p>
            <a:pPr algn="ctr">
              <a:lnSpc>
                <a:spcPct val="110000"/>
              </a:lnSpc>
            </a:pPr>
            <a:r>
              <a:rPr lang="en-US" sz="4800" dirty="0">
                <a:latin typeface="FWWC2023" panose="00000500000000000000" pitchFamily="2" charset="0"/>
              </a:rPr>
              <a:t>Rate: 37.50 %</a:t>
            </a:r>
          </a:p>
          <a:p>
            <a:pPr algn="ctr">
              <a:lnSpc>
                <a:spcPct val="110000"/>
              </a:lnSpc>
            </a:pPr>
            <a:endParaRPr lang="en-US" sz="4800" dirty="0">
              <a:latin typeface="FWWC2023" panose="00000500000000000000" pitchFamily="2" charset="0"/>
            </a:endParaRPr>
          </a:p>
          <a:p>
            <a:pPr algn="ctr">
              <a:lnSpc>
                <a:spcPct val="110000"/>
              </a:lnSpc>
            </a:pPr>
            <a:r>
              <a:rPr lang="en-US" sz="4800" b="1" u="sng" dirty="0">
                <a:latin typeface="FWWC2023" panose="00000500000000000000" pitchFamily="2" charset="0"/>
              </a:rPr>
              <a:t>Neutral Third</a:t>
            </a:r>
          </a:p>
          <a:p>
            <a:pPr algn="ctr">
              <a:lnSpc>
                <a:spcPct val="110000"/>
              </a:lnSpc>
            </a:pPr>
            <a:r>
              <a:rPr lang="en-US" sz="4800" dirty="0">
                <a:latin typeface="FWWC2023" panose="00000500000000000000" pitchFamily="2" charset="0"/>
              </a:rPr>
              <a:t>Attempted: 19</a:t>
            </a:r>
          </a:p>
          <a:p>
            <a:pPr algn="ctr">
              <a:lnSpc>
                <a:spcPct val="110000"/>
              </a:lnSpc>
            </a:pPr>
            <a:r>
              <a:rPr lang="en-US" sz="4800" dirty="0">
                <a:latin typeface="FWWC2023" panose="00000500000000000000" pitchFamily="2" charset="0"/>
              </a:rPr>
              <a:t>Completed: 5</a:t>
            </a:r>
          </a:p>
          <a:p>
            <a:pPr algn="ctr">
              <a:lnSpc>
                <a:spcPct val="110000"/>
              </a:lnSpc>
            </a:pPr>
            <a:r>
              <a:rPr lang="en-US" sz="4800" dirty="0">
                <a:latin typeface="FWWC2023" panose="00000500000000000000" pitchFamily="2" charset="0"/>
              </a:rPr>
              <a:t>Rate: 26.32 %</a:t>
            </a:r>
          </a:p>
          <a:p>
            <a:pPr algn="ctr">
              <a:lnSpc>
                <a:spcPct val="110000"/>
              </a:lnSpc>
            </a:pPr>
            <a:endParaRPr lang="en-US" sz="4800" dirty="0">
              <a:latin typeface="FWWC2023" panose="00000500000000000000" pitchFamily="2" charset="0"/>
            </a:endParaRPr>
          </a:p>
          <a:p>
            <a:pPr algn="ctr">
              <a:lnSpc>
                <a:spcPct val="110000"/>
              </a:lnSpc>
            </a:pPr>
            <a:r>
              <a:rPr lang="en-US" sz="4800" b="1" u="sng" dirty="0">
                <a:latin typeface="FWWC2023" panose="00000500000000000000" pitchFamily="2" charset="0"/>
              </a:rPr>
              <a:t>Defending Third</a:t>
            </a:r>
          </a:p>
          <a:p>
            <a:pPr algn="ctr">
              <a:lnSpc>
                <a:spcPct val="110000"/>
              </a:lnSpc>
            </a:pPr>
            <a:r>
              <a:rPr lang="en-US" sz="4800" dirty="0">
                <a:latin typeface="FWWC2023" panose="00000500000000000000" pitchFamily="2" charset="0"/>
              </a:rPr>
              <a:t>Attempted: 12</a:t>
            </a:r>
          </a:p>
          <a:p>
            <a:pPr algn="ctr">
              <a:lnSpc>
                <a:spcPct val="110000"/>
              </a:lnSpc>
            </a:pPr>
            <a:r>
              <a:rPr lang="en-US" sz="4800" dirty="0">
                <a:latin typeface="FWWC2023" panose="00000500000000000000" pitchFamily="2" charset="0"/>
              </a:rPr>
              <a:t>Completed: 5</a:t>
            </a:r>
          </a:p>
          <a:p>
            <a:pPr algn="ctr">
              <a:lnSpc>
                <a:spcPct val="110000"/>
              </a:lnSpc>
            </a:pPr>
            <a:r>
              <a:rPr lang="en-US" sz="4800" dirty="0">
                <a:latin typeface="FWWC2023" panose="00000500000000000000" pitchFamily="2" charset="0"/>
              </a:rPr>
              <a:t>Rate: 41.67 %</a:t>
            </a:r>
          </a:p>
          <a:p>
            <a:endParaRPr lang="en-US" dirty="0">
              <a:latin typeface="FWWC2023" panose="00000500000000000000" pitchFamily="2" charset="0"/>
            </a:endParaRPr>
          </a:p>
          <a:p>
            <a:endParaRPr lang="en-US" dirty="0">
              <a:latin typeface="FWWC2023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07086-2CFC-C887-1002-ECB7192AE843}"/>
              </a:ext>
            </a:extLst>
          </p:cNvPr>
          <p:cNvSpPr txBox="1"/>
          <p:nvPr/>
        </p:nvSpPr>
        <p:spPr>
          <a:xfrm>
            <a:off x="5294077" y="1408384"/>
            <a:ext cx="5218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</a:t>
            </a:r>
            <a:r>
              <a:rPr lang="en-US" sz="1400" b="1" dirty="0">
                <a:latin typeface="FWWC2023" panose="00000500000000000000" pitchFamily="2" charset="0"/>
              </a:rPr>
              <a:t>Defending                    Neutral                 Attacking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9142A-559A-3231-216F-53F2AA1D9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5768" y="191391"/>
            <a:ext cx="856592" cy="856592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76CB61F3-FFAE-6D21-AC2A-C8F335114A1C}"/>
              </a:ext>
            </a:extLst>
          </p:cNvPr>
          <p:cNvSpPr/>
          <p:nvPr/>
        </p:nvSpPr>
        <p:spPr>
          <a:xfrm>
            <a:off x="5353939" y="5606684"/>
            <a:ext cx="111096" cy="10255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5C112-6B40-C6F0-C13E-841702E4F38C}"/>
              </a:ext>
            </a:extLst>
          </p:cNvPr>
          <p:cNvSpPr txBox="1"/>
          <p:nvPr/>
        </p:nvSpPr>
        <p:spPr>
          <a:xfrm>
            <a:off x="5496240" y="5519459"/>
            <a:ext cx="495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WWC2023" panose="00000500000000000000" pitchFamily="2" charset="0"/>
              </a:rPr>
              <a:t>China had an average dribble position of (66.53, 40.01)</a:t>
            </a:r>
          </a:p>
          <a:p>
            <a:r>
              <a:rPr lang="en-US" sz="1200" dirty="0">
                <a:latin typeface="FWWC2023" panose="00000500000000000000" pitchFamily="2" charset="0"/>
              </a:rPr>
              <a:t> 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2B54FD08-8A43-6298-130A-4035740F8499}"/>
              </a:ext>
            </a:extLst>
          </p:cNvPr>
          <p:cNvSpPr/>
          <p:nvPr/>
        </p:nvSpPr>
        <p:spPr>
          <a:xfrm>
            <a:off x="8044439" y="3319205"/>
            <a:ext cx="111096" cy="10255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8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88BE2-8531-5FA6-DF6A-72CE3784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6143" y="739167"/>
            <a:ext cx="3932237" cy="55825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China attempted more dribbles, but Japan was more successful in executing them</a:t>
            </a:r>
          </a:p>
          <a:p>
            <a:endParaRPr lang="en-US" dirty="0">
              <a:latin typeface="FWWC2023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A major difference between the two teams comes in the neutral third of the field</a:t>
            </a:r>
          </a:p>
          <a:p>
            <a:endParaRPr lang="en-US" dirty="0">
              <a:latin typeface="FWWC2023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Tactically, Japan was more selective in taking risks with attempted dribbles further up the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Corresponded with more goals and a better goal differential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Success could be a result of risk analysis – players having good judgement for when taking on a player is likely to benefit the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808FF-B91A-1270-5B98-535AC8B4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86" y="647343"/>
            <a:ext cx="5093175" cy="55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6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E1A6ADD-B6C1-B87C-695F-2D245D86D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518309"/>
              </p:ext>
            </p:extLst>
          </p:nvPr>
        </p:nvGraphicFramePr>
        <p:xfrm>
          <a:off x="1034471" y="1690688"/>
          <a:ext cx="10123057" cy="24667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6151">
                  <a:extLst>
                    <a:ext uri="{9D8B030D-6E8A-4147-A177-3AD203B41FA5}">
                      <a16:colId xmlns:a16="http://schemas.microsoft.com/office/drawing/2014/main" val="4245723890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31293811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1710142698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3420141134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1456026044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2474530654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699571558"/>
                    </a:ext>
                  </a:extLst>
                </a:gridCol>
              </a:tblGrid>
              <a:tr h="3679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Team Distinction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Avg Goals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Avg Goals Against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# of teams to R16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FWWC2023" panose="00000500000000000000" pitchFamily="2" charset="0"/>
                        </a:rPr>
                        <a:t># of teams to QF</a:t>
                      </a:r>
                    </a:p>
                    <a:p>
                      <a:pPr algn="ctr"/>
                      <a:endParaRPr lang="en-US" sz="1100" dirty="0">
                        <a:latin typeface="FWWC2023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FWWC2023" panose="00000500000000000000" pitchFamily="2" charset="0"/>
                        </a:rPr>
                        <a:t># of teams to SF</a:t>
                      </a:r>
                    </a:p>
                    <a:p>
                      <a:pPr algn="ctr"/>
                      <a:endParaRPr lang="en-US" sz="1100" dirty="0">
                        <a:latin typeface="FWWC2023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FWWC2023" panose="00000500000000000000" pitchFamily="2" charset="0"/>
                        </a:rPr>
                        <a:t># of teams to Final</a:t>
                      </a:r>
                    </a:p>
                    <a:p>
                      <a:pPr algn="ctr"/>
                      <a:endParaRPr lang="en-US" sz="1100" dirty="0">
                        <a:latin typeface="FWWC2023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73483"/>
                  </a:ext>
                </a:extLst>
              </a:tr>
              <a:tr h="8438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Avg X location for dribble attempts above 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4.64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1.93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205720"/>
                  </a:ext>
                </a:extLst>
              </a:tr>
              <a:tr h="1028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FWWC2023" panose="00000500000000000000" pitchFamily="2" charset="0"/>
                        </a:rPr>
                        <a:t>Avg X location for dribble attempts below mean</a:t>
                      </a:r>
                    </a:p>
                    <a:p>
                      <a:pPr algn="ctr"/>
                      <a:endParaRPr lang="en-US" sz="1100" dirty="0">
                        <a:latin typeface="FWWC2023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3.39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5.50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9279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E024FD-CE8D-02E4-AE3A-D167B886EF77}"/>
              </a:ext>
            </a:extLst>
          </p:cNvPr>
          <p:cNvSpPr txBox="1"/>
          <p:nvPr/>
        </p:nvSpPr>
        <p:spPr>
          <a:xfrm>
            <a:off x="1066798" y="4428648"/>
            <a:ext cx="10058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Teams that had an average dribble attempt location above the mean for all teams </a:t>
            </a:r>
            <a:r>
              <a:rPr lang="en-US" u="sng" dirty="0">
                <a:latin typeface="FWWC2023" panose="00000500000000000000" pitchFamily="2" charset="0"/>
              </a:rPr>
              <a:t>scored more goals and gave up fewer goals, on average</a:t>
            </a:r>
          </a:p>
          <a:p>
            <a:endParaRPr lang="en-US" dirty="0">
              <a:latin typeface="FWWC2023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There was not a strong distinction for likelihood of advancement to further rounds based on the average dribble attempt location</a:t>
            </a:r>
            <a:endParaRPr lang="en-US" u="sng" dirty="0">
              <a:latin typeface="FWWC2023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D7FD7-4CDF-BCFB-A36C-32E0B31A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r>
              <a:rPr lang="en-US" dirty="0">
                <a:latin typeface="FWWC2023" panose="00000500000000000000" pitchFamily="2" charset="0"/>
              </a:rPr>
              <a:t>Impact of Average Dribble Location</a:t>
            </a:r>
          </a:p>
        </p:txBody>
      </p:sp>
    </p:spTree>
    <p:extLst>
      <p:ext uri="{BB962C8B-B14F-4D97-AF65-F5344CB8AC3E}">
        <p14:creationId xmlns:p14="http://schemas.microsoft.com/office/powerpoint/2010/main" val="80749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1429</Words>
  <Application>Microsoft Office PowerPoint</Application>
  <PresentationFormat>Widescreen</PresentationFormat>
  <Paragraphs>246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FWWC2023</vt:lpstr>
      <vt:lpstr>FWWC2023 SemiBold</vt:lpstr>
      <vt:lpstr>Office Theme</vt:lpstr>
      <vt:lpstr>2023 Women's World Cup  A Tactical Analysis of Individual Risks on Team Performance</vt:lpstr>
      <vt:lpstr>Overview</vt:lpstr>
      <vt:lpstr>Dribbles</vt:lpstr>
      <vt:lpstr>Average Location for Attempted Dribbles by Team for the Group Stage</vt:lpstr>
      <vt:lpstr>PowerPoint Presentation</vt:lpstr>
      <vt:lpstr>PowerPoint Presentation</vt:lpstr>
      <vt:lpstr>PowerPoint Presentation</vt:lpstr>
      <vt:lpstr>PowerPoint Presentation</vt:lpstr>
      <vt:lpstr>Impact of Average Dribble Location</vt:lpstr>
      <vt:lpstr>Statistical Analysis</vt:lpstr>
      <vt:lpstr>Interceptions</vt:lpstr>
      <vt:lpstr>Average Location for Attempted Interceptions by Team for the Group Stage</vt:lpstr>
      <vt:lpstr>PowerPoint Presentation</vt:lpstr>
      <vt:lpstr>PowerPoint Presentation</vt:lpstr>
      <vt:lpstr>PowerPoint Presentation</vt:lpstr>
      <vt:lpstr>Impact of Average Interception Location</vt:lpstr>
      <vt:lpstr>Statistical Analysis</vt:lpstr>
      <vt:lpstr>Summary of Insights</vt:lpstr>
      <vt:lpstr>Application to Other Events/Leagues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Women's World Cup A Tactical Analysis of Individual Risks on Team Performance</dc:title>
  <dc:creator>Christopher Spann</dc:creator>
  <cp:lastModifiedBy>Christopher Spann</cp:lastModifiedBy>
  <cp:revision>42</cp:revision>
  <dcterms:created xsi:type="dcterms:W3CDTF">2024-01-31T17:51:08Z</dcterms:created>
  <dcterms:modified xsi:type="dcterms:W3CDTF">2024-02-01T17:04:58Z</dcterms:modified>
</cp:coreProperties>
</file>