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7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1528" autoAdjust="0"/>
  </p:normalViewPr>
  <p:slideViewPr>
    <p:cSldViewPr>
      <p:cViewPr varScale="1">
        <p:scale>
          <a:sx n="68" d="100"/>
          <a:sy n="68" d="100"/>
        </p:scale>
        <p:origin x="-1781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864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E9B0A-AE4F-4D59-8400-C6F501AEA7AF}" type="datetimeFigureOut">
              <a:rPr lang="it-IT" smtClean="0"/>
              <a:pPr/>
              <a:t>17/09/2017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518C1-99A4-4718-9E71-33CB94F5B6EC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74299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indoor spaces, monitoring air quality and the presence of gases is a big concern for human safety reasons. Moreover, achieving energy cost savings is a big concern for economic reasons. .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518C1-99A4-4718-9E71-33CB94F5B6EC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30822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(number of times per second the CO2 sensor sends its CO2 current value to other components).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518C1-99A4-4718-9E71-33CB94F5B6EC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34394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4C07FAD-1052-4C26-9A93-E16D108F53C6}" type="datetimeFigureOut">
              <a:rPr lang="it-IT" smtClean="0"/>
              <a:pPr/>
              <a:t>17/09/2017</a:t>
            </a:fld>
            <a:endParaRPr lang="it-IT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0D6EEC9-F59A-4746-B1DA-2209A8F7D6E1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C07FAD-1052-4C26-9A93-E16D108F53C6}" type="datetimeFigureOut">
              <a:rPr lang="it-IT" smtClean="0"/>
              <a:pPr/>
              <a:t>17/09/2017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D6EEC9-F59A-4746-B1DA-2209A8F7D6E1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04C07FAD-1052-4C26-9A93-E16D108F53C6}" type="datetimeFigureOut">
              <a:rPr lang="it-IT" smtClean="0"/>
              <a:pPr/>
              <a:t>17/09/2017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0D6EEC9-F59A-4746-B1DA-2209A8F7D6E1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C07FAD-1052-4C26-9A93-E16D108F53C6}" type="datetimeFigureOut">
              <a:rPr lang="it-IT" smtClean="0"/>
              <a:pPr/>
              <a:t>17/09/2017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D6EEC9-F59A-4746-B1DA-2209A8F7D6E1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4C07FAD-1052-4C26-9A93-E16D108F53C6}" type="datetimeFigureOut">
              <a:rPr lang="it-IT" smtClean="0"/>
              <a:pPr/>
              <a:t>17/09/2017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0D6EEC9-F59A-4746-B1DA-2209A8F7D6E1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C07FAD-1052-4C26-9A93-E16D108F53C6}" type="datetimeFigureOut">
              <a:rPr lang="it-IT" smtClean="0"/>
              <a:pPr/>
              <a:t>17/09/2017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D6EEC9-F59A-4746-B1DA-2209A8F7D6E1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C07FAD-1052-4C26-9A93-E16D108F53C6}" type="datetimeFigureOut">
              <a:rPr lang="it-IT" smtClean="0"/>
              <a:pPr/>
              <a:t>17/09/2017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D6EEC9-F59A-4746-B1DA-2209A8F7D6E1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C07FAD-1052-4C26-9A93-E16D108F53C6}" type="datetimeFigureOut">
              <a:rPr lang="it-IT" smtClean="0"/>
              <a:pPr/>
              <a:t>17/09/2017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D6EEC9-F59A-4746-B1DA-2209A8F7D6E1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4C07FAD-1052-4C26-9A93-E16D108F53C6}" type="datetimeFigureOut">
              <a:rPr lang="it-IT" smtClean="0"/>
              <a:pPr/>
              <a:t>17/09/2017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D6EEC9-F59A-4746-B1DA-2209A8F7D6E1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C07FAD-1052-4C26-9A93-E16D108F53C6}" type="datetimeFigureOut">
              <a:rPr lang="it-IT" smtClean="0"/>
              <a:pPr/>
              <a:t>17/09/2017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D6EEC9-F59A-4746-B1DA-2209A8F7D6E1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C07FAD-1052-4C26-9A93-E16D108F53C6}" type="datetimeFigureOut">
              <a:rPr lang="it-IT" smtClean="0"/>
              <a:pPr/>
              <a:t>17/09/2017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D6EEC9-F59A-4746-B1DA-2209A8F7D6E1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4C07FAD-1052-4C26-9A93-E16D108F53C6}" type="datetimeFigureOut">
              <a:rPr lang="it-IT" smtClean="0"/>
              <a:pPr/>
              <a:t>17/09/2017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0D6EEC9-F59A-4746-B1DA-2209A8F7D6E1}" type="slidenum">
              <a:rPr lang="it-IT" smtClean="0"/>
              <a:pPr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1800" y="116632"/>
            <a:ext cx="6264696" cy="3483819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Adaptation for Situational-Aware Cyber-Physical Systems</a:t>
            </a:r>
            <a:br>
              <a:rPr lang="it-IT" dirty="0"/>
            </a:br>
            <a:r>
              <a:rPr lang="en-US" dirty="0"/>
              <a:t>Driven by Energy Consumption and Human Safety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9872" y="4293096"/>
            <a:ext cx="5400600" cy="1752600"/>
          </a:xfrm>
        </p:spPr>
        <p:txBody>
          <a:bodyPr>
            <a:noAutofit/>
          </a:bodyPr>
          <a:lstStyle/>
          <a:p>
            <a:pPr algn="ctr"/>
            <a:r>
              <a:rPr lang="en-US" sz="2000" u="sng" dirty="0" smtClean="0"/>
              <a:t>Mai </a:t>
            </a:r>
            <a:r>
              <a:rPr lang="en-US" sz="2000" u="sng" dirty="0" err="1" smtClean="0"/>
              <a:t>Abusair</a:t>
            </a:r>
            <a:endParaRPr lang="en-US" sz="2000" u="sng" dirty="0" smtClean="0"/>
          </a:p>
          <a:p>
            <a:pPr algn="ctr"/>
            <a:r>
              <a:rPr lang="en-US" sz="2000" dirty="0" smtClean="0"/>
              <a:t>Mohammad </a:t>
            </a:r>
            <a:r>
              <a:rPr lang="en-US" sz="2000" dirty="0" err="1" smtClean="0"/>
              <a:t>Sharaf</a:t>
            </a:r>
            <a:endParaRPr lang="en-US" sz="2000" dirty="0" smtClean="0"/>
          </a:p>
          <a:p>
            <a:pPr algn="ctr"/>
            <a:r>
              <a:rPr lang="en-US" sz="2000" dirty="0" smtClean="0"/>
              <a:t>Henry </a:t>
            </a:r>
            <a:r>
              <a:rPr lang="en-US" sz="2000" dirty="0" err="1" smtClean="0"/>
              <a:t>Muccini</a:t>
            </a:r>
            <a:endParaRPr lang="en-US" sz="2000" dirty="0" smtClean="0"/>
          </a:p>
          <a:p>
            <a:pPr algn="ctr"/>
            <a:r>
              <a:rPr lang="en-US" sz="2000" dirty="0" smtClean="0"/>
              <a:t>Paola </a:t>
            </a:r>
            <a:r>
              <a:rPr lang="en-US" sz="2000" dirty="0" err="1" smtClean="0"/>
              <a:t>Inverardi</a:t>
            </a:r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r>
              <a:rPr lang="en-US" sz="2000" dirty="0" smtClean="0"/>
              <a:t>University of L’Aquila</a:t>
            </a:r>
            <a:endParaRPr lang="it-IT" sz="2000" dirty="0"/>
          </a:p>
        </p:txBody>
      </p:sp>
      <p:pic>
        <p:nvPicPr>
          <p:cNvPr id="4" name="Picture 11" descr="Image result for university of laqu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6672"/>
            <a:ext cx="743272" cy="92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03959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cap="none" dirty="0" smtClean="0"/>
              <a:t>Adaptation Model For CAPS Architecture</a:t>
            </a:r>
            <a:endParaRPr lang="it-IT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28067"/>
            <a:ext cx="7239000" cy="4281253"/>
          </a:xfrm>
        </p:spPr>
        <p:txBody>
          <a:bodyPr>
            <a:normAutofit/>
          </a:bodyPr>
          <a:lstStyle/>
          <a:p>
            <a:r>
              <a:rPr lang="it-IT" dirty="0" smtClean="0"/>
              <a:t>Tactics</a:t>
            </a:r>
          </a:p>
          <a:p>
            <a:r>
              <a:rPr lang="it-IT" dirty="0"/>
              <a:t>S</a:t>
            </a:r>
            <a:r>
              <a:rPr lang="it-IT" dirty="0" smtClean="0"/>
              <a:t>trategies</a:t>
            </a:r>
          </a:p>
          <a:p>
            <a:r>
              <a:rPr lang="it-IT" dirty="0" smtClean="0"/>
              <a:t>Utility functions</a:t>
            </a:r>
          </a:p>
          <a:p>
            <a:pPr marL="0" indent="0">
              <a:buNone/>
            </a:pPr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847723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Tactic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</a:t>
            </a:r>
            <a:r>
              <a:rPr lang="en-US" dirty="0"/>
              <a:t>an action that is primitive and relates to a single adaptation step.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tactic can be tuning </a:t>
            </a:r>
            <a:r>
              <a:rPr lang="en-US" dirty="0" smtClean="0"/>
              <a:t>configuration </a:t>
            </a:r>
            <a:r>
              <a:rPr lang="en-US" dirty="0"/>
              <a:t>parameters or allowing the selection among </a:t>
            </a:r>
            <a:r>
              <a:rPr lang="en-US" dirty="0" smtClean="0"/>
              <a:t>different </a:t>
            </a:r>
            <a:r>
              <a:rPr lang="en-US" dirty="0"/>
              <a:t>algorithms for performing a single functionality. </a:t>
            </a:r>
            <a:endParaRPr lang="en-US" dirty="0" smtClean="0"/>
          </a:p>
          <a:p>
            <a:r>
              <a:rPr lang="en-US" dirty="0" smtClean="0"/>
              <a:t>An architecture </a:t>
            </a:r>
            <a:r>
              <a:rPr lang="en-US" dirty="0"/>
              <a:t>tactic can be a mode/modes run inside a component with given </a:t>
            </a:r>
            <a:r>
              <a:rPr lang="en-US" dirty="0" smtClean="0"/>
              <a:t>configuration parameters </a:t>
            </a:r>
            <a:r>
              <a:rPr lang="en-US" dirty="0"/>
              <a:t>for performing a </a:t>
            </a:r>
            <a:r>
              <a:rPr lang="it-IT" dirty="0"/>
              <a:t>single functionality.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270933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It defines </a:t>
            </a:r>
            <a:r>
              <a:rPr lang="en-US" dirty="0"/>
              <a:t>the adaptation process in terms of </a:t>
            </a:r>
            <a:r>
              <a:rPr lang="en-US" dirty="0" smtClean="0"/>
              <a:t>tactics conditional </a:t>
            </a:r>
            <a:r>
              <a:rPr lang="en-US" dirty="0"/>
              <a:t>execution.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strategy can </a:t>
            </a:r>
            <a:r>
              <a:rPr lang="en-US" dirty="0" smtClean="0"/>
              <a:t>be represented </a:t>
            </a:r>
            <a:r>
              <a:rPr lang="en-US" dirty="0"/>
              <a:t>as </a:t>
            </a:r>
            <a:r>
              <a:rPr lang="en-US" dirty="0" smtClean="0"/>
              <a:t>condition action decision </a:t>
            </a:r>
            <a:r>
              <a:rPr lang="en-US" dirty="0"/>
              <a:t>tree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A strategy </a:t>
            </a:r>
            <a:r>
              <a:rPr lang="en-US" dirty="0"/>
              <a:t>will be able to </a:t>
            </a:r>
            <a:r>
              <a:rPr lang="en-US" dirty="0" smtClean="0"/>
              <a:t>select tactic/tactics </a:t>
            </a:r>
            <a:r>
              <a:rPr lang="en-US" dirty="0"/>
              <a:t>that preserve energy consumption and </a:t>
            </a:r>
            <a:r>
              <a:rPr lang="en-US" dirty="0" smtClean="0"/>
              <a:t>human </a:t>
            </a:r>
            <a:r>
              <a:rPr lang="it-IT" dirty="0" smtClean="0"/>
              <a:t>safety </a:t>
            </a:r>
            <a:r>
              <a:rPr lang="it-IT" dirty="0"/>
              <a:t>under certain contextual situations. 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847723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Utility Functions</a:t>
            </a:r>
            <a:endParaRPr lang="it-IT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12025"/>
            <a:ext cx="7632848" cy="4846320"/>
          </a:xfrm>
        </p:spPr>
        <p:txBody>
          <a:bodyPr/>
          <a:lstStyle/>
          <a:p>
            <a:r>
              <a:rPr lang="en-US" dirty="0" smtClean="0"/>
              <a:t>They contribute </a:t>
            </a:r>
            <a:r>
              <a:rPr lang="en-US" dirty="0"/>
              <a:t>to the selection of tactics </a:t>
            </a:r>
            <a:r>
              <a:rPr lang="en-US" dirty="0" smtClean="0"/>
              <a:t>inside </a:t>
            </a:r>
            <a:r>
              <a:rPr lang="it-IT" dirty="0" smtClean="0"/>
              <a:t>strategies.</a:t>
            </a:r>
          </a:p>
          <a:p>
            <a:r>
              <a:rPr lang="en-US" dirty="0" smtClean="0"/>
              <a:t>Utility </a:t>
            </a:r>
            <a:r>
              <a:rPr lang="en-US" dirty="0"/>
              <a:t>functions U </a:t>
            </a:r>
            <a:r>
              <a:rPr lang="en-US" dirty="0" smtClean="0"/>
              <a:t>represent two dimensions </a:t>
            </a:r>
            <a:r>
              <a:rPr lang="en-US" dirty="0"/>
              <a:t>of concerns. </a:t>
            </a:r>
            <a:r>
              <a:rPr lang="en-US" dirty="0" smtClean="0"/>
              <a:t>The first </a:t>
            </a:r>
            <a:r>
              <a:rPr lang="en-US" dirty="0"/>
              <a:t>one is </a:t>
            </a:r>
            <a:r>
              <a:rPr lang="en-US" dirty="0" smtClean="0"/>
              <a:t>the architecture quality represented </a:t>
            </a:r>
            <a:r>
              <a:rPr lang="en-US" dirty="0"/>
              <a:t>by the Energy Consumption </a:t>
            </a:r>
            <a:r>
              <a:rPr lang="en-US" dirty="0" smtClean="0"/>
              <a:t>EC. The </a:t>
            </a:r>
            <a:r>
              <a:rPr lang="en-US" dirty="0"/>
              <a:t>second one is the Human safety HS represented by  the breathing comfort for </a:t>
            </a:r>
            <a:r>
              <a:rPr lang="en-US" dirty="0" smtClean="0"/>
              <a:t>humans.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847723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239000" cy="1143000"/>
          </a:xfrm>
        </p:spPr>
        <p:txBody>
          <a:bodyPr/>
          <a:lstStyle/>
          <a:p>
            <a:r>
              <a:rPr lang="en-US" cap="none" dirty="0" smtClean="0"/>
              <a:t>Utility Preferences</a:t>
            </a:r>
            <a:endParaRPr lang="it-IT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9416"/>
            <a:ext cx="7992888" cy="5248584"/>
          </a:xfrm>
        </p:spPr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r>
              <a:rPr lang="en-US" sz="5100" dirty="0" smtClean="0"/>
              <a:t>Each utility function </a:t>
            </a:r>
            <a:r>
              <a:rPr lang="en-US" sz="5100" dirty="0"/>
              <a:t>will have a utility preference given as a weight. </a:t>
            </a:r>
            <a:endParaRPr lang="en-US" sz="5100" dirty="0" smtClean="0"/>
          </a:p>
          <a:p>
            <a:r>
              <a:rPr lang="en-US" sz="5100" dirty="0" smtClean="0"/>
              <a:t>The weight reflects </a:t>
            </a:r>
            <a:r>
              <a:rPr lang="en-US" sz="5100" dirty="0"/>
              <a:t>the importance of the concern, and increases depending </a:t>
            </a:r>
            <a:r>
              <a:rPr lang="en-US" sz="5100" dirty="0" smtClean="0"/>
              <a:t>on its </a:t>
            </a:r>
            <a:r>
              <a:rPr lang="en-US" sz="5100" dirty="0"/>
              <a:t>criticality. (e.g., weights WEC = 10% and WHS = 90% </a:t>
            </a:r>
            <a:r>
              <a:rPr lang="en-US" sz="5100" dirty="0" smtClean="0"/>
              <a:t>indicate that </a:t>
            </a:r>
            <a:r>
              <a:rPr lang="en-US" sz="5100" dirty="0"/>
              <a:t>the main concern in the system architecture is the </a:t>
            </a:r>
            <a:r>
              <a:rPr lang="en-US" sz="5100" dirty="0" smtClean="0"/>
              <a:t>human </a:t>
            </a:r>
            <a:r>
              <a:rPr lang="it-IT" sz="5100" dirty="0" smtClean="0"/>
              <a:t>safety). </a:t>
            </a:r>
          </a:p>
          <a:p>
            <a:r>
              <a:rPr lang="en-US" sz="5100" dirty="0" smtClean="0"/>
              <a:t>The Energy Consumption and Human safety are put together with their preferences in a Reward Formula RF[*]. </a:t>
            </a:r>
          </a:p>
          <a:p>
            <a:endParaRPr lang="en-US" sz="5100" dirty="0" smtClean="0"/>
          </a:p>
          <a:p>
            <a:pPr marL="0" indent="0">
              <a:buNone/>
            </a:pPr>
            <a:r>
              <a:rPr lang="it-IT" sz="5100" dirty="0" smtClean="0"/>
              <a:t>                         RF = WEC  * UEC +WHS * UHS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it-IT" sz="2300" dirty="0" smtClean="0"/>
              <a:t>[*]Mai Abusair, Antinisca Di Marco, Paola Inverardi. 2017. Context-Aware Adaptation </a:t>
            </a:r>
            <a:r>
              <a:rPr lang="en-US" sz="2300" dirty="0" smtClean="0"/>
              <a:t>of Mobile Applications Driven By Software availability and User Satisfaction. In Proceedings of the 2017 IEEE International Conference on Software </a:t>
            </a:r>
            <a:r>
              <a:rPr lang="en-US" sz="2300" dirty="0" err="1" smtClean="0"/>
              <a:t>availabilityy</a:t>
            </a:r>
            <a:r>
              <a:rPr lang="en-US" sz="2300" dirty="0" smtClean="0"/>
              <a:t>, Reliability and Security Companion, Information Assurance Workshop, Prague, Czech </a:t>
            </a:r>
            <a:r>
              <a:rPr lang="it-IT" sz="2300" dirty="0" smtClean="0"/>
              <a:t>Republic, July 2017.</a:t>
            </a:r>
            <a:endParaRPr lang="it-IT" sz="2500" dirty="0"/>
          </a:p>
        </p:txBody>
      </p:sp>
    </p:spTree>
    <p:extLst>
      <p:ext uri="{BB962C8B-B14F-4D97-AF65-F5344CB8AC3E}">
        <p14:creationId xmlns:p14="http://schemas.microsoft.com/office/powerpoint/2010/main" xmlns="" val="1847723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 smtClean="0"/>
              <a:t>Human Safety Utility Function</a:t>
            </a:r>
            <a:endParaRPr lang="it-IT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Human </a:t>
            </a:r>
            <a:r>
              <a:rPr lang="en-US" dirty="0"/>
              <a:t>Safety HS, is </a:t>
            </a:r>
            <a:r>
              <a:rPr lang="en-US" dirty="0" smtClean="0"/>
              <a:t>defined </a:t>
            </a:r>
            <a:r>
              <a:rPr lang="en-US" dirty="0"/>
              <a:t>here as the degree of comfort in a </a:t>
            </a:r>
            <a:r>
              <a:rPr lang="en-US" dirty="0" smtClean="0"/>
              <a:t>human breathing </a:t>
            </a:r>
            <a:r>
              <a:rPr lang="en-US" dirty="0"/>
              <a:t>under a given contextual situation and selected tactic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</a:t>
            </a:r>
            <a:r>
              <a:rPr lang="en-US" dirty="0"/>
              <a:t>human safety utility function will be computed from </a:t>
            </a:r>
            <a:r>
              <a:rPr lang="en-US" dirty="0" smtClean="0"/>
              <a:t>three parameters</a:t>
            </a:r>
            <a:r>
              <a:rPr lang="en-US" dirty="0"/>
              <a:t>: CO2 concentration in a </a:t>
            </a:r>
            <a:r>
              <a:rPr lang="en-US" dirty="0" smtClean="0"/>
              <a:t>room, CO2 </a:t>
            </a:r>
            <a:r>
              <a:rPr lang="en-US" dirty="0"/>
              <a:t>sensor </a:t>
            </a:r>
            <a:r>
              <a:rPr lang="en-US" dirty="0" smtClean="0"/>
              <a:t>checking rate </a:t>
            </a:r>
            <a:r>
              <a:rPr lang="en-US" dirty="0"/>
              <a:t>and number of persons in a room.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847723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it-IT" cap="none" dirty="0" smtClean="0"/>
              <a:t>Human Safety Utility Function (</a:t>
            </a:r>
            <a:r>
              <a:rPr lang="en-US" cap="none" dirty="0" smtClean="0"/>
              <a:t>Cont.)</a:t>
            </a:r>
            <a:endParaRPr lang="it-IT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Where</a:t>
            </a:r>
            <a:endParaRPr lang="it-IT" dirty="0"/>
          </a:p>
          <a:p>
            <a:r>
              <a:rPr lang="en-US" dirty="0"/>
              <a:t> BC is the Breathing Convenient related to CO2</a:t>
            </a:r>
          </a:p>
          <a:p>
            <a:r>
              <a:rPr lang="en-US" dirty="0"/>
              <a:t> CF is the Checking Factor described </a:t>
            </a:r>
            <a:r>
              <a:rPr lang="en-US" dirty="0" smtClean="0"/>
              <a:t>by CO2 </a:t>
            </a:r>
            <a:r>
              <a:rPr lang="en-US" dirty="0"/>
              <a:t>sensor </a:t>
            </a:r>
            <a:r>
              <a:rPr lang="en-US" dirty="0" smtClean="0"/>
              <a:t>checking </a:t>
            </a:r>
            <a:r>
              <a:rPr lang="it-IT" dirty="0" smtClean="0"/>
              <a:t>rate</a:t>
            </a:r>
            <a:endParaRPr lang="it-IT" dirty="0"/>
          </a:p>
          <a:p>
            <a:r>
              <a:rPr lang="en-US" dirty="0"/>
              <a:t> CR </a:t>
            </a:r>
            <a:r>
              <a:rPr lang="en-US" dirty="0" smtClean="0"/>
              <a:t>reflects </a:t>
            </a:r>
            <a:r>
              <a:rPr lang="en-US" dirty="0"/>
              <a:t>the </a:t>
            </a:r>
            <a:r>
              <a:rPr lang="en-US" dirty="0" err="1"/>
              <a:t>crowdness</a:t>
            </a:r>
            <a:r>
              <a:rPr lang="en-US" dirty="0"/>
              <a:t> in a </a:t>
            </a:r>
            <a:r>
              <a:rPr lang="en-US" dirty="0" smtClean="0"/>
              <a:t>room.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9312"/>
            <a:ext cx="4880036" cy="789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47723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Breathing Convenient </a:t>
            </a:r>
            <a:r>
              <a:rPr lang="en-US" dirty="0" smtClean="0"/>
              <a:t>BC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711349"/>
            <a:ext cx="2736304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It refers </a:t>
            </a:r>
            <a:r>
              <a:rPr lang="en-US" dirty="0"/>
              <a:t>to the CO2 </a:t>
            </a:r>
            <a:r>
              <a:rPr lang="en-US" dirty="0" smtClean="0"/>
              <a:t>concentrations in a room.</a:t>
            </a:r>
          </a:p>
          <a:p>
            <a:r>
              <a:rPr lang="en-US" dirty="0"/>
              <a:t>I</a:t>
            </a:r>
            <a:r>
              <a:rPr lang="en-US" dirty="0" smtClean="0"/>
              <a:t>t’s </a:t>
            </a:r>
            <a:r>
              <a:rPr lang="en-US" dirty="0"/>
              <a:t>divided </a:t>
            </a:r>
            <a:r>
              <a:rPr lang="en-US" dirty="0" smtClean="0"/>
              <a:t>into 21 </a:t>
            </a:r>
            <a:r>
              <a:rPr lang="en-US" dirty="0"/>
              <a:t>values from </a:t>
            </a:r>
            <a:r>
              <a:rPr lang="en-US" dirty="0" smtClean="0"/>
              <a:t>0 to </a:t>
            </a:r>
            <a:r>
              <a:rPr lang="en-US" dirty="0"/>
              <a:t>more than 2200 ppm for </a:t>
            </a:r>
            <a:r>
              <a:rPr lang="en-US" dirty="0" smtClean="0"/>
              <a:t>CO2 concentrations.</a:t>
            </a:r>
          </a:p>
          <a:p>
            <a:r>
              <a:rPr lang="it-IT" dirty="0" smtClean="0"/>
              <a:t>Thus, BC=1 for </a:t>
            </a:r>
            <a:r>
              <a:rPr lang="en-US" dirty="0" smtClean="0"/>
              <a:t>those </a:t>
            </a:r>
            <a:r>
              <a:rPr lang="en-US" dirty="0"/>
              <a:t>values below 400, and at 400 we will have </a:t>
            </a:r>
            <a:r>
              <a:rPr lang="en-US" dirty="0" smtClean="0"/>
              <a:t>BC=1-0.05=0.95 and </a:t>
            </a:r>
            <a:r>
              <a:rPr lang="en-US" dirty="0"/>
              <a:t>so on until we reach at 2200 where </a:t>
            </a:r>
            <a:r>
              <a:rPr lang="en-US" dirty="0" smtClean="0"/>
              <a:t>BC=0.05 and </a:t>
            </a:r>
            <a:r>
              <a:rPr lang="en-US" dirty="0"/>
              <a:t>for any values above 2200 </a:t>
            </a:r>
            <a:r>
              <a:rPr lang="en-US" dirty="0" smtClean="0"/>
              <a:t>BC=0.</a:t>
            </a:r>
          </a:p>
          <a:p>
            <a:endParaRPr lang="en-US" dirty="0"/>
          </a:p>
          <a:p>
            <a:endParaRPr lang="it-IT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571001"/>
            <a:ext cx="6228184" cy="504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47723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Factor CF 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9416"/>
            <a:ext cx="7992888" cy="48463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checking </a:t>
            </a:r>
            <a:r>
              <a:rPr lang="en-US" dirty="0"/>
              <a:t>factor corresponds to </a:t>
            </a:r>
            <a:r>
              <a:rPr lang="en-US" dirty="0" smtClean="0"/>
              <a:t>the CO2 </a:t>
            </a:r>
            <a:r>
              <a:rPr lang="en-US" dirty="0"/>
              <a:t>sensor checking rate per second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it-IT" dirty="0" smtClean="0"/>
              <a:t>Where</a:t>
            </a:r>
            <a:endParaRPr lang="it-IT" dirty="0"/>
          </a:p>
          <a:p>
            <a:r>
              <a:rPr lang="en-US" dirty="0"/>
              <a:t> </a:t>
            </a:r>
            <a:r>
              <a:rPr lang="en-US" dirty="0" err="1"/>
              <a:t>MaxReadings</a:t>
            </a:r>
            <a:r>
              <a:rPr lang="en-US" dirty="0"/>
              <a:t> represents the highest available number </a:t>
            </a:r>
            <a:r>
              <a:rPr lang="en-US" dirty="0" smtClean="0"/>
              <a:t>of readings </a:t>
            </a:r>
            <a:r>
              <a:rPr lang="en-US" dirty="0"/>
              <a:t>per second for a sensor in an component </a:t>
            </a:r>
            <a:r>
              <a:rPr lang="en-US" dirty="0" smtClean="0"/>
              <a:t>among </a:t>
            </a:r>
            <a:r>
              <a:rPr lang="it-IT" dirty="0" smtClean="0"/>
              <a:t>its different </a:t>
            </a:r>
            <a:r>
              <a:rPr lang="it-IT" dirty="0"/>
              <a:t>tactics</a:t>
            </a:r>
          </a:p>
          <a:p>
            <a:r>
              <a:rPr lang="en-US" dirty="0"/>
              <a:t> </a:t>
            </a:r>
            <a:r>
              <a:rPr lang="en-US" dirty="0" err="1"/>
              <a:t>NumberOfSensorChecking</a:t>
            </a:r>
            <a:r>
              <a:rPr lang="en-US" dirty="0"/>
              <a:t> represents the number of </a:t>
            </a:r>
            <a:r>
              <a:rPr lang="en-US" dirty="0" smtClean="0"/>
              <a:t>times a </a:t>
            </a:r>
            <a:r>
              <a:rPr lang="en-US" dirty="0"/>
              <a:t>sensor checks its current value</a:t>
            </a:r>
          </a:p>
          <a:p>
            <a:r>
              <a:rPr lang="en-US" dirty="0"/>
              <a:t> </a:t>
            </a:r>
            <a:r>
              <a:rPr lang="en-US" dirty="0" err="1"/>
              <a:t>TotalCheckingTime</a:t>
            </a:r>
            <a:r>
              <a:rPr lang="en-US" dirty="0"/>
              <a:t> represents the time frame in </a:t>
            </a:r>
            <a:r>
              <a:rPr lang="en-US" dirty="0" smtClean="0"/>
              <a:t>seconds in </a:t>
            </a:r>
            <a:r>
              <a:rPr lang="en-US" dirty="0"/>
              <a:t>which the sensor checks </a:t>
            </a:r>
            <a:r>
              <a:rPr lang="en-US" dirty="0" smtClean="0"/>
              <a:t>its </a:t>
            </a:r>
            <a:r>
              <a:rPr lang="en-US" dirty="0"/>
              <a:t>current </a:t>
            </a:r>
            <a:r>
              <a:rPr lang="en-US" dirty="0" smtClean="0"/>
              <a:t>value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7805464" cy="81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47723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Crowdness</a:t>
            </a:r>
            <a:r>
              <a:rPr lang="en-US" dirty="0" smtClean="0"/>
              <a:t> in a Room CR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measure </a:t>
            </a:r>
            <a:r>
              <a:rPr lang="en-US" dirty="0"/>
              <a:t>for the </a:t>
            </a:r>
            <a:r>
              <a:rPr lang="en-US" dirty="0" err="1"/>
              <a:t>crowdness</a:t>
            </a:r>
            <a:r>
              <a:rPr lang="en-US" dirty="0"/>
              <a:t> in the room </a:t>
            </a:r>
            <a:r>
              <a:rPr lang="en-US" dirty="0" smtClean="0"/>
              <a:t>computed from </a:t>
            </a:r>
            <a:r>
              <a:rPr lang="en-US" dirty="0"/>
              <a:t>number of persons in a room related to the </a:t>
            </a:r>
            <a:r>
              <a:rPr lang="en-US" dirty="0" smtClean="0"/>
              <a:t>maximum capacity </a:t>
            </a:r>
            <a:r>
              <a:rPr lang="en-US" dirty="0"/>
              <a:t>of persons in the same room. It can be computed as </a:t>
            </a:r>
            <a:r>
              <a:rPr lang="en-US" dirty="0" smtClean="0"/>
              <a:t>follows: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it-IT" dirty="0" smtClean="0"/>
              <a:t>CR </a:t>
            </a:r>
            <a:r>
              <a:rPr lang="it-IT" dirty="0"/>
              <a:t>= </a:t>
            </a:r>
            <a:r>
              <a:rPr lang="it-IT" dirty="0" smtClean="0"/>
              <a:t>NumberOfPersons/RoomCapacity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Where</a:t>
            </a:r>
          </a:p>
          <a:p>
            <a:r>
              <a:rPr lang="en-US" dirty="0"/>
              <a:t> </a:t>
            </a:r>
            <a:r>
              <a:rPr lang="en-US" dirty="0" err="1"/>
              <a:t>NumberOrPersons</a:t>
            </a:r>
            <a:r>
              <a:rPr lang="en-US" dirty="0"/>
              <a:t> is the current available persons exist </a:t>
            </a:r>
            <a:r>
              <a:rPr lang="en-US" dirty="0" smtClean="0"/>
              <a:t>in </a:t>
            </a:r>
            <a:r>
              <a:rPr lang="it-IT" dirty="0" smtClean="0"/>
              <a:t>a </a:t>
            </a:r>
            <a:r>
              <a:rPr lang="it-IT" dirty="0"/>
              <a:t>room</a:t>
            </a:r>
          </a:p>
          <a:p>
            <a:r>
              <a:rPr lang="en-US" dirty="0"/>
              <a:t> </a:t>
            </a:r>
            <a:r>
              <a:rPr lang="en-US" dirty="0" err="1"/>
              <a:t>RoomCapacity</a:t>
            </a:r>
            <a:r>
              <a:rPr lang="en-US" dirty="0"/>
              <a:t> is the maximum number of persons </a:t>
            </a:r>
            <a:r>
              <a:rPr lang="en-US" dirty="0" smtClean="0"/>
              <a:t>allowed to </a:t>
            </a:r>
            <a:r>
              <a:rPr lang="en-US" dirty="0"/>
              <a:t>be in a room as </a:t>
            </a:r>
            <a:r>
              <a:rPr lang="en-US" dirty="0" smtClean="0"/>
              <a:t>defined </a:t>
            </a:r>
            <a:r>
              <a:rPr lang="en-US" dirty="0"/>
              <a:t>in the architecture description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847723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980304"/>
            <a:ext cx="7239000" cy="4846320"/>
          </a:xfrm>
        </p:spPr>
        <p:txBody>
          <a:bodyPr/>
          <a:lstStyle/>
          <a:p>
            <a:r>
              <a:rPr lang="en-US" dirty="0" smtClean="0"/>
              <a:t>Research general idea and contribution	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Human safety and Energy consumption </a:t>
            </a:r>
          </a:p>
          <a:p>
            <a:r>
              <a:rPr lang="en-US" dirty="0" smtClean="0"/>
              <a:t>Adaptation model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Conclusion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749459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cap="none" dirty="0" smtClean="0"/>
              <a:t>Energy Consumption Utility Function</a:t>
            </a:r>
            <a:endParaRPr lang="it-IT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energy consumption is meant by the total energy </a:t>
            </a:r>
            <a:r>
              <a:rPr lang="en-US" dirty="0" smtClean="0"/>
              <a:t>consumed from </a:t>
            </a:r>
            <a:r>
              <a:rPr lang="en-US" dirty="0"/>
              <a:t>running the components that are composing CAPS architecture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values gained from this </a:t>
            </a:r>
            <a:r>
              <a:rPr lang="en-US" dirty="0" smtClean="0"/>
              <a:t>formula will </a:t>
            </a:r>
            <a:r>
              <a:rPr lang="en-US" dirty="0"/>
              <a:t>range from [0,1]. </a:t>
            </a:r>
            <a:r>
              <a:rPr lang="en-US" dirty="0" smtClean="0"/>
              <a:t>The </a:t>
            </a:r>
            <a:r>
              <a:rPr lang="en-US" dirty="0"/>
              <a:t>Zero value </a:t>
            </a:r>
            <a:r>
              <a:rPr lang="en-US" dirty="0" smtClean="0"/>
              <a:t>reflects </a:t>
            </a:r>
            <a:r>
              <a:rPr lang="en-US" dirty="0"/>
              <a:t>the worst </a:t>
            </a:r>
            <a:r>
              <a:rPr lang="en-US" dirty="0" smtClean="0"/>
              <a:t>energy consumption </a:t>
            </a:r>
            <a:r>
              <a:rPr lang="en-US" dirty="0"/>
              <a:t>and the one value </a:t>
            </a:r>
            <a:r>
              <a:rPr lang="en-US" dirty="0" smtClean="0"/>
              <a:t>reflects </a:t>
            </a:r>
            <a:r>
              <a:rPr lang="en-US" dirty="0"/>
              <a:t>the best energy </a:t>
            </a:r>
            <a:r>
              <a:rPr lang="en-US" dirty="0" smtClean="0"/>
              <a:t>consumption (desirable).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354046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cap="none" dirty="0" smtClean="0"/>
              <a:t>Energy Consumption Utility Function (Cont.)</a:t>
            </a:r>
            <a:endParaRPr lang="it-IT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Where</a:t>
            </a:r>
            <a:endParaRPr lang="it-IT" dirty="0"/>
          </a:p>
          <a:p>
            <a:r>
              <a:rPr lang="en-US" dirty="0"/>
              <a:t> </a:t>
            </a:r>
            <a:r>
              <a:rPr lang="en-US" dirty="0" err="1"/>
              <a:t>CurrentEnergy</a:t>
            </a:r>
            <a:r>
              <a:rPr lang="en-US" dirty="0"/>
              <a:t> represents the power consumption in </a:t>
            </a:r>
            <a:r>
              <a:rPr lang="en-US" dirty="0" smtClean="0"/>
              <a:t>Joules for </a:t>
            </a:r>
            <a:r>
              <a:rPr lang="en-US" dirty="0"/>
              <a:t>the current applied architecture tactic/tactics and </a:t>
            </a:r>
            <a:r>
              <a:rPr lang="en-US" dirty="0" smtClean="0"/>
              <a:t>must be </a:t>
            </a:r>
            <a:r>
              <a:rPr lang="en-US" dirty="0"/>
              <a:t>always larger than or equal to the minimum energy</a:t>
            </a:r>
          </a:p>
          <a:p>
            <a:r>
              <a:rPr lang="en-US" dirty="0"/>
              <a:t> </a:t>
            </a:r>
            <a:r>
              <a:rPr lang="en-US" dirty="0" err="1"/>
              <a:t>MaxEnergy</a:t>
            </a:r>
            <a:r>
              <a:rPr lang="en-US" dirty="0"/>
              <a:t> represents the maximum power </a:t>
            </a:r>
            <a:r>
              <a:rPr lang="en-US" dirty="0" smtClean="0"/>
              <a:t>consumption to </a:t>
            </a:r>
            <a:r>
              <a:rPr lang="en-US" dirty="0"/>
              <a:t>be considered or noticed</a:t>
            </a:r>
          </a:p>
          <a:p>
            <a:r>
              <a:rPr lang="en-US" dirty="0"/>
              <a:t> </a:t>
            </a:r>
            <a:r>
              <a:rPr lang="en-US" dirty="0" err="1"/>
              <a:t>MinEnergy</a:t>
            </a:r>
            <a:r>
              <a:rPr lang="en-US" dirty="0"/>
              <a:t> represents the minimum power </a:t>
            </a:r>
            <a:r>
              <a:rPr lang="en-US" dirty="0" smtClean="0"/>
              <a:t>consumption to </a:t>
            </a:r>
            <a:r>
              <a:rPr lang="en-US" dirty="0"/>
              <a:t>be considered or noticed</a:t>
            </a:r>
            <a:endParaRPr lang="it-IT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84385"/>
            <a:ext cx="4871823" cy="83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15136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Adaptation Model</a:t>
            </a:r>
            <a:endParaRPr lang="it-IT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energy consumption utility function, that represents </a:t>
            </a:r>
            <a:r>
              <a:rPr lang="en-US" dirty="0" smtClean="0"/>
              <a:t>the energy </a:t>
            </a:r>
            <a:r>
              <a:rPr lang="en-US" dirty="0"/>
              <a:t>consumed by system nodes, will be used in </a:t>
            </a:r>
            <a:r>
              <a:rPr lang="en-US" dirty="0" smtClean="0"/>
              <a:t>conjunction with </a:t>
            </a:r>
            <a:r>
              <a:rPr lang="en-US" dirty="0"/>
              <a:t>the human safety utility function, that represents the </a:t>
            </a:r>
            <a:r>
              <a:rPr lang="en-US" dirty="0" smtClean="0"/>
              <a:t>human breathing </a:t>
            </a:r>
            <a:r>
              <a:rPr lang="en-US" dirty="0"/>
              <a:t>comfort, to compute the reward formula, that will </a:t>
            </a:r>
            <a:r>
              <a:rPr lang="en-US" dirty="0" smtClean="0"/>
              <a:t>allow to select </a:t>
            </a:r>
            <a:r>
              <a:rPr lang="en-US" dirty="0"/>
              <a:t>tactics in CAPS architecture at </a:t>
            </a:r>
            <a:r>
              <a:rPr lang="en-US" dirty="0" smtClean="0"/>
              <a:t>different </a:t>
            </a:r>
            <a:r>
              <a:rPr lang="en-US" dirty="0"/>
              <a:t>contextual situations.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939595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 Approach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21557"/>
            <a:ext cx="8769895" cy="4847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39595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cap="none" dirty="0" smtClean="0"/>
              <a:t>Case Study 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/>
              <a:t>UnivAq</a:t>
            </a:r>
            <a:r>
              <a:rPr lang="en-US" dirty="0"/>
              <a:t> Street Science is the European Researchers’ </a:t>
            </a:r>
            <a:r>
              <a:rPr lang="en-US" dirty="0" smtClean="0"/>
              <a:t>Night (</a:t>
            </a:r>
            <a:r>
              <a:rPr lang="en-US" dirty="0" err="1" smtClean="0"/>
              <a:t>NdR</a:t>
            </a:r>
            <a:r>
              <a:rPr lang="en-US" dirty="0"/>
              <a:t>) event organized by the University of L’Aquila. In this </a:t>
            </a:r>
            <a:r>
              <a:rPr lang="en-US" dirty="0" smtClean="0"/>
              <a:t>event, the research </a:t>
            </a:r>
            <a:r>
              <a:rPr lang="en-US" dirty="0"/>
              <a:t>community and public are brought together from </a:t>
            </a:r>
            <a:r>
              <a:rPr lang="en-US" dirty="0" smtClean="0"/>
              <a:t>the afternoon </a:t>
            </a:r>
            <a:r>
              <a:rPr lang="en-US" dirty="0"/>
              <a:t>until late at night to share a combination of </a:t>
            </a:r>
            <a:r>
              <a:rPr lang="en-US" dirty="0" smtClean="0"/>
              <a:t>entertainment </a:t>
            </a:r>
            <a:r>
              <a:rPr lang="it-IT" dirty="0" smtClean="0"/>
              <a:t>and information. </a:t>
            </a:r>
          </a:p>
          <a:p>
            <a:pPr marL="0" indent="0">
              <a:buNone/>
            </a:pPr>
            <a:endParaRPr lang="it-IT" dirty="0" smtClean="0"/>
          </a:p>
          <a:p>
            <a:r>
              <a:rPr lang="it-IT" dirty="0" smtClean="0"/>
              <a:t>We will </a:t>
            </a:r>
            <a:r>
              <a:rPr lang="it-IT" dirty="0"/>
              <a:t>describe </a:t>
            </a:r>
            <a:r>
              <a:rPr lang="it-IT" dirty="0" smtClean="0"/>
              <a:t>CAPS </a:t>
            </a:r>
            <a:r>
              <a:rPr lang="en-US" dirty="0" smtClean="0"/>
              <a:t>architecture </a:t>
            </a:r>
            <a:r>
              <a:rPr lang="en-US" dirty="0"/>
              <a:t>for </a:t>
            </a:r>
            <a:r>
              <a:rPr lang="en-US" dirty="0" err="1"/>
              <a:t>NdR</a:t>
            </a:r>
            <a:r>
              <a:rPr lang="en-US" dirty="0"/>
              <a:t> using CAPS modeling framework </a:t>
            </a:r>
            <a:r>
              <a:rPr lang="en-US" dirty="0" smtClean="0"/>
              <a:t>. </a:t>
            </a:r>
          </a:p>
          <a:p>
            <a:r>
              <a:rPr lang="en-US" dirty="0" smtClean="0"/>
              <a:t>Using</a:t>
            </a:r>
            <a:r>
              <a:rPr lang="en-US" dirty="0"/>
              <a:t> </a:t>
            </a:r>
            <a:r>
              <a:rPr lang="en-US" dirty="0" smtClean="0"/>
              <a:t>CAPS </a:t>
            </a:r>
            <a:r>
              <a:rPr lang="en-US" dirty="0"/>
              <a:t>code generation </a:t>
            </a:r>
            <a:r>
              <a:rPr lang="en-US" dirty="0" smtClean="0"/>
              <a:t>framework, </a:t>
            </a:r>
            <a:r>
              <a:rPr lang="en-US" dirty="0"/>
              <a:t>the </a:t>
            </a:r>
            <a:r>
              <a:rPr lang="en-US" dirty="0" smtClean="0"/>
              <a:t>models created </a:t>
            </a:r>
            <a:r>
              <a:rPr lang="en-US" dirty="0"/>
              <a:t>will be automatically translated into </a:t>
            </a:r>
            <a:r>
              <a:rPr lang="en-US" dirty="0" err="1"/>
              <a:t>Senscript</a:t>
            </a:r>
            <a:r>
              <a:rPr lang="en-US" dirty="0"/>
              <a:t> </a:t>
            </a:r>
            <a:r>
              <a:rPr lang="en-US" dirty="0" smtClean="0"/>
              <a:t>files for running </a:t>
            </a:r>
            <a:r>
              <a:rPr lang="it-IT" dirty="0" smtClean="0"/>
              <a:t>CupCarbon </a:t>
            </a:r>
            <a:r>
              <a:rPr lang="it-IT" dirty="0"/>
              <a:t>simulator.</a:t>
            </a:r>
          </a:p>
        </p:txBody>
      </p:sp>
    </p:spTree>
    <p:extLst>
      <p:ext uri="{BB962C8B-B14F-4D97-AF65-F5344CB8AC3E}">
        <p14:creationId xmlns:p14="http://schemas.microsoft.com/office/powerpoint/2010/main" xmlns="" val="1939595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580"/>
            <a:ext cx="8424936" cy="672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39595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Experimentation</a:t>
            </a:r>
            <a:endParaRPr lang="it-IT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NdR</a:t>
            </a:r>
            <a:r>
              <a:rPr lang="en-US" dirty="0" smtClean="0"/>
              <a:t> </a:t>
            </a:r>
            <a:r>
              <a:rPr lang="en-US" dirty="0"/>
              <a:t>case </a:t>
            </a:r>
            <a:r>
              <a:rPr lang="en-US" dirty="0" smtClean="0"/>
              <a:t>study example, we applied three tactics: first</a:t>
            </a:r>
            <a:r>
              <a:rPr lang="en-US" dirty="0"/>
              <a:t>, the </a:t>
            </a:r>
            <a:r>
              <a:rPr lang="en-US" dirty="0" smtClean="0"/>
              <a:t>CO2Sensor runs </a:t>
            </a:r>
            <a:r>
              <a:rPr lang="en-US" dirty="0"/>
              <a:t>with normal mode only. Second, the CO2Sensor runs </a:t>
            </a:r>
            <a:r>
              <a:rPr lang="en-US" dirty="0" smtClean="0"/>
              <a:t>with critical </a:t>
            </a:r>
            <a:r>
              <a:rPr lang="en-US" dirty="0"/>
              <a:t>mode only. </a:t>
            </a:r>
            <a:r>
              <a:rPr lang="en-US" dirty="0" smtClean="0"/>
              <a:t>Third</a:t>
            </a:r>
            <a:r>
              <a:rPr lang="en-US" dirty="0"/>
              <a:t>, the CO2Sensor runs in normal and </a:t>
            </a:r>
            <a:r>
              <a:rPr lang="en-US" dirty="0" smtClean="0"/>
              <a:t>critical </a:t>
            </a:r>
            <a:r>
              <a:rPr lang="it-IT" dirty="0" smtClean="0"/>
              <a:t>modes.</a:t>
            </a:r>
          </a:p>
          <a:p>
            <a:r>
              <a:rPr lang="it-IT" dirty="0" smtClean="0"/>
              <a:t>These three </a:t>
            </a:r>
            <a:r>
              <a:rPr lang="it-IT" dirty="0"/>
              <a:t>tactics are </a:t>
            </a:r>
            <a:r>
              <a:rPr lang="it-IT" dirty="0" smtClean="0"/>
              <a:t>applied </a:t>
            </a:r>
            <a:r>
              <a:rPr lang="en-US" dirty="0" smtClean="0"/>
              <a:t>separately </a:t>
            </a:r>
            <a:r>
              <a:rPr lang="en-US" dirty="0"/>
              <a:t>in </a:t>
            </a:r>
            <a:r>
              <a:rPr lang="en-US" dirty="0" smtClean="0"/>
              <a:t>CAPS </a:t>
            </a:r>
            <a:r>
              <a:rPr lang="en-US" dirty="0"/>
              <a:t>modeling </a:t>
            </a:r>
            <a:r>
              <a:rPr lang="en-US" dirty="0" smtClean="0"/>
              <a:t>framework. Then</a:t>
            </a:r>
            <a:r>
              <a:rPr lang="en-US" dirty="0"/>
              <a:t>, we used </a:t>
            </a:r>
            <a:r>
              <a:rPr lang="en-US" dirty="0" smtClean="0"/>
              <a:t>CAPS </a:t>
            </a:r>
            <a:r>
              <a:rPr lang="en-US" dirty="0"/>
              <a:t>code generation framework tool to produce three </a:t>
            </a:r>
            <a:r>
              <a:rPr lang="en-US" dirty="0" err="1" smtClean="0"/>
              <a:t>CupCarbon</a:t>
            </a:r>
            <a:r>
              <a:rPr lang="en-US" dirty="0"/>
              <a:t> </a:t>
            </a:r>
            <a:r>
              <a:rPr lang="it-IT" dirty="0" smtClean="0"/>
              <a:t>projects.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939595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Deciding Contextual Situation</a:t>
            </a:r>
            <a:endParaRPr lang="it-IT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considered context variables </a:t>
            </a:r>
            <a:r>
              <a:rPr lang="en-US" dirty="0" smtClean="0"/>
              <a:t>and their </a:t>
            </a:r>
            <a:r>
              <a:rPr lang="en-US" dirty="0"/>
              <a:t>values are </a:t>
            </a:r>
            <a:r>
              <a:rPr lang="en-US" dirty="0" smtClean="0"/>
              <a:t>written </a:t>
            </a:r>
            <a:r>
              <a:rPr lang="en-US" dirty="0"/>
              <a:t>as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it-IT" dirty="0"/>
              <a:t>PC </a:t>
            </a:r>
            <a:r>
              <a:rPr lang="en-US" dirty="0"/>
              <a:t>∈</a:t>
            </a:r>
            <a:r>
              <a:rPr lang="it-IT" dirty="0" smtClean="0"/>
              <a:t>  { </a:t>
            </a:r>
            <a:r>
              <a:rPr lang="it-IT" dirty="0"/>
              <a:t>[0-25),[25-40] </a:t>
            </a:r>
            <a:r>
              <a:rPr lang="it-IT" dirty="0" smtClean="0"/>
              <a:t>}</a:t>
            </a:r>
            <a:endParaRPr lang="it-IT" dirty="0"/>
          </a:p>
          <a:p>
            <a:r>
              <a:rPr lang="it-IT" dirty="0"/>
              <a:t>CD </a:t>
            </a:r>
            <a:r>
              <a:rPr lang="en-US" dirty="0"/>
              <a:t>∈</a:t>
            </a:r>
            <a:r>
              <a:rPr lang="it-IT" dirty="0" smtClean="0"/>
              <a:t>{ </a:t>
            </a:r>
            <a:r>
              <a:rPr lang="it-IT" dirty="0"/>
              <a:t>[0-1000), [1000,1500), [1500,2200] </a:t>
            </a:r>
            <a:r>
              <a:rPr lang="it-IT" dirty="0" smtClean="0"/>
              <a:t>}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n-US" dirty="0" smtClean="0"/>
              <a:t>Accordingly</a:t>
            </a:r>
            <a:r>
              <a:rPr lang="en-US" dirty="0"/>
              <a:t>, the possible contextual situations (Sit) we need </a:t>
            </a:r>
            <a:r>
              <a:rPr lang="en-US" dirty="0" smtClean="0"/>
              <a:t>to </a:t>
            </a:r>
            <a:r>
              <a:rPr lang="it-IT" dirty="0" smtClean="0"/>
              <a:t>study </a:t>
            </a:r>
            <a:r>
              <a:rPr lang="it-IT" dirty="0"/>
              <a:t>are:</a:t>
            </a:r>
          </a:p>
          <a:p>
            <a:r>
              <a:rPr lang="da-DK" dirty="0"/>
              <a:t>Sit1</a:t>
            </a:r>
            <a:r>
              <a:rPr lang="da-DK" dirty="0" smtClean="0"/>
              <a:t>={ </a:t>
            </a:r>
            <a:r>
              <a:rPr lang="da-DK" dirty="0"/>
              <a:t>PC([0-25)),CD([0-1000)) </a:t>
            </a:r>
            <a:r>
              <a:rPr lang="da-DK" dirty="0" smtClean="0"/>
              <a:t>}</a:t>
            </a:r>
            <a:endParaRPr lang="da-DK" dirty="0"/>
          </a:p>
          <a:p>
            <a:r>
              <a:rPr lang="da-DK" dirty="0"/>
              <a:t>Sit2</a:t>
            </a:r>
            <a:r>
              <a:rPr lang="da-DK" dirty="0" smtClean="0"/>
              <a:t>={ </a:t>
            </a:r>
            <a:r>
              <a:rPr lang="da-DK" dirty="0"/>
              <a:t>PC([25-40]), CD([0-1000)) </a:t>
            </a:r>
            <a:r>
              <a:rPr lang="da-DK" dirty="0" smtClean="0"/>
              <a:t>}</a:t>
            </a:r>
            <a:endParaRPr lang="da-DK" dirty="0"/>
          </a:p>
          <a:p>
            <a:r>
              <a:rPr lang="da-DK" dirty="0"/>
              <a:t>Sit3</a:t>
            </a:r>
            <a:r>
              <a:rPr lang="da-DK" dirty="0" smtClean="0"/>
              <a:t>={ </a:t>
            </a:r>
            <a:r>
              <a:rPr lang="da-DK" dirty="0"/>
              <a:t>PC([0-25)), CD([1000-1500)) </a:t>
            </a:r>
            <a:r>
              <a:rPr lang="da-DK" dirty="0" smtClean="0"/>
              <a:t>}</a:t>
            </a:r>
            <a:endParaRPr lang="da-DK" dirty="0"/>
          </a:p>
          <a:p>
            <a:r>
              <a:rPr lang="da-DK" dirty="0"/>
              <a:t>Sit4</a:t>
            </a:r>
            <a:r>
              <a:rPr lang="da-DK" dirty="0" smtClean="0"/>
              <a:t>={ </a:t>
            </a:r>
            <a:r>
              <a:rPr lang="da-DK" dirty="0"/>
              <a:t>PC([25-40]), CD([1000-1500)) </a:t>
            </a:r>
            <a:r>
              <a:rPr lang="da-DK" dirty="0" smtClean="0"/>
              <a:t>}</a:t>
            </a:r>
            <a:endParaRPr lang="da-DK" dirty="0"/>
          </a:p>
          <a:p>
            <a:r>
              <a:rPr lang="da-DK" dirty="0"/>
              <a:t>Sit5</a:t>
            </a:r>
            <a:r>
              <a:rPr lang="da-DK" dirty="0" smtClean="0"/>
              <a:t>={ </a:t>
            </a:r>
            <a:r>
              <a:rPr lang="da-DK" dirty="0"/>
              <a:t>PC([0-25)), CD([1500-2200]) </a:t>
            </a:r>
            <a:r>
              <a:rPr lang="da-DK" dirty="0" smtClean="0"/>
              <a:t>}</a:t>
            </a:r>
            <a:endParaRPr lang="da-DK" dirty="0"/>
          </a:p>
          <a:p>
            <a:r>
              <a:rPr lang="da-DK" dirty="0"/>
              <a:t>Sit6</a:t>
            </a:r>
            <a:r>
              <a:rPr lang="da-DK" dirty="0" smtClean="0"/>
              <a:t>={ </a:t>
            </a:r>
            <a:r>
              <a:rPr lang="da-DK" dirty="0"/>
              <a:t>PC([25-40]), CD([1500-2200]) </a:t>
            </a:r>
            <a:r>
              <a:rPr lang="da-DK" dirty="0" smtClean="0"/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584996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348880"/>
            <a:ext cx="2602632" cy="1512168"/>
          </a:xfrm>
        </p:spPr>
        <p:txBody>
          <a:bodyPr>
            <a:normAutofit/>
          </a:bodyPr>
          <a:lstStyle/>
          <a:p>
            <a:r>
              <a:rPr lang="en-US" dirty="0" smtClean="0"/>
              <a:t>Computed Matrices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it-IT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4420"/>
            <a:ext cx="5839916" cy="653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24296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Adaptation Strategies</a:t>
            </a:r>
            <a:endParaRPr lang="it-IT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242" y="2509838"/>
            <a:ext cx="9073758" cy="2575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1139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239000" cy="1143000"/>
          </a:xfrm>
        </p:spPr>
        <p:txBody>
          <a:bodyPr/>
          <a:lstStyle/>
          <a:p>
            <a:r>
              <a:rPr lang="en-US" cap="none" dirty="0" smtClean="0"/>
              <a:t>Research General Idea</a:t>
            </a:r>
            <a:endParaRPr lang="it-IT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44824"/>
            <a:ext cx="7239000" cy="4846320"/>
          </a:xfrm>
        </p:spPr>
        <p:txBody>
          <a:bodyPr>
            <a:normAutofit/>
          </a:bodyPr>
          <a:lstStyle/>
          <a:p>
            <a:r>
              <a:rPr lang="en-US" dirty="0"/>
              <a:t>Situational Aware cyber-physical systems must be aware of </a:t>
            </a:r>
            <a:r>
              <a:rPr lang="en-US" dirty="0" smtClean="0"/>
              <a:t>its surroundings </a:t>
            </a:r>
            <a:r>
              <a:rPr lang="en-US" dirty="0"/>
              <a:t>and use this information to decide and act accordingly</a:t>
            </a:r>
            <a:r>
              <a:rPr lang="en-US" dirty="0" smtClean="0"/>
              <a:t>.</a:t>
            </a:r>
          </a:p>
          <a:p>
            <a:r>
              <a:rPr lang="en-US" dirty="0"/>
              <a:t>Using </a:t>
            </a:r>
            <a:r>
              <a:rPr lang="en-US" dirty="0" err="1"/>
              <a:t>SiA</a:t>
            </a:r>
            <a:r>
              <a:rPr lang="en-US" dirty="0"/>
              <a:t>-CPS to provide “ventilation on demand</a:t>
            </a:r>
            <a:r>
              <a:rPr lang="en-US" dirty="0" smtClean="0"/>
              <a:t>” </a:t>
            </a:r>
            <a:r>
              <a:rPr lang="en-US" dirty="0"/>
              <a:t>is a </a:t>
            </a:r>
            <a:r>
              <a:rPr lang="en-US" dirty="0" smtClean="0"/>
              <a:t>challenge that </a:t>
            </a:r>
            <a:r>
              <a:rPr lang="en-US" dirty="0"/>
              <a:t>drives this paper. We mean by ventilation on </a:t>
            </a:r>
            <a:r>
              <a:rPr lang="en-US" dirty="0" smtClean="0"/>
              <a:t>demand here</a:t>
            </a:r>
            <a:r>
              <a:rPr lang="en-US" dirty="0"/>
              <a:t>; the ability to have ventilation air in a room (indoor) </a:t>
            </a:r>
            <a:r>
              <a:rPr lang="en-US" dirty="0" smtClean="0"/>
              <a:t>that requires </a:t>
            </a:r>
            <a:r>
              <a:rPr lang="en-US" dirty="0"/>
              <a:t>it and as needed at a time. </a:t>
            </a:r>
            <a:endParaRPr lang="en-US" dirty="0" smtClean="0"/>
          </a:p>
          <a:p>
            <a:r>
              <a:rPr lang="en-US" dirty="0" smtClean="0"/>
              <a:t>Architectural </a:t>
            </a:r>
            <a:r>
              <a:rPr lang="en-US" dirty="0"/>
              <a:t>decisions will be appreciated if they can </a:t>
            </a:r>
            <a:r>
              <a:rPr lang="en-US" dirty="0" smtClean="0"/>
              <a:t>preserve architecture </a:t>
            </a:r>
            <a:r>
              <a:rPr lang="en-US" dirty="0"/>
              <a:t>qualities along with </a:t>
            </a:r>
            <a:r>
              <a:rPr lang="en-US" dirty="0" smtClean="0"/>
              <a:t>human satisfaction </a:t>
            </a:r>
            <a:r>
              <a:rPr lang="en-US" dirty="0"/>
              <a:t>under </a:t>
            </a:r>
            <a:r>
              <a:rPr lang="en-US" dirty="0" smtClean="0"/>
              <a:t>different </a:t>
            </a:r>
            <a:r>
              <a:rPr lang="it-IT" dirty="0" smtClean="0"/>
              <a:t>situations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847723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Conclusion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adaptations in cyber-physical systems is an insistent need.</a:t>
            </a:r>
          </a:p>
          <a:p>
            <a:r>
              <a:rPr lang="en-US" dirty="0" smtClean="0"/>
              <a:t>The </a:t>
            </a:r>
            <a:r>
              <a:rPr lang="en-US" dirty="0"/>
              <a:t>adaptation </a:t>
            </a:r>
            <a:r>
              <a:rPr lang="en-US" dirty="0" smtClean="0"/>
              <a:t>model we applied </a:t>
            </a:r>
            <a:r>
              <a:rPr lang="en-US" dirty="0"/>
              <a:t>has two concerns, energy consumption </a:t>
            </a:r>
            <a:r>
              <a:rPr lang="en-US" dirty="0" smtClean="0"/>
              <a:t>and human </a:t>
            </a:r>
            <a:r>
              <a:rPr lang="en-US" dirty="0"/>
              <a:t>safety.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paper describes part of the architecture of </a:t>
            </a:r>
            <a:r>
              <a:rPr lang="en-US" dirty="0" err="1" smtClean="0"/>
              <a:t>NdR</a:t>
            </a:r>
            <a:r>
              <a:rPr lang="en-US" dirty="0"/>
              <a:t> </a:t>
            </a:r>
            <a:r>
              <a:rPr lang="en-US" dirty="0" smtClean="0"/>
              <a:t>case study using CAPS environment, </a:t>
            </a:r>
            <a:r>
              <a:rPr lang="en-US" dirty="0"/>
              <a:t>and it runs the adaptation approach on it.</a:t>
            </a:r>
          </a:p>
          <a:p>
            <a:r>
              <a:rPr lang="en-US" dirty="0"/>
              <a:t>CAPS environment used along with the adaptation model </a:t>
            </a:r>
            <a:r>
              <a:rPr lang="en-US" dirty="0" smtClean="0"/>
              <a:t>will allow </a:t>
            </a:r>
            <a:r>
              <a:rPr lang="en-US" dirty="0"/>
              <a:t>engineers to run a </a:t>
            </a:r>
            <a:r>
              <a:rPr lang="en-US" dirty="0" smtClean="0"/>
              <a:t>trade-off </a:t>
            </a:r>
            <a:r>
              <a:rPr lang="en-US" dirty="0"/>
              <a:t>analysis between energy </a:t>
            </a:r>
            <a:r>
              <a:rPr lang="en-US" dirty="0" smtClean="0"/>
              <a:t>consumption and </a:t>
            </a:r>
            <a:r>
              <a:rPr lang="en-US" dirty="0"/>
              <a:t>human safety. It can help them, at an early stages, </a:t>
            </a:r>
            <a:r>
              <a:rPr lang="en-US" dirty="0" smtClean="0"/>
              <a:t>to decide </a:t>
            </a:r>
            <a:r>
              <a:rPr lang="en-US" dirty="0"/>
              <a:t>the best architecture tactic at </a:t>
            </a:r>
            <a:r>
              <a:rPr lang="en-US" dirty="0" smtClean="0"/>
              <a:t>different </a:t>
            </a:r>
            <a:r>
              <a:rPr lang="en-US" dirty="0"/>
              <a:t>contextual </a:t>
            </a:r>
            <a:r>
              <a:rPr lang="en-US" dirty="0" smtClean="0"/>
              <a:t>situations. Thus, </a:t>
            </a:r>
            <a:r>
              <a:rPr lang="en-US" dirty="0"/>
              <a:t>it can help them in improving the architecture itself.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367564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7864" y="1484784"/>
            <a:ext cx="5105400" cy="2868168"/>
          </a:xfrm>
        </p:spPr>
        <p:txBody>
          <a:bodyPr/>
          <a:lstStyle/>
          <a:p>
            <a:pPr algn="ctr"/>
            <a:r>
              <a:rPr lang="en-US" sz="6000" dirty="0" smtClean="0"/>
              <a:t>THANKS FOR LISTENING</a:t>
            </a:r>
            <a:endParaRPr lang="it-IT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966903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Research Contribution</a:t>
            </a:r>
            <a:endParaRPr lang="it-IT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r>
              <a:rPr lang="en-US" dirty="0" smtClean="0"/>
              <a:t>Using </a:t>
            </a:r>
            <a:r>
              <a:rPr lang="en-US" dirty="0"/>
              <a:t>CAPS environment for making early architecture assessments.</a:t>
            </a:r>
          </a:p>
          <a:p>
            <a:r>
              <a:rPr lang="en-US" dirty="0"/>
              <a:t>B</a:t>
            </a:r>
            <a:r>
              <a:rPr lang="en-US" dirty="0" smtClean="0"/>
              <a:t>ringing </a:t>
            </a:r>
            <a:r>
              <a:rPr lang="en-US" dirty="0"/>
              <a:t>together </a:t>
            </a:r>
            <a:r>
              <a:rPr lang="en-US" dirty="0" smtClean="0"/>
              <a:t>software </a:t>
            </a:r>
            <a:r>
              <a:rPr lang="en-US" dirty="0"/>
              <a:t>and human </a:t>
            </a:r>
            <a:r>
              <a:rPr lang="en-US" dirty="0" smtClean="0"/>
              <a:t>trade-off </a:t>
            </a:r>
            <a:r>
              <a:rPr lang="en-US" dirty="0"/>
              <a:t>evaluation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Creating </a:t>
            </a:r>
            <a:r>
              <a:rPr lang="en-US" dirty="0"/>
              <a:t>energy consumption and human safety utility functions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the adaptation model for architecture domain in </a:t>
            </a:r>
            <a:r>
              <a:rPr lang="it-IT" dirty="0" smtClean="0"/>
              <a:t>CAPS.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847723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/>
          <a:lstStyle/>
          <a:p>
            <a:r>
              <a:rPr lang="en-US" dirty="0" smtClean="0"/>
              <a:t>Research Background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847723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smtClean="0"/>
              <a:t>The CAPS Environment</a:t>
            </a:r>
            <a:endParaRPr lang="it-IT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916832"/>
            <a:ext cx="7696200" cy="4538904"/>
          </a:xfrm>
        </p:spPr>
        <p:txBody>
          <a:bodyPr>
            <a:normAutofit/>
          </a:bodyPr>
          <a:lstStyle/>
          <a:p>
            <a:r>
              <a:rPr lang="it-IT" dirty="0" smtClean="0"/>
              <a:t>It</a:t>
            </a:r>
            <a:r>
              <a:rPr lang="en-US" dirty="0" smtClean="0"/>
              <a:t> </a:t>
            </a:r>
            <a:r>
              <a:rPr lang="en-US" dirty="0"/>
              <a:t>is an environment where </a:t>
            </a:r>
            <a:r>
              <a:rPr lang="en-US" dirty="0" err="1"/>
              <a:t>SiA</a:t>
            </a:r>
            <a:r>
              <a:rPr lang="en-US" dirty="0"/>
              <a:t>-CPS can be described </a:t>
            </a:r>
            <a:r>
              <a:rPr lang="en-US" dirty="0" smtClean="0"/>
              <a:t>through hardware, software </a:t>
            </a:r>
            <a:r>
              <a:rPr lang="en-US" dirty="0"/>
              <a:t>and physical space </a:t>
            </a:r>
            <a:r>
              <a:rPr lang="en-US" dirty="0" smtClean="0"/>
              <a:t>models, and </a:t>
            </a:r>
            <a:r>
              <a:rPr lang="en-US" dirty="0"/>
              <a:t>interpreted </a:t>
            </a:r>
            <a:r>
              <a:rPr lang="en-US" dirty="0" smtClean="0"/>
              <a:t>into </a:t>
            </a:r>
            <a:r>
              <a:rPr lang="en-US" dirty="0" err="1" smtClean="0"/>
              <a:t>Senscript</a:t>
            </a:r>
            <a:r>
              <a:rPr lang="en-US" dirty="0" smtClean="0"/>
              <a:t> files</a:t>
            </a:r>
            <a:r>
              <a:rPr lang="en-US" dirty="0"/>
              <a:t>, composing a </a:t>
            </a:r>
            <a:r>
              <a:rPr lang="en-US" dirty="0" err="1"/>
              <a:t>CupCarbon</a:t>
            </a:r>
            <a:r>
              <a:rPr lang="en-US" dirty="0"/>
              <a:t> simulator project. </a:t>
            </a:r>
            <a:endParaRPr lang="en-US" dirty="0" smtClean="0"/>
          </a:p>
          <a:p>
            <a:r>
              <a:rPr lang="en-US" dirty="0" smtClean="0"/>
              <a:t>This environment </a:t>
            </a:r>
            <a:r>
              <a:rPr lang="en-US" dirty="0"/>
              <a:t>is composed of two frameworks: T</a:t>
            </a:r>
            <a:r>
              <a:rPr lang="en-US" dirty="0" smtClean="0"/>
              <a:t>he CAPS modeling framework </a:t>
            </a:r>
            <a:r>
              <a:rPr lang="en-US" dirty="0"/>
              <a:t>and </a:t>
            </a:r>
            <a:r>
              <a:rPr lang="en-US" dirty="0" smtClean="0"/>
              <a:t>The </a:t>
            </a:r>
            <a:r>
              <a:rPr lang="en-US" dirty="0"/>
              <a:t>CAPS code generation framework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847723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 smtClean="0"/>
              <a:t>The CAPS Modeling Framework</a:t>
            </a:r>
            <a:endParaRPr lang="it-IT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011680"/>
            <a:ext cx="7992888" cy="484632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It is a modeling framework that supports the engineers of </a:t>
            </a:r>
            <a:r>
              <a:rPr lang="en-US" dirty="0" err="1"/>
              <a:t>SiACPS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CAPS </a:t>
            </a:r>
            <a:r>
              <a:rPr lang="en-US" dirty="0"/>
              <a:t>is designed and implemented taking into account </a:t>
            </a:r>
            <a:r>
              <a:rPr lang="en-US" dirty="0" smtClean="0"/>
              <a:t>three architectural </a:t>
            </a:r>
            <a:r>
              <a:rPr lang="en-US" dirty="0"/>
              <a:t>views: the </a:t>
            </a:r>
            <a:r>
              <a:rPr lang="en-US" dirty="0" smtClean="0"/>
              <a:t>software </a:t>
            </a:r>
            <a:r>
              <a:rPr lang="en-US" dirty="0"/>
              <a:t>architecture </a:t>
            </a:r>
            <a:r>
              <a:rPr lang="en-US" dirty="0" smtClean="0"/>
              <a:t> for structural and behavioral view </a:t>
            </a:r>
            <a:r>
              <a:rPr lang="en-US" dirty="0"/>
              <a:t>(SAML), the hardware view (HWML), and the </a:t>
            </a:r>
            <a:r>
              <a:rPr lang="en-US" dirty="0" smtClean="0"/>
              <a:t>physical space </a:t>
            </a:r>
            <a:r>
              <a:rPr lang="en-US" dirty="0"/>
              <a:t>view (SPML). Two auxiliary views, denoted as Mapping </a:t>
            </a:r>
            <a:r>
              <a:rPr lang="en-US" dirty="0" smtClean="0"/>
              <a:t>Modeling Language </a:t>
            </a:r>
            <a:r>
              <a:rPr lang="en-US" dirty="0"/>
              <a:t>(MAPML) and Deployment Modeling </a:t>
            </a:r>
            <a:r>
              <a:rPr lang="en-US" dirty="0" smtClean="0"/>
              <a:t>Language (DEPML</a:t>
            </a:r>
            <a:r>
              <a:rPr lang="en-US" dirty="0"/>
              <a:t>), are used to link together the three </a:t>
            </a:r>
            <a:r>
              <a:rPr lang="en-US" dirty="0" smtClean="0"/>
              <a:t>views [*].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1900" dirty="0" smtClean="0"/>
              <a:t>[*] H</a:t>
            </a:r>
            <a:r>
              <a:rPr lang="en-US" sz="1900" dirty="0"/>
              <a:t>. </a:t>
            </a:r>
            <a:r>
              <a:rPr lang="en-US" sz="1900" dirty="0" err="1"/>
              <a:t>Muccini</a:t>
            </a:r>
            <a:r>
              <a:rPr lang="en-US" sz="1900" dirty="0"/>
              <a:t> and M. </a:t>
            </a:r>
            <a:r>
              <a:rPr lang="en-US" sz="1900" dirty="0" err="1"/>
              <a:t>Sharaf</a:t>
            </a:r>
            <a:r>
              <a:rPr lang="en-US" sz="1900" dirty="0"/>
              <a:t>. 2017. CAPS: Architecture Description of </a:t>
            </a:r>
            <a:r>
              <a:rPr lang="en-US" sz="1900" dirty="0" err="1" smtClean="0"/>
              <a:t>situationa</a:t>
            </a:r>
            <a:r>
              <a:rPr lang="en-US" sz="1900" dirty="0" smtClean="0"/>
              <a:t> Aware </a:t>
            </a:r>
            <a:r>
              <a:rPr lang="en-US" sz="1900" dirty="0"/>
              <a:t>Cyber Physical Systems. In 14th IEEE Int. Conference </a:t>
            </a:r>
            <a:r>
              <a:rPr lang="en-US" sz="1900" dirty="0" smtClean="0"/>
              <a:t>on Software Architecture </a:t>
            </a:r>
            <a:r>
              <a:rPr lang="it-IT" sz="1900" dirty="0" smtClean="0"/>
              <a:t>(ICSA </a:t>
            </a:r>
            <a:r>
              <a:rPr lang="it-IT" sz="1900" dirty="0"/>
              <a:t>2017).</a:t>
            </a:r>
          </a:p>
        </p:txBody>
      </p:sp>
    </p:spTree>
    <p:extLst>
      <p:ext uri="{BB962C8B-B14F-4D97-AF65-F5344CB8AC3E}">
        <p14:creationId xmlns:p14="http://schemas.microsoft.com/office/powerpoint/2010/main" xmlns="" val="1847723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52" y="32004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>The CAPS Code Generation Framework</a:t>
            </a:r>
            <a:endParaRPr lang="it-IT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7239000" cy="4846320"/>
          </a:xfrm>
        </p:spPr>
        <p:txBody>
          <a:bodyPr>
            <a:normAutofit/>
          </a:bodyPr>
          <a:lstStyle/>
          <a:p>
            <a:r>
              <a:rPr lang="en-US" dirty="0"/>
              <a:t>It is a code generation framework in which CAPS models </a:t>
            </a:r>
            <a:r>
              <a:rPr lang="en-US" dirty="0" smtClean="0"/>
              <a:t>pass through different </a:t>
            </a:r>
            <a:r>
              <a:rPr lang="en-US" dirty="0"/>
              <a:t>interpretations in order </a:t>
            </a:r>
            <a:r>
              <a:rPr lang="en-US" dirty="0" smtClean="0"/>
              <a:t>to build </a:t>
            </a:r>
            <a:r>
              <a:rPr lang="en-US" dirty="0"/>
              <a:t>a code </a:t>
            </a:r>
            <a:r>
              <a:rPr lang="en-US" dirty="0" smtClean="0"/>
              <a:t>project that </a:t>
            </a:r>
            <a:r>
              <a:rPr lang="en-US" dirty="0"/>
              <a:t>is able to be run in </a:t>
            </a:r>
            <a:r>
              <a:rPr lang="en-US" dirty="0" err="1"/>
              <a:t>CupCarbon</a:t>
            </a:r>
            <a:r>
              <a:rPr lang="en-US" dirty="0"/>
              <a:t> </a:t>
            </a:r>
            <a:r>
              <a:rPr lang="en-US" dirty="0" smtClean="0"/>
              <a:t>simulator.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CupCarbon</a:t>
            </a:r>
            <a:r>
              <a:rPr lang="en-US" dirty="0"/>
              <a:t> simulator will receive the </a:t>
            </a:r>
            <a:r>
              <a:rPr lang="en-US" dirty="0" smtClean="0"/>
              <a:t>input files </a:t>
            </a:r>
            <a:r>
              <a:rPr lang="en-US" dirty="0"/>
              <a:t>generated by the CAPS code generator. </a:t>
            </a:r>
            <a:r>
              <a:rPr lang="en-US" dirty="0" smtClean="0"/>
              <a:t>Those files</a:t>
            </a:r>
            <a:r>
              <a:rPr lang="en-US" dirty="0"/>
              <a:t>, </a:t>
            </a:r>
            <a:r>
              <a:rPr lang="en-US" dirty="0" smtClean="0"/>
              <a:t>encoding information </a:t>
            </a:r>
            <a:r>
              <a:rPr lang="en-US" dirty="0"/>
              <a:t>coming from CAPS in the </a:t>
            </a:r>
            <a:r>
              <a:rPr lang="en-US" dirty="0" err="1" smtClean="0"/>
              <a:t>SenScript</a:t>
            </a:r>
            <a:r>
              <a:rPr lang="en-US" dirty="0"/>
              <a:t> </a:t>
            </a:r>
            <a:r>
              <a:rPr lang="en-US" dirty="0" smtClean="0"/>
              <a:t>language</a:t>
            </a:r>
            <a:r>
              <a:rPr lang="en-US" dirty="0"/>
              <a:t>, will </a:t>
            </a:r>
            <a:r>
              <a:rPr lang="en-US" dirty="0" smtClean="0"/>
              <a:t>be used </a:t>
            </a:r>
            <a:r>
              <a:rPr lang="en-US" dirty="0"/>
              <a:t>to simulate energy consumption of model </a:t>
            </a:r>
            <a:r>
              <a:rPr lang="en-US" dirty="0" smtClean="0"/>
              <a:t>nodes associated to </a:t>
            </a:r>
            <a:r>
              <a:rPr lang="it-IT" dirty="0" smtClean="0"/>
              <a:t>the </a:t>
            </a:r>
            <a:r>
              <a:rPr lang="it-IT" dirty="0"/>
              <a:t>CAPS architectural model.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47723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smtClean="0"/>
              <a:t>Context Aware Adaptation</a:t>
            </a:r>
            <a:endParaRPr lang="it-IT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7239000" cy="484632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system is considered context-aware if it uses the context to </a:t>
            </a:r>
            <a:r>
              <a:rPr lang="en-US" dirty="0" smtClean="0"/>
              <a:t>give a </a:t>
            </a:r>
            <a:r>
              <a:rPr lang="en-US" dirty="0"/>
              <a:t>service that is relevant to its users state. </a:t>
            </a:r>
            <a:r>
              <a:rPr lang="en-US" dirty="0" smtClean="0"/>
              <a:t>The </a:t>
            </a:r>
            <a:r>
              <a:rPr lang="en-US" dirty="0"/>
              <a:t>adaptation, is </a:t>
            </a:r>
            <a:r>
              <a:rPr lang="en-US" dirty="0" smtClean="0"/>
              <a:t>when the </a:t>
            </a:r>
            <a:r>
              <a:rPr lang="en-US" dirty="0"/>
              <a:t>system changes its behavior </a:t>
            </a:r>
            <a:r>
              <a:rPr lang="en-US" dirty="0" smtClean="0"/>
              <a:t>accordingly.</a:t>
            </a:r>
          </a:p>
          <a:p>
            <a:endParaRPr lang="en-US" dirty="0"/>
          </a:p>
          <a:p>
            <a:r>
              <a:rPr lang="en-US" dirty="0"/>
              <a:t>A context aware adaptation approach for mobile </a:t>
            </a:r>
            <a:r>
              <a:rPr lang="en-US" dirty="0" smtClean="0"/>
              <a:t>applications, described </a:t>
            </a:r>
            <a:r>
              <a:rPr lang="en-US" dirty="0"/>
              <a:t>in </a:t>
            </a:r>
            <a:r>
              <a:rPr lang="en-US" dirty="0" smtClean="0"/>
              <a:t>[</a:t>
            </a:r>
            <a:r>
              <a:rPr lang="en-US" dirty="0"/>
              <a:t>*</a:t>
            </a:r>
            <a:r>
              <a:rPr lang="en-US" dirty="0" smtClean="0"/>
              <a:t>], targets </a:t>
            </a:r>
            <a:r>
              <a:rPr lang="en-US" dirty="0"/>
              <a:t>both </a:t>
            </a:r>
            <a:r>
              <a:rPr lang="en-US" dirty="0" smtClean="0"/>
              <a:t>software </a:t>
            </a:r>
            <a:r>
              <a:rPr lang="en-US" dirty="0"/>
              <a:t>quality and </a:t>
            </a:r>
            <a:r>
              <a:rPr lang="en-US" dirty="0" smtClean="0"/>
              <a:t>user satisfaction</a:t>
            </a:r>
            <a:r>
              <a:rPr lang="en-US" dirty="0"/>
              <a:t>. In terms of </a:t>
            </a:r>
            <a:r>
              <a:rPr lang="en-US" dirty="0" smtClean="0"/>
              <a:t>Software </a:t>
            </a:r>
            <a:r>
              <a:rPr lang="en-US" dirty="0"/>
              <a:t>quality the approach focus </a:t>
            </a:r>
            <a:r>
              <a:rPr lang="en-US" dirty="0" smtClean="0"/>
              <a:t>on service </a:t>
            </a:r>
            <a:r>
              <a:rPr lang="en-US" dirty="0"/>
              <a:t>availability and leverage on a novel reward formula </a:t>
            </a:r>
            <a:r>
              <a:rPr lang="en-US" dirty="0" smtClean="0"/>
              <a:t>that contains </a:t>
            </a:r>
            <a:r>
              <a:rPr lang="en-US" dirty="0"/>
              <a:t>the notion of </a:t>
            </a:r>
            <a:r>
              <a:rPr lang="en-US" dirty="0" smtClean="0"/>
              <a:t>software </a:t>
            </a:r>
            <a:r>
              <a:rPr lang="en-US" dirty="0"/>
              <a:t>availability and users feedback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it-IT" sz="2300" dirty="0" smtClean="0"/>
          </a:p>
          <a:p>
            <a:pPr marL="0" indent="0">
              <a:buNone/>
            </a:pPr>
            <a:endParaRPr lang="it-IT" sz="2300" dirty="0"/>
          </a:p>
          <a:p>
            <a:pPr marL="0" indent="0">
              <a:buNone/>
            </a:pPr>
            <a:endParaRPr lang="it-IT" sz="2300" dirty="0" smtClean="0"/>
          </a:p>
          <a:p>
            <a:pPr marL="0" indent="0">
              <a:buNone/>
            </a:pPr>
            <a:endParaRPr lang="it-IT" sz="1800" dirty="0" smtClean="0"/>
          </a:p>
          <a:p>
            <a:pPr marL="0" indent="0">
              <a:buNone/>
            </a:pPr>
            <a:r>
              <a:rPr lang="it-IT" sz="1800" dirty="0" smtClean="0"/>
              <a:t>[*]Mai </a:t>
            </a:r>
            <a:r>
              <a:rPr lang="it-IT" sz="1800" dirty="0"/>
              <a:t>Abusair, Antinisca Di Marco, Paola Inverardi. 2017. Context-Aware </a:t>
            </a:r>
            <a:r>
              <a:rPr lang="it-IT" sz="1800" dirty="0" smtClean="0"/>
              <a:t>Adaptation </a:t>
            </a:r>
            <a:r>
              <a:rPr lang="en-US" sz="1800" dirty="0" smtClean="0"/>
              <a:t>of </a:t>
            </a:r>
            <a:r>
              <a:rPr lang="en-US" sz="1800" dirty="0"/>
              <a:t>Mobile Applications Driven By </a:t>
            </a:r>
            <a:r>
              <a:rPr lang="en-US" sz="1800" dirty="0" smtClean="0"/>
              <a:t>Software </a:t>
            </a:r>
            <a:r>
              <a:rPr lang="en-US" sz="1800" dirty="0" err="1" smtClean="0"/>
              <a:t>qu</a:t>
            </a:r>
            <a:r>
              <a:rPr lang="en-US" sz="1800" dirty="0" err="1"/>
              <a:t>ality</a:t>
            </a:r>
            <a:r>
              <a:rPr lang="en-US" sz="1800" dirty="0"/>
              <a:t> and User </a:t>
            </a:r>
            <a:r>
              <a:rPr lang="en-US" sz="1800" dirty="0" smtClean="0"/>
              <a:t>Satisfaction. In </a:t>
            </a:r>
            <a:r>
              <a:rPr lang="en-US" sz="1800" dirty="0"/>
              <a:t>Proceedings of the 2017 IEEE International Conference on </a:t>
            </a:r>
            <a:r>
              <a:rPr lang="en-US" sz="1800" dirty="0" smtClean="0"/>
              <a:t>Software quality</a:t>
            </a:r>
            <a:r>
              <a:rPr lang="en-US" sz="1800" dirty="0"/>
              <a:t>, </a:t>
            </a:r>
            <a:r>
              <a:rPr lang="en-US" sz="1800" dirty="0" smtClean="0"/>
              <a:t>Reliability and </a:t>
            </a:r>
            <a:r>
              <a:rPr lang="en-US" sz="1800" dirty="0"/>
              <a:t>Security Companion, Information Assurance Workshop, Prague, </a:t>
            </a:r>
            <a:r>
              <a:rPr lang="en-US" sz="1800" dirty="0" smtClean="0"/>
              <a:t>Czech </a:t>
            </a:r>
            <a:r>
              <a:rPr lang="it-IT" sz="1800" dirty="0" smtClean="0"/>
              <a:t>Republic</a:t>
            </a:r>
            <a:r>
              <a:rPr lang="it-IT" sz="1800" dirty="0"/>
              <a:t>, July </a:t>
            </a:r>
            <a:r>
              <a:rPr lang="it-IT" sz="1800" dirty="0" smtClean="0"/>
              <a:t>2017.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xmlns="" val="1847723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332</TotalTime>
  <Words>1760</Words>
  <Application>Microsoft Office PowerPoint</Application>
  <PresentationFormat>On-screen Show (4:3)</PresentationFormat>
  <Paragraphs>164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Opulent</vt:lpstr>
      <vt:lpstr>Adaptation for Situational-Aware Cyber-Physical Systems Driven by Energy Consumption and Human Safety</vt:lpstr>
      <vt:lpstr>Outline</vt:lpstr>
      <vt:lpstr>Research General Idea</vt:lpstr>
      <vt:lpstr>Research Contribution</vt:lpstr>
      <vt:lpstr>Research Background</vt:lpstr>
      <vt:lpstr>The CAPS Environment</vt:lpstr>
      <vt:lpstr>The CAPS Modeling Framework</vt:lpstr>
      <vt:lpstr>The CAPS Code Generation Framework</vt:lpstr>
      <vt:lpstr>Context Aware Adaptation</vt:lpstr>
      <vt:lpstr>Adaptation Model For CAPS Architecture</vt:lpstr>
      <vt:lpstr>Tactic</vt:lpstr>
      <vt:lpstr>Strategy</vt:lpstr>
      <vt:lpstr>Utility Functions</vt:lpstr>
      <vt:lpstr>Utility Preferences</vt:lpstr>
      <vt:lpstr>Human Safety Utility Function</vt:lpstr>
      <vt:lpstr>Human Safety Utility Function (Cont.)</vt:lpstr>
      <vt:lpstr>Breathing Convenient BC</vt:lpstr>
      <vt:lpstr>Checking Factor CF </vt:lpstr>
      <vt:lpstr>Crowdness in a Room CR</vt:lpstr>
      <vt:lpstr>Energy Consumption Utility Function</vt:lpstr>
      <vt:lpstr>Energy Consumption Utility Function (Cont.)</vt:lpstr>
      <vt:lpstr>Adaptation Model</vt:lpstr>
      <vt:lpstr>Adaptation Approach</vt:lpstr>
      <vt:lpstr>Case Study </vt:lpstr>
      <vt:lpstr>Slide 25</vt:lpstr>
      <vt:lpstr>Experimentation</vt:lpstr>
      <vt:lpstr>Deciding Contextual Situation</vt:lpstr>
      <vt:lpstr>Computed Matrices</vt:lpstr>
      <vt:lpstr>Adaptation Strategies</vt:lpstr>
      <vt:lpstr>Conclusion</vt:lpstr>
      <vt:lpstr>THANKS FOR LISTENING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Adaptation for Situational-Aware Cyber-Physical Systems Driven by Energy Consumption and Human Safety</dc:title>
  <dc:creator>gino</dc:creator>
  <cp:lastModifiedBy>Claudia</cp:lastModifiedBy>
  <cp:revision>53</cp:revision>
  <dcterms:created xsi:type="dcterms:W3CDTF">2017-09-08T11:58:35Z</dcterms:created>
  <dcterms:modified xsi:type="dcterms:W3CDTF">2017-09-17T15:34:29Z</dcterms:modified>
</cp:coreProperties>
</file>