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eenwriting.io/how-do-screenwriters-use-index-cards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ÍNDICE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5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Função e utilidade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forma geral, O índice narrativo é qualquer coisa dentro do filme que sirva para  identificar algo importante para a compreensão e aceitação dos eventos da história.    </a:t>
            </a:r>
          </a:p>
          <a:p>
            <a:pPr marL="0" indent="0">
              <a:buNone/>
            </a:pPr>
            <a:r>
              <a:rPr lang="pt-BR"/>
              <a:t>PODEMOS DIZER QUE EXISTEM GRADAÇÕES ENTRE ÍNDICES EXPLÍCITOS, DIDÁTICOS (QUE VISAM COMUNICAR AO ESPECTADOR UMA INFORMAÇÃO CRUCIAL PARA A COMPREENSÃO DA HISTÓRIA, ligando SEUS FIOS INTERNOS) E índices SUTÍS E MESMO DIFUSOS, QUE VISAM, POR EXEMPLO, constituir A ATMOSFERA OU MESMO gerar percepções sobre o PERSONAGEM..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52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4087" y="1502298"/>
            <a:ext cx="10363826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/>
              <a:t>O índice pode ser entendido (e utilizado) como marcardor e impulsionador da narrativa, causando repercussão e promovendo verossimilhança e plausibilidade. Notadamente o uso mais comum do ínidice é a preparação do espectador para um evento, fato, incidente, no sentido de manter sua crença na história, fazendo-o refletir, reatroativamente, ao buscar na própria narrativa uma justificativa para um acontecimento ou situação. Neste sentido, o índice é indício, pista, evidência, marca. </a:t>
            </a:r>
          </a:p>
          <a:p>
            <a:pPr marL="0" indent="0">
              <a:buNone/>
            </a:pPr>
            <a:r>
              <a:rPr lang="pt-BR"/>
              <a:t>construir um indíce que, justamente, não pareça um índice, é uma das tarefas da carpintaria de roteiro.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10 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pt-BR"/>
              <a:t>Objeto</a:t>
            </a:r>
          </a:p>
          <a:p>
            <a:pPr marL="457200" indent="-457200">
              <a:buAutoNum type="arabicPeriod"/>
            </a:pPr>
            <a:r>
              <a:rPr lang="pt-BR"/>
              <a:t>Fala</a:t>
            </a:r>
          </a:p>
          <a:p>
            <a:pPr marL="457200" indent="-457200">
              <a:buAutoNum type="arabicPeriod"/>
            </a:pPr>
            <a:r>
              <a:rPr lang="pt-BR"/>
              <a:t>Escrito</a:t>
            </a:r>
          </a:p>
          <a:p>
            <a:pPr marL="457200" indent="-457200">
              <a:buAutoNum type="arabicPeriod"/>
            </a:pPr>
            <a:r>
              <a:rPr lang="pt-BR"/>
              <a:t>Cenário</a:t>
            </a:r>
          </a:p>
          <a:p>
            <a:pPr marL="457200" indent="-457200">
              <a:buAutoNum type="arabicPeriod"/>
            </a:pPr>
            <a:r>
              <a:rPr lang="pt-BR"/>
              <a:t>Ação</a:t>
            </a:r>
          </a:p>
          <a:p>
            <a:pPr marL="457200" indent="-457200">
              <a:buAutoNum type="arabicPeriod"/>
            </a:pPr>
            <a:r>
              <a:rPr lang="pt-BR"/>
              <a:t>Caracterização</a:t>
            </a:r>
          </a:p>
          <a:p>
            <a:pPr marL="457200" indent="-457200">
              <a:buAutoNum type="arabicPeriod"/>
            </a:pPr>
            <a:r>
              <a:rPr lang="pt-BR"/>
              <a:t>Modus operandi</a:t>
            </a:r>
          </a:p>
          <a:p>
            <a:pPr marL="457200" indent="-457200">
              <a:buAutoNum type="arabicPeriod"/>
            </a:pPr>
            <a:r>
              <a:rPr lang="pt-BR"/>
              <a:t>Imagem</a:t>
            </a:r>
          </a:p>
          <a:p>
            <a:pPr marL="457200" indent="-457200">
              <a:buAutoNum type="arabicPeriod"/>
            </a:pPr>
            <a:r>
              <a:rPr lang="pt-BR"/>
              <a:t>Som</a:t>
            </a:r>
          </a:p>
          <a:p>
            <a:pPr marL="457200" indent="-457200">
              <a:buAutoNum type="arabicPeriod"/>
            </a:pPr>
            <a:r>
              <a:rPr lang="pt-BR"/>
              <a:t>Ambiental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e revisando índices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/>
              <a:t>Se os índices são marcadores e auxiliam na construção narrativa, nos ajudando a crer na causalidade por meio de repercussão, há aí questões recorrentes que nos servem para uma perspectiva de escrita e, sobretudo, na revisão da escrita, sugerida nas seguintes perguntas:</a:t>
            </a:r>
          </a:p>
          <a:p>
            <a:pPr marL="0" indent="0">
              <a:buNone/>
            </a:pPr>
            <a:r>
              <a:rPr lang="pt-BR"/>
              <a:t>1 – Quais são os índices cruciais da minha história?</a:t>
            </a:r>
          </a:p>
          <a:p>
            <a:pPr marL="0" indent="0">
              <a:buNone/>
            </a:pPr>
            <a:r>
              <a:rPr lang="pt-BR"/>
              <a:t>2 – faltam índices para uma compreensão suficientemente clara da narrativa?</a:t>
            </a:r>
          </a:p>
          <a:p>
            <a:pPr marL="0" indent="0">
              <a:buNone/>
            </a:pPr>
            <a:r>
              <a:rPr lang="pt-BR"/>
              <a:t>3 – tenho índices em excesso ou substimo a capacidade do espectador?</a:t>
            </a:r>
          </a:p>
          <a:p>
            <a:pPr marL="0" indent="0">
              <a:buNone/>
            </a:pPr>
            <a:r>
              <a:rPr lang="pt-BR"/>
              <a:t>4 – qual o grau de codificação da minhaa narrativa?</a:t>
            </a:r>
          </a:p>
          <a:p>
            <a:pPr marL="0" indent="0">
              <a:buNone/>
            </a:pPr>
            <a:r>
              <a:rPr lang="pt-BR"/>
              <a:t>5 – meus índices são convergentes?</a:t>
            </a:r>
          </a:p>
          <a:p>
            <a:pPr marL="0" indent="0">
              <a:buNone/>
            </a:pPr>
            <a:r>
              <a:rPr lang="pt-BR"/>
              <a:t>6 – uso falsos índices de forma não intencional (e também intencionalmente)?</a:t>
            </a:r>
          </a:p>
          <a:p>
            <a:pPr marL="0" indent="0">
              <a:buNone/>
            </a:pPr>
            <a:r>
              <a:rPr lang="pt-BR"/>
              <a:t>7 – deixo índices sem respostas?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5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ECCA2-A5FF-DB43-9937-1DE5A83C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Um pouco Mais sobre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82C23-9519-6945-A9F1-D3D69B85C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https://pt.slideshare.net/mobile/jeff4321/tipologa-de-ndices-narrativos</a:t>
            </a:r>
          </a:p>
          <a:p>
            <a:r>
              <a:rPr lang="pt-BR">
                <a:hlinkClick r:id="rId2"/>
              </a:rPr>
              <a:t>https://screenwriting.io/how-do-screenwriters-use-index-cards/</a:t>
            </a:r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98271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72710EF9680E4DB79070442CAF8131" ma:contentTypeVersion="0" ma:contentTypeDescription="Crie um novo documento." ma:contentTypeScope="" ma:versionID="0d289542498817441562891e86a4e6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0D9311-BCE4-49CA-95B7-F9FD6E9E40EF}"/>
</file>

<file path=customXml/itemProps2.xml><?xml version="1.0" encoding="utf-8"?>
<ds:datastoreItem xmlns:ds="http://schemas.openxmlformats.org/officeDocument/2006/customXml" ds:itemID="{415FC593-E9CC-4798-8911-C0467107B472}"/>
</file>

<file path=customXml/itemProps3.xml><?xml version="1.0" encoding="utf-8"?>
<ds:datastoreItem xmlns:ds="http://schemas.openxmlformats.org/officeDocument/2006/customXml" ds:itemID="{401388FE-21AE-4126-AD20-2C1CB989899E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65</TotalTime>
  <Words>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Gotícula</vt:lpstr>
      <vt:lpstr>ÍNDICE</vt:lpstr>
      <vt:lpstr>Função e utilidade</vt:lpstr>
      <vt:lpstr>Apresentação do PowerPoint</vt:lpstr>
      <vt:lpstr>10 índices</vt:lpstr>
      <vt:lpstr>Criando e revisando índices </vt:lpstr>
      <vt:lpstr>Um pouco Mais sobre índices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irav</dc:title>
  <dc:creator>GILSON PADILHA DE VARGAS</dc:creator>
  <cp:lastModifiedBy>GILSON PADILHA DE VARGAS</cp:lastModifiedBy>
  <cp:revision>12</cp:revision>
  <dcterms:created xsi:type="dcterms:W3CDTF">2018-03-10T13:00:33Z</dcterms:created>
  <dcterms:modified xsi:type="dcterms:W3CDTF">2020-08-12T11:15:08Z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0x0101006572710EF9680E4DB79070442CAF8131</vt:lpwstr>
  </property>
</Properties>
</file>