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0" r:id="rId1"/>
    <p:sldMasterId id="2147483670" r:id="rId2"/>
    <p:sldMasterId id="2147483691" r:id="rId3"/>
  </p:sldMasterIdLst>
  <p:notesMasterIdLst>
    <p:notesMasterId r:id="rId10"/>
  </p:notesMasterIdLst>
  <p:sldIdLst>
    <p:sldId id="575" r:id="rId4"/>
    <p:sldId id="557" r:id="rId5"/>
    <p:sldId id="576" r:id="rId6"/>
    <p:sldId id="577" r:id="rId7"/>
    <p:sldId id="578" r:id="rId8"/>
    <p:sldId id="5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ta &amp; methods" id="{92D7D2D5-C544-4363-B2CD-FDD91A38DCB4}">
          <p14:sldIdLst>
            <p14:sldId id="575"/>
            <p14:sldId id="557"/>
            <p14:sldId id="576"/>
            <p14:sldId id="577"/>
            <p14:sldId id="578"/>
            <p14:sldId id="5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SADO RODRIGUEZ Jesus (JRC-ISPRA)" initials="CRJ(" lastIdx="3" clrIdx="0">
    <p:extLst>
      <p:ext uri="{19B8F6BF-5375-455C-9EA6-DF929625EA0E}">
        <p15:presenceInfo xmlns:p15="http://schemas.microsoft.com/office/powerpoint/2012/main" userId="S-1-5-21-147511530-2881561464-109331237-559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5050"/>
    <a:srgbClr val="CCCCFF"/>
    <a:srgbClr val="FFFFCC"/>
    <a:srgbClr val="CC99FF"/>
    <a:srgbClr val="5A8DC3"/>
    <a:srgbClr val="FFFFFF"/>
    <a:srgbClr val="034DA1"/>
    <a:srgbClr val="FAA740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2" autoAdjust="0"/>
    <p:restoredTop sz="96943" autoAdjust="0"/>
  </p:normalViewPr>
  <p:slideViewPr>
    <p:cSldViewPr snapToGrid="0" snapToObjects="1">
      <p:cViewPr varScale="1">
        <p:scale>
          <a:sx n="120" d="100"/>
          <a:sy n="120" d="100"/>
        </p:scale>
        <p:origin x="144" y="372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17T16:02:02.709" idx="3">
    <p:pos x="10" y="10"/>
    <p:text>add the number of predicted events and observed events as text in panel b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2B95D-AD36-4AC8-8E33-A4BD56FA7FA4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6C07B-7608-4C4D-9E35-0E97EF647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34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EAC99-AD70-9745-9CA4-AF0956E2A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1473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AA74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9312E-BB58-2E44-9CBD-D53602015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1473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10D9-C693-8C48-8ABD-FAEB910C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569D-1F93-4F94-8E55-21D3FDFA7779}" type="datetime1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A5F05-A055-3545-9866-98BF1D76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388B0-1989-0840-864E-BF093614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01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E8EB-77E2-CA4A-8CD1-1F48A9C1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176" y="1709738"/>
            <a:ext cx="9929467" cy="2852737"/>
          </a:xfrm>
        </p:spPr>
        <p:txBody>
          <a:bodyPr anchor="b"/>
          <a:lstStyle>
            <a:lvl1pPr>
              <a:defRPr sz="6000">
                <a:solidFill>
                  <a:srgbClr val="FAA74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DD3E7-E5F5-D740-A6DD-2B195B78A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8176" y="4589463"/>
            <a:ext cx="992946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A4FCE-9606-1942-8AC4-7908EB03F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0BAF-0D5B-4061-AF72-1DC143D41C7C}" type="datetime1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9EEC4-E6C7-0E4C-92A2-036EB62D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40564-E364-BC4D-A948-14DE760F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39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9387" y="-507438"/>
            <a:ext cx="12288688" cy="8192459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9403" y="6240800"/>
            <a:ext cx="1025637" cy="374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S:\F15015_Copernicus\3_Work\330_Work-in-process\SC4_BackgroundMat\PPT\item Copernicus\logo-ce-horizontal-en-negatif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7382" y="6200011"/>
            <a:ext cx="1527441" cy="40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958994" y="478398"/>
            <a:ext cx="1419225" cy="133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06506" y="837904"/>
            <a:ext cx="2645988" cy="973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8191" y="2363418"/>
            <a:ext cx="2102209" cy="221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26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8191" y="2363418"/>
            <a:ext cx="2102209" cy="2210907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14123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49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B8A6-AB28-40E6-93E3-25A2028B1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F451C-4D34-497C-B904-242C3B09C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E29FC-6E5E-41F4-8229-054D1A38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B2C5-7BBF-4258-9363-F2FBF8FCFFF0}" type="datetime1">
              <a:rPr lang="en-GB" smtClean="0"/>
              <a:t>15/01/2024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4E653-ADF1-4A3B-9C77-9527A70F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343BA-302E-466E-A30C-BCD78FBC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14568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4E64-8F76-472D-B5FD-223058E7D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5C1-BDD2-46AD-8143-8E6C459FE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3D159-9023-4C4B-B3E3-FD869CC7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08F5-C767-4A5D-8604-B5D3E95D3681}" type="datetime1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1E1FC-B105-4DBE-8B68-C40D785A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8A2D0-B2E6-45E4-B2C7-69105DC6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60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BA3E-618A-421F-B120-FD9EDEA61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EFE4E-AF0B-4BC5-9A32-005C5B588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08C50-D5BF-4AA2-A899-2F503FD1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0BAF-0D5B-4061-AF72-1DC143D41C7C}" type="datetime1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D09BD-A933-4A23-B9CC-34ED278E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B4CAD-75A6-409C-8DD3-8E45974A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927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FA5D-85C0-4725-B397-B6A14CD91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D8D82-DE28-4791-B713-474DC4241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516BF-F9F5-44BA-A4DF-FA12F90B3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4D672-DD39-4A8F-9444-20735620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B2C5-7BBF-4258-9363-F2FBF8FCFFF0}" type="datetime1">
              <a:rPr lang="en-GB" smtClean="0"/>
              <a:t>15/01/2024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1BDEF-C9D4-4EAA-8A03-03DE423E8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BE04F-6126-4730-8909-FBA9D73F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844199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5B7F-0FC2-4BAF-8EF0-C7431E0B8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704B8-3FB7-456A-AB4B-6DFA44F90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F3A25-9F87-4D8E-BEC9-08C0CDD73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712B8-E1F8-46B0-97B3-3743D9914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6918F-AA62-4EE7-8263-8F09C5B66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94A945-8F8E-4BEE-8F08-3E438073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B2C5-7BBF-4258-9363-F2FBF8FCFFF0}" type="datetime1">
              <a:rPr lang="en-GB" smtClean="0"/>
              <a:t>15/01/2024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A0ADF-6137-4E47-9A4C-E8958572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992C8-6685-4B77-83F6-46DD4984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518748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1E9E-54F9-4C92-AE83-40FBA2DB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AC49E-2735-4F35-B71A-218161F7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B2C5-7BBF-4258-9363-F2FBF8FCFFF0}" type="datetime1">
              <a:rPr lang="en-GB" smtClean="0"/>
              <a:t>15/01/2024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A9500-8FAC-430A-99E7-4E330DA7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60D0E-BBE3-4F75-B8BB-F9B9C94A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607191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DFD355-1405-4B86-BE1A-2C443400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B2C5-7BBF-4258-9363-F2FBF8FCFFF0}" type="datetime1">
              <a:rPr lang="en-GB" smtClean="0"/>
              <a:t>15/01/2024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D4F36B-F3B2-433C-8375-EDCDAB43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308B7-6421-4C4A-9CAC-EE48B67D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61918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AF6F-F149-DA42-9950-EF235280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7295-F77B-5C48-851B-504131EA1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5196F-5AB7-9341-9BEF-D01EA123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5395-F2F6-4F00-9DB8-0726114B0E69}" type="datetime1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519D5-383C-7F42-9986-2F9565F1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C1DD4-800C-574F-9F8E-AD3BC5DF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3238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F567-6FC2-4BC9-9135-B862490C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9ABA2-1A44-4662-A01B-227FF474C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6B68D-3280-466F-A8F7-5E2C96C65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75626-2DAF-435D-9240-5FDAC618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B2C5-7BBF-4258-9363-F2FBF8FCFFF0}" type="datetime1">
              <a:rPr lang="en-GB" smtClean="0"/>
              <a:t>15/01/2024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6EFCE-20D9-4C5E-8849-842C5E93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6E21B-55D3-4FB2-A09C-E3585BF0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960483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6F7C-050E-4F00-9AFE-C39218A4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CD484-3D65-4135-A824-EAD4ACF8D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106FE-A3DA-47D2-8E94-52F81EE5E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49710-AFB1-451C-9CFB-8347A320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B2C5-7BBF-4258-9363-F2FBF8FCFFF0}" type="datetime1">
              <a:rPr lang="en-GB" smtClean="0"/>
              <a:t>15/01/2024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85859-1B09-4A91-A30C-81916F0F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3F8B8-3879-4085-9BEF-9ED9BE4D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678600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30D00-3440-431D-AB60-9B0571B7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EFB67-BE50-48BD-8CA6-FA2FD75A9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5A1AF-4817-486C-A18E-1FB9DE13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B2C5-7BBF-4258-9363-F2FBF8FCFFF0}" type="datetime1">
              <a:rPr lang="en-GB" smtClean="0"/>
              <a:t>15/01/2024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4566D-6B27-4600-8B82-D51DC398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E3114-CB14-4182-896A-1FB283FF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090801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BFA10-CF19-4841-A5EA-3974EA66D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026B7-E1D4-4AE6-A072-1C916D3EB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2D30E-CC8B-4564-A81F-8300B4E8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B2C5-7BBF-4258-9363-F2FBF8FCFFF0}" type="datetime1">
              <a:rPr lang="en-GB" smtClean="0"/>
              <a:t>15/01/2024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430D9-F33C-4A33-ABBB-07CC82962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3057B-0D78-461A-8E0C-815078D2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87371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E8EB-77E2-CA4A-8CD1-1F48A9C1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176" y="1709738"/>
            <a:ext cx="9929467" cy="2852737"/>
          </a:xfrm>
        </p:spPr>
        <p:txBody>
          <a:bodyPr anchor="b"/>
          <a:lstStyle>
            <a:lvl1pPr>
              <a:defRPr sz="6000">
                <a:solidFill>
                  <a:srgbClr val="FAA74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DD3E7-E5F5-D740-A6DD-2B195B78A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8176" y="4589463"/>
            <a:ext cx="992946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A4FCE-9606-1942-8AC4-7908EB03F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37F2-E3ED-4645-8408-EAA09527E36B}" type="datetime1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9EEC4-E6C7-0E4C-92A2-036EB62D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40564-E364-BC4D-A948-14DE760F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394C-B2AB-C94C-AE26-28234421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4AE38-205D-B345-8720-9A1B560F8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2341" y="1033670"/>
            <a:ext cx="4737369" cy="51432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D08C6-216C-E343-9380-5C1C7388E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4536" y="1033670"/>
            <a:ext cx="5092182" cy="51432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92F0A-1CF8-2948-AEC7-BCDBA0B9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4E51-C0AF-4246-A8BF-459F6B7D7235}" type="datetime1">
              <a:rPr lang="en-GB" smtClean="0"/>
              <a:t>15/01/2024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C2FC2-E295-B148-BB13-007C820A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5A506-07FD-5C4B-9175-73438578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1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CCFF-6BDF-4440-AB0E-C6919D92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8" y="477078"/>
            <a:ext cx="10243932" cy="25317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76C-30D2-1144-88E1-450D899FB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7931" y="780017"/>
            <a:ext cx="45398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02D25-EBB7-4E42-AD77-572F3FFDC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07931" y="1653695"/>
            <a:ext cx="4539837" cy="45359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AD7E0-A5A8-D443-AF0E-D69524D2E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2393" y="7667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A06A42-B1D3-5A49-B1C0-E94A1B23A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2393" y="1590676"/>
            <a:ext cx="5183188" cy="4598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29741F-18EC-5D4C-82A7-2356F212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407E-D70E-47CE-A0DA-0BC2FE4DF634}" type="datetime1">
              <a:rPr lang="en-GB" smtClean="0"/>
              <a:t>15/01/2024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D250A-B81A-9740-B128-9E10CB5B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B8E03-A0C4-6549-BAC0-EFF4A775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29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297E-13D6-E244-829C-2B0825FD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CA591-6E21-DC4B-B6FE-529F9D3D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D6F0-30F0-494E-8CD4-74D7A2720C56}" type="datetime1">
              <a:rPr lang="en-GB" smtClean="0"/>
              <a:t>15/01/2024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79E38-2395-7A4A-A5D1-C87F3406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EBA90-FA63-2048-A225-FA3C5687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5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06687-2DAB-B847-A7B3-4A062D42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13EE-50DF-4A74-BE03-B8DB54C64F51}" type="datetime1">
              <a:rPr lang="en-GB" smtClean="0"/>
              <a:t>15/01/2024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28050-99A0-A34E-AAAE-0F898254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71A5B-D55B-1C45-BB2C-36383CF8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94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0264-CC2B-2046-B3FA-2BDFB78C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230" y="742122"/>
            <a:ext cx="3327538" cy="1315278"/>
          </a:xfrm>
        </p:spPr>
        <p:txBody>
          <a:bodyPr anchor="b"/>
          <a:lstStyle>
            <a:lvl1pPr>
              <a:defRPr sz="3200">
                <a:solidFill>
                  <a:srgbClr val="FAA7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4879-766E-054E-9513-2ADA2DE50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931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1757F-D408-4143-84A3-6C70979C8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75230" y="2057400"/>
            <a:ext cx="33275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FF841-CF3B-214F-8B29-29C322D3B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B173-E2BD-4F44-8B2D-E8609B334FAD}" type="datetime1">
              <a:rPr lang="en-GB" smtClean="0"/>
              <a:t>15/01/2024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B35A8-0B29-8841-82E7-16BF1E3D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FF396-A293-BF49-9AF4-3C836458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7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7295-F77B-5C48-851B-504131EA1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809C593-276C-42EA-8030-0F72BE33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2248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55F3A3CD-00E9-439B-92C8-7DC0B8BF063F}"/>
              </a:ext>
            </a:extLst>
          </p:cNvPr>
          <p:cNvSpPr/>
          <p:nvPr userDrawn="1"/>
        </p:nvSpPr>
        <p:spPr>
          <a:xfrm>
            <a:off x="580569" y="236685"/>
            <a:ext cx="720000" cy="720000"/>
          </a:xfrm>
          <a:prstGeom prst="ellipse">
            <a:avLst/>
          </a:prstGeom>
          <a:solidFill>
            <a:srgbClr val="FAA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9C59-80EC-CC4F-A546-349ECCD17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2340" y="1193369"/>
            <a:ext cx="10014378" cy="498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C272-62FD-884B-A40F-A8202CF98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5997" y="6356350"/>
            <a:ext cx="101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46ED7-4025-434C-AF5C-EA296DD7AB72}" type="datetime1">
              <a:rPr lang="en-GB" smtClean="0"/>
              <a:t>15/01/2024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D192D-8DF7-6D41-9848-1F92A9FE0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0868" y="6356350"/>
            <a:ext cx="4066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11A8E-68DA-A946-877D-88FCB218D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0220" y="6356350"/>
            <a:ext cx="7003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960B7D-B252-46CA-892C-F83D80846AC9}"/>
              </a:ext>
            </a:extLst>
          </p:cNvPr>
          <p:cNvSpPr/>
          <p:nvPr userDrawn="1"/>
        </p:nvSpPr>
        <p:spPr>
          <a:xfrm rot="5400000">
            <a:off x="-1621899" y="4068781"/>
            <a:ext cx="5160933" cy="36000"/>
          </a:xfrm>
          <a:prstGeom prst="rect">
            <a:avLst/>
          </a:prstGeom>
          <a:solidFill>
            <a:srgbClr val="FAA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98E4B2-9DEF-4586-B113-CC85322B1AE6}"/>
              </a:ext>
            </a:extLst>
          </p:cNvPr>
          <p:cNvSpPr/>
          <p:nvPr userDrawn="1"/>
        </p:nvSpPr>
        <p:spPr>
          <a:xfrm>
            <a:off x="1456841" y="433953"/>
            <a:ext cx="10259878" cy="325464"/>
          </a:xfrm>
          <a:prstGeom prst="rect">
            <a:avLst/>
          </a:prstGeom>
          <a:solidFill>
            <a:srgbClr val="FAA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363776-EFE4-439F-991F-915D61E96054}"/>
              </a:ext>
            </a:extLst>
          </p:cNvPr>
          <p:cNvSpPr txBox="1"/>
          <p:nvPr userDrawn="1"/>
        </p:nvSpPr>
        <p:spPr>
          <a:xfrm>
            <a:off x="340178" y="943413"/>
            <a:ext cx="1200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spc="100" dirty="0">
                <a:solidFill>
                  <a:srgbClr val="FAA7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Emergency</a:t>
            </a:r>
          </a:p>
          <a:p>
            <a:pPr algn="ctr"/>
            <a:r>
              <a:rPr lang="en-GB" sz="1200" spc="100" dirty="0">
                <a:solidFill>
                  <a:srgbClr val="FAA7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</p:txBody>
      </p:sp>
      <p:pic>
        <p:nvPicPr>
          <p:cNvPr id="19" name="Picture 18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3F86BDE7-3567-4205-ACD4-E5C9F3CC4C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hqprint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8900" y="287303"/>
            <a:ext cx="597385" cy="60549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52E15-860E-0D41-B628-097DBBA0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840" y="433952"/>
            <a:ext cx="10259878" cy="325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363776-EFE4-439F-991F-915D61E96054}"/>
              </a:ext>
            </a:extLst>
          </p:cNvPr>
          <p:cNvSpPr txBox="1"/>
          <p:nvPr userDrawn="1"/>
        </p:nvSpPr>
        <p:spPr>
          <a:xfrm>
            <a:off x="77821" y="6424812"/>
            <a:ext cx="1964987" cy="276999"/>
          </a:xfrm>
          <a:prstGeom prst="rect">
            <a:avLst/>
          </a:prstGeom>
          <a:solidFill>
            <a:schemeClr val="bg1">
              <a:alpha val="70000"/>
            </a:schemeClr>
          </a:solidFill>
          <a:effectLst>
            <a:glow rad="76200">
              <a:schemeClr val="accent1">
                <a:alpha val="40000"/>
              </a:schemeClr>
            </a:glo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200" b="1" spc="100" dirty="0">
                <a:solidFill>
                  <a:srgbClr val="FAA7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www.globalfloods.eu</a:t>
            </a:r>
          </a:p>
        </p:txBody>
      </p:sp>
    </p:spTree>
    <p:extLst>
      <p:ext uri="{BB962C8B-B14F-4D97-AF65-F5344CB8AC3E}">
        <p14:creationId xmlns:p14="http://schemas.microsoft.com/office/powerpoint/2010/main" val="235441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55F3A3CD-00E9-439B-92C8-7DC0B8BF063F}"/>
              </a:ext>
            </a:extLst>
          </p:cNvPr>
          <p:cNvSpPr/>
          <p:nvPr userDrawn="1"/>
        </p:nvSpPr>
        <p:spPr>
          <a:xfrm>
            <a:off x="580569" y="236685"/>
            <a:ext cx="720000" cy="720000"/>
          </a:xfrm>
          <a:prstGeom prst="ellipse">
            <a:avLst/>
          </a:prstGeom>
          <a:solidFill>
            <a:srgbClr val="FAA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9C59-80EC-CC4F-A546-349ECCD17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2340" y="1193369"/>
            <a:ext cx="10014378" cy="498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C272-62FD-884B-A40F-A8202CF98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4690" y="6360330"/>
            <a:ext cx="127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8B2C5-7BBF-4258-9363-F2FBF8FCFFF0}" type="datetime1">
              <a:rPr lang="en-GB" smtClean="0"/>
              <a:t>15/01/2024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D192D-8DF7-6D41-9848-1F92A9FE0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4375" y="6356350"/>
            <a:ext cx="31712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11A8E-68DA-A946-877D-88FCB218D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80962" y="6356350"/>
            <a:ext cx="369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960B7D-B252-46CA-892C-F83D80846AC9}"/>
              </a:ext>
            </a:extLst>
          </p:cNvPr>
          <p:cNvSpPr/>
          <p:nvPr userDrawn="1"/>
        </p:nvSpPr>
        <p:spPr>
          <a:xfrm rot="5400000">
            <a:off x="-1621899" y="4068781"/>
            <a:ext cx="5160933" cy="36000"/>
          </a:xfrm>
          <a:prstGeom prst="rect">
            <a:avLst/>
          </a:prstGeom>
          <a:solidFill>
            <a:srgbClr val="FAA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98E4B2-9DEF-4586-B113-CC85322B1AE6}"/>
              </a:ext>
            </a:extLst>
          </p:cNvPr>
          <p:cNvSpPr/>
          <p:nvPr userDrawn="1"/>
        </p:nvSpPr>
        <p:spPr>
          <a:xfrm>
            <a:off x="1456841" y="433953"/>
            <a:ext cx="10259878" cy="325464"/>
          </a:xfrm>
          <a:prstGeom prst="rect">
            <a:avLst/>
          </a:prstGeom>
          <a:solidFill>
            <a:srgbClr val="FAA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363776-EFE4-439F-991F-915D61E96054}"/>
              </a:ext>
            </a:extLst>
          </p:cNvPr>
          <p:cNvSpPr txBox="1"/>
          <p:nvPr userDrawn="1"/>
        </p:nvSpPr>
        <p:spPr>
          <a:xfrm>
            <a:off x="340178" y="943413"/>
            <a:ext cx="1200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spc="100" dirty="0">
                <a:solidFill>
                  <a:srgbClr val="FAA7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Emergency</a:t>
            </a:r>
          </a:p>
          <a:p>
            <a:pPr algn="ctr"/>
            <a:r>
              <a:rPr lang="en-GB" sz="1200" spc="100" dirty="0">
                <a:solidFill>
                  <a:srgbClr val="FAA7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</p:txBody>
      </p:sp>
      <p:pic>
        <p:nvPicPr>
          <p:cNvPr id="19" name="Picture 18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3F86BDE7-3567-4205-ACD4-E5C9F3CC4C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hqprint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8900" y="287303"/>
            <a:ext cx="597385" cy="60549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52E15-860E-0D41-B628-097DBBA0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840" y="433952"/>
            <a:ext cx="10259878" cy="325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363776-EFE4-439F-991F-915D61E96054}"/>
              </a:ext>
            </a:extLst>
          </p:cNvPr>
          <p:cNvSpPr txBox="1"/>
          <p:nvPr userDrawn="1"/>
        </p:nvSpPr>
        <p:spPr>
          <a:xfrm>
            <a:off x="77821" y="6424812"/>
            <a:ext cx="3142034" cy="276999"/>
          </a:xfrm>
          <a:prstGeom prst="rect">
            <a:avLst/>
          </a:prstGeom>
          <a:solidFill>
            <a:schemeClr val="bg1">
              <a:alpha val="70000"/>
            </a:schemeClr>
          </a:solidFill>
          <a:effectLst>
            <a:glow rad="76200">
              <a:schemeClr val="accent1">
                <a:alpha val="40000"/>
              </a:schemeClr>
            </a:glo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200" b="1" spc="100" dirty="0">
                <a:solidFill>
                  <a:srgbClr val="FAA7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https://emergency.copernicus.eu/</a:t>
            </a:r>
          </a:p>
        </p:txBody>
      </p:sp>
    </p:spTree>
    <p:extLst>
      <p:ext uri="{BB962C8B-B14F-4D97-AF65-F5344CB8AC3E}">
        <p14:creationId xmlns:p14="http://schemas.microsoft.com/office/powerpoint/2010/main" val="6687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9" r:id="rId3"/>
    <p:sldLayoutId id="2147483690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79EDF-6EE0-42EF-B8B3-00F91D6F0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1CB3E-59DB-441D-AD01-E32C03957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83E8F-C2BD-43B7-9FB6-7FC75B8BA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1A367-ADFA-4ADE-9BAE-9341715CAB0D}" type="datetime1">
              <a:rPr lang="en-GB" smtClean="0"/>
              <a:t>15/01/2024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630EC-622E-4749-B2D5-FFC6D5228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3A28A-3AA3-44CF-A802-7CF319784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6E9184-193B-46F2-B407-41E4C9CB8852}"/>
              </a:ext>
            </a:extLst>
          </p:cNvPr>
          <p:cNvSpPr/>
          <p:nvPr userDrawn="1"/>
        </p:nvSpPr>
        <p:spPr>
          <a:xfrm>
            <a:off x="580569" y="236685"/>
            <a:ext cx="720000" cy="720000"/>
          </a:xfrm>
          <a:prstGeom prst="ellipse">
            <a:avLst/>
          </a:prstGeom>
          <a:solidFill>
            <a:srgbClr val="FAA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E0A3D4-6A0D-409F-BA4F-37CEC339FB4B}"/>
              </a:ext>
            </a:extLst>
          </p:cNvPr>
          <p:cNvSpPr/>
          <p:nvPr userDrawn="1"/>
        </p:nvSpPr>
        <p:spPr>
          <a:xfrm rot="5400000">
            <a:off x="-1621899" y="4068781"/>
            <a:ext cx="5160933" cy="36000"/>
          </a:xfrm>
          <a:prstGeom prst="rect">
            <a:avLst/>
          </a:prstGeom>
          <a:solidFill>
            <a:srgbClr val="FAA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0A7B90-29A9-4B93-9750-8C827F09BBF6}"/>
              </a:ext>
            </a:extLst>
          </p:cNvPr>
          <p:cNvSpPr/>
          <p:nvPr userDrawn="1"/>
        </p:nvSpPr>
        <p:spPr>
          <a:xfrm>
            <a:off x="1456841" y="433953"/>
            <a:ext cx="10259878" cy="325464"/>
          </a:xfrm>
          <a:prstGeom prst="rect">
            <a:avLst/>
          </a:prstGeom>
          <a:solidFill>
            <a:srgbClr val="FAA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45D1CA-2959-4BC2-8B72-855E2D1EC05E}"/>
              </a:ext>
            </a:extLst>
          </p:cNvPr>
          <p:cNvSpPr txBox="1"/>
          <p:nvPr userDrawn="1"/>
        </p:nvSpPr>
        <p:spPr>
          <a:xfrm>
            <a:off x="340178" y="943413"/>
            <a:ext cx="1200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spc="100" dirty="0">
                <a:solidFill>
                  <a:srgbClr val="FAA7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Emergency</a:t>
            </a:r>
          </a:p>
          <a:p>
            <a:pPr algn="ctr"/>
            <a:r>
              <a:rPr lang="en-GB" sz="1200" spc="100" dirty="0">
                <a:solidFill>
                  <a:srgbClr val="FAA7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</p:txBody>
      </p:sp>
      <p:pic>
        <p:nvPicPr>
          <p:cNvPr id="11" name="Picture 10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EC6EB77B-8762-4A26-B071-3ABAEE3C4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hqprint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8900" y="287303"/>
            <a:ext cx="597385" cy="6054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7CF272-1F09-48F7-946B-2AAE156F7174}"/>
              </a:ext>
            </a:extLst>
          </p:cNvPr>
          <p:cNvSpPr txBox="1"/>
          <p:nvPr userDrawn="1"/>
        </p:nvSpPr>
        <p:spPr>
          <a:xfrm>
            <a:off x="77821" y="6424812"/>
            <a:ext cx="3142034" cy="276999"/>
          </a:xfrm>
          <a:prstGeom prst="rect">
            <a:avLst/>
          </a:prstGeom>
          <a:solidFill>
            <a:schemeClr val="bg1">
              <a:alpha val="70000"/>
            </a:schemeClr>
          </a:solidFill>
          <a:effectLst>
            <a:glow rad="76200">
              <a:schemeClr val="accent1">
                <a:alpha val="40000"/>
              </a:schemeClr>
            </a:glo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200" b="1" spc="100" dirty="0">
                <a:solidFill>
                  <a:srgbClr val="FAA7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https://emergency.copernicus.eu/</a:t>
            </a:r>
          </a:p>
        </p:txBody>
      </p:sp>
    </p:spTree>
    <p:extLst>
      <p:ext uri="{BB962C8B-B14F-4D97-AF65-F5344CB8AC3E}">
        <p14:creationId xmlns:p14="http://schemas.microsoft.com/office/powerpoint/2010/main" val="317719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6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6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Relationship Id="rId9" Type="http://schemas.openxmlformats.org/officeDocument/2006/relationships/image" Target="../media/image2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7" Type="http://schemas.openxmlformats.org/officeDocument/2006/relationships/comments" Target="../comments/comment1.xm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png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B5EEA04A-ABAE-452A-8208-07E50542D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153206"/>
              </p:ext>
            </p:extLst>
          </p:nvPr>
        </p:nvGraphicFramePr>
        <p:xfrm>
          <a:off x="2262610" y="4883369"/>
          <a:ext cx="8365019" cy="20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196384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20176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98DAE721-AF76-44C9-A95B-C0400E52B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727822"/>
              </p:ext>
            </p:extLst>
          </p:nvPr>
        </p:nvGraphicFramePr>
        <p:xfrm>
          <a:off x="2262612" y="4504343"/>
          <a:ext cx="8365019" cy="20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26557C24-EC23-47C0-AF37-E5C58D9E2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543321"/>
              </p:ext>
            </p:extLst>
          </p:nvPr>
        </p:nvGraphicFramePr>
        <p:xfrm>
          <a:off x="1907912" y="2239433"/>
          <a:ext cx="354704" cy="2074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32">
                  <a:extLst>
                    <a:ext uri="{9D8B030D-6E8A-4147-A177-3AD203B41FA5}">
                      <a16:colId xmlns:a16="http://schemas.microsoft.com/office/drawing/2014/main" val="3448057023"/>
                    </a:ext>
                  </a:extLst>
                </a:gridCol>
                <a:gridCol w="173472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</a:tblGrid>
              <a:tr h="199800">
                <a:tc rowSpan="10">
                  <a:txBody>
                    <a:bodyPr/>
                    <a:lstStyle/>
                    <a:p>
                      <a:pPr marL="0" indent="0" algn="ctr"/>
                      <a:r>
                        <a:rPr lang="es-ES" sz="13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lead time (d)</a:t>
                      </a:r>
                      <a:endParaRPr lang="en-US" sz="13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/>
                      <a:r>
                        <a:rPr lang="es-ES" sz="11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  <a:tr h="199800">
                <a:tc vMerge="1">
                  <a:txBody>
                    <a:bodyPr/>
                    <a:lstStyle/>
                    <a:p>
                      <a:pPr marL="0" indent="0" algn="r"/>
                      <a:endParaRPr 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/>
                      <a:endParaRPr lang="en-US" sz="11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311565"/>
                  </a:ext>
                </a:extLst>
              </a:tr>
              <a:tr h="199800">
                <a:tc vMerge="1">
                  <a:txBody>
                    <a:bodyPr/>
                    <a:lstStyle/>
                    <a:p>
                      <a:pPr marL="0" indent="0" algn="r"/>
                      <a:endParaRPr 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/>
                      <a:r>
                        <a:rPr lang="es-ES" sz="11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23285"/>
                  </a:ext>
                </a:extLst>
              </a:tr>
              <a:tr h="245763">
                <a:tc vMerge="1">
                  <a:txBody>
                    <a:bodyPr/>
                    <a:lstStyle/>
                    <a:p>
                      <a:pPr marL="0" indent="0" algn="r"/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/>
                      <a:endParaRPr lang="en-US" sz="11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427501"/>
                  </a:ext>
                </a:extLst>
              </a:tr>
              <a:tr h="199800">
                <a:tc vMerge="1">
                  <a:txBody>
                    <a:bodyPr/>
                    <a:lstStyle/>
                    <a:p>
                      <a:pPr marL="0" indent="0" algn="r" defTabSz="914400" rtl="0" eaLnBrk="1" latinLnBrk="0" hangingPunct="1"/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/>
                      <a:r>
                        <a:rPr lang="es-ES" sz="11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304083"/>
                  </a:ext>
                </a:extLst>
              </a:tr>
              <a:tr h="1998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941780"/>
                  </a:ext>
                </a:extLst>
              </a:tr>
              <a:tr h="199800">
                <a:tc vMerge="1">
                  <a:txBody>
                    <a:bodyPr/>
                    <a:lstStyle/>
                    <a:p>
                      <a:pPr marL="0" indent="0" algn="r" defTabSz="914400" rtl="0" eaLnBrk="1" latinLnBrk="0" hangingPunct="1"/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/>
                      <a:r>
                        <a:rPr lang="es-ES" sz="11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…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271881"/>
                  </a:ext>
                </a:extLst>
              </a:tr>
              <a:tr h="23082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681201"/>
                  </a:ext>
                </a:extLst>
              </a:tr>
              <a:tr h="199800">
                <a:tc vMerge="1">
                  <a:txBody>
                    <a:bodyPr/>
                    <a:lstStyle/>
                    <a:p>
                      <a:pPr marL="0" indent="0" algn="r" defTabSz="914400" rtl="0" eaLnBrk="1" latinLnBrk="0" hangingPunct="1"/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/>
                      <a:r>
                        <a:rPr lang="es-ES" sz="11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9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657992"/>
                  </a:ext>
                </a:extLst>
              </a:tr>
              <a:tr h="199800">
                <a:tc vMerge="1">
                  <a:txBody>
                    <a:bodyPr/>
                    <a:lstStyle/>
                    <a:p>
                      <a:pPr marL="0" indent="0" algn="r" defTabSz="914400" rtl="0" eaLnBrk="1" latinLnBrk="0" hangingPunct="1"/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/>
                      <a:endParaRPr lang="en-US" sz="1100" b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047281"/>
                  </a:ext>
                </a:extLst>
              </a:tr>
            </a:tbl>
          </a:graphicData>
        </a:graphic>
      </p:graphicFrame>
      <p:sp>
        <p:nvSpPr>
          <p:cNvPr id="46" name="Rectangle 45">
            <a:extLst>
              <a:ext uri="{FF2B5EF4-FFF2-40B4-BE49-F238E27FC236}">
                <a16:creationId xmlns:a16="http://schemas.microsoft.com/office/drawing/2014/main" id="{7A30C4FD-90E5-483E-A7CE-D0CB2B815964}"/>
              </a:ext>
            </a:extLst>
          </p:cNvPr>
          <p:cNvSpPr/>
          <p:nvPr/>
        </p:nvSpPr>
        <p:spPr>
          <a:xfrm>
            <a:off x="737711" y="2908036"/>
            <a:ext cx="106343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predicted</a:t>
            </a:r>
          </a:p>
          <a:p>
            <a:r>
              <a:rPr lang="es-E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exceedance</a:t>
            </a: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s-E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probability</a:t>
            </a: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D5B9048-EDA0-480C-BC13-6F6C8E2F84AB}"/>
              </a:ext>
            </a:extLst>
          </p:cNvPr>
          <p:cNvSpPr/>
          <p:nvPr/>
        </p:nvSpPr>
        <p:spPr>
          <a:xfrm>
            <a:off x="737711" y="4454203"/>
            <a:ext cx="14575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predicted events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0EE7BB-DDF0-4789-B174-2AAD8EC0F2F1}"/>
              </a:ext>
            </a:extLst>
          </p:cNvPr>
          <p:cNvSpPr/>
          <p:nvPr/>
        </p:nvSpPr>
        <p:spPr>
          <a:xfrm>
            <a:off x="737711" y="4827731"/>
            <a:ext cx="14294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observed events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B963F5A-BCE7-4E0D-8972-0CB4B8FD44BA}"/>
              </a:ext>
            </a:extLst>
          </p:cNvPr>
          <p:cNvGrpSpPr/>
          <p:nvPr/>
        </p:nvGrpSpPr>
        <p:grpSpPr>
          <a:xfrm>
            <a:off x="5322719" y="5321562"/>
            <a:ext cx="2604111" cy="676515"/>
            <a:chOff x="5214644" y="4974956"/>
            <a:chExt cx="2604111" cy="6765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34928AF-C202-4493-B02F-356CE385E8BD}"/>
                    </a:ext>
                  </a:extLst>
                </p:cNvPr>
                <p:cNvSpPr txBox="1"/>
                <p:nvPr/>
              </p:nvSpPr>
              <p:spPr>
                <a:xfrm>
                  <a:off x="5214644" y="4974956"/>
                  <a:ext cx="68691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h𝑖𝑡𝑠</m:t>
                        </m:r>
                        <m:r>
                          <a:rPr lang="es-E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4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34928AF-C202-4493-B02F-356CE385E8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4644" y="4974956"/>
                  <a:ext cx="686919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6195" r="-5310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5101C65-F0D0-4E38-8E82-C3FA09F4F35C}"/>
                    </a:ext>
                  </a:extLst>
                </p:cNvPr>
                <p:cNvSpPr txBox="1"/>
                <p:nvPr/>
              </p:nvSpPr>
              <p:spPr>
                <a:xfrm>
                  <a:off x="5214644" y="5197188"/>
                  <a:ext cx="201837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𝑚𝑖𝑠𝑠𝑒𝑠</m:t>
                        </m:r>
                        <m:r>
                          <a:rPr lang="es-E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E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h𝑖𝑡𝑠</m:t>
                        </m:r>
                        <m:r>
                          <a:rPr lang="es-E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5101C65-F0D0-4E38-8E82-C3FA09F4F3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4644" y="5197188"/>
                  <a:ext cx="2018373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1511" r="-1511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C18F726-58BF-4016-9A5E-EE18BC1186C9}"/>
                    </a:ext>
                  </a:extLst>
                </p:cNvPr>
                <p:cNvSpPr txBox="1"/>
                <p:nvPr/>
              </p:nvSpPr>
              <p:spPr>
                <a:xfrm>
                  <a:off x="5214644" y="5419420"/>
                  <a:ext cx="2604111" cy="2320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s-ES" sz="1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𝑎𝑙𝑎𝑟𝑚𝑠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E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  <m:r>
                          <a:rPr lang="es-E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h𝑖𝑡𝑠</m:t>
                        </m:r>
                        <m:r>
                          <a:rPr lang="es-E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C18F726-58BF-4016-9A5E-EE18BC1186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4644" y="5419420"/>
                  <a:ext cx="2604111" cy="232051"/>
                </a:xfrm>
                <a:prstGeom prst="rect">
                  <a:avLst/>
                </a:prstGeom>
                <a:blipFill>
                  <a:blip r:embed="rId8"/>
                  <a:stretch>
                    <a:fillRect l="-2108" r="-1171" b="-236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80EF2B5-3A10-4669-B999-0A8AE3AA1FAB}"/>
                  </a:ext>
                </a:extLst>
              </p:cNvPr>
              <p:cNvSpPr txBox="1"/>
              <p:nvPr/>
            </p:nvSpPr>
            <p:spPr>
              <a:xfrm>
                <a:off x="10694953" y="4492065"/>
                <a:ext cx="792653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s-E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80EF2B5-3A10-4669-B999-0A8AE3AA1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4953" y="4492065"/>
                <a:ext cx="792653" cy="232051"/>
              </a:xfrm>
              <a:prstGeom prst="rect">
                <a:avLst/>
              </a:prstGeom>
              <a:blipFill>
                <a:blip r:embed="rId9"/>
                <a:stretch>
                  <a:fillRect l="-4615" r="-4615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447E4A2-B5DB-4F33-9400-AF9530D97C55}"/>
                  </a:ext>
                </a:extLst>
              </p:cNvPr>
              <p:cNvSpPr txBox="1"/>
              <p:nvPr/>
            </p:nvSpPr>
            <p:spPr>
              <a:xfrm>
                <a:off x="10694953" y="4873897"/>
                <a:ext cx="7062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s-ES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447E4A2-B5DB-4F33-9400-AF9530D97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4953" y="4873897"/>
                <a:ext cx="706219" cy="215444"/>
              </a:xfrm>
              <a:prstGeom prst="rect">
                <a:avLst/>
              </a:prstGeom>
              <a:blipFill>
                <a:blip r:embed="rId10"/>
                <a:stretch>
                  <a:fillRect l="-5172" r="-517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Slide Number Placeholder 4">
            <a:extLst>
              <a:ext uri="{FF2B5EF4-FFF2-40B4-BE49-F238E27FC236}">
                <a16:creationId xmlns:a16="http://schemas.microsoft.com/office/drawing/2014/main" id="{20EC8AE4-41F8-44A3-BA02-2A26FCDE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319406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mtClean="0">
                <a:solidFill>
                  <a:srgbClr val="FAA740"/>
                </a:solidFill>
                <a:latin typeface="+mj-lt"/>
              </a:rPr>
              <a:t>1</a:t>
            </a:fld>
            <a:endParaRPr lang="en-GB" dirty="0">
              <a:solidFill>
                <a:srgbClr val="FAA740"/>
              </a:solidFill>
              <a:latin typeface="+mj-lt"/>
            </a:endParaRP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6DB901EA-F3A6-45BE-A3B0-92DC5EFF1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244347"/>
              </p:ext>
            </p:extLst>
          </p:nvPr>
        </p:nvGraphicFramePr>
        <p:xfrm>
          <a:off x="2275825" y="2245501"/>
          <a:ext cx="8365019" cy="207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18995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197565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12802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3758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0.6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0.6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42750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0.4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0.6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0.6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304083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0.6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0.6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i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941780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0.6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27188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0.3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0.3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68120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0.3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0.3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0.3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657992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0.6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04728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0.3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0.6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392983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0.3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435195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091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llout: Bent Line with No Border 58">
                <a:extLst>
                  <a:ext uri="{FF2B5EF4-FFF2-40B4-BE49-F238E27FC236}">
                    <a16:creationId xmlns:a16="http://schemas.microsoft.com/office/drawing/2014/main" id="{59B9888C-F3A3-4BC0-96EB-2924FBE92357}"/>
                  </a:ext>
                </a:extLst>
              </p:cNvPr>
              <p:cNvSpPr/>
              <p:nvPr/>
            </p:nvSpPr>
            <p:spPr>
              <a:xfrm>
                <a:off x="10810884" y="2623139"/>
                <a:ext cx="1276350" cy="569795"/>
              </a:xfrm>
              <a:prstGeom prst="callout2">
                <a:avLst>
                  <a:gd name="adj1" fmla="val 50511"/>
                  <a:gd name="adj2" fmla="val -6840"/>
                  <a:gd name="adj3" fmla="val 50512"/>
                  <a:gd name="adj4" fmla="val -18159"/>
                  <a:gd name="adj5" fmla="val 149629"/>
                  <a:gd name="adj6" fmla="val -61259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3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13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𝑟𝑜𝑏𝑎𝑏𝑖𝑙𝑖𝑡𝑦</m:t>
                          </m:r>
                        </m:sub>
                      </m:sSub>
                      <m:r>
                        <a:rPr lang="en-US" sz="13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3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s-ES" sz="13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E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3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3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13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𝑒𝑟𝑠𝑖𝑠𝑡𝑒𝑛𝑐𝑒</m:t>
                          </m:r>
                        </m:sub>
                      </m:sSub>
                      <m:r>
                        <a:rPr lang="es-ES" sz="13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=3/3</m:t>
                      </m:r>
                    </m:oMath>
                  </m:oMathPara>
                </a14:m>
                <a:endParaRPr lang="es-ES" sz="13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Callout: Bent Line with No Border 58">
                <a:extLst>
                  <a:ext uri="{FF2B5EF4-FFF2-40B4-BE49-F238E27FC236}">
                    <a16:creationId xmlns:a16="http://schemas.microsoft.com/office/drawing/2014/main" id="{59B9888C-F3A3-4BC0-96EB-2924FBE923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884" y="2623139"/>
                <a:ext cx="1276350" cy="569795"/>
              </a:xfrm>
              <a:prstGeom prst="callout2">
                <a:avLst>
                  <a:gd name="adj1" fmla="val 50511"/>
                  <a:gd name="adj2" fmla="val -6840"/>
                  <a:gd name="adj3" fmla="val 50512"/>
                  <a:gd name="adj4" fmla="val -18159"/>
                  <a:gd name="adj5" fmla="val 149629"/>
                  <a:gd name="adj6" fmla="val -61259"/>
                </a:avLst>
              </a:prstGeom>
              <a:blipFill>
                <a:blip r:embed="rId11"/>
                <a:stretch>
                  <a:fillRect t="-31250" r="-194828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B418550-69A0-43F9-8870-25E35097B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904520"/>
              </p:ext>
            </p:extLst>
          </p:nvPr>
        </p:nvGraphicFramePr>
        <p:xfrm>
          <a:off x="2270567" y="1501125"/>
          <a:ext cx="836501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11334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30322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18995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197565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12802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3758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99553">
                <a:tc gridSpan="40">
                  <a:txBody>
                    <a:bodyPr/>
                    <a:lstStyle/>
                    <a:p>
                      <a:pPr algn="ctr"/>
                      <a:r>
                        <a:rPr lang="es-ES" sz="13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time step</a:t>
                      </a:r>
                      <a:endParaRPr lang="en-US" sz="13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435195"/>
                  </a:ext>
                </a:extLst>
              </a:tr>
              <a:tr h="43196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day 1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day 2</a:t>
                      </a:r>
                      <a:endParaRPr lang="en-US" sz="1100" b="0" noProof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day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3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Day 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day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5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day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6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day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7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day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8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day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9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day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10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day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11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day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12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day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13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day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14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day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15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day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16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day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17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day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18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day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19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day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20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8091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llout: Bent Line with No Border 20">
                <a:extLst>
                  <a:ext uri="{FF2B5EF4-FFF2-40B4-BE49-F238E27FC236}">
                    <a16:creationId xmlns:a16="http://schemas.microsoft.com/office/drawing/2014/main" id="{382833C6-6D9A-4670-A0FE-E1F6258675DD}"/>
                  </a:ext>
                </a:extLst>
              </p:cNvPr>
              <p:cNvSpPr/>
              <p:nvPr/>
            </p:nvSpPr>
            <p:spPr>
              <a:xfrm>
                <a:off x="11102919" y="3638414"/>
                <a:ext cx="818703" cy="569795"/>
              </a:xfrm>
              <a:prstGeom prst="callout2">
                <a:avLst>
                  <a:gd name="adj1" fmla="val 50511"/>
                  <a:gd name="adj2" fmla="val -6840"/>
                  <a:gd name="adj3" fmla="val 50512"/>
                  <a:gd name="adj4" fmla="val -18159"/>
                  <a:gd name="adj5" fmla="val 109148"/>
                  <a:gd name="adj6" fmla="val -57413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s-ES" sz="1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s-ES" sz="13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𝑙𝑒𝑎𝑑</m:t>
                      </m:r>
                      <m:r>
                        <a:rPr lang="es-ES" sz="1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s-ES" sz="13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Callout: Bent Line with No Border 20">
                <a:extLst>
                  <a:ext uri="{FF2B5EF4-FFF2-40B4-BE49-F238E27FC236}">
                    <a16:creationId xmlns:a16="http://schemas.microsoft.com/office/drawing/2014/main" id="{382833C6-6D9A-4670-A0FE-E1F625867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2919" y="3638414"/>
                <a:ext cx="818703" cy="569795"/>
              </a:xfrm>
              <a:prstGeom prst="callout2">
                <a:avLst>
                  <a:gd name="adj1" fmla="val 50511"/>
                  <a:gd name="adj2" fmla="val -6840"/>
                  <a:gd name="adj3" fmla="val 50512"/>
                  <a:gd name="adj4" fmla="val -18159"/>
                  <a:gd name="adj5" fmla="val 109148"/>
                  <a:gd name="adj6" fmla="val -57413"/>
                </a:avLst>
              </a:prstGeom>
              <a:blipFill>
                <a:blip r:embed="rId12"/>
                <a:stretch>
                  <a:fillRect t="-37931" r="-205714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llout: Bent Line with No Border 21">
                <a:extLst>
                  <a:ext uri="{FF2B5EF4-FFF2-40B4-BE49-F238E27FC236}">
                    <a16:creationId xmlns:a16="http://schemas.microsoft.com/office/drawing/2014/main" id="{A1910C4F-7CA4-49B9-92D0-3858A2D68FCC}"/>
                  </a:ext>
                </a:extLst>
              </p:cNvPr>
              <p:cNvSpPr/>
              <p:nvPr/>
            </p:nvSpPr>
            <p:spPr>
              <a:xfrm>
                <a:off x="11102919" y="1718270"/>
                <a:ext cx="818703" cy="569795"/>
              </a:xfrm>
              <a:prstGeom prst="callout2">
                <a:avLst>
                  <a:gd name="adj1" fmla="val 50511"/>
                  <a:gd name="adj2" fmla="val -6840"/>
                  <a:gd name="adj3" fmla="val 50512"/>
                  <a:gd name="adj4" fmla="val -18159"/>
                  <a:gd name="adj5" fmla="val 109148"/>
                  <a:gd name="adj6" fmla="val -57413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s-ES" sz="1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s-ES" sz="13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𝑙𝑒𝑎𝑑</m:t>
                      </m:r>
                      <m:r>
                        <a:rPr lang="es-ES" sz="1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s-ES" sz="13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Callout: Bent Line with No Border 21">
                <a:extLst>
                  <a:ext uri="{FF2B5EF4-FFF2-40B4-BE49-F238E27FC236}">
                    <a16:creationId xmlns:a16="http://schemas.microsoft.com/office/drawing/2014/main" id="{A1910C4F-7CA4-49B9-92D0-3858A2D68F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2919" y="1718270"/>
                <a:ext cx="818703" cy="569795"/>
              </a:xfrm>
              <a:prstGeom prst="callout2">
                <a:avLst>
                  <a:gd name="adj1" fmla="val 50511"/>
                  <a:gd name="adj2" fmla="val -6840"/>
                  <a:gd name="adj3" fmla="val 50512"/>
                  <a:gd name="adj4" fmla="val -18159"/>
                  <a:gd name="adj5" fmla="val 109148"/>
                  <a:gd name="adj6" fmla="val -57413"/>
                </a:avLst>
              </a:prstGeom>
              <a:blipFill>
                <a:blip r:embed="rId13"/>
                <a:stretch>
                  <a:fillRect t="-48276" r="-205714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57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49" grpId="0"/>
      <p:bldP spid="57" grpId="0"/>
      <p:bldP spid="58" grpId="0"/>
      <p:bldP spid="59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80EFE9-8ADE-40EE-B18F-5648155B8CDA}"/>
              </a:ext>
            </a:extLst>
          </p:cNvPr>
          <p:cNvSpPr/>
          <p:nvPr/>
        </p:nvSpPr>
        <p:spPr>
          <a:xfrm>
            <a:off x="1305382" y="1929540"/>
            <a:ext cx="1692000" cy="3420000"/>
          </a:xfrm>
          <a:prstGeom prst="roundRect">
            <a:avLst>
              <a:gd name="adj" fmla="val 586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b="1" dirty="0" err="1">
                <a:latin typeface="+mj-lt"/>
              </a:rPr>
              <a:t>discharge</a:t>
            </a:r>
            <a:endParaRPr lang="en-US" sz="1600" b="1" dirty="0">
              <a:latin typeface="+mj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A14555-2C75-4FE3-989E-7A817EF9DB1A}"/>
              </a:ext>
            </a:extLst>
          </p:cNvPr>
          <p:cNvSpPr/>
          <p:nvPr/>
        </p:nvSpPr>
        <p:spPr>
          <a:xfrm>
            <a:off x="3135007" y="1953067"/>
            <a:ext cx="1692000" cy="3420000"/>
          </a:xfrm>
          <a:prstGeom prst="roundRect">
            <a:avLst>
              <a:gd name="adj" fmla="val 5865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b="1" dirty="0" err="1">
                <a:latin typeface="+mj-lt"/>
              </a:rPr>
              <a:t>exceedance</a:t>
            </a:r>
            <a:r>
              <a:rPr lang="es-ES" sz="1600" b="1" dirty="0">
                <a:latin typeface="+mj-lt"/>
              </a:rPr>
              <a:t> </a:t>
            </a:r>
            <a:r>
              <a:rPr lang="es-ES" sz="1600" b="1" dirty="0" err="1">
                <a:latin typeface="+mj-lt"/>
              </a:rPr>
              <a:t>probability</a:t>
            </a:r>
            <a:endParaRPr lang="en-US" sz="1600" b="1" dirty="0">
              <a:latin typeface="+mj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8FA180-8B19-436E-808D-CC7D29F73710}"/>
              </a:ext>
            </a:extLst>
          </p:cNvPr>
          <p:cNvSpPr/>
          <p:nvPr/>
        </p:nvSpPr>
        <p:spPr>
          <a:xfrm>
            <a:off x="4969607" y="1948590"/>
            <a:ext cx="1692000" cy="3420000"/>
          </a:xfrm>
          <a:prstGeom prst="roundRect">
            <a:avLst>
              <a:gd name="adj" fmla="val 586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b="1" dirty="0" err="1">
                <a:latin typeface="+mj-lt"/>
              </a:rPr>
              <a:t>confusion</a:t>
            </a:r>
            <a:r>
              <a:rPr lang="es-ES" sz="1600" b="1" dirty="0">
                <a:latin typeface="+mj-lt"/>
              </a:rPr>
              <a:t> </a:t>
            </a:r>
            <a:r>
              <a:rPr lang="es-ES" sz="1600" b="1" dirty="0" err="1">
                <a:latin typeface="+mj-lt"/>
              </a:rPr>
              <a:t>matrix</a:t>
            </a:r>
            <a:endParaRPr lang="en-US" sz="1600" b="1" dirty="0">
              <a:latin typeface="+mj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917691-09AF-45D4-9C3A-833361B66978}"/>
              </a:ext>
            </a:extLst>
          </p:cNvPr>
          <p:cNvSpPr/>
          <p:nvPr/>
        </p:nvSpPr>
        <p:spPr>
          <a:xfrm>
            <a:off x="6816363" y="1948590"/>
            <a:ext cx="1692000" cy="3420000"/>
          </a:xfrm>
          <a:prstGeom prst="roundRect">
            <a:avLst>
              <a:gd name="adj" fmla="val 5865"/>
            </a:avLst>
          </a:prstGeom>
          <a:solidFill>
            <a:srgbClr val="ED7D3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b="1" dirty="0" err="1">
                <a:latin typeface="+mj-lt"/>
              </a:rPr>
              <a:t>skill</a:t>
            </a:r>
            <a:endParaRPr lang="en-US" sz="1600" b="1" dirty="0">
              <a:latin typeface="+mj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D2DE67-C49F-4BC0-B583-7D30C7150503}"/>
              </a:ext>
            </a:extLst>
          </p:cNvPr>
          <p:cNvSpPr/>
          <p:nvPr/>
        </p:nvSpPr>
        <p:spPr>
          <a:xfrm>
            <a:off x="1435963" y="2654747"/>
            <a:ext cx="1404000" cy="372763"/>
          </a:xfrm>
          <a:prstGeom prst="roundRect">
            <a:avLst>
              <a:gd name="adj" fmla="val 586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s-ES" sz="1600" dirty="0" err="1">
                <a:solidFill>
                  <a:schemeClr val="tx1"/>
                </a:solidFill>
                <a:latin typeface="+mj-lt"/>
              </a:rPr>
              <a:t>reanalysis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6A4680-217D-445C-B265-78BDD35DF6C2}"/>
              </a:ext>
            </a:extLst>
          </p:cNvPr>
          <p:cNvGrpSpPr/>
          <p:nvPr/>
        </p:nvGrpSpPr>
        <p:grpSpPr>
          <a:xfrm>
            <a:off x="1432251" y="3639540"/>
            <a:ext cx="1404000" cy="1584000"/>
            <a:chOff x="357341" y="1811402"/>
            <a:chExt cx="1404000" cy="164617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1E5DF13-E2A4-4F97-A3E2-AC106B233F97}"/>
                </a:ext>
              </a:extLst>
            </p:cNvPr>
            <p:cNvSpPr/>
            <p:nvPr/>
          </p:nvSpPr>
          <p:spPr>
            <a:xfrm>
              <a:off x="357341" y="1811402"/>
              <a:ext cx="1404000" cy="1646173"/>
            </a:xfrm>
            <a:prstGeom prst="roundRect">
              <a:avLst>
                <a:gd name="adj" fmla="val 586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r>
                <a:rPr lang="es-ES" sz="1600" dirty="0" err="1">
                  <a:solidFill>
                    <a:schemeClr val="tx1"/>
                  </a:solidFill>
                  <a:latin typeface="+mj-lt"/>
                </a:rPr>
                <a:t>forecast</a:t>
              </a:r>
              <a:endParaRPr lang="es-ES" sz="1600" dirty="0">
                <a:solidFill>
                  <a:schemeClr val="tx1"/>
                </a:solidFill>
                <a:latin typeface="+mj-lt"/>
              </a:endParaRPr>
            </a:p>
            <a:p>
              <a:pPr marL="103188" indent="-103188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3" name="Double Brace 12">
              <a:extLst>
                <a:ext uri="{FF2B5EF4-FFF2-40B4-BE49-F238E27FC236}">
                  <a16:creationId xmlns:a16="http://schemas.microsoft.com/office/drawing/2014/main" id="{EC168EB8-7575-4E79-998D-2BEB36A4F474}"/>
                </a:ext>
              </a:extLst>
            </p:cNvPr>
            <p:cNvSpPr/>
            <p:nvPr/>
          </p:nvSpPr>
          <p:spPr>
            <a:xfrm>
              <a:off x="417616" y="2221245"/>
              <a:ext cx="1285876" cy="1109155"/>
            </a:xfrm>
            <a:prstGeom prst="bracePair">
              <a:avLst>
                <a:gd name="adj" fmla="val 654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000" tIns="0" rIns="36000" bIns="0" rtlCol="0" anchor="ctr"/>
            <a:lstStyle/>
            <a:p>
              <a:r>
                <a:rPr lang="es-ES" sz="1600" dirty="0">
                  <a:latin typeface="+mj-lt"/>
                </a:rPr>
                <a:t>NWP</a:t>
              </a: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es-E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DWD</a:t>
              </a: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es-E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COSMO-LEPS</a:t>
              </a: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es-E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ECMWF-HRES</a:t>
              </a: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es-E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ECMWF-ENS</a:t>
              </a:r>
              <a:endPara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4B95E6A-EEE4-41A7-8DD8-0BBDED8F0E4A}"/>
              </a:ext>
            </a:extLst>
          </p:cNvPr>
          <p:cNvSpPr/>
          <p:nvPr/>
        </p:nvSpPr>
        <p:spPr>
          <a:xfrm>
            <a:off x="8666172" y="1948590"/>
            <a:ext cx="1692000" cy="3420000"/>
          </a:xfrm>
          <a:prstGeom prst="roundRect">
            <a:avLst>
              <a:gd name="adj" fmla="val 5865"/>
            </a:avLst>
          </a:prstGeom>
          <a:solidFill>
            <a:srgbClr val="C55A1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b="1" dirty="0" err="1">
                <a:solidFill>
                  <a:schemeClr val="bg1"/>
                </a:solidFill>
                <a:latin typeface="+mj-lt"/>
              </a:rPr>
              <a:t>optimal</a:t>
            </a:r>
            <a:r>
              <a:rPr lang="es-ES" sz="1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sz="1600" b="1" dirty="0" err="1">
                <a:solidFill>
                  <a:schemeClr val="bg1"/>
                </a:solidFill>
                <a:latin typeface="+mj-lt"/>
              </a:rPr>
              <a:t>criteria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0D98DD2-9492-4F4E-B784-B104D2394A71}"/>
              </a:ext>
            </a:extLst>
          </p:cNvPr>
          <p:cNvSpPr/>
          <p:nvPr/>
        </p:nvSpPr>
        <p:spPr>
          <a:xfrm>
            <a:off x="3245471" y="2678274"/>
            <a:ext cx="1404000" cy="372763"/>
          </a:xfrm>
          <a:prstGeom prst="roundRect">
            <a:avLst>
              <a:gd name="adj" fmla="val 586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s-ES" sz="1600" dirty="0" err="1">
                <a:solidFill>
                  <a:schemeClr val="tx1"/>
                </a:solidFill>
                <a:latin typeface="+mj-lt"/>
              </a:rPr>
              <a:t>reanalysis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0FAB9DB-3714-4D68-9851-0AE596A5100C}"/>
              </a:ext>
            </a:extLst>
          </p:cNvPr>
          <p:cNvGrpSpPr/>
          <p:nvPr/>
        </p:nvGrpSpPr>
        <p:grpSpPr>
          <a:xfrm>
            <a:off x="3268164" y="3639540"/>
            <a:ext cx="1404000" cy="1584000"/>
            <a:chOff x="2847475" y="1811402"/>
            <a:chExt cx="1404000" cy="16200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AD5AC53-AD5D-4FC8-AEAA-8DF02D3012F0}"/>
                </a:ext>
              </a:extLst>
            </p:cNvPr>
            <p:cNvSpPr/>
            <p:nvPr/>
          </p:nvSpPr>
          <p:spPr>
            <a:xfrm>
              <a:off x="2847475" y="1811402"/>
              <a:ext cx="1404000" cy="1620000"/>
            </a:xfrm>
            <a:prstGeom prst="roundRect">
              <a:avLst>
                <a:gd name="adj" fmla="val 5865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r>
                <a:rPr lang="es-ES" sz="1600" dirty="0" err="1">
                  <a:solidFill>
                    <a:schemeClr val="tx1"/>
                  </a:solidFill>
                  <a:latin typeface="+mj-lt"/>
                </a:rPr>
                <a:t>forecast</a:t>
              </a:r>
              <a:endParaRPr lang="es-ES" sz="1600" dirty="0">
                <a:solidFill>
                  <a:schemeClr val="tx1"/>
                </a:solidFill>
                <a:latin typeface="+mj-lt"/>
              </a:endParaRPr>
            </a:p>
            <a:p>
              <a:pPr marL="103188" indent="-103188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" name="Double Brace 17">
              <a:extLst>
                <a:ext uri="{FF2B5EF4-FFF2-40B4-BE49-F238E27FC236}">
                  <a16:creationId xmlns:a16="http://schemas.microsoft.com/office/drawing/2014/main" id="{9527FF45-390F-4111-801C-8E8B8FD61FEC}"/>
                </a:ext>
              </a:extLst>
            </p:cNvPr>
            <p:cNvSpPr/>
            <p:nvPr/>
          </p:nvSpPr>
          <p:spPr>
            <a:xfrm>
              <a:off x="2991141" y="2200263"/>
              <a:ext cx="1119523" cy="1096099"/>
            </a:xfrm>
            <a:prstGeom prst="bracePair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36000" tIns="0" rIns="0" bIns="0" rtlCol="0" anchor="ctr"/>
            <a:lstStyle/>
            <a:p>
              <a:r>
                <a:rPr lang="es-ES" sz="1600" dirty="0" err="1">
                  <a:latin typeface="+mj-lt"/>
                </a:rPr>
                <a:t>approach</a:t>
              </a:r>
              <a:endParaRPr lang="es-ES" sz="1600" dirty="0">
                <a:latin typeface="+mj-lt"/>
              </a:endParaRP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1D+1P</a:t>
              </a: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MM</a:t>
              </a: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MW</a:t>
              </a: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BW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9CE440E-1CC3-4F89-93C8-8040AF06E999}"/>
              </a:ext>
            </a:extLst>
          </p:cNvPr>
          <p:cNvSpPr/>
          <p:nvPr/>
        </p:nvSpPr>
        <p:spPr>
          <a:xfrm>
            <a:off x="5099578" y="3637699"/>
            <a:ext cx="1404000" cy="1584000"/>
          </a:xfrm>
          <a:prstGeom prst="roundRect">
            <a:avLst>
              <a:gd name="adj" fmla="val 586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s-ES" sz="1600" dirty="0">
                <a:solidFill>
                  <a:schemeClr val="tx1"/>
                </a:solidFill>
                <a:latin typeface="+mj-lt"/>
              </a:rPr>
              <a:t>Hits, </a:t>
            </a:r>
            <a:r>
              <a:rPr lang="es-ES" sz="1600" dirty="0" err="1">
                <a:solidFill>
                  <a:schemeClr val="tx1"/>
                </a:solidFill>
                <a:latin typeface="+mj-lt"/>
              </a:rPr>
              <a:t>misses</a:t>
            </a:r>
            <a:r>
              <a:rPr lang="es-ES" sz="1600" dirty="0">
                <a:solidFill>
                  <a:schemeClr val="tx1"/>
                </a:solidFill>
                <a:latin typeface="+mj-lt"/>
              </a:rPr>
              <a:t>, false </a:t>
            </a:r>
            <a:r>
              <a:rPr lang="es-ES" sz="1600" dirty="0" err="1">
                <a:solidFill>
                  <a:schemeClr val="tx1"/>
                </a:solidFill>
                <a:latin typeface="+mj-lt"/>
              </a:rPr>
              <a:t>alarms</a:t>
            </a:r>
            <a:endParaRPr lang="es-E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BF671C1-2061-47AE-9F87-5F1DB22CB7B9}"/>
              </a:ext>
            </a:extLst>
          </p:cNvPr>
          <p:cNvSpPr/>
          <p:nvPr/>
        </p:nvSpPr>
        <p:spPr>
          <a:xfrm>
            <a:off x="6971944" y="3637699"/>
            <a:ext cx="1404000" cy="1584000"/>
          </a:xfrm>
          <a:prstGeom prst="roundRect">
            <a:avLst>
              <a:gd name="adj" fmla="val 586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sz="1600" dirty="0">
                <a:solidFill>
                  <a:schemeClr val="tx1"/>
                </a:solidFill>
                <a:latin typeface="+mj-lt"/>
              </a:rPr>
              <a:t>f-score, </a:t>
            </a:r>
            <a:r>
              <a:rPr lang="es-ES" sz="1600" dirty="0" err="1">
                <a:solidFill>
                  <a:schemeClr val="tx1"/>
                </a:solidFill>
                <a:latin typeface="+mj-lt"/>
              </a:rPr>
              <a:t>recall</a:t>
            </a:r>
            <a:r>
              <a:rPr lang="es-ES" sz="16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s-ES" sz="1600" dirty="0" err="1">
                <a:solidFill>
                  <a:schemeClr val="tx1"/>
                </a:solidFill>
                <a:latin typeface="+mj-lt"/>
              </a:rPr>
              <a:t>precision</a:t>
            </a:r>
            <a:endParaRPr lang="es-E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Double Brace 20">
            <a:extLst>
              <a:ext uri="{FF2B5EF4-FFF2-40B4-BE49-F238E27FC236}">
                <a16:creationId xmlns:a16="http://schemas.microsoft.com/office/drawing/2014/main" id="{5F621550-0746-4C3A-A0B5-264A8E9CE428}"/>
              </a:ext>
            </a:extLst>
          </p:cNvPr>
          <p:cNvSpPr/>
          <p:nvPr/>
        </p:nvSpPr>
        <p:spPr>
          <a:xfrm>
            <a:off x="7078639" y="4352271"/>
            <a:ext cx="1205213" cy="654705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0" rIns="36000" bIns="0" rtlCol="0" anchor="ctr"/>
          <a:lstStyle/>
          <a:p>
            <a:pPr marL="107950" indent="-107950">
              <a:buFont typeface="Arial" panose="020B0604020202020204" pitchFamily="34" charset="0"/>
              <a:buChar char="•"/>
            </a:pPr>
            <a:r>
              <a:rPr lang="es-ES" sz="1500" dirty="0" err="1">
                <a:latin typeface="+mj-lt"/>
              </a:rPr>
              <a:t>approach</a:t>
            </a:r>
            <a:endParaRPr lang="es-ES" sz="1500" dirty="0">
              <a:latin typeface="+mj-lt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s-ES" sz="1500" dirty="0" err="1">
                <a:latin typeface="+mj-lt"/>
              </a:rPr>
              <a:t>probability</a:t>
            </a:r>
            <a:endParaRPr lang="es-ES" sz="1500" dirty="0">
              <a:latin typeface="+mj-lt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s-ES" sz="1500" dirty="0" err="1">
                <a:latin typeface="+mj-lt"/>
              </a:rPr>
              <a:t>persistence</a:t>
            </a:r>
            <a:endParaRPr lang="en-US" sz="1500" dirty="0">
              <a:latin typeface="+mj-lt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F4E1E2E-55BE-45A1-9381-418BA4DBB7FF}"/>
              </a:ext>
            </a:extLst>
          </p:cNvPr>
          <p:cNvSpPr/>
          <p:nvPr/>
        </p:nvSpPr>
        <p:spPr>
          <a:xfrm>
            <a:off x="2643289" y="3164291"/>
            <a:ext cx="722812" cy="406858"/>
          </a:xfrm>
          <a:prstGeom prst="rightArrow">
            <a:avLst>
              <a:gd name="adj1" fmla="val 61734"/>
              <a:gd name="adj2" fmla="val 61100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5000">
                <a:schemeClr val="accent1">
                  <a:lumMod val="40000"/>
                  <a:lumOff val="60000"/>
                </a:schemeClr>
              </a:gs>
              <a:gs pos="7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0" scaled="0"/>
          </a:gra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>
                <a:solidFill>
                  <a:schemeClr val="tx1"/>
                </a:solidFill>
                <a:latin typeface="+mj-lt"/>
              </a:rPr>
              <a:t>Q</a:t>
            </a:r>
            <a:r>
              <a:rPr lang="es-ES" sz="1500" baseline="-25000" dirty="0">
                <a:solidFill>
                  <a:schemeClr val="tx1"/>
                </a:solidFill>
                <a:latin typeface="+mj-lt"/>
              </a:rPr>
              <a:t>5</a:t>
            </a:r>
            <a:endParaRPr lang="en-US" sz="1500" baseline="-25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FC0EAA9-91B0-4E7F-B95A-9CD4442A9044}"/>
              </a:ext>
            </a:extLst>
          </p:cNvPr>
          <p:cNvSpPr/>
          <p:nvPr/>
        </p:nvSpPr>
        <p:spPr>
          <a:xfrm>
            <a:off x="8810172" y="3656749"/>
            <a:ext cx="1404000" cy="1584000"/>
          </a:xfrm>
          <a:prstGeom prst="roundRect">
            <a:avLst>
              <a:gd name="adj" fmla="val 586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sz="1600" dirty="0" err="1">
                <a:solidFill>
                  <a:schemeClr val="tx1"/>
                </a:solidFill>
                <a:latin typeface="+mj-lt"/>
              </a:rPr>
              <a:t>probability</a:t>
            </a:r>
            <a:r>
              <a:rPr lang="es-ES" sz="16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s-ES" sz="1600" dirty="0" err="1">
                <a:solidFill>
                  <a:schemeClr val="tx1"/>
                </a:solidFill>
                <a:latin typeface="+mj-lt"/>
              </a:rPr>
              <a:t>persistence</a:t>
            </a:r>
            <a:endParaRPr lang="es-E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5EF3016-2CFC-44BA-9B3D-D004ACC937EA}"/>
              </a:ext>
            </a:extLst>
          </p:cNvPr>
          <p:cNvSpPr/>
          <p:nvPr/>
        </p:nvSpPr>
        <p:spPr>
          <a:xfrm>
            <a:off x="4492889" y="3164291"/>
            <a:ext cx="722812" cy="406858"/>
          </a:xfrm>
          <a:prstGeom prst="rightArrow">
            <a:avLst>
              <a:gd name="adj1" fmla="val 61734"/>
              <a:gd name="adj2" fmla="val 61100"/>
            </a:avLst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7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</a:gra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 err="1">
                <a:solidFill>
                  <a:schemeClr val="tx1"/>
                </a:solidFill>
                <a:latin typeface="+mj-lt"/>
              </a:rPr>
              <a:t>criteria</a:t>
            </a:r>
            <a:endParaRPr lang="en-US" sz="1500" baseline="-25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7F30D61-36CA-45F6-8C29-B42C7B17728C}"/>
              </a:ext>
            </a:extLst>
          </p:cNvPr>
          <p:cNvSpPr/>
          <p:nvPr/>
        </p:nvSpPr>
        <p:spPr>
          <a:xfrm>
            <a:off x="6334425" y="3190542"/>
            <a:ext cx="722812" cy="406858"/>
          </a:xfrm>
          <a:prstGeom prst="rightArrow">
            <a:avLst>
              <a:gd name="adj1" fmla="val 61734"/>
              <a:gd name="adj2" fmla="val 61100"/>
            </a:avLst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45000">
                <a:schemeClr val="accent2">
                  <a:lumMod val="60000"/>
                  <a:lumOff val="40000"/>
                </a:schemeClr>
              </a:gs>
              <a:gs pos="70000">
                <a:schemeClr val="accent2"/>
              </a:gs>
              <a:gs pos="100000">
                <a:schemeClr val="accent2"/>
              </a:gs>
            </a:gsLst>
            <a:lin ang="0" scaled="0"/>
          </a:gra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4930DCF-1801-449F-9430-5C6669BF5314}"/>
              </a:ext>
            </a:extLst>
          </p:cNvPr>
          <p:cNvSpPr/>
          <p:nvPr/>
        </p:nvSpPr>
        <p:spPr>
          <a:xfrm>
            <a:off x="8193465" y="3190008"/>
            <a:ext cx="722812" cy="406858"/>
          </a:xfrm>
          <a:prstGeom prst="rightArrow">
            <a:avLst>
              <a:gd name="adj1" fmla="val 61734"/>
              <a:gd name="adj2" fmla="val 61100"/>
            </a:avLst>
          </a:prstGeom>
          <a:gradFill>
            <a:gsLst>
              <a:gs pos="0">
                <a:schemeClr val="accent2">
                  <a:alpha val="60000"/>
                </a:schemeClr>
              </a:gs>
              <a:gs pos="45000">
                <a:schemeClr val="accent2"/>
              </a:gs>
              <a:gs pos="7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>
                <a:solidFill>
                  <a:schemeClr val="tx1"/>
                </a:solidFill>
                <a:latin typeface="+mj-lt"/>
              </a:rPr>
              <a:t>CV</a:t>
            </a:r>
            <a:endParaRPr lang="en-US" sz="1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Double Brace 26">
            <a:extLst>
              <a:ext uri="{FF2B5EF4-FFF2-40B4-BE49-F238E27FC236}">
                <a16:creationId xmlns:a16="http://schemas.microsoft.com/office/drawing/2014/main" id="{8A31CE34-B865-4A78-8713-B3D50F54ABB1}"/>
              </a:ext>
            </a:extLst>
          </p:cNvPr>
          <p:cNvSpPr/>
          <p:nvPr/>
        </p:nvSpPr>
        <p:spPr>
          <a:xfrm>
            <a:off x="5191915" y="4352270"/>
            <a:ext cx="1205213" cy="654705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0" rIns="36000" bIns="0" rtlCol="0" anchor="ctr"/>
          <a:lstStyle/>
          <a:p>
            <a:pPr marL="107950" indent="-107950">
              <a:buFont typeface="Arial" panose="020B0604020202020204" pitchFamily="34" charset="0"/>
              <a:buChar char="•"/>
            </a:pPr>
            <a:r>
              <a:rPr lang="es-ES" sz="1500" dirty="0" err="1">
                <a:latin typeface="+mj-lt"/>
              </a:rPr>
              <a:t>approach</a:t>
            </a:r>
            <a:endParaRPr lang="es-ES" sz="1500" dirty="0">
              <a:latin typeface="+mj-lt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s-ES" sz="1500" dirty="0" err="1">
                <a:latin typeface="+mj-lt"/>
              </a:rPr>
              <a:t>probability</a:t>
            </a:r>
            <a:endParaRPr lang="es-ES" sz="1500" dirty="0">
              <a:latin typeface="+mj-lt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s-ES" sz="1500" dirty="0" err="1">
                <a:latin typeface="+mj-lt"/>
              </a:rPr>
              <a:t>persistence</a:t>
            </a:r>
            <a:endParaRPr lang="en-US" sz="1500" dirty="0">
              <a:latin typeface="+mj-lt"/>
            </a:endParaRPr>
          </a:p>
        </p:txBody>
      </p:sp>
      <p:sp>
        <p:nvSpPr>
          <p:cNvPr id="28" name="Double Brace 27">
            <a:extLst>
              <a:ext uri="{FF2B5EF4-FFF2-40B4-BE49-F238E27FC236}">
                <a16:creationId xmlns:a16="http://schemas.microsoft.com/office/drawing/2014/main" id="{FA8C9FFE-88DC-431B-B55F-987626D3533D}"/>
              </a:ext>
            </a:extLst>
          </p:cNvPr>
          <p:cNvSpPr/>
          <p:nvPr/>
        </p:nvSpPr>
        <p:spPr>
          <a:xfrm>
            <a:off x="8916277" y="4506009"/>
            <a:ext cx="1205213" cy="350133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0" rIns="36000" bIns="0" rtlCol="0" anchor="ctr"/>
          <a:lstStyle/>
          <a:p>
            <a:pPr marL="107950" indent="-107950">
              <a:buFont typeface="Arial" panose="020B0604020202020204" pitchFamily="34" charset="0"/>
              <a:buChar char="•"/>
            </a:pPr>
            <a:r>
              <a:rPr lang="es-ES" sz="1500" dirty="0" err="1">
                <a:latin typeface="+mj-lt"/>
              </a:rPr>
              <a:t>approach</a:t>
            </a:r>
            <a:endParaRPr lang="es-ES" sz="1500" dirty="0">
              <a:latin typeface="+mj-lt"/>
            </a:endParaRPr>
          </a:p>
        </p:txBody>
      </p:sp>
      <p:sp>
        <p:nvSpPr>
          <p:cNvPr id="41" name="Slide Number Placeholder 4">
            <a:extLst>
              <a:ext uri="{FF2B5EF4-FFF2-40B4-BE49-F238E27FC236}">
                <a16:creationId xmlns:a16="http://schemas.microsoft.com/office/drawing/2014/main" id="{2D168988-801E-49A0-81F1-966ED366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319406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mtClean="0">
                <a:solidFill>
                  <a:srgbClr val="FAA740"/>
                </a:solidFill>
                <a:latin typeface="+mj-lt"/>
              </a:rPr>
              <a:t>2</a:t>
            </a:fld>
            <a:endParaRPr lang="en-GB" dirty="0">
              <a:solidFill>
                <a:srgbClr val="FAA74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126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B5EEA04A-ABAE-452A-8208-07E50542D5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2610" y="4883369"/>
          <a:ext cx="8365019" cy="20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196384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20176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98DAE721-AF76-44C9-A95B-C0400E52B1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2612" y="4504343"/>
          <a:ext cx="8365019" cy="20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26557C24-EC23-47C0-AF37-E5C58D9E2FB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07912" y="2239433"/>
          <a:ext cx="354704" cy="2074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32">
                  <a:extLst>
                    <a:ext uri="{9D8B030D-6E8A-4147-A177-3AD203B41FA5}">
                      <a16:colId xmlns:a16="http://schemas.microsoft.com/office/drawing/2014/main" val="3448057023"/>
                    </a:ext>
                  </a:extLst>
                </a:gridCol>
                <a:gridCol w="173472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</a:tblGrid>
              <a:tr h="199800">
                <a:tc rowSpan="10">
                  <a:txBody>
                    <a:bodyPr/>
                    <a:lstStyle/>
                    <a:p>
                      <a:pPr marL="0" indent="0" algn="ctr"/>
                      <a:r>
                        <a:rPr lang="es-ES" sz="13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lead time (d)</a:t>
                      </a:r>
                      <a:endParaRPr lang="en-US" sz="13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/>
                      <a:r>
                        <a:rPr lang="es-ES" sz="11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  <a:tr h="199800">
                <a:tc vMerge="1">
                  <a:txBody>
                    <a:bodyPr/>
                    <a:lstStyle/>
                    <a:p>
                      <a:pPr marL="0" indent="0" algn="r"/>
                      <a:endParaRPr 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/>
                      <a:endParaRPr lang="en-US" sz="11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311565"/>
                  </a:ext>
                </a:extLst>
              </a:tr>
              <a:tr h="199800">
                <a:tc vMerge="1">
                  <a:txBody>
                    <a:bodyPr/>
                    <a:lstStyle/>
                    <a:p>
                      <a:pPr marL="0" indent="0" algn="r"/>
                      <a:endParaRPr 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/>
                      <a:r>
                        <a:rPr lang="es-ES" sz="11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23285"/>
                  </a:ext>
                </a:extLst>
              </a:tr>
              <a:tr h="245763">
                <a:tc vMerge="1">
                  <a:txBody>
                    <a:bodyPr/>
                    <a:lstStyle/>
                    <a:p>
                      <a:pPr marL="0" indent="0" algn="r"/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/>
                      <a:endParaRPr lang="en-US" sz="11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427501"/>
                  </a:ext>
                </a:extLst>
              </a:tr>
              <a:tr h="199800">
                <a:tc vMerge="1">
                  <a:txBody>
                    <a:bodyPr/>
                    <a:lstStyle/>
                    <a:p>
                      <a:pPr marL="0" indent="0" algn="r" defTabSz="914400" rtl="0" eaLnBrk="1" latinLnBrk="0" hangingPunct="1"/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/>
                      <a:r>
                        <a:rPr lang="es-ES" sz="11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304083"/>
                  </a:ext>
                </a:extLst>
              </a:tr>
              <a:tr h="1998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941780"/>
                  </a:ext>
                </a:extLst>
              </a:tr>
              <a:tr h="199800">
                <a:tc vMerge="1">
                  <a:txBody>
                    <a:bodyPr/>
                    <a:lstStyle/>
                    <a:p>
                      <a:pPr marL="0" indent="0" algn="r" defTabSz="914400" rtl="0" eaLnBrk="1" latinLnBrk="0" hangingPunct="1"/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/>
                      <a:r>
                        <a:rPr lang="es-ES" sz="11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…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271881"/>
                  </a:ext>
                </a:extLst>
              </a:tr>
              <a:tr h="23082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681201"/>
                  </a:ext>
                </a:extLst>
              </a:tr>
              <a:tr h="199800">
                <a:tc vMerge="1">
                  <a:txBody>
                    <a:bodyPr/>
                    <a:lstStyle/>
                    <a:p>
                      <a:pPr marL="0" indent="0" algn="r" defTabSz="914400" rtl="0" eaLnBrk="1" latinLnBrk="0" hangingPunct="1"/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/>
                      <a:r>
                        <a:rPr lang="es-ES" sz="1100" b="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9</a:t>
                      </a:r>
                      <a:endParaRPr lang="en-US" sz="1100" b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657992"/>
                  </a:ext>
                </a:extLst>
              </a:tr>
              <a:tr h="199800">
                <a:tc vMerge="1">
                  <a:txBody>
                    <a:bodyPr/>
                    <a:lstStyle/>
                    <a:p>
                      <a:pPr marL="0" indent="0" algn="r" defTabSz="914400" rtl="0" eaLnBrk="1" latinLnBrk="0" hangingPunct="1"/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/>
                      <a:endParaRPr lang="en-US" sz="1100" b="0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047281"/>
                  </a:ext>
                </a:extLst>
              </a:tr>
            </a:tbl>
          </a:graphicData>
        </a:graphic>
      </p:graphicFrame>
      <p:sp>
        <p:nvSpPr>
          <p:cNvPr id="46" name="Rectangle 45">
            <a:extLst>
              <a:ext uri="{FF2B5EF4-FFF2-40B4-BE49-F238E27FC236}">
                <a16:creationId xmlns:a16="http://schemas.microsoft.com/office/drawing/2014/main" id="{7A30C4FD-90E5-483E-A7CE-D0CB2B815964}"/>
              </a:ext>
            </a:extLst>
          </p:cNvPr>
          <p:cNvSpPr/>
          <p:nvPr/>
        </p:nvSpPr>
        <p:spPr>
          <a:xfrm>
            <a:off x="737711" y="2908036"/>
            <a:ext cx="106343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predicted</a:t>
            </a:r>
          </a:p>
          <a:p>
            <a:r>
              <a:rPr lang="es-E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exceedance</a:t>
            </a: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s-ES" sz="1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probability</a:t>
            </a: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D5B9048-EDA0-480C-BC13-6F6C8E2F84AB}"/>
              </a:ext>
            </a:extLst>
          </p:cNvPr>
          <p:cNvSpPr/>
          <p:nvPr/>
        </p:nvSpPr>
        <p:spPr>
          <a:xfrm>
            <a:off x="737711" y="4454203"/>
            <a:ext cx="14575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predicted events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0EE7BB-DDF0-4789-B174-2AAD8EC0F2F1}"/>
              </a:ext>
            </a:extLst>
          </p:cNvPr>
          <p:cNvSpPr/>
          <p:nvPr/>
        </p:nvSpPr>
        <p:spPr>
          <a:xfrm>
            <a:off x="737711" y="4827731"/>
            <a:ext cx="14294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observed events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B963F5A-BCE7-4E0D-8972-0CB4B8FD44BA}"/>
              </a:ext>
            </a:extLst>
          </p:cNvPr>
          <p:cNvGrpSpPr/>
          <p:nvPr/>
        </p:nvGrpSpPr>
        <p:grpSpPr>
          <a:xfrm>
            <a:off x="5322719" y="5321562"/>
            <a:ext cx="2604111" cy="676515"/>
            <a:chOff x="5214644" y="4974956"/>
            <a:chExt cx="2604111" cy="6765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34928AF-C202-4493-B02F-356CE385E8BD}"/>
                    </a:ext>
                  </a:extLst>
                </p:cNvPr>
                <p:cNvSpPr txBox="1"/>
                <p:nvPr/>
              </p:nvSpPr>
              <p:spPr>
                <a:xfrm>
                  <a:off x="5214644" y="4974956"/>
                  <a:ext cx="68691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h𝑖𝑡𝑠</m:t>
                        </m:r>
                        <m:r>
                          <a:rPr lang="es-E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4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34928AF-C202-4493-B02F-356CE385E8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4644" y="4974956"/>
                  <a:ext cx="686919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6195" r="-5310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5101C65-F0D0-4E38-8E82-C3FA09F4F35C}"/>
                    </a:ext>
                  </a:extLst>
                </p:cNvPr>
                <p:cNvSpPr txBox="1"/>
                <p:nvPr/>
              </p:nvSpPr>
              <p:spPr>
                <a:xfrm>
                  <a:off x="5214644" y="5197188"/>
                  <a:ext cx="201837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𝑚𝑖𝑠𝑠𝑒𝑠</m:t>
                        </m:r>
                        <m:r>
                          <a:rPr lang="es-E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E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14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h𝑖𝑡𝑠</m:t>
                        </m:r>
                        <m:r>
                          <a:rPr lang="es-E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5101C65-F0D0-4E38-8E82-C3FA09F4F3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4644" y="5197188"/>
                  <a:ext cx="2018373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1511" r="-1511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C18F726-58BF-4016-9A5E-EE18BC1186C9}"/>
                    </a:ext>
                  </a:extLst>
                </p:cNvPr>
                <p:cNvSpPr txBox="1"/>
                <p:nvPr/>
              </p:nvSpPr>
              <p:spPr>
                <a:xfrm>
                  <a:off x="5214644" y="5419420"/>
                  <a:ext cx="2604111" cy="2320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s-ES" sz="1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𝑎𝑙𝑎𝑟𝑚𝑠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E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  <m:r>
                          <a:rPr lang="es-E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h𝑖𝑡𝑠</m:t>
                        </m:r>
                        <m:r>
                          <a:rPr lang="es-E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C18F726-58BF-4016-9A5E-EE18BC1186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4644" y="5419420"/>
                  <a:ext cx="2604111" cy="232051"/>
                </a:xfrm>
                <a:prstGeom prst="rect">
                  <a:avLst/>
                </a:prstGeom>
                <a:blipFill>
                  <a:blip r:embed="rId8"/>
                  <a:stretch>
                    <a:fillRect l="-2108" r="-1171" b="-236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80EF2B5-3A10-4669-B999-0A8AE3AA1FAB}"/>
                  </a:ext>
                </a:extLst>
              </p:cNvPr>
              <p:cNvSpPr txBox="1"/>
              <p:nvPr/>
            </p:nvSpPr>
            <p:spPr>
              <a:xfrm>
                <a:off x="10694953" y="4492065"/>
                <a:ext cx="792653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s-E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80EF2B5-3A10-4669-B999-0A8AE3AA1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4953" y="4492065"/>
                <a:ext cx="792653" cy="232051"/>
              </a:xfrm>
              <a:prstGeom prst="rect">
                <a:avLst/>
              </a:prstGeom>
              <a:blipFill>
                <a:blip r:embed="rId9"/>
                <a:stretch>
                  <a:fillRect l="-4615" r="-4615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447E4A2-B5DB-4F33-9400-AF9530D97C55}"/>
                  </a:ext>
                </a:extLst>
              </p:cNvPr>
              <p:cNvSpPr txBox="1"/>
              <p:nvPr/>
            </p:nvSpPr>
            <p:spPr>
              <a:xfrm>
                <a:off x="10694953" y="4873897"/>
                <a:ext cx="7062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s-ES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447E4A2-B5DB-4F33-9400-AF9530D97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4953" y="4873897"/>
                <a:ext cx="706219" cy="215444"/>
              </a:xfrm>
              <a:prstGeom prst="rect">
                <a:avLst/>
              </a:prstGeom>
              <a:blipFill>
                <a:blip r:embed="rId10"/>
                <a:stretch>
                  <a:fillRect l="-5172" r="-517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Slide Number Placeholder 4">
            <a:extLst>
              <a:ext uri="{FF2B5EF4-FFF2-40B4-BE49-F238E27FC236}">
                <a16:creationId xmlns:a16="http://schemas.microsoft.com/office/drawing/2014/main" id="{20EC8AE4-41F8-44A3-BA02-2A26FCDE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319406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mtClean="0">
                <a:solidFill>
                  <a:srgbClr val="FAA740"/>
                </a:solidFill>
                <a:latin typeface="+mj-lt"/>
              </a:rPr>
              <a:t>3</a:t>
            </a:fld>
            <a:endParaRPr lang="en-GB" dirty="0">
              <a:solidFill>
                <a:srgbClr val="FAA740"/>
              </a:solidFill>
              <a:latin typeface="+mj-lt"/>
            </a:endParaRP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6DB901EA-F3A6-45BE-A3B0-92DC5EFF113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75825" y="2245501"/>
          <a:ext cx="8365019" cy="207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18995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197565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12802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3758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0.6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0.6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42750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0.4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0.6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0.6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304083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0.6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0.6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i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941780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0.6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27188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0.3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0.3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68120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0.3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0.3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0.3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657992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0.6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04728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0.3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0.6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392983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0.3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435195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</a:t>
                      </a:r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091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llout: Bent Line with No Border 58">
                <a:extLst>
                  <a:ext uri="{FF2B5EF4-FFF2-40B4-BE49-F238E27FC236}">
                    <a16:creationId xmlns:a16="http://schemas.microsoft.com/office/drawing/2014/main" id="{59B9888C-F3A3-4BC0-96EB-2924FBE92357}"/>
                  </a:ext>
                </a:extLst>
              </p:cNvPr>
              <p:cNvSpPr/>
              <p:nvPr/>
            </p:nvSpPr>
            <p:spPr>
              <a:xfrm>
                <a:off x="10810884" y="2623139"/>
                <a:ext cx="1276350" cy="569795"/>
              </a:xfrm>
              <a:prstGeom prst="callout2">
                <a:avLst>
                  <a:gd name="adj1" fmla="val 50511"/>
                  <a:gd name="adj2" fmla="val -6840"/>
                  <a:gd name="adj3" fmla="val 50512"/>
                  <a:gd name="adj4" fmla="val -18159"/>
                  <a:gd name="adj5" fmla="val 149629"/>
                  <a:gd name="adj6" fmla="val -61259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3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13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𝑟𝑜𝑏𝑎𝑏𝑖𝑙𝑖𝑡𝑦</m:t>
                          </m:r>
                        </m:sub>
                      </m:sSub>
                      <m:r>
                        <a:rPr lang="en-US" sz="13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3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s-ES" sz="13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E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3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3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13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𝑒𝑟𝑠𝑖𝑠𝑡𝑒𝑛𝑐𝑒</m:t>
                          </m:r>
                        </m:sub>
                      </m:sSub>
                      <m:r>
                        <a:rPr lang="es-ES" sz="13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=3/3</m:t>
                      </m:r>
                    </m:oMath>
                  </m:oMathPara>
                </a14:m>
                <a:endParaRPr lang="es-ES" sz="13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Callout: Bent Line with No Border 58">
                <a:extLst>
                  <a:ext uri="{FF2B5EF4-FFF2-40B4-BE49-F238E27FC236}">
                    <a16:creationId xmlns:a16="http://schemas.microsoft.com/office/drawing/2014/main" id="{59B9888C-F3A3-4BC0-96EB-2924FBE923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884" y="2623139"/>
                <a:ext cx="1276350" cy="569795"/>
              </a:xfrm>
              <a:prstGeom prst="callout2">
                <a:avLst>
                  <a:gd name="adj1" fmla="val 50511"/>
                  <a:gd name="adj2" fmla="val -6840"/>
                  <a:gd name="adj3" fmla="val 50512"/>
                  <a:gd name="adj4" fmla="val -18159"/>
                  <a:gd name="adj5" fmla="val 149629"/>
                  <a:gd name="adj6" fmla="val -61259"/>
                </a:avLst>
              </a:prstGeom>
              <a:blipFill>
                <a:blip r:embed="rId11"/>
                <a:stretch>
                  <a:fillRect t="-31250" r="-194828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B418550-69A0-43F9-8870-25E35097B8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70567" y="1501125"/>
          <a:ext cx="836501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11334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30322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18995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197565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12802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3758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99553">
                <a:tc gridSpan="40">
                  <a:txBody>
                    <a:bodyPr/>
                    <a:lstStyle/>
                    <a:p>
                      <a:pPr algn="ctr"/>
                      <a:r>
                        <a:rPr lang="es-ES" sz="13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time step</a:t>
                      </a:r>
                      <a:endParaRPr lang="en-US" sz="13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435195"/>
                  </a:ext>
                </a:extLst>
              </a:tr>
              <a:tr h="43196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day 1</a:t>
                      </a: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day 2</a:t>
                      </a:r>
                      <a:endParaRPr lang="en-US" sz="1100" b="0" noProof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day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3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Day 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day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5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day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6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day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7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day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8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day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9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day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10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day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11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day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12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day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13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day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14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day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15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day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16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day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17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day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18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day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19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day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20</a:t>
                      </a: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en-US" sz="1100" b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8091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llout: Bent Line with No Border 20">
                <a:extLst>
                  <a:ext uri="{FF2B5EF4-FFF2-40B4-BE49-F238E27FC236}">
                    <a16:creationId xmlns:a16="http://schemas.microsoft.com/office/drawing/2014/main" id="{382833C6-6D9A-4670-A0FE-E1F6258675DD}"/>
                  </a:ext>
                </a:extLst>
              </p:cNvPr>
              <p:cNvSpPr/>
              <p:nvPr/>
            </p:nvSpPr>
            <p:spPr>
              <a:xfrm>
                <a:off x="11102919" y="3638414"/>
                <a:ext cx="818703" cy="569795"/>
              </a:xfrm>
              <a:prstGeom prst="callout2">
                <a:avLst>
                  <a:gd name="adj1" fmla="val 50511"/>
                  <a:gd name="adj2" fmla="val -6840"/>
                  <a:gd name="adj3" fmla="val 50512"/>
                  <a:gd name="adj4" fmla="val -18159"/>
                  <a:gd name="adj5" fmla="val 109148"/>
                  <a:gd name="adj6" fmla="val -57413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s-ES" sz="1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s-ES" sz="13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𝑙𝑒𝑎𝑑</m:t>
                      </m:r>
                      <m:r>
                        <a:rPr lang="es-ES" sz="1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s-ES" sz="13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Callout: Bent Line with No Border 20">
                <a:extLst>
                  <a:ext uri="{FF2B5EF4-FFF2-40B4-BE49-F238E27FC236}">
                    <a16:creationId xmlns:a16="http://schemas.microsoft.com/office/drawing/2014/main" id="{382833C6-6D9A-4670-A0FE-E1F625867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2919" y="3638414"/>
                <a:ext cx="818703" cy="569795"/>
              </a:xfrm>
              <a:prstGeom prst="callout2">
                <a:avLst>
                  <a:gd name="adj1" fmla="val 50511"/>
                  <a:gd name="adj2" fmla="val -6840"/>
                  <a:gd name="adj3" fmla="val 50512"/>
                  <a:gd name="adj4" fmla="val -18159"/>
                  <a:gd name="adj5" fmla="val 109148"/>
                  <a:gd name="adj6" fmla="val -57413"/>
                </a:avLst>
              </a:prstGeom>
              <a:blipFill>
                <a:blip r:embed="rId12"/>
                <a:stretch>
                  <a:fillRect t="-37931" r="-205714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llout: Bent Line with No Border 21">
                <a:extLst>
                  <a:ext uri="{FF2B5EF4-FFF2-40B4-BE49-F238E27FC236}">
                    <a16:creationId xmlns:a16="http://schemas.microsoft.com/office/drawing/2014/main" id="{A1910C4F-7CA4-49B9-92D0-3858A2D68FCC}"/>
                  </a:ext>
                </a:extLst>
              </p:cNvPr>
              <p:cNvSpPr/>
              <p:nvPr/>
            </p:nvSpPr>
            <p:spPr>
              <a:xfrm>
                <a:off x="11102919" y="1718270"/>
                <a:ext cx="818703" cy="569795"/>
              </a:xfrm>
              <a:prstGeom prst="callout2">
                <a:avLst>
                  <a:gd name="adj1" fmla="val 50511"/>
                  <a:gd name="adj2" fmla="val -6840"/>
                  <a:gd name="adj3" fmla="val 50512"/>
                  <a:gd name="adj4" fmla="val -18159"/>
                  <a:gd name="adj5" fmla="val 109148"/>
                  <a:gd name="adj6" fmla="val -57413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s-ES" sz="1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s-ES" sz="13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𝑙𝑒𝑎𝑑</m:t>
                      </m:r>
                      <m:r>
                        <a:rPr lang="es-ES" sz="1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s-ES" sz="13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Callout: Bent Line with No Border 21">
                <a:extLst>
                  <a:ext uri="{FF2B5EF4-FFF2-40B4-BE49-F238E27FC236}">
                    <a16:creationId xmlns:a16="http://schemas.microsoft.com/office/drawing/2014/main" id="{A1910C4F-7CA4-49B9-92D0-3858A2D68F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2919" y="1718270"/>
                <a:ext cx="818703" cy="569795"/>
              </a:xfrm>
              <a:prstGeom prst="callout2">
                <a:avLst>
                  <a:gd name="adj1" fmla="val 50511"/>
                  <a:gd name="adj2" fmla="val -6840"/>
                  <a:gd name="adj3" fmla="val 50512"/>
                  <a:gd name="adj4" fmla="val -18159"/>
                  <a:gd name="adj5" fmla="val 109148"/>
                  <a:gd name="adj6" fmla="val -57413"/>
                </a:avLst>
              </a:prstGeom>
              <a:blipFill>
                <a:blip r:embed="rId13"/>
                <a:stretch>
                  <a:fillRect t="-48276" r="-205714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07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49" grpId="0"/>
      <p:bldP spid="57" grpId="0"/>
      <p:bldP spid="58" grpId="0"/>
      <p:bldP spid="59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C3133-4877-48BA-8282-E1F81F6A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4</a:t>
            </a:fld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9FB96FB-7472-4171-923A-812CFCA72F49}"/>
              </a:ext>
            </a:extLst>
          </p:cNvPr>
          <p:cNvSpPr/>
          <p:nvPr/>
        </p:nvSpPr>
        <p:spPr>
          <a:xfrm>
            <a:off x="4138610" y="3641158"/>
            <a:ext cx="109538" cy="54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7EDB9D5-35FE-4651-AB3B-FE26E707B6AC}"/>
              </a:ext>
            </a:extLst>
          </p:cNvPr>
          <p:cNvSpPr/>
          <p:nvPr/>
        </p:nvSpPr>
        <p:spPr>
          <a:xfrm>
            <a:off x="4248148" y="3697766"/>
            <a:ext cx="109538" cy="54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FE996C-7D3B-4E63-BD9B-D7D9A5198802}"/>
              </a:ext>
            </a:extLst>
          </p:cNvPr>
          <p:cNvSpPr/>
          <p:nvPr/>
        </p:nvSpPr>
        <p:spPr>
          <a:xfrm>
            <a:off x="4357686" y="3751766"/>
            <a:ext cx="109538" cy="54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F87841B-7CC0-440F-B67D-BB6E8B66BC04}"/>
              </a:ext>
            </a:extLst>
          </p:cNvPr>
          <p:cNvSpPr/>
          <p:nvPr/>
        </p:nvSpPr>
        <p:spPr>
          <a:xfrm>
            <a:off x="4467224" y="3807605"/>
            <a:ext cx="109538" cy="54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17EC747-7157-424C-9927-BEF8805964E0}"/>
              </a:ext>
            </a:extLst>
          </p:cNvPr>
          <p:cNvSpPr/>
          <p:nvPr/>
        </p:nvSpPr>
        <p:spPr>
          <a:xfrm>
            <a:off x="4576762" y="3864213"/>
            <a:ext cx="109538" cy="54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F62D083-98F4-41E0-B30E-E227DFBC9B34}"/>
              </a:ext>
            </a:extLst>
          </p:cNvPr>
          <p:cNvSpPr/>
          <p:nvPr/>
        </p:nvSpPr>
        <p:spPr>
          <a:xfrm>
            <a:off x="4686300" y="3918213"/>
            <a:ext cx="109538" cy="54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ACD06F9-D565-495D-ACD8-4EB910344447}"/>
              </a:ext>
            </a:extLst>
          </p:cNvPr>
          <p:cNvSpPr/>
          <p:nvPr/>
        </p:nvSpPr>
        <p:spPr>
          <a:xfrm>
            <a:off x="4795838" y="3972213"/>
            <a:ext cx="109538" cy="54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E54AFC3-1C71-4DAB-B45F-A83BA8F3F3CD}"/>
              </a:ext>
            </a:extLst>
          </p:cNvPr>
          <p:cNvSpPr/>
          <p:nvPr/>
        </p:nvSpPr>
        <p:spPr>
          <a:xfrm>
            <a:off x="4905376" y="4028821"/>
            <a:ext cx="109538" cy="54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0AE716F-4F9D-4A10-A4A5-14CA0C212E1B}"/>
              </a:ext>
            </a:extLst>
          </p:cNvPr>
          <p:cNvSpPr/>
          <p:nvPr/>
        </p:nvSpPr>
        <p:spPr>
          <a:xfrm>
            <a:off x="5014914" y="4082821"/>
            <a:ext cx="109538" cy="54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3B19259-E831-43FF-927E-82F18635CD8C}"/>
              </a:ext>
            </a:extLst>
          </p:cNvPr>
          <p:cNvSpPr/>
          <p:nvPr/>
        </p:nvSpPr>
        <p:spPr>
          <a:xfrm>
            <a:off x="5124452" y="4138660"/>
            <a:ext cx="109538" cy="54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D4C5319-CE56-41DD-8961-27CD0D17D91D}"/>
              </a:ext>
            </a:extLst>
          </p:cNvPr>
          <p:cNvSpPr/>
          <p:nvPr/>
        </p:nvSpPr>
        <p:spPr>
          <a:xfrm>
            <a:off x="5233990" y="4195268"/>
            <a:ext cx="109538" cy="54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44C441-4494-4CE9-9FE9-C49BEB68CB87}"/>
              </a:ext>
            </a:extLst>
          </p:cNvPr>
          <p:cNvSpPr/>
          <p:nvPr/>
        </p:nvSpPr>
        <p:spPr>
          <a:xfrm>
            <a:off x="5343528" y="4249268"/>
            <a:ext cx="109538" cy="54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55843-C496-4BA9-B07A-1ECB2553BB30}"/>
              </a:ext>
            </a:extLst>
          </p:cNvPr>
          <p:cNvSpPr/>
          <p:nvPr/>
        </p:nvSpPr>
        <p:spPr>
          <a:xfrm>
            <a:off x="5453066" y="4303268"/>
            <a:ext cx="109538" cy="54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58D571-5376-43D7-9146-C6971E0B7448}"/>
              </a:ext>
            </a:extLst>
          </p:cNvPr>
          <p:cNvSpPr/>
          <p:nvPr/>
        </p:nvSpPr>
        <p:spPr>
          <a:xfrm>
            <a:off x="5562604" y="4359876"/>
            <a:ext cx="109538" cy="54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771758A-A42A-44AF-A8E6-4C5719E8476E}"/>
              </a:ext>
            </a:extLst>
          </p:cNvPr>
          <p:cNvSpPr/>
          <p:nvPr/>
        </p:nvSpPr>
        <p:spPr>
          <a:xfrm>
            <a:off x="5672142" y="4413876"/>
            <a:ext cx="109538" cy="54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3BF94CB-E425-46FA-9F8C-2399D2F00AC4}"/>
              </a:ext>
            </a:extLst>
          </p:cNvPr>
          <p:cNvSpPr/>
          <p:nvPr/>
        </p:nvSpPr>
        <p:spPr>
          <a:xfrm>
            <a:off x="5781680" y="4469715"/>
            <a:ext cx="109538" cy="54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0E366AD-11C1-4F56-9711-C8E5897F626C}"/>
              </a:ext>
            </a:extLst>
          </p:cNvPr>
          <p:cNvSpPr/>
          <p:nvPr/>
        </p:nvSpPr>
        <p:spPr>
          <a:xfrm>
            <a:off x="5891218" y="4526323"/>
            <a:ext cx="109538" cy="54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5AE4F1D-4E52-48E8-A9F5-B9FBBE7A98F8}"/>
              </a:ext>
            </a:extLst>
          </p:cNvPr>
          <p:cNvSpPr/>
          <p:nvPr/>
        </p:nvSpPr>
        <p:spPr>
          <a:xfrm>
            <a:off x="6000756" y="4580323"/>
            <a:ext cx="109538" cy="54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77E4AAC-6F1D-4FFD-856F-8F639DF0D622}"/>
              </a:ext>
            </a:extLst>
          </p:cNvPr>
          <p:cNvSpPr/>
          <p:nvPr/>
        </p:nvSpPr>
        <p:spPr>
          <a:xfrm>
            <a:off x="6105532" y="4636992"/>
            <a:ext cx="109538" cy="54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BD8B4C-A0CA-4088-ABC4-FA5CDD68B262}"/>
              </a:ext>
            </a:extLst>
          </p:cNvPr>
          <p:cNvSpPr/>
          <p:nvPr/>
        </p:nvSpPr>
        <p:spPr>
          <a:xfrm>
            <a:off x="6215070" y="4693600"/>
            <a:ext cx="109538" cy="54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10B257DD-B154-40EE-B58C-C4747D8D80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497"/>
          <a:stretch/>
        </p:blipFill>
        <p:spPr>
          <a:xfrm>
            <a:off x="1173954" y="3812980"/>
            <a:ext cx="6038850" cy="1560549"/>
          </a:xfrm>
          <a:prstGeom prst="rect">
            <a:avLst/>
          </a:prstGeom>
        </p:spPr>
      </p:pic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CBDCD8CF-9018-4B4E-AEDE-B4E244A101F8}"/>
              </a:ext>
            </a:extLst>
          </p:cNvPr>
          <p:cNvCxnSpPr>
            <a:cxnSpLocks/>
          </p:cNvCxnSpPr>
          <p:nvPr/>
        </p:nvCxnSpPr>
        <p:spPr>
          <a:xfrm rot="5400000">
            <a:off x="2754444" y="3005873"/>
            <a:ext cx="372052" cy="133940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546C92E1-398A-468C-AE13-5049ADEC64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877" t="4094" r="1730" b="90322"/>
          <a:stretch/>
        </p:blipFill>
        <p:spPr>
          <a:xfrm>
            <a:off x="1614486" y="5638065"/>
            <a:ext cx="4752000" cy="27357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D0B19587-B712-4D50-83A8-DB56FFA6BF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75" t="71476" r="1441" b="24396"/>
          <a:stretch/>
        </p:blipFill>
        <p:spPr>
          <a:xfrm>
            <a:off x="1614487" y="5424762"/>
            <a:ext cx="4748214" cy="19940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4E21221F-5775-4813-B624-BA06DBE89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471"/>
          <a:stretch/>
        </p:blipFill>
        <p:spPr>
          <a:xfrm>
            <a:off x="1228723" y="5978650"/>
            <a:ext cx="6038850" cy="8976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Callout: Bent Line with No Border 104">
                <a:extLst>
                  <a:ext uri="{FF2B5EF4-FFF2-40B4-BE49-F238E27FC236}">
                    <a16:creationId xmlns:a16="http://schemas.microsoft.com/office/drawing/2014/main" id="{D3DDDB07-6108-4ABF-B585-B195C8C1D8F5}"/>
                  </a:ext>
                </a:extLst>
              </p:cNvPr>
              <p:cNvSpPr/>
              <p:nvPr/>
            </p:nvSpPr>
            <p:spPr>
              <a:xfrm>
                <a:off x="4621053" y="3309674"/>
                <a:ext cx="1276350" cy="569795"/>
              </a:xfrm>
              <a:prstGeom prst="callout2">
                <a:avLst>
                  <a:gd name="adj1" fmla="val 50511"/>
                  <a:gd name="adj2" fmla="val -6840"/>
                  <a:gd name="adj3" fmla="val 50512"/>
                  <a:gd name="adj4" fmla="val -18159"/>
                  <a:gd name="adj5" fmla="val 100148"/>
                  <a:gd name="adj6" fmla="val -35587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3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13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𝑟𝑜𝑏𝑎𝑏𝑖𝑙𝑖𝑡𝑦</m:t>
                          </m:r>
                        </m:sub>
                      </m:sSub>
                      <m:r>
                        <a:rPr lang="en-US" sz="13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3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s-ES" sz="1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E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3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3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13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𝑒𝑟𝑠𝑖𝑠𝑡𝑒𝑛𝑐𝑒</m:t>
                          </m:r>
                        </m:sub>
                      </m:sSub>
                      <m:r>
                        <a:rPr lang="es-ES" sz="13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sz="13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s-ES" sz="1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ES" sz="13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5" name="Callout: Bent Line with No Border 104">
                <a:extLst>
                  <a:ext uri="{FF2B5EF4-FFF2-40B4-BE49-F238E27FC236}">
                    <a16:creationId xmlns:a16="http://schemas.microsoft.com/office/drawing/2014/main" id="{D3DDDB07-6108-4ABF-B585-B195C8C1D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053" y="3309674"/>
                <a:ext cx="1276350" cy="569795"/>
              </a:xfrm>
              <a:prstGeom prst="callout2">
                <a:avLst>
                  <a:gd name="adj1" fmla="val 50511"/>
                  <a:gd name="adj2" fmla="val -6840"/>
                  <a:gd name="adj3" fmla="val 50512"/>
                  <a:gd name="adj4" fmla="val -18159"/>
                  <a:gd name="adj5" fmla="val 100148"/>
                  <a:gd name="adj6" fmla="val -35587"/>
                </a:avLst>
              </a:prstGeom>
              <a:blipFill>
                <a:blip r:embed="rId5"/>
                <a:stretch>
                  <a:fillRect t="-61224" r="-364516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E2DDA8B8-E31D-4C9C-A89D-3D612C9A8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620895"/>
              </p:ext>
            </p:extLst>
          </p:nvPr>
        </p:nvGraphicFramePr>
        <p:xfrm>
          <a:off x="7823489" y="4055821"/>
          <a:ext cx="3037400" cy="165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9350">
                  <a:extLst>
                    <a:ext uri="{9D8B030D-6E8A-4147-A177-3AD203B41FA5}">
                      <a16:colId xmlns:a16="http://schemas.microsoft.com/office/drawing/2014/main" val="1760634743"/>
                    </a:ext>
                  </a:extLst>
                </a:gridCol>
                <a:gridCol w="759350">
                  <a:extLst>
                    <a:ext uri="{9D8B030D-6E8A-4147-A177-3AD203B41FA5}">
                      <a16:colId xmlns:a16="http://schemas.microsoft.com/office/drawing/2014/main" val="2897679186"/>
                    </a:ext>
                  </a:extLst>
                </a:gridCol>
                <a:gridCol w="759350">
                  <a:extLst>
                    <a:ext uri="{9D8B030D-6E8A-4147-A177-3AD203B41FA5}">
                      <a16:colId xmlns:a16="http://schemas.microsoft.com/office/drawing/2014/main" val="3475137582"/>
                    </a:ext>
                  </a:extLst>
                </a:gridCol>
                <a:gridCol w="759350">
                  <a:extLst>
                    <a:ext uri="{9D8B030D-6E8A-4147-A177-3AD203B41FA5}">
                      <a16:colId xmlns:a16="http://schemas.microsoft.com/office/drawing/2014/main" val="374276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ES" dirty="0" err="1"/>
                        <a:t>Forecast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55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29376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ES" dirty="0" err="1"/>
                        <a:t>Observation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0981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0528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0C52CBF-799B-4FEE-9788-BE4365C28C16}"/>
                  </a:ext>
                </a:extLst>
              </p:cNvPr>
              <p:cNvSpPr txBox="1"/>
              <p:nvPr/>
            </p:nvSpPr>
            <p:spPr>
              <a:xfrm>
                <a:off x="8770288" y="6076680"/>
                <a:ext cx="960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.0.8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0C52CBF-799B-4FEE-9788-BE4365C28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288" y="6076680"/>
                <a:ext cx="960969" cy="276999"/>
              </a:xfrm>
              <a:prstGeom prst="rect">
                <a:avLst/>
              </a:prstGeom>
              <a:blipFill>
                <a:blip r:embed="rId6"/>
                <a:stretch>
                  <a:fillRect l="-11465" t="-28889" r="-14013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" name="Picture 109">
            <a:extLst>
              <a:ext uri="{FF2B5EF4-FFF2-40B4-BE49-F238E27FC236}">
                <a16:creationId xmlns:a16="http://schemas.microsoft.com/office/drawing/2014/main" id="{9DE12B2C-5A73-40B9-B0B4-59CE1A3417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8037" y="1595826"/>
            <a:ext cx="3782852" cy="1410455"/>
          </a:xfrm>
          <a:prstGeom prst="rect">
            <a:avLst/>
          </a:prstGeom>
        </p:spPr>
      </p:pic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8F9A18E9-14B8-44FE-9C8F-713B1F550DB1}"/>
              </a:ext>
            </a:extLst>
          </p:cNvPr>
          <p:cNvCxnSpPr>
            <a:cxnSpLocks/>
            <a:stCxn id="105" idx="0"/>
            <a:endCxn id="110" idx="0"/>
          </p:cNvCxnSpPr>
          <p:nvPr/>
        </p:nvCxnSpPr>
        <p:spPr>
          <a:xfrm flipV="1">
            <a:off x="5897403" y="1595826"/>
            <a:ext cx="3072060" cy="1998746"/>
          </a:xfrm>
          <a:prstGeom prst="curvedConnector4">
            <a:avLst>
              <a:gd name="adj1" fmla="val 19216"/>
              <a:gd name="adj2" fmla="val 1114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D519C837-9A76-4EE3-AB98-FFD03491AA04}"/>
              </a:ext>
            </a:extLst>
          </p:cNvPr>
          <p:cNvCxnSpPr>
            <a:cxnSpLocks/>
            <a:endCxn id="110" idx="0"/>
          </p:cNvCxnSpPr>
          <p:nvPr/>
        </p:nvCxnSpPr>
        <p:spPr>
          <a:xfrm rot="16200000" flipV="1">
            <a:off x="7060900" y="3504389"/>
            <a:ext cx="4567820" cy="750694"/>
          </a:xfrm>
          <a:prstGeom prst="curvedConnector5">
            <a:avLst>
              <a:gd name="adj1" fmla="val 34561"/>
              <a:gd name="adj2" fmla="val -241853"/>
              <a:gd name="adj3" fmla="val 1050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124">
            <a:extLst>
              <a:ext uri="{FF2B5EF4-FFF2-40B4-BE49-F238E27FC236}">
                <a16:creationId xmlns:a16="http://schemas.microsoft.com/office/drawing/2014/main" id="{11E92E42-20D1-413B-825A-F7978F84B9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9175" y="158343"/>
            <a:ext cx="5467350" cy="2630712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C361646C-DBE9-4ADD-9B27-CC290D38F8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1218" y="343264"/>
            <a:ext cx="6261964" cy="212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4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126">
            <a:extLst>
              <a:ext uri="{FF2B5EF4-FFF2-40B4-BE49-F238E27FC236}">
                <a16:creationId xmlns:a16="http://schemas.microsoft.com/office/drawing/2014/main" id="{C361646C-DBE9-4ADD-9B27-CC290D38F8D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270" y="3150380"/>
            <a:ext cx="6261964" cy="212505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C3133-4877-48BA-8282-E1F81F6A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5</a:t>
            </a:fld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7EDB9D5-35FE-4651-AB3B-FE26E707B6AC}"/>
              </a:ext>
            </a:extLst>
          </p:cNvPr>
          <p:cNvSpPr/>
          <p:nvPr/>
        </p:nvSpPr>
        <p:spPr>
          <a:xfrm>
            <a:off x="4248148" y="3069116"/>
            <a:ext cx="109538" cy="54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CBDCD8CF-9018-4B4E-AEDE-B4E244A101F8}"/>
              </a:ext>
            </a:extLst>
          </p:cNvPr>
          <p:cNvCxnSpPr>
            <a:cxnSpLocks/>
            <a:stCxn id="125" idx="2"/>
          </p:cNvCxnSpPr>
          <p:nvPr/>
        </p:nvCxnSpPr>
        <p:spPr>
          <a:xfrm rot="5400000">
            <a:off x="3265243" y="2735163"/>
            <a:ext cx="452241" cy="56002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546C92E1-398A-468C-AE13-5049ADEC64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877" t="4094" r="1730" b="90322"/>
          <a:stretch/>
        </p:blipFill>
        <p:spPr>
          <a:xfrm>
            <a:off x="1614486" y="5638065"/>
            <a:ext cx="4752000" cy="27357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D0B19587-B712-4D50-83A8-DB56FFA6BF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75" t="71476" r="1441" b="24396"/>
          <a:stretch/>
        </p:blipFill>
        <p:spPr>
          <a:xfrm>
            <a:off x="1614487" y="5424762"/>
            <a:ext cx="4748214" cy="19940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4E21221F-5775-4813-B624-BA06DBE89F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3471"/>
          <a:stretch/>
        </p:blipFill>
        <p:spPr>
          <a:xfrm>
            <a:off x="1228723" y="5978650"/>
            <a:ext cx="6038850" cy="8976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Callout: Bent Line with No Border 104">
                <a:extLst>
                  <a:ext uri="{FF2B5EF4-FFF2-40B4-BE49-F238E27FC236}">
                    <a16:creationId xmlns:a16="http://schemas.microsoft.com/office/drawing/2014/main" id="{D3DDDB07-6108-4ABF-B585-B195C8C1D8F5}"/>
                  </a:ext>
                </a:extLst>
              </p:cNvPr>
              <p:cNvSpPr/>
              <p:nvPr/>
            </p:nvSpPr>
            <p:spPr>
              <a:xfrm>
                <a:off x="4621053" y="2671499"/>
                <a:ext cx="1276350" cy="569795"/>
              </a:xfrm>
              <a:prstGeom prst="callout2">
                <a:avLst>
                  <a:gd name="adj1" fmla="val 50511"/>
                  <a:gd name="adj2" fmla="val -6840"/>
                  <a:gd name="adj3" fmla="val 50512"/>
                  <a:gd name="adj4" fmla="val -18159"/>
                  <a:gd name="adj5" fmla="val 100148"/>
                  <a:gd name="adj6" fmla="val -35587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3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13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𝑟𝑜𝑏𝑎𝑏𝑖𝑙𝑖𝑡𝑦</m:t>
                          </m:r>
                        </m:sub>
                      </m:sSub>
                      <m:r>
                        <a:rPr lang="en-US" sz="13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3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s-ES" sz="13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ES" sz="13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3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3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13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𝑒𝑟𝑠𝑖𝑠𝑡𝑒𝑛𝑐𝑒</m:t>
                          </m:r>
                        </m:sub>
                      </m:sSub>
                      <m:r>
                        <a:rPr lang="es-ES" sz="13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sz="13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s-ES" sz="13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ES" sz="13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5" name="Callout: Bent Line with No Border 104">
                <a:extLst>
                  <a:ext uri="{FF2B5EF4-FFF2-40B4-BE49-F238E27FC236}">
                    <a16:creationId xmlns:a16="http://schemas.microsoft.com/office/drawing/2014/main" id="{D3DDDB07-6108-4ABF-B585-B195C8C1D8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053" y="2671499"/>
                <a:ext cx="1276350" cy="569795"/>
              </a:xfrm>
              <a:prstGeom prst="callout2">
                <a:avLst>
                  <a:gd name="adj1" fmla="val 50511"/>
                  <a:gd name="adj2" fmla="val -6840"/>
                  <a:gd name="adj3" fmla="val 50512"/>
                  <a:gd name="adj4" fmla="val -18159"/>
                  <a:gd name="adj5" fmla="val 100148"/>
                  <a:gd name="adj6" fmla="val -35587"/>
                </a:avLst>
              </a:prstGeom>
              <a:blipFill>
                <a:blip r:embed="rId6"/>
                <a:stretch>
                  <a:fillRect t="-63265" r="-364516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E2DDA8B8-E31D-4C9C-A89D-3D612C9A82EF}"/>
              </a:ext>
            </a:extLst>
          </p:cNvPr>
          <p:cNvGraphicFramePr>
            <a:graphicFrameLocks noGrp="1"/>
          </p:cNvGraphicFramePr>
          <p:nvPr/>
        </p:nvGraphicFramePr>
        <p:xfrm>
          <a:off x="7823489" y="4055821"/>
          <a:ext cx="3037400" cy="165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9350">
                  <a:extLst>
                    <a:ext uri="{9D8B030D-6E8A-4147-A177-3AD203B41FA5}">
                      <a16:colId xmlns:a16="http://schemas.microsoft.com/office/drawing/2014/main" val="1760634743"/>
                    </a:ext>
                  </a:extLst>
                </a:gridCol>
                <a:gridCol w="759350">
                  <a:extLst>
                    <a:ext uri="{9D8B030D-6E8A-4147-A177-3AD203B41FA5}">
                      <a16:colId xmlns:a16="http://schemas.microsoft.com/office/drawing/2014/main" val="2897679186"/>
                    </a:ext>
                  </a:extLst>
                </a:gridCol>
                <a:gridCol w="759350">
                  <a:extLst>
                    <a:ext uri="{9D8B030D-6E8A-4147-A177-3AD203B41FA5}">
                      <a16:colId xmlns:a16="http://schemas.microsoft.com/office/drawing/2014/main" val="3475137582"/>
                    </a:ext>
                  </a:extLst>
                </a:gridCol>
                <a:gridCol w="759350">
                  <a:extLst>
                    <a:ext uri="{9D8B030D-6E8A-4147-A177-3AD203B41FA5}">
                      <a16:colId xmlns:a16="http://schemas.microsoft.com/office/drawing/2014/main" val="374276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ES" dirty="0" err="1"/>
                        <a:t>Forecast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55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29376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ES" dirty="0" err="1"/>
                        <a:t>Observation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0981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0528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0C52CBF-799B-4FEE-9788-BE4365C28C16}"/>
                  </a:ext>
                </a:extLst>
              </p:cNvPr>
              <p:cNvSpPr txBox="1"/>
              <p:nvPr/>
            </p:nvSpPr>
            <p:spPr>
              <a:xfrm>
                <a:off x="8770288" y="6076680"/>
                <a:ext cx="960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.0.8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0C52CBF-799B-4FEE-9788-BE4365C28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288" y="6076680"/>
                <a:ext cx="960969" cy="276999"/>
              </a:xfrm>
              <a:prstGeom prst="rect">
                <a:avLst/>
              </a:prstGeom>
              <a:blipFill>
                <a:blip r:embed="rId7"/>
                <a:stretch>
                  <a:fillRect l="-11465" t="-28889" r="-14013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" name="Picture 109">
            <a:extLst>
              <a:ext uri="{FF2B5EF4-FFF2-40B4-BE49-F238E27FC236}">
                <a16:creationId xmlns:a16="http://schemas.microsoft.com/office/drawing/2014/main" id="{9DE12B2C-5A73-40B9-B0B4-59CE1A3417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8037" y="1595826"/>
            <a:ext cx="3782852" cy="1410455"/>
          </a:xfrm>
          <a:prstGeom prst="rect">
            <a:avLst/>
          </a:prstGeom>
        </p:spPr>
      </p:pic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8F9A18E9-14B8-44FE-9C8F-713B1F550DB1}"/>
              </a:ext>
            </a:extLst>
          </p:cNvPr>
          <p:cNvCxnSpPr>
            <a:cxnSpLocks/>
            <a:stCxn id="105" idx="0"/>
            <a:endCxn id="110" idx="0"/>
          </p:cNvCxnSpPr>
          <p:nvPr/>
        </p:nvCxnSpPr>
        <p:spPr>
          <a:xfrm flipV="1">
            <a:off x="5897403" y="1595826"/>
            <a:ext cx="3072060" cy="1360571"/>
          </a:xfrm>
          <a:prstGeom prst="curvedConnector4">
            <a:avLst>
              <a:gd name="adj1" fmla="val 19216"/>
              <a:gd name="adj2" fmla="val 1168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D519C837-9A76-4EE3-AB98-FFD03491AA04}"/>
              </a:ext>
            </a:extLst>
          </p:cNvPr>
          <p:cNvCxnSpPr>
            <a:cxnSpLocks/>
            <a:endCxn id="110" idx="0"/>
          </p:cNvCxnSpPr>
          <p:nvPr/>
        </p:nvCxnSpPr>
        <p:spPr>
          <a:xfrm rot="16200000" flipV="1">
            <a:off x="7060900" y="3504389"/>
            <a:ext cx="4567820" cy="750694"/>
          </a:xfrm>
          <a:prstGeom prst="curvedConnector5">
            <a:avLst>
              <a:gd name="adj1" fmla="val 34561"/>
              <a:gd name="adj2" fmla="val -241853"/>
              <a:gd name="adj3" fmla="val 1050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124">
            <a:extLst>
              <a:ext uri="{FF2B5EF4-FFF2-40B4-BE49-F238E27FC236}">
                <a16:creationId xmlns:a16="http://schemas.microsoft.com/office/drawing/2014/main" id="{11E92E42-20D1-413B-825A-F7978F84B928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7700" y="158343"/>
            <a:ext cx="5467350" cy="263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7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2822930-3F88-491E-84DB-ED313AC3BB2B}"/>
              </a:ext>
            </a:extLst>
          </p:cNvPr>
          <p:cNvGrpSpPr/>
          <p:nvPr/>
        </p:nvGrpSpPr>
        <p:grpSpPr>
          <a:xfrm>
            <a:off x="7531929" y="545491"/>
            <a:ext cx="4648620" cy="1633685"/>
            <a:chOff x="7333965" y="545491"/>
            <a:chExt cx="4648620" cy="163368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5901464-C1D8-4096-BD5E-00C861A6E82B}"/>
                </a:ext>
              </a:extLst>
            </p:cNvPr>
            <p:cNvSpPr/>
            <p:nvPr/>
          </p:nvSpPr>
          <p:spPr>
            <a:xfrm>
              <a:off x="9424988" y="1934350"/>
              <a:ext cx="176212" cy="1635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CE1203AE-3AB4-4EDB-B311-A71717169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33965" y="545491"/>
              <a:ext cx="4648620" cy="1633685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B86B454-F164-47DB-90D2-545DCBE8FA17}"/>
              </a:ext>
            </a:extLst>
          </p:cNvPr>
          <p:cNvGrpSpPr/>
          <p:nvPr/>
        </p:nvGrpSpPr>
        <p:grpSpPr>
          <a:xfrm>
            <a:off x="0" y="-2476"/>
            <a:ext cx="6787896" cy="2941320"/>
            <a:chOff x="0" y="-2476"/>
            <a:chExt cx="6787896" cy="294132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2081185-FEFA-4800-9C23-19388C9A42AF}"/>
                </a:ext>
              </a:extLst>
            </p:cNvPr>
            <p:cNvSpPr/>
            <p:nvPr/>
          </p:nvSpPr>
          <p:spPr>
            <a:xfrm>
              <a:off x="2621757" y="2301174"/>
              <a:ext cx="197642" cy="204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DB3E661-977B-4503-8F15-EC2B38922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476"/>
              <a:ext cx="6787896" cy="2941320"/>
            </a:xfrm>
            <a:prstGeom prst="rect">
              <a:avLst/>
            </a:prstGeom>
          </p:spPr>
        </p:pic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A7EDB9D5-35FE-4651-AB3B-FE26E707B6AC}"/>
              </a:ext>
            </a:extLst>
          </p:cNvPr>
          <p:cNvSpPr/>
          <p:nvPr/>
        </p:nvSpPr>
        <p:spPr>
          <a:xfrm>
            <a:off x="4248148" y="3069116"/>
            <a:ext cx="109538" cy="54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E2DDA8B8-E31D-4C9C-A89D-3D612C9A8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914498"/>
              </p:ext>
            </p:extLst>
          </p:nvPr>
        </p:nvGraphicFramePr>
        <p:xfrm>
          <a:off x="8215521" y="4105320"/>
          <a:ext cx="337945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894">
                  <a:extLst>
                    <a:ext uri="{9D8B030D-6E8A-4147-A177-3AD203B41FA5}">
                      <a16:colId xmlns:a16="http://schemas.microsoft.com/office/drawing/2014/main" val="1760634743"/>
                    </a:ext>
                  </a:extLst>
                </a:gridCol>
                <a:gridCol w="588313">
                  <a:extLst>
                    <a:ext uri="{9D8B030D-6E8A-4147-A177-3AD203B41FA5}">
                      <a16:colId xmlns:a16="http://schemas.microsoft.com/office/drawing/2014/main" val="2897679186"/>
                    </a:ext>
                  </a:extLst>
                </a:gridCol>
                <a:gridCol w="606697">
                  <a:extLst>
                    <a:ext uri="{9D8B030D-6E8A-4147-A177-3AD203B41FA5}">
                      <a16:colId xmlns:a16="http://schemas.microsoft.com/office/drawing/2014/main" val="3475137582"/>
                    </a:ext>
                  </a:extLst>
                </a:gridCol>
                <a:gridCol w="634273">
                  <a:extLst>
                    <a:ext uri="{9D8B030D-6E8A-4147-A177-3AD203B41FA5}">
                      <a16:colId xmlns:a16="http://schemas.microsoft.com/office/drawing/2014/main" val="3742767575"/>
                    </a:ext>
                  </a:extLst>
                </a:gridCol>
                <a:gridCol w="634273">
                  <a:extLst>
                    <a:ext uri="{9D8B030D-6E8A-4147-A177-3AD203B41FA5}">
                      <a16:colId xmlns:a16="http://schemas.microsoft.com/office/drawing/2014/main" val="3945295863"/>
                    </a:ext>
                  </a:extLst>
                </a:gridCol>
              </a:tblGrid>
              <a:tr h="293070">
                <a:tc>
                  <a:txBody>
                    <a:bodyPr/>
                    <a:lstStyle/>
                    <a:p>
                      <a:endParaRPr lang="en-US" sz="1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1400" b="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predicted</a:t>
                      </a:r>
                      <a:endParaRPr lang="en-US" sz="1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99559842"/>
                  </a:ext>
                </a:extLst>
              </a:tr>
              <a:tr h="293070">
                <a:tc>
                  <a:txBody>
                    <a:bodyPr/>
                    <a:lstStyle/>
                    <a:p>
                      <a:endParaRPr lang="en-US" sz="1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True</a:t>
                      </a:r>
                      <a:endParaRPr lang="en-US" sz="1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False</a:t>
                      </a:r>
                      <a:endParaRPr lang="en-US" sz="1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  <a:endParaRPr lang="en-US" sz="1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293764"/>
                  </a:ext>
                </a:extLst>
              </a:tr>
              <a:tr h="293070">
                <a:tc rowSpan="2">
                  <a:txBody>
                    <a:bodyPr/>
                    <a:lstStyle/>
                    <a:p>
                      <a:r>
                        <a:rPr lang="es-ES" sz="1400" b="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observed</a:t>
                      </a:r>
                      <a:endParaRPr lang="en-US" sz="1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True</a:t>
                      </a: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1400" b="0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solidFill>
                            <a:srgbClr val="FF99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S" sz="1400" b="0" dirty="0">
                        <a:solidFill>
                          <a:srgbClr val="FF99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19098178"/>
                  </a:ext>
                </a:extLst>
              </a:tr>
              <a:tr h="2930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False</a:t>
                      </a:r>
                      <a:endParaRPr lang="en-US" sz="1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1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</a:t>
                      </a:r>
                      <a:endParaRPr lang="en-US" sz="1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05285"/>
                  </a:ext>
                </a:extLst>
              </a:tr>
              <a:tr h="293070">
                <a:tc>
                  <a:txBody>
                    <a:bodyPr/>
                    <a:lstStyle/>
                    <a:p>
                      <a:endParaRPr lang="en-US" sz="1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  <a:endParaRPr lang="en-US" sz="1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1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4672187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0C52CBF-799B-4FEE-9788-BE4365C28C16}"/>
                  </a:ext>
                </a:extLst>
              </p:cNvPr>
              <p:cNvSpPr txBox="1"/>
              <p:nvPr/>
            </p:nvSpPr>
            <p:spPr>
              <a:xfrm>
                <a:off x="9238118" y="3761305"/>
                <a:ext cx="956800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sz="1500" b="0" i="1" smtClean="0">
                              <a:latin typeface="Cambria Math" panose="02040503050406030204" pitchFamily="18" charset="0"/>
                            </a:rPr>
                            <m:t>.0.8</m:t>
                          </m:r>
                        </m:sub>
                      </m:sSub>
                      <m:r>
                        <a:rPr lang="es-ES" sz="1500" b="0" i="1" smtClean="0">
                          <a:latin typeface="Cambria Math" panose="02040503050406030204" pitchFamily="18" charset="0"/>
                        </a:rPr>
                        <m:t>=0.56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0C52CBF-799B-4FEE-9788-BE4365C28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118" y="3761305"/>
                <a:ext cx="956800" cy="230832"/>
              </a:xfrm>
              <a:prstGeom prst="rect">
                <a:avLst/>
              </a:prstGeom>
              <a:blipFill>
                <a:blip r:embed="rId4"/>
                <a:stretch>
                  <a:fillRect l="-7006" t="-2632" r="-4459" b="-3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8F9A18E9-14B8-44FE-9C8F-713B1F550DB1}"/>
              </a:ext>
            </a:extLst>
          </p:cNvPr>
          <p:cNvCxnSpPr>
            <a:cxnSpLocks/>
            <a:stCxn id="73" idx="3"/>
            <a:endCxn id="58" idx="2"/>
          </p:cNvCxnSpPr>
          <p:nvPr/>
        </p:nvCxnSpPr>
        <p:spPr>
          <a:xfrm flipV="1">
            <a:off x="6645678" y="2097881"/>
            <a:ext cx="3065380" cy="1439145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D519C837-9A76-4EE3-AB98-FFD03491AA04}"/>
              </a:ext>
            </a:extLst>
          </p:cNvPr>
          <p:cNvCxnSpPr>
            <a:cxnSpLocks/>
            <a:stCxn id="108" idx="0"/>
            <a:endCxn id="58" idx="2"/>
          </p:cNvCxnSpPr>
          <p:nvPr/>
        </p:nvCxnSpPr>
        <p:spPr>
          <a:xfrm rot="16200000" flipV="1">
            <a:off x="8882076" y="2926863"/>
            <a:ext cx="1663424" cy="546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8F4AFF8-3FAD-4A90-9195-A41DF1DF0D31}"/>
              </a:ext>
            </a:extLst>
          </p:cNvPr>
          <p:cNvGrpSpPr/>
          <p:nvPr/>
        </p:nvGrpSpPr>
        <p:grpSpPr>
          <a:xfrm>
            <a:off x="142875" y="3553968"/>
            <a:ext cx="7434000" cy="3317602"/>
            <a:chOff x="142875" y="3553968"/>
            <a:chExt cx="7434000" cy="3317602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7C1AB15-C1C0-4413-B6D5-0D4387A5B43F}"/>
                </a:ext>
              </a:extLst>
            </p:cNvPr>
            <p:cNvSpPr/>
            <p:nvPr/>
          </p:nvSpPr>
          <p:spPr>
            <a:xfrm>
              <a:off x="4433892" y="421561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C954F25-C1D4-4C57-B0DC-E3B1510E8268}"/>
                </a:ext>
              </a:extLst>
            </p:cNvPr>
            <p:cNvGrpSpPr/>
            <p:nvPr/>
          </p:nvGrpSpPr>
          <p:grpSpPr>
            <a:xfrm>
              <a:off x="142875" y="3553968"/>
              <a:ext cx="7434000" cy="3317602"/>
              <a:chOff x="142875" y="3553968"/>
              <a:chExt cx="7434000" cy="331760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0CCCC6F-28A0-4F38-9D36-CDE0011C6FFA}"/>
                  </a:ext>
                </a:extLst>
              </p:cNvPr>
              <p:cNvSpPr/>
              <p:nvPr/>
            </p:nvSpPr>
            <p:spPr>
              <a:xfrm>
                <a:off x="2596055" y="3831720"/>
                <a:ext cx="165600" cy="9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57753B1-3716-4465-93D5-72B009EFB9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875" y="3553968"/>
                <a:ext cx="7434000" cy="3317602"/>
              </a:xfrm>
              <a:prstGeom prst="rect">
                <a:avLst/>
              </a:prstGeom>
            </p:spPr>
          </p:pic>
        </p:grpSp>
      </p:grp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2B7B6B2F-046F-4A27-948D-E07E99759398}"/>
              </a:ext>
            </a:extLst>
          </p:cNvPr>
          <p:cNvCxnSpPr>
            <a:cxnSpLocks/>
            <a:stCxn id="73" idx="1"/>
            <a:endCxn id="67" idx="0"/>
          </p:cNvCxnSpPr>
          <p:nvPr/>
        </p:nvCxnSpPr>
        <p:spPr>
          <a:xfrm rot="10800000" flipV="1">
            <a:off x="4451893" y="3537025"/>
            <a:ext cx="865987" cy="678587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9790951-EBEB-4580-AC23-69FF252E3FDA}"/>
                  </a:ext>
                </a:extLst>
              </p:cNvPr>
              <p:cNvSpPr txBox="1"/>
              <p:nvPr/>
            </p:nvSpPr>
            <p:spPr>
              <a:xfrm>
                <a:off x="5317879" y="3313086"/>
                <a:ext cx="1327799" cy="447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𝑟𝑜𝑏𝑎𝑏𝑖𝑙𝑖𝑡𝑦</m:t>
                          </m:r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es-E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E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𝑒𝑟𝑠𝑖𝑠𝑡𝑒𝑛𝑐𝑒</m:t>
                          </m:r>
                        </m:sub>
                      </m:sSub>
                      <m:r>
                        <a:rPr lang="es-E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s-E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s-E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9790951-EBEB-4580-AC23-69FF252E3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879" y="3313086"/>
                <a:ext cx="1327799" cy="447880"/>
              </a:xfrm>
              <a:prstGeom prst="rect">
                <a:avLst/>
              </a:prstGeom>
              <a:blipFill>
                <a:blip r:embed="rId6"/>
                <a:stretch>
                  <a:fillRect l="-2752" r="-2294" b="-14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CBDCD8CF-9018-4B4E-AEDE-B4E244A101F8}"/>
              </a:ext>
            </a:extLst>
          </p:cNvPr>
          <p:cNvCxnSpPr>
            <a:cxnSpLocks/>
            <a:stCxn id="47" idx="1"/>
            <a:endCxn id="32" idx="1"/>
          </p:cNvCxnSpPr>
          <p:nvPr/>
        </p:nvCxnSpPr>
        <p:spPr>
          <a:xfrm rot="10800000" flipV="1">
            <a:off x="2596055" y="2403568"/>
            <a:ext cx="25702" cy="1473152"/>
          </a:xfrm>
          <a:prstGeom prst="curvedConnector3">
            <a:avLst>
              <a:gd name="adj1" fmla="val 98942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EA0CDF6-8800-4E5E-8B79-A9275BBB5D76}"/>
              </a:ext>
            </a:extLst>
          </p:cNvPr>
          <p:cNvSpPr txBox="1"/>
          <p:nvPr/>
        </p:nvSpPr>
        <p:spPr>
          <a:xfrm>
            <a:off x="0" y="-2476"/>
            <a:ext cx="3959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b="1" dirty="0">
                <a:latin typeface="+mj-lt"/>
              </a:rPr>
              <a:t>a)</a:t>
            </a:r>
            <a:endParaRPr lang="en-US" b="1" dirty="0">
              <a:latin typeface="+mj-lt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F8C88A7-78BA-45D2-8055-9748E8088A1B}"/>
              </a:ext>
            </a:extLst>
          </p:cNvPr>
          <p:cNvSpPr txBox="1"/>
          <p:nvPr/>
        </p:nvSpPr>
        <p:spPr>
          <a:xfrm>
            <a:off x="-1515" y="3474879"/>
            <a:ext cx="3959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b="1" dirty="0">
                <a:latin typeface="+mj-lt"/>
              </a:rPr>
              <a:t>b)</a:t>
            </a:r>
            <a:endParaRPr lang="en-US" b="1" dirty="0"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B019C22-1435-4A16-82C8-24441B2EFDC2}"/>
              </a:ext>
            </a:extLst>
          </p:cNvPr>
          <p:cNvSpPr txBox="1"/>
          <p:nvPr/>
        </p:nvSpPr>
        <p:spPr>
          <a:xfrm>
            <a:off x="7541358" y="-2877"/>
            <a:ext cx="3959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b="1" dirty="0">
                <a:latin typeface="+mj-lt"/>
              </a:rPr>
              <a:t>d)</a:t>
            </a:r>
            <a:endParaRPr lang="en-US" b="1" dirty="0">
              <a:latin typeface="+mj-lt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62CCE56-6169-4EA0-AF83-2EFFFB5BC507}"/>
              </a:ext>
            </a:extLst>
          </p:cNvPr>
          <p:cNvSpPr txBox="1"/>
          <p:nvPr/>
        </p:nvSpPr>
        <p:spPr>
          <a:xfrm>
            <a:off x="7553917" y="3477957"/>
            <a:ext cx="3959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b="1" dirty="0">
                <a:latin typeface="+mj-lt"/>
              </a:rPr>
              <a:t>c)</a:t>
            </a:r>
            <a:endParaRPr lang="en-US" b="1" dirty="0">
              <a:latin typeface="+mj-lt"/>
            </a:endParaRPr>
          </a:p>
        </p:txBody>
      </p:sp>
      <p:sp>
        <p:nvSpPr>
          <p:cNvPr id="83" name="Left Brace 82">
            <a:extLst>
              <a:ext uri="{FF2B5EF4-FFF2-40B4-BE49-F238E27FC236}">
                <a16:creationId xmlns:a16="http://schemas.microsoft.com/office/drawing/2014/main" id="{F4BC0517-D317-49C2-B5A1-526F0F18E323}"/>
              </a:ext>
            </a:extLst>
          </p:cNvPr>
          <p:cNvSpPr/>
          <p:nvPr/>
        </p:nvSpPr>
        <p:spPr>
          <a:xfrm flipH="1">
            <a:off x="6909682" y="5844209"/>
            <a:ext cx="113417" cy="636104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05D6FA9C-D1C0-4593-8B4F-8A3323CEDD11}"/>
              </a:ext>
            </a:extLst>
          </p:cNvPr>
          <p:cNvCxnSpPr>
            <a:cxnSpLocks/>
            <a:stCxn id="83" idx="1"/>
            <a:endCxn id="107" idx="1"/>
          </p:cNvCxnSpPr>
          <p:nvPr/>
        </p:nvCxnSpPr>
        <p:spPr>
          <a:xfrm flipV="1">
            <a:off x="7023099" y="4867320"/>
            <a:ext cx="1192422" cy="129494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387039"/>
      </p:ext>
    </p:extLst>
  </p:cSld>
  <p:clrMapOvr>
    <a:masterClrMapping/>
  </p:clrMapOvr>
</p:sld>
</file>

<file path=ppt/theme/theme1.xml><?xml version="1.0" encoding="utf-8"?>
<a:theme xmlns:a="http://schemas.openxmlformats.org/drawingml/2006/main" name="GloFAS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EMS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23188</TotalTime>
  <Words>389</Words>
  <Application>Microsoft Office PowerPoint</Application>
  <PresentationFormat>Widescreen</PresentationFormat>
  <Paragraphs>230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GloFAS_Theme</vt:lpstr>
      <vt:lpstr>CEMS_theme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McKinnon</dc:creator>
  <cp:lastModifiedBy>CASADO RODRIGUEZ Jesus (JRC-ISPRA)</cp:lastModifiedBy>
  <cp:revision>527</cp:revision>
  <dcterms:created xsi:type="dcterms:W3CDTF">2021-10-14T14:36:12Z</dcterms:created>
  <dcterms:modified xsi:type="dcterms:W3CDTF">2024-01-18T14:44:05Z</dcterms:modified>
</cp:coreProperties>
</file>