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>
        <p:scale>
          <a:sx n="100" d="100"/>
          <a:sy n="100" d="100"/>
        </p:scale>
        <p:origin x="1656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A1CC-F6DA-4D2B-98D3-130E2EC07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09A03-1707-47FD-BF93-71562463B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8476B-4546-4238-B80F-6CEE834F8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7CAD8-DEA3-4406-B2EA-2C114CC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59DC-7438-40C6-927E-041FB8EA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4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B983C-CEF9-40EE-A9E3-E64975328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F8ADB-6C21-4426-98F7-007696989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AF19-88D9-4039-8607-E3F7E299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52D1D-AB8D-4BBF-88DA-D731E7784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2F7A-560D-4671-954C-C7834CCC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9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C2870-4832-485B-B90D-FEC67FD0C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BB382B-9C63-4292-86D9-F7567488D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F5E1-7C16-4163-890B-30301861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51CC7-AE20-4F96-ADFF-CB910B46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94F7-50AB-42E1-AA87-A6D9AEDB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13F4-6CC6-46AC-A7CF-1FB0DFE2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784A-60D3-4C9A-A8A6-39257C26C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8B33E-FAFE-4D09-8013-94F8EC8F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DF0A-5533-4F4C-B236-D7B05870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3F2E2-14F6-4AA2-A5D9-1B4ED31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01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C4D1-6A91-4A7A-986E-4E7E0100D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5C9C7-8F0C-4403-B052-73C5383B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4F3CC-BC77-4D9D-B542-F358901A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E62E-62F0-4324-AB6B-0787D41C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ED97E-9798-475C-80F2-2E78C4F8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51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B5A5-A912-48A4-B309-CDE4A84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7AD2C-EF7D-4E43-A274-2AE128800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768ABE-36FD-48F8-9E7B-B70F496E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0AB4A-B2F5-4146-B8DF-39508334C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F7DBD-8BF3-4F68-AF23-C257A1DF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5A2C1C-B315-4E1F-A3C4-3B8FE451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513BA-2615-4316-A58F-9E6C62997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DF7A1-F204-49E0-AA32-781BD88E9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D54A-BEDB-4917-BED7-B5F019F40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C39845-4996-4ACE-83CD-2563F30C4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8581A5-5C6C-4EB6-86AD-388096492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320ED1-C4B4-47DC-87C5-C1765487A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BC112-CBE9-42F3-A8D7-EAFD8EA4D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8BC2B-009E-4DC2-941E-01594C56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5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BB3C1-D7AD-42EF-92EE-57C07E809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3A150-D144-4D19-B5BA-CE1C79F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85A579-EF6C-4B66-963C-E1E631C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C081-D199-4C97-B6CE-176F58A7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E4EA2-E43C-4F84-92BE-D2930265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1EBCA-B9A7-43AA-BCF9-6D775648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008DC-1556-4DEE-817F-5B0A0642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956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4B14-33AA-4EE3-BAC7-5EA356D0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AB9E6-3722-4B10-A490-1C3FB0B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E669-B33D-431E-8314-05658AD4B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8E0-10BC-470A-BA91-2FAA2E69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99966-E9D0-434A-9EF7-1EE71DAC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C0D9-DDDB-4C59-BF10-E6A22F57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6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D610-3F11-4767-A271-82244F3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4349A-59E5-4DB6-88A1-3323F789A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AE-884F-4F17-9162-EA61D1E7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F3B21-4B4D-45B6-9E1C-CE16D0726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4D045-50A5-40CD-8D48-902C3A25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E2F09-A41E-40BB-82FF-DBBB1AED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4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3BE64-567E-4DF5-92CC-3AFCE5ED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A98E6-F2B6-4F1E-91BA-B0BB9A0FF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1FE9-FF2A-4A8C-9513-F7E0B2DEB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030DF-3F5E-4232-AFBF-A211397A671B}" type="datetimeFigureOut">
              <a:rPr lang="en-US" smtClean="0"/>
              <a:t>2023-11-15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CFCA1-1A30-41ED-BE71-2A1BE64F3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A2CF-5AC1-48DE-BB60-A453D925C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A9BF8-8765-4BFC-8DB7-2A7B520FE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8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0E74E6-CD1D-438C-ACC2-613540252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901064"/>
              </p:ext>
            </p:extLst>
          </p:nvPr>
        </p:nvGraphicFramePr>
        <p:xfrm>
          <a:off x="758807" y="1705628"/>
          <a:ext cx="2257510" cy="2179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1">
                  <a:extLst>
                    <a:ext uri="{9D8B030D-6E8A-4147-A177-3AD203B41FA5}">
                      <a16:colId xmlns:a16="http://schemas.microsoft.com/office/drawing/2014/main" val="1201898053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931918670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273048201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4177761722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890349997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56421380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7067027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1127634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188710244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652070992"/>
                    </a:ext>
                  </a:extLst>
                </a:gridCol>
              </a:tblGrid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7813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804118"/>
                  </a:ext>
                </a:extLst>
              </a:tr>
              <a:tr h="242187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∙∙∙</a:t>
                      </a:r>
                      <a:endParaRPr lang="en-US" sz="1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2428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2812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920775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483943"/>
                  </a:ext>
                </a:extLst>
              </a:tr>
              <a:tr h="242187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dirty="0"/>
                        <a:t>∙∙∙</a:t>
                      </a:r>
                      <a:endParaRPr lang="en-US" sz="1200" dirty="0"/>
                    </a:p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781229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362066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1850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5FC96320-FCBE-4F49-81DB-2D772D7D4545}"/>
              </a:ext>
            </a:extLst>
          </p:cNvPr>
          <p:cNvSpPr/>
          <p:nvPr/>
        </p:nvSpPr>
        <p:spPr>
          <a:xfrm>
            <a:off x="608396" y="1705627"/>
            <a:ext cx="66997" cy="734989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95A64557-7201-43B2-BC36-1A74548BABF7}"/>
              </a:ext>
            </a:extLst>
          </p:cNvPr>
          <p:cNvSpPr/>
          <p:nvPr/>
        </p:nvSpPr>
        <p:spPr>
          <a:xfrm>
            <a:off x="629674" y="2696091"/>
            <a:ext cx="45719" cy="913884"/>
          </a:xfrm>
          <a:prstGeom prst="leftBrac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2A15E4-645A-4554-BD51-9732578649F9}"/>
              </a:ext>
            </a:extLst>
          </p:cNvPr>
          <p:cNvSpPr txBox="1"/>
          <p:nvPr/>
        </p:nvSpPr>
        <p:spPr>
          <a:xfrm>
            <a:off x="-46788" y="1964952"/>
            <a:ext cx="6083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COS (20)</a:t>
            </a:r>
            <a:endParaRPr lang="en-US" sz="1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DE6AF-9B01-44DA-B162-FB4B8BD21E68}"/>
              </a:ext>
            </a:extLst>
          </p:cNvPr>
          <p:cNvSpPr txBox="1"/>
          <p:nvPr/>
        </p:nvSpPr>
        <p:spPr>
          <a:xfrm>
            <a:off x="-56313" y="3051987"/>
            <a:ext cx="629674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EUE (51)</a:t>
            </a:r>
            <a:endParaRPr lang="en-US" sz="12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B3D79-CCE5-4FCC-8F98-C3E432B5672D}"/>
              </a:ext>
            </a:extLst>
          </p:cNvPr>
          <p:cNvSpPr txBox="1"/>
          <p:nvPr/>
        </p:nvSpPr>
        <p:spPr>
          <a:xfrm>
            <a:off x="2256" y="2441430"/>
            <a:ext cx="5593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DWD (1)</a:t>
            </a:r>
            <a:endParaRPr lang="en-US" sz="12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2551EA-88F0-4E10-9889-FE09D22E7A2D}"/>
              </a:ext>
            </a:extLst>
          </p:cNvPr>
          <p:cNvSpPr txBox="1"/>
          <p:nvPr/>
        </p:nvSpPr>
        <p:spPr>
          <a:xfrm>
            <a:off x="-3460" y="3672070"/>
            <a:ext cx="55935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EUD (1)</a:t>
            </a:r>
            <a:endParaRPr lang="en-US" sz="1200" dirty="0">
              <a:latin typeface="+mj-lt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69DC0F-E1C7-4014-B24D-454D6AB29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887435"/>
              </p:ext>
            </p:extLst>
          </p:nvPr>
        </p:nvGraphicFramePr>
        <p:xfrm>
          <a:off x="3595029" y="2311027"/>
          <a:ext cx="2257510" cy="96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1">
                  <a:extLst>
                    <a:ext uri="{9D8B030D-6E8A-4147-A177-3AD203B41FA5}">
                      <a16:colId xmlns:a16="http://schemas.microsoft.com/office/drawing/2014/main" val="1201898053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931918670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273048201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4177761722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890349997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56421380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7067027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1127634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188710244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652070992"/>
                    </a:ext>
                  </a:extLst>
                </a:gridCol>
              </a:tblGrid>
              <a:tr h="242187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2428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2812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33612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185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E26FB5-85D7-4F92-B2C5-2AF410394558}"/>
                  </a:ext>
                </a:extLst>
              </p:cNvPr>
              <p:cNvSpPr txBox="1"/>
              <p:nvPr/>
            </p:nvSpPr>
            <p:spPr>
              <a:xfrm>
                <a:off x="1537677" y="1171545"/>
                <a:ext cx="90079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400" dirty="0" err="1">
                    <a:latin typeface="+mj-lt"/>
                  </a:rPr>
                  <a:t>Discharge</a:t>
                </a:r>
                <a:endParaRPr lang="es-ES" sz="12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∈[0,∞)</m:t>
                      </m:r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E26FB5-85D7-4F92-B2C5-2AF410394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677" y="1171545"/>
                <a:ext cx="900790" cy="400110"/>
              </a:xfrm>
              <a:prstGeom prst="rect">
                <a:avLst/>
              </a:prstGeom>
              <a:blipFill>
                <a:blip r:embed="rId2"/>
                <a:stretch>
                  <a:fillRect l="-8108" t="-13636" r="-47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E1D3A5-CD5A-476A-BAC9-287AE46A5F83}"/>
                  </a:ext>
                </a:extLst>
              </p:cNvPr>
              <p:cNvSpPr txBox="1"/>
              <p:nvPr/>
            </p:nvSpPr>
            <p:spPr>
              <a:xfrm>
                <a:off x="3883954" y="1142970"/>
                <a:ext cx="167966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400" dirty="0">
                    <a:latin typeface="+mj-lt"/>
                  </a:rPr>
                  <a:t>Exceedance </a:t>
                </a:r>
                <a:r>
                  <a:rPr lang="es-ES" sz="1400" dirty="0" err="1">
                    <a:latin typeface="+mj-lt"/>
                  </a:rPr>
                  <a:t>probability</a:t>
                </a:r>
                <a:endParaRPr lang="es-ES" sz="12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𝑠𝑖𝑚</m:t>
                          </m:r>
                        </m:sub>
                      </m:sSub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E1D3A5-CD5A-476A-BAC9-287AE46A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954" y="1142970"/>
                <a:ext cx="1679660" cy="400110"/>
              </a:xfrm>
              <a:prstGeom prst="rect">
                <a:avLst/>
              </a:prstGeom>
              <a:blipFill>
                <a:blip r:embed="rId3"/>
                <a:stretch>
                  <a:fillRect l="-5072" t="-12121" r="-507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5AB8293-8465-4569-81CF-074D92E41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11609"/>
              </p:ext>
            </p:extLst>
          </p:nvPr>
        </p:nvGraphicFramePr>
        <p:xfrm>
          <a:off x="6431251" y="2311027"/>
          <a:ext cx="2257510" cy="96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1">
                  <a:extLst>
                    <a:ext uri="{9D8B030D-6E8A-4147-A177-3AD203B41FA5}">
                      <a16:colId xmlns:a16="http://schemas.microsoft.com/office/drawing/2014/main" val="1201898053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931918670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273048201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4177761722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890349997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56421380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7067027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1127634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188710244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652070992"/>
                    </a:ext>
                  </a:extLst>
                </a:gridCol>
              </a:tblGrid>
              <a:tr h="242187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2428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2812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55730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1850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6758F8A-BF10-4800-BE19-E49B09A9B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131451"/>
              </p:ext>
            </p:extLst>
          </p:nvPr>
        </p:nvGraphicFramePr>
        <p:xfrm>
          <a:off x="9267473" y="2311027"/>
          <a:ext cx="2257510" cy="968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51">
                  <a:extLst>
                    <a:ext uri="{9D8B030D-6E8A-4147-A177-3AD203B41FA5}">
                      <a16:colId xmlns:a16="http://schemas.microsoft.com/office/drawing/2014/main" val="1201898053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931918670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273048201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4177761722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890349997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56421380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7067027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2112763408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1887102444"/>
                    </a:ext>
                  </a:extLst>
                </a:gridCol>
                <a:gridCol w="225751">
                  <a:extLst>
                    <a:ext uri="{9D8B030D-6E8A-4147-A177-3AD203B41FA5}">
                      <a16:colId xmlns:a16="http://schemas.microsoft.com/office/drawing/2014/main" val="3652070992"/>
                    </a:ext>
                  </a:extLst>
                </a:gridCol>
              </a:tblGrid>
              <a:tr h="242187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324281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032812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6859585"/>
                  </a:ext>
                </a:extLst>
              </a:tr>
              <a:tr h="242187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marL="0" marR="0" marT="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1850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59F4E5-8494-4431-9B17-E498A939DED1}"/>
                  </a:ext>
                </a:extLst>
              </p:cNvPr>
              <p:cNvSpPr txBox="1"/>
              <p:nvPr/>
            </p:nvSpPr>
            <p:spPr>
              <a:xfrm>
                <a:off x="6628388" y="1142970"/>
                <a:ext cx="167966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400" dirty="0" err="1">
                    <a:latin typeface="+mj-lt"/>
                  </a:rPr>
                  <a:t>Brier</a:t>
                </a:r>
                <a:r>
                  <a:rPr lang="es-ES" sz="1400" dirty="0">
                    <a:latin typeface="+mj-lt"/>
                  </a:rPr>
                  <a:t> score</a:t>
                </a:r>
                <a:endParaRPr lang="es-ES" sz="12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∈[0,∞)</m:t>
                      </m:r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59F4E5-8494-4431-9B17-E498A939D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388" y="1142970"/>
                <a:ext cx="1679660" cy="400110"/>
              </a:xfrm>
              <a:prstGeom prst="rect">
                <a:avLst/>
              </a:prstGeom>
              <a:blipFill>
                <a:blip r:embed="rId4"/>
                <a:stretch>
                  <a:fillRect t="-121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745897-D75B-4E85-BE62-94805AE273C3}"/>
                  </a:ext>
                </a:extLst>
              </p:cNvPr>
              <p:cNvSpPr txBox="1"/>
              <p:nvPr/>
            </p:nvSpPr>
            <p:spPr>
              <a:xfrm>
                <a:off x="9556398" y="1142970"/>
                <a:ext cx="1679660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s-ES" sz="1400" dirty="0">
                    <a:latin typeface="+mj-lt"/>
                  </a:rPr>
                  <a:t>Weighing </a:t>
                </a:r>
                <a:r>
                  <a:rPr lang="es-ES" sz="1400" dirty="0" err="1">
                    <a:latin typeface="+mj-lt"/>
                  </a:rPr>
                  <a:t>factors</a:t>
                </a:r>
                <a:endParaRPr lang="es-ES" sz="1200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∈[0, 1]</m:t>
                      </m:r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745897-D75B-4E85-BE62-94805AE27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398" y="1142970"/>
                <a:ext cx="1679660" cy="400110"/>
              </a:xfrm>
              <a:prstGeom prst="rect">
                <a:avLst/>
              </a:prstGeom>
              <a:blipFill>
                <a:blip r:embed="rId5"/>
                <a:stretch>
                  <a:fillRect t="-1212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C616A-56E5-41E4-9DB5-EE9015160329}"/>
                  </a:ext>
                </a:extLst>
              </p:cNvPr>
              <p:cNvSpPr txBox="1"/>
              <p:nvPr/>
            </p:nvSpPr>
            <p:spPr>
              <a:xfrm>
                <a:off x="3166728" y="2554843"/>
                <a:ext cx="3079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CC616A-56E5-41E4-9DB5-EE9015160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728" y="2554843"/>
                <a:ext cx="307991" cy="184666"/>
              </a:xfrm>
              <a:prstGeom prst="rect">
                <a:avLst/>
              </a:prstGeom>
              <a:blipFill>
                <a:blip r:embed="rId6"/>
                <a:stretch>
                  <a:fillRect l="-392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4AD575-0B30-4ADE-93D0-4EDA7A94506E}"/>
                  </a:ext>
                </a:extLst>
              </p:cNvPr>
              <p:cNvSpPr txBox="1"/>
              <p:nvPr/>
            </p:nvSpPr>
            <p:spPr>
              <a:xfrm>
                <a:off x="5972849" y="2511425"/>
                <a:ext cx="3079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200" b="0" i="1" smtClean="0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4AD575-0B30-4ADE-93D0-4EDA7A945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849" y="2511425"/>
                <a:ext cx="307991" cy="184666"/>
              </a:xfrm>
              <a:prstGeom prst="rect">
                <a:avLst/>
              </a:prstGeom>
              <a:blipFill>
                <a:blip r:embed="rId7"/>
                <a:stretch>
                  <a:fillRect l="-18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E31DAF6-9978-425E-9CA2-75848424E6C0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3016317" y="2795401"/>
            <a:ext cx="578712" cy="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D304ED-23DC-4808-8781-7D3238D2B062}"/>
              </a:ext>
            </a:extLst>
          </p:cNvPr>
          <p:cNvCxnSpPr>
            <a:cxnSpLocks/>
          </p:cNvCxnSpPr>
          <p:nvPr/>
        </p:nvCxnSpPr>
        <p:spPr>
          <a:xfrm flipV="1">
            <a:off x="5837488" y="2795401"/>
            <a:ext cx="578712" cy="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1C27F7-D985-4DAC-B211-CA5615B6B33D}"/>
              </a:ext>
            </a:extLst>
          </p:cNvPr>
          <p:cNvCxnSpPr>
            <a:cxnSpLocks/>
          </p:cNvCxnSpPr>
          <p:nvPr/>
        </p:nvCxnSpPr>
        <p:spPr>
          <a:xfrm flipV="1">
            <a:off x="8658659" y="2795333"/>
            <a:ext cx="578712" cy="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FC2B4D-7D17-4D6A-88B2-3D14D2142B4D}"/>
                  </a:ext>
                </a:extLst>
              </p:cNvPr>
              <p:cNvSpPr txBox="1"/>
              <p:nvPr/>
            </p:nvSpPr>
            <p:spPr>
              <a:xfrm>
                <a:off x="8830922" y="2554843"/>
                <a:ext cx="30799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200" b="0" i="1" smtClean="0">
                          <a:latin typeface="Cambria Math" panose="02040503050406030204" pitchFamily="18" charset="0"/>
                        </a:rPr>
                        <m:t>𝐼𝐷𝑊</m:t>
                      </m:r>
                    </m:oMath>
                  </m:oMathPara>
                </a14:m>
                <a:endParaRPr lang="es-ES" sz="1200" dirty="0">
                  <a:latin typeface="+mj-lt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FC2B4D-7D17-4D6A-88B2-3D14D2142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0922" y="2554843"/>
                <a:ext cx="307991" cy="184666"/>
              </a:xfrm>
              <a:prstGeom prst="rect">
                <a:avLst/>
              </a:prstGeom>
              <a:blipFill>
                <a:blip r:embed="rId8"/>
                <a:stretch>
                  <a:fillRect l="-26000" r="-1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88C90F2D-65CC-419D-A8F0-193B9F0CCFA8}"/>
              </a:ext>
            </a:extLst>
          </p:cNvPr>
          <p:cNvSpPr txBox="1"/>
          <p:nvPr/>
        </p:nvSpPr>
        <p:spPr>
          <a:xfrm>
            <a:off x="3859483" y="3707110"/>
            <a:ext cx="1234147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Loss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of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information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!!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B0C798D-3C63-45AD-8D82-78F907FA5D83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>
            <a:off x="3310873" y="2943254"/>
            <a:ext cx="548610" cy="979300"/>
          </a:xfrm>
          <a:prstGeom prst="curvedConnector2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9C7FC1-4879-4EA4-8ABD-A6196CD74199}"/>
              </a:ext>
            </a:extLst>
          </p:cNvPr>
          <p:cNvSpPr txBox="1"/>
          <p:nvPr/>
        </p:nvSpPr>
        <p:spPr>
          <a:xfrm>
            <a:off x="5051436" y="4342338"/>
            <a:ext cx="2470128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s-ES" sz="1400" b="1" dirty="0">
                <a:solidFill>
                  <a:srgbClr val="C00000"/>
                </a:solidFill>
                <a:latin typeface="+mj-lt"/>
              </a:rPr>
              <a:t>Matrix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of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weigths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Not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applicable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to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discharge</a:t>
            </a:r>
            <a:endParaRPr lang="es-ES" sz="14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Specific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to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each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return</a:t>
            </a:r>
            <a:r>
              <a:rPr lang="es-ES" sz="14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es-ES" sz="1400" b="1" dirty="0" err="1">
                <a:solidFill>
                  <a:srgbClr val="C00000"/>
                </a:solidFill>
                <a:latin typeface="+mj-lt"/>
              </a:rPr>
              <a:t>period</a:t>
            </a:r>
            <a:endParaRPr lang="en-US" sz="1400" b="1" dirty="0">
              <a:solidFill>
                <a:srgbClr val="C00000"/>
              </a:solidFill>
              <a:latin typeface="+mj-lt"/>
            </a:endParaRP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395FC36D-4EB0-4F60-95E9-30BD338A87EB}"/>
              </a:ext>
            </a:extLst>
          </p:cNvPr>
          <p:cNvCxnSpPr>
            <a:cxnSpLocks/>
            <a:stCxn id="33" idx="1"/>
            <a:endCxn id="41" idx="2"/>
          </p:cNvCxnSpPr>
          <p:nvPr/>
        </p:nvCxnSpPr>
        <p:spPr>
          <a:xfrm rot="10800000">
            <a:off x="1887562" y="4063996"/>
            <a:ext cx="3163874" cy="601508"/>
          </a:xfrm>
          <a:prstGeom prst="curvedConnector2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B2F22475-9714-40B4-B9A6-4F9FAC35177D}"/>
              </a:ext>
            </a:extLst>
          </p:cNvPr>
          <p:cNvCxnSpPr>
            <a:cxnSpLocks/>
            <a:stCxn id="46" idx="2"/>
            <a:endCxn id="33" idx="3"/>
          </p:cNvCxnSpPr>
          <p:nvPr/>
        </p:nvCxnSpPr>
        <p:spPr>
          <a:xfrm rot="5400000">
            <a:off x="8346637" y="2639366"/>
            <a:ext cx="1201065" cy="2851210"/>
          </a:xfrm>
          <a:prstGeom prst="curvedConnector2">
            <a:avLst/>
          </a:prstGeom>
          <a:ln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0A9091C-23CE-4D44-89DB-8C1EC9A52668}"/>
              </a:ext>
            </a:extLst>
          </p:cNvPr>
          <p:cNvSpPr txBox="1"/>
          <p:nvPr/>
        </p:nvSpPr>
        <p:spPr>
          <a:xfrm>
            <a:off x="1583364" y="3879330"/>
            <a:ext cx="6083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lead time</a:t>
            </a:r>
            <a:endParaRPr lang="en-US" sz="1200" dirty="0">
              <a:latin typeface="+mj-l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EBEE25-C9A7-4112-AC9E-3C912101E3B0}"/>
              </a:ext>
            </a:extLst>
          </p:cNvPr>
          <p:cNvSpPr txBox="1"/>
          <p:nvPr/>
        </p:nvSpPr>
        <p:spPr>
          <a:xfrm>
            <a:off x="4443040" y="3266529"/>
            <a:ext cx="6083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lead time</a:t>
            </a:r>
            <a:endParaRPr lang="en-US" sz="1200" dirty="0">
              <a:latin typeface="+mj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C46F3E-AFF8-4AC8-8A54-0ECADE9DDF00}"/>
              </a:ext>
            </a:extLst>
          </p:cNvPr>
          <p:cNvSpPr txBox="1"/>
          <p:nvPr/>
        </p:nvSpPr>
        <p:spPr>
          <a:xfrm>
            <a:off x="7255808" y="3266529"/>
            <a:ext cx="6083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lead time</a:t>
            </a:r>
            <a:endParaRPr lang="en-US" sz="1200" dirty="0">
              <a:latin typeface="+mj-lt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E63BEA-8420-4AAB-94F0-B49C9511D353}"/>
              </a:ext>
            </a:extLst>
          </p:cNvPr>
          <p:cNvSpPr txBox="1"/>
          <p:nvPr/>
        </p:nvSpPr>
        <p:spPr>
          <a:xfrm>
            <a:off x="10068576" y="3279773"/>
            <a:ext cx="608396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s-ES" sz="1200" dirty="0">
                <a:latin typeface="+mj-lt"/>
              </a:rPr>
              <a:t>lead time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2869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7109</TotalTime>
  <Words>79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7</cp:revision>
  <dcterms:created xsi:type="dcterms:W3CDTF">2023-11-15T09:04:55Z</dcterms:created>
  <dcterms:modified xsi:type="dcterms:W3CDTF">2023-11-20T07:34:41Z</dcterms:modified>
</cp:coreProperties>
</file>