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59" r:id="rId4"/>
    <p:sldId id="258" r:id="rId5"/>
    <p:sldId id="268" r:id="rId6"/>
    <p:sldId id="264" r:id="rId7"/>
    <p:sldId id="26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2" autoAdjust="0"/>
    <p:restoredTop sz="88363" autoAdjust="0"/>
  </p:normalViewPr>
  <p:slideViewPr>
    <p:cSldViewPr snapToGrid="0">
      <p:cViewPr varScale="1">
        <p:scale>
          <a:sx n="75" d="100"/>
          <a:sy n="75"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BD454-C391-441C-8470-BA2CF88B25E4}" type="datetimeFigureOut">
              <a:rPr lang="en-US" smtClean="0"/>
              <a:t>2023-04-14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BC9B0-FEF4-4F40-AACA-1863F140828D}" type="slidenum">
              <a:rPr lang="en-US" smtClean="0"/>
              <a:t>‹#›</a:t>
            </a:fld>
            <a:endParaRPr lang="en-US"/>
          </a:p>
        </p:txBody>
      </p:sp>
    </p:spTree>
    <p:extLst>
      <p:ext uri="{BB962C8B-B14F-4D97-AF65-F5344CB8AC3E}">
        <p14:creationId xmlns:p14="http://schemas.microsoft.com/office/powerpoint/2010/main" val="394233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6BC9B0-FEF4-4F40-AACA-1863F140828D}" type="slidenum">
              <a:rPr lang="en-US" smtClean="0"/>
              <a:t>4</a:t>
            </a:fld>
            <a:endParaRPr lang="en-US"/>
          </a:p>
        </p:txBody>
      </p:sp>
    </p:spTree>
    <p:extLst>
      <p:ext uri="{BB962C8B-B14F-4D97-AF65-F5344CB8AC3E}">
        <p14:creationId xmlns:p14="http://schemas.microsoft.com/office/powerpoint/2010/main" val="113913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13808-2852-40D7-AA3F-4D94C0CB4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DD908D-63EA-402A-A789-36A51BC6CA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B3367B-8E28-4652-99B1-C10E86E03FDA}"/>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5" name="Footer Placeholder 4">
            <a:extLst>
              <a:ext uri="{FF2B5EF4-FFF2-40B4-BE49-F238E27FC236}">
                <a16:creationId xmlns:a16="http://schemas.microsoft.com/office/drawing/2014/main" id="{83C3AAD7-4244-4546-91C2-1589D22BA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410197-FD36-4A4A-A84C-A086665A13F8}"/>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69233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9F49-F062-44C1-9D37-52D1064D09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670B2-59CA-4272-B3F8-B253AA7EB8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66443-5081-41A7-9641-ACBC4AB04F8E}"/>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5" name="Footer Placeholder 4">
            <a:extLst>
              <a:ext uri="{FF2B5EF4-FFF2-40B4-BE49-F238E27FC236}">
                <a16:creationId xmlns:a16="http://schemas.microsoft.com/office/drawing/2014/main" id="{E2D170F0-B864-4C56-A88D-4966476249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C2E8F-B596-4E3D-8211-E1102160ACFF}"/>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898078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E289E7-DC7E-4F44-83BD-453B475EA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3165CB-6E6C-423B-BEA6-D82361DCF58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140E3-680A-4212-8746-08D36864302E}"/>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5" name="Footer Placeholder 4">
            <a:extLst>
              <a:ext uri="{FF2B5EF4-FFF2-40B4-BE49-F238E27FC236}">
                <a16:creationId xmlns:a16="http://schemas.microsoft.com/office/drawing/2014/main" id="{54096CA1-CCB1-4EB2-B876-538CC6733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0A203-B1AD-4304-998B-0B7AB64665A2}"/>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3273545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491D7-4311-464E-9E75-EBA95CDCC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6F2C21-FBD0-47B1-8B0E-FBF4EC773B5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8BCA96-9A46-4C9E-B9AA-B58783F4D128}"/>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5" name="Footer Placeholder 4">
            <a:extLst>
              <a:ext uri="{FF2B5EF4-FFF2-40B4-BE49-F238E27FC236}">
                <a16:creationId xmlns:a16="http://schemas.microsoft.com/office/drawing/2014/main" id="{B99142B2-7D7D-4A04-816F-9A2C985EC1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145F3-1555-42A9-82BD-AC605B7396DB}"/>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277611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2CC04-EEC6-4862-8415-6A7D6C823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2C5ED5-C54E-4FC4-97A3-F363C103EA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D9B8D16-0785-4B02-A592-8E5EB868AEFC}"/>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5" name="Footer Placeholder 4">
            <a:extLst>
              <a:ext uri="{FF2B5EF4-FFF2-40B4-BE49-F238E27FC236}">
                <a16:creationId xmlns:a16="http://schemas.microsoft.com/office/drawing/2014/main" id="{FDF9591F-8C6E-4700-B854-B5C9FBF86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79B51E-5486-44D9-8861-89280FFB8FDA}"/>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3889209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45D8-2D7B-405C-A2D6-84651863D9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9593EF-297D-43B3-9BBD-AA00A2A0B0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CA389C-39B1-4F82-B047-44DC4A5663D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FE2FC0-8FC6-49CF-BB41-A542061F3ABC}"/>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6" name="Footer Placeholder 5">
            <a:extLst>
              <a:ext uri="{FF2B5EF4-FFF2-40B4-BE49-F238E27FC236}">
                <a16:creationId xmlns:a16="http://schemas.microsoft.com/office/drawing/2014/main" id="{833B12A4-5DF8-4FA8-B07E-6D0ABCC5B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66361-498B-4EE5-B100-0D935E8A6878}"/>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340159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92B5F-690D-4466-9376-C84BE732B3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D4B14DB-61E5-43A5-88DC-1A75AE488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6FD24F-13AD-408C-B878-B1DDC28C226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3098C2-2844-47F9-8D22-C242E0D0F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3C61CFD-0530-4061-81AF-75407FC6FE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3C1FC4-97FE-451C-9483-E21C7DEF5BC0}"/>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8" name="Footer Placeholder 7">
            <a:extLst>
              <a:ext uri="{FF2B5EF4-FFF2-40B4-BE49-F238E27FC236}">
                <a16:creationId xmlns:a16="http://schemas.microsoft.com/office/drawing/2014/main" id="{C70BCC21-4974-4908-9B91-7F60F19BC8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EADA9B-6F3E-4AF6-B893-513B99CE57D6}"/>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426564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F589-79C7-4F4A-99FC-2315F913D5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5DCCAD-273C-47FD-8582-CCA6DF35123F}"/>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4" name="Footer Placeholder 3">
            <a:extLst>
              <a:ext uri="{FF2B5EF4-FFF2-40B4-BE49-F238E27FC236}">
                <a16:creationId xmlns:a16="http://schemas.microsoft.com/office/drawing/2014/main" id="{5CE13BF0-DFE4-44F4-A4A8-FD13599C61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C880E-FCB3-4EBC-AB6C-FA111D64C72F}"/>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2156665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0817FD-0EA6-41C1-9630-483E62061DB2}"/>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3" name="Footer Placeholder 2">
            <a:extLst>
              <a:ext uri="{FF2B5EF4-FFF2-40B4-BE49-F238E27FC236}">
                <a16:creationId xmlns:a16="http://schemas.microsoft.com/office/drawing/2014/main" id="{A6CB35AA-4402-4D2E-AE2C-569DB91BEB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617001-2B85-4E01-B284-126F6A05F4D3}"/>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252966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CB877-77DF-4BA2-8A58-3F1ACDAB0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B33410-04F2-4785-B0F1-AE1803065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DFE6A7-3819-4EAB-B5FD-63546358AB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17E674-1A70-4361-93AB-25F93EECAEEF}"/>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6" name="Footer Placeholder 5">
            <a:extLst>
              <a:ext uri="{FF2B5EF4-FFF2-40B4-BE49-F238E27FC236}">
                <a16:creationId xmlns:a16="http://schemas.microsoft.com/office/drawing/2014/main" id="{759ABC24-394B-49A5-BD03-4AD6768A9B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2D7FE-003C-441E-A18D-8499E34D1338}"/>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3802912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1511-1CF0-4102-912C-9587A814E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3F37EC-1E74-4C2B-930E-F29E4F09C2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9BCEDB-A4EA-4C87-8A46-C37AB5936F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3F32723-BB26-4BDB-B3F8-ED57CCF55DA0}"/>
              </a:ext>
            </a:extLst>
          </p:cNvPr>
          <p:cNvSpPr>
            <a:spLocks noGrp="1"/>
          </p:cNvSpPr>
          <p:nvPr>
            <p:ph type="dt" sz="half" idx="10"/>
          </p:nvPr>
        </p:nvSpPr>
        <p:spPr/>
        <p:txBody>
          <a:bodyPr/>
          <a:lstStyle/>
          <a:p>
            <a:fld id="{D74A272B-1837-469F-8616-B86B5792B27F}" type="datetimeFigureOut">
              <a:rPr lang="en-US" smtClean="0"/>
              <a:t>2023-04-14</a:t>
            </a:fld>
            <a:endParaRPr lang="en-US"/>
          </a:p>
        </p:txBody>
      </p:sp>
      <p:sp>
        <p:nvSpPr>
          <p:cNvPr id="6" name="Footer Placeholder 5">
            <a:extLst>
              <a:ext uri="{FF2B5EF4-FFF2-40B4-BE49-F238E27FC236}">
                <a16:creationId xmlns:a16="http://schemas.microsoft.com/office/drawing/2014/main" id="{7B5A2EC8-8B08-4959-90FD-5A2384895F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C23F56-0F69-4559-8F17-8C5DEDE1C061}"/>
              </a:ext>
            </a:extLst>
          </p:cNvPr>
          <p:cNvSpPr>
            <a:spLocks noGrp="1"/>
          </p:cNvSpPr>
          <p:nvPr>
            <p:ph type="sldNum" sz="quarter" idx="12"/>
          </p:nvPr>
        </p:nvSpPr>
        <p:spPr/>
        <p:txBody>
          <a:bodyPr/>
          <a:lstStyle/>
          <a:p>
            <a:fld id="{0B03F3BB-E76E-4A2E-99E6-F9D4E5DB41AB}" type="slidenum">
              <a:rPr lang="en-US" smtClean="0"/>
              <a:t>‹#›</a:t>
            </a:fld>
            <a:endParaRPr lang="en-US"/>
          </a:p>
        </p:txBody>
      </p:sp>
    </p:spTree>
    <p:extLst>
      <p:ext uri="{BB962C8B-B14F-4D97-AF65-F5344CB8AC3E}">
        <p14:creationId xmlns:p14="http://schemas.microsoft.com/office/powerpoint/2010/main" val="1332048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5DE1A3-EF2E-4292-8F0B-65026DFDB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19EA16-4C4A-4AE8-98E6-C3A40FE67C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8100EB-2C4F-4AD9-B6E4-4679F24297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4A272B-1837-469F-8616-B86B5792B27F}" type="datetimeFigureOut">
              <a:rPr lang="en-US" smtClean="0"/>
              <a:t>2023-04-14</a:t>
            </a:fld>
            <a:endParaRPr lang="en-US"/>
          </a:p>
        </p:txBody>
      </p:sp>
      <p:sp>
        <p:nvSpPr>
          <p:cNvPr id="5" name="Footer Placeholder 4">
            <a:extLst>
              <a:ext uri="{FF2B5EF4-FFF2-40B4-BE49-F238E27FC236}">
                <a16:creationId xmlns:a16="http://schemas.microsoft.com/office/drawing/2014/main" id="{90405640-DA76-4621-A3E4-4016C8D20E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89BC34-0118-4F49-B7E2-4B83A10D6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3F3BB-E76E-4A2E-99E6-F9D4E5DB41AB}" type="slidenum">
              <a:rPr lang="en-US" smtClean="0"/>
              <a:t>‹#›</a:t>
            </a:fld>
            <a:endParaRPr lang="en-US"/>
          </a:p>
        </p:txBody>
      </p:sp>
    </p:spTree>
    <p:extLst>
      <p:ext uri="{BB962C8B-B14F-4D97-AF65-F5344CB8AC3E}">
        <p14:creationId xmlns:p14="http://schemas.microsoft.com/office/powerpoint/2010/main" val="1580137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nfluence.ecmwf.int/display/CEMS/Notification+Products+Overview"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0ABF40-3919-4B76-83A7-D5B3C7E06B90}"/>
              </a:ext>
            </a:extLst>
          </p:cNvPr>
          <p:cNvSpPr/>
          <p:nvPr/>
        </p:nvSpPr>
        <p:spPr>
          <a:xfrm>
            <a:off x="0" y="0"/>
            <a:ext cx="6238875" cy="400110"/>
          </a:xfrm>
          <a:prstGeom prst="rect">
            <a:avLst/>
          </a:prstGeom>
        </p:spPr>
        <p:txBody>
          <a:bodyPr wrap="square">
            <a:spAutoFit/>
          </a:bodyPr>
          <a:lstStyle/>
          <a:p>
            <a:r>
              <a:rPr lang="en-US" sz="2000" b="1" dirty="0">
                <a:solidFill>
                  <a:schemeClr val="accent1"/>
                </a:solidFill>
                <a:latin typeface="+mj-lt"/>
              </a:rPr>
              <a:t>Introduction</a:t>
            </a:r>
            <a:endParaRPr lang="en-US" sz="2000" dirty="0">
              <a:solidFill>
                <a:schemeClr val="accent1"/>
              </a:solidFill>
              <a:latin typeface="+mj-lt"/>
            </a:endParaRPr>
          </a:p>
        </p:txBody>
      </p:sp>
      <p:sp>
        <p:nvSpPr>
          <p:cNvPr id="10" name="TextBox 9">
            <a:extLst>
              <a:ext uri="{FF2B5EF4-FFF2-40B4-BE49-F238E27FC236}">
                <a16:creationId xmlns:a16="http://schemas.microsoft.com/office/drawing/2014/main" id="{72FC30EF-AC2F-493D-B395-210AFE78A502}"/>
              </a:ext>
            </a:extLst>
          </p:cNvPr>
          <p:cNvSpPr txBox="1"/>
          <p:nvPr/>
        </p:nvSpPr>
        <p:spPr>
          <a:xfrm>
            <a:off x="592642" y="544572"/>
            <a:ext cx="5053590" cy="2431435"/>
          </a:xfrm>
          <a:prstGeom prst="rect">
            <a:avLst/>
          </a:prstGeom>
          <a:noFill/>
        </p:spPr>
        <p:txBody>
          <a:bodyPr wrap="square" rtlCol="0">
            <a:spAutoFit/>
          </a:bodyPr>
          <a:lstStyle/>
          <a:p>
            <a:r>
              <a:rPr lang="it-IT" b="1" dirty="0">
                <a:solidFill>
                  <a:srgbClr val="FAA740"/>
                </a:solidFill>
                <a:latin typeface="+mj-lt"/>
                <a:hlinkClick r:id="rId2">
                  <a:extLst>
                    <a:ext uri="{A12FA001-AC4F-418D-AE19-62706E023703}">
                      <ahyp:hlinkClr xmlns:ahyp="http://schemas.microsoft.com/office/drawing/2018/hyperlinkcolor" val="tx"/>
                    </a:ext>
                  </a:extLst>
                </a:hlinkClick>
              </a:rPr>
              <a:t>Current EFAS formal notifications criteria</a:t>
            </a:r>
            <a:endParaRPr lang="it-IT" b="1" dirty="0">
              <a:solidFill>
                <a:srgbClr val="FAA740"/>
              </a:solidFill>
              <a:latin typeface="+mj-lt"/>
            </a:endParaRPr>
          </a:p>
          <a:p>
            <a:endParaRPr lang="it-IT" sz="600" b="1" dirty="0">
              <a:solidFill>
                <a:srgbClr val="FAA740"/>
              </a:solidFill>
              <a:latin typeface="+mj-lt"/>
            </a:endParaRPr>
          </a:p>
          <a:p>
            <a:pPr marL="285750" indent="-285750">
              <a:buFont typeface="Arial" panose="020B0604020202020204" pitchFamily="34" charset="0"/>
              <a:buChar char="•"/>
            </a:pPr>
            <a:r>
              <a:rPr lang="it-IT" sz="1600" dirty="0">
                <a:latin typeface="+mj-lt"/>
              </a:rPr>
              <a:t>Catchment part of Condition of Access</a:t>
            </a:r>
          </a:p>
          <a:p>
            <a:pPr marL="285750" indent="-285750">
              <a:buFont typeface="Arial" panose="020B0604020202020204" pitchFamily="34" charset="0"/>
              <a:buChar char="•"/>
            </a:pPr>
            <a:r>
              <a:rPr lang="en-US" sz="1600" dirty="0">
                <a:latin typeface="+mj-lt"/>
              </a:rPr>
              <a:t>Probabilistic forecasts: ECMWF-ENS or COSMO-LEPS</a:t>
            </a:r>
          </a:p>
          <a:p>
            <a:pPr marL="742950" lvl="1" indent="-285750">
              <a:buFont typeface="Calibri Light" panose="020F0302020204030204" pitchFamily="34" charset="0"/>
              <a:buChar char="‒"/>
            </a:pPr>
            <a:r>
              <a:rPr lang="en-US" sz="1600" dirty="0">
                <a:latin typeface="+mj-lt"/>
              </a:rPr>
              <a:t>Probability of exceeding Q5 ≥ 30% </a:t>
            </a:r>
          </a:p>
          <a:p>
            <a:pPr marL="742950" lvl="1" indent="-285750">
              <a:buFont typeface="Calibri Light" panose="020F0302020204030204" pitchFamily="34" charset="0"/>
              <a:buChar char="‒"/>
            </a:pPr>
            <a:r>
              <a:rPr lang="en-US" sz="1600" dirty="0">
                <a:latin typeface="+mj-lt"/>
              </a:rPr>
              <a:t>Persistence: 3 consecutive forecast</a:t>
            </a:r>
          </a:p>
          <a:p>
            <a:pPr marL="285750" indent="-285750">
              <a:buFont typeface="Arial" panose="020B0604020202020204" pitchFamily="34" charset="0"/>
              <a:buChar char="•"/>
            </a:pPr>
            <a:r>
              <a:rPr lang="en-US" sz="1600" dirty="0">
                <a:latin typeface="+mj-lt"/>
              </a:rPr>
              <a:t>Deterministic forecasts: ECMWF or DWD</a:t>
            </a:r>
          </a:p>
          <a:p>
            <a:pPr marL="742950" lvl="1" indent="-285750">
              <a:buFont typeface="Calibri Light" panose="020F0302020204030204" pitchFamily="34" charset="0"/>
              <a:buChar char="‒"/>
            </a:pPr>
            <a:r>
              <a:rPr lang="en-US" sz="1600" dirty="0">
                <a:latin typeface="+mj-lt"/>
              </a:rPr>
              <a:t>At least one of them exceeds Q5</a:t>
            </a:r>
            <a:endParaRPr lang="it-IT" sz="1600" dirty="0">
              <a:latin typeface="+mj-lt"/>
            </a:endParaRPr>
          </a:p>
          <a:p>
            <a:pPr marL="285750" indent="-285750">
              <a:buFont typeface="Arial" panose="020B0604020202020204" pitchFamily="34" charset="0"/>
              <a:buChar char="•"/>
            </a:pPr>
            <a:r>
              <a:rPr lang="it-IT" sz="1600" dirty="0">
                <a:latin typeface="+mj-lt"/>
              </a:rPr>
              <a:t>Catchment area ≥ 2000 km²</a:t>
            </a:r>
          </a:p>
          <a:p>
            <a:pPr marL="285750" indent="-285750">
              <a:buFont typeface="Arial" panose="020B0604020202020204" pitchFamily="34" charset="0"/>
              <a:buChar char="•"/>
            </a:pPr>
            <a:r>
              <a:rPr lang="it-IT" sz="1600" dirty="0">
                <a:latin typeface="+mj-lt"/>
              </a:rPr>
              <a:t>Lead time ≥ 48 h</a:t>
            </a:r>
          </a:p>
        </p:txBody>
      </p:sp>
      <p:sp>
        <p:nvSpPr>
          <p:cNvPr id="11" name="TextBox 10">
            <a:extLst>
              <a:ext uri="{FF2B5EF4-FFF2-40B4-BE49-F238E27FC236}">
                <a16:creationId xmlns:a16="http://schemas.microsoft.com/office/drawing/2014/main" id="{75D46809-A9E0-4680-891C-CBDB86327D5B}"/>
              </a:ext>
            </a:extLst>
          </p:cNvPr>
          <p:cNvSpPr txBox="1"/>
          <p:nvPr/>
        </p:nvSpPr>
        <p:spPr>
          <a:xfrm>
            <a:off x="592643" y="3158308"/>
            <a:ext cx="5953127" cy="861774"/>
          </a:xfrm>
          <a:prstGeom prst="rect">
            <a:avLst/>
          </a:prstGeom>
          <a:noFill/>
        </p:spPr>
        <p:txBody>
          <a:bodyPr wrap="square" rtlCol="0">
            <a:spAutoFit/>
          </a:bodyPr>
          <a:lstStyle/>
          <a:p>
            <a:r>
              <a:rPr lang="it-IT" b="1" dirty="0">
                <a:solidFill>
                  <a:srgbClr val="FAA740"/>
                </a:solidFill>
                <a:latin typeface="+mj-lt"/>
              </a:rPr>
              <a:t>Objective</a:t>
            </a:r>
          </a:p>
          <a:p>
            <a:r>
              <a:rPr lang="it-IT" sz="1600" dirty="0">
                <a:latin typeface="+mj-lt"/>
              </a:rPr>
              <a:t>To assess if EFAS skill in predicting flood events can be optimized by varying the notification criteria.</a:t>
            </a:r>
            <a:endParaRPr lang="en-US" sz="1600" dirty="0">
              <a:latin typeface="+mj-lt"/>
            </a:endParaRPr>
          </a:p>
        </p:txBody>
      </p:sp>
      <p:sp>
        <p:nvSpPr>
          <p:cNvPr id="12" name="TextBox 11">
            <a:extLst>
              <a:ext uri="{FF2B5EF4-FFF2-40B4-BE49-F238E27FC236}">
                <a16:creationId xmlns:a16="http://schemas.microsoft.com/office/drawing/2014/main" id="{6D14E525-72A7-4E41-9A82-0BD0F212C4CE}"/>
              </a:ext>
            </a:extLst>
          </p:cNvPr>
          <p:cNvSpPr txBox="1"/>
          <p:nvPr/>
        </p:nvSpPr>
        <p:spPr>
          <a:xfrm>
            <a:off x="592641" y="4250509"/>
            <a:ext cx="5953129" cy="2092881"/>
          </a:xfrm>
          <a:prstGeom prst="rect">
            <a:avLst/>
          </a:prstGeom>
          <a:noFill/>
        </p:spPr>
        <p:txBody>
          <a:bodyPr wrap="square" rtlCol="0">
            <a:spAutoFit/>
          </a:bodyPr>
          <a:lstStyle/>
          <a:p>
            <a:r>
              <a:rPr lang="it-IT" b="1" dirty="0">
                <a:solidFill>
                  <a:srgbClr val="FAA740"/>
                </a:solidFill>
                <a:latin typeface="+mj-lt"/>
              </a:rPr>
              <a:t>Data</a:t>
            </a:r>
          </a:p>
          <a:p>
            <a:pPr marL="285750" indent="-285750">
              <a:buFont typeface="Arial" panose="020B0604020202020204" pitchFamily="34" charset="0"/>
              <a:buChar char="•"/>
              <a:tabLst>
                <a:tab pos="1997075" algn="l"/>
              </a:tabLst>
            </a:pPr>
            <a:r>
              <a:rPr lang="it-IT" sz="1600" dirty="0">
                <a:solidFill>
                  <a:srgbClr val="FAA740"/>
                </a:solidFill>
                <a:latin typeface="+mj-lt"/>
              </a:rPr>
              <a:t>Geographical extent: </a:t>
            </a:r>
            <a:r>
              <a:rPr lang="it-IT" sz="1600" dirty="0">
                <a:latin typeface="+mj-lt"/>
              </a:rPr>
              <a:t>fixed reporting points with a contributing area larger than 500 km².</a:t>
            </a:r>
          </a:p>
          <a:p>
            <a:pPr marL="285750" indent="-285750">
              <a:buFont typeface="Arial" panose="020B0604020202020204" pitchFamily="34" charset="0"/>
              <a:buChar char="•"/>
            </a:pPr>
            <a:r>
              <a:rPr lang="it-IT" sz="1600" dirty="0">
                <a:solidFill>
                  <a:srgbClr val="FAA740"/>
                </a:solidFill>
                <a:latin typeface="+mj-lt"/>
              </a:rPr>
              <a:t>Temporal extent: </a:t>
            </a:r>
            <a:r>
              <a:rPr lang="it-IT" sz="1600" dirty="0">
                <a:latin typeface="+mj-lt"/>
              </a:rPr>
              <a:t>years 2021 and 2022.</a:t>
            </a:r>
          </a:p>
          <a:p>
            <a:pPr marL="285750" indent="-285750">
              <a:buFont typeface="Arial" panose="020B0604020202020204" pitchFamily="34" charset="0"/>
              <a:buChar char="•"/>
            </a:pPr>
            <a:r>
              <a:rPr lang="it-IT" sz="1600" dirty="0">
                <a:solidFill>
                  <a:srgbClr val="FAA740"/>
                </a:solidFill>
                <a:latin typeface="+mj-lt"/>
              </a:rPr>
              <a:t>Discharge data:</a:t>
            </a:r>
          </a:p>
          <a:p>
            <a:pPr marL="742950" lvl="1" indent="-285750">
              <a:buFont typeface="Arial" panose="020B0604020202020204" pitchFamily="34" charset="0"/>
              <a:buChar char="•"/>
            </a:pPr>
            <a:r>
              <a:rPr lang="it-IT" sz="1600" dirty="0">
                <a:latin typeface="+mj-lt"/>
              </a:rPr>
              <a:t>Observed: EFAS v4.0 water balance.</a:t>
            </a:r>
          </a:p>
          <a:p>
            <a:pPr marL="742950" lvl="1" indent="-285750">
              <a:buFont typeface="Arial" panose="020B0604020202020204" pitchFamily="34" charset="0"/>
              <a:buChar char="•"/>
            </a:pPr>
            <a:r>
              <a:rPr lang="it-IT" sz="1600" dirty="0">
                <a:latin typeface="+mj-lt"/>
              </a:rPr>
              <a:t>Predicted: EFAS v4.0 reforecast for 4 meteorological forcings (ECMWF-ENS, COSMO-LEPS, ECMWF, DWD).</a:t>
            </a:r>
          </a:p>
        </p:txBody>
      </p:sp>
      <p:grpSp>
        <p:nvGrpSpPr>
          <p:cNvPr id="5" name="Group 4">
            <a:extLst>
              <a:ext uri="{FF2B5EF4-FFF2-40B4-BE49-F238E27FC236}">
                <a16:creationId xmlns:a16="http://schemas.microsoft.com/office/drawing/2014/main" id="{B49BED94-0787-4379-A099-F4560DEB07E0}"/>
              </a:ext>
            </a:extLst>
          </p:cNvPr>
          <p:cNvGrpSpPr/>
          <p:nvPr/>
        </p:nvGrpSpPr>
        <p:grpSpPr>
          <a:xfrm>
            <a:off x="6545770" y="1033042"/>
            <a:ext cx="5434595" cy="4942689"/>
            <a:chOff x="6545770" y="1033042"/>
            <a:chExt cx="5434595" cy="4942689"/>
          </a:xfrm>
        </p:grpSpPr>
        <p:pic>
          <p:nvPicPr>
            <p:cNvPr id="3" name="Picture 2">
              <a:extLst>
                <a:ext uri="{FF2B5EF4-FFF2-40B4-BE49-F238E27FC236}">
                  <a16:creationId xmlns:a16="http://schemas.microsoft.com/office/drawing/2014/main" id="{06D7E4CF-3C97-44A4-8846-48DD14B2FE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770" y="1371596"/>
              <a:ext cx="5434595" cy="4114808"/>
            </a:xfrm>
            <a:prstGeom prst="rect">
              <a:avLst/>
            </a:prstGeom>
          </p:spPr>
        </p:pic>
        <p:sp>
          <p:nvSpPr>
            <p:cNvPr id="9" name="Rectangle 8">
              <a:extLst>
                <a:ext uri="{FF2B5EF4-FFF2-40B4-BE49-F238E27FC236}">
                  <a16:creationId xmlns:a16="http://schemas.microsoft.com/office/drawing/2014/main" id="{5D863319-AE3C-46A9-A2DC-50331C6BB54D}"/>
                </a:ext>
              </a:extLst>
            </p:cNvPr>
            <p:cNvSpPr/>
            <p:nvPr/>
          </p:nvSpPr>
          <p:spPr>
            <a:xfrm>
              <a:off x="7670888" y="1033042"/>
              <a:ext cx="3184358" cy="338554"/>
            </a:xfrm>
            <a:prstGeom prst="rect">
              <a:avLst/>
            </a:prstGeom>
          </p:spPr>
          <p:txBody>
            <a:bodyPr wrap="square">
              <a:spAutoFit/>
            </a:bodyPr>
            <a:lstStyle/>
            <a:p>
              <a:pPr algn="ctr"/>
              <a:r>
                <a:rPr lang="es-ES" sz="1600" b="1" dirty="0">
                  <a:latin typeface="+mj-lt"/>
                </a:rPr>
                <a:t>“</a:t>
              </a:r>
              <a:r>
                <a:rPr lang="es-ES" sz="1600" b="1" dirty="0" err="1">
                  <a:latin typeface="+mj-lt"/>
                </a:rPr>
                <a:t>observed</a:t>
              </a:r>
              <a:r>
                <a:rPr lang="es-ES" sz="1600" b="1" dirty="0">
                  <a:latin typeface="+mj-lt"/>
                </a:rPr>
                <a:t>” </a:t>
              </a:r>
              <a:r>
                <a:rPr lang="es-ES" sz="1600" b="1" dirty="0" err="1">
                  <a:latin typeface="+mj-lt"/>
                </a:rPr>
                <a:t>flood</a:t>
              </a:r>
              <a:r>
                <a:rPr lang="es-ES" sz="1600" b="1" dirty="0">
                  <a:latin typeface="+mj-lt"/>
                </a:rPr>
                <a:t> </a:t>
              </a:r>
              <a:r>
                <a:rPr lang="es-ES" sz="1600" b="1" dirty="0" err="1">
                  <a:latin typeface="+mj-lt"/>
                </a:rPr>
                <a:t>events</a:t>
              </a:r>
              <a:r>
                <a:rPr lang="es-ES" sz="1600" b="1" dirty="0">
                  <a:latin typeface="+mj-lt"/>
                </a:rPr>
                <a:t> (2021/2022)</a:t>
              </a:r>
            </a:p>
          </p:txBody>
        </p:sp>
        <p:sp>
          <p:nvSpPr>
            <p:cNvPr id="13" name="Rectangle 12">
              <a:extLst>
                <a:ext uri="{FF2B5EF4-FFF2-40B4-BE49-F238E27FC236}">
                  <a16:creationId xmlns:a16="http://schemas.microsoft.com/office/drawing/2014/main" id="{64DBB706-3A46-44E9-9286-EE23BD603907}"/>
                </a:ext>
              </a:extLst>
            </p:cNvPr>
            <p:cNvSpPr/>
            <p:nvPr/>
          </p:nvSpPr>
          <p:spPr>
            <a:xfrm>
              <a:off x="7670888" y="5667954"/>
              <a:ext cx="3184358" cy="307777"/>
            </a:xfrm>
            <a:prstGeom prst="rect">
              <a:avLst/>
            </a:prstGeom>
          </p:spPr>
          <p:txBody>
            <a:bodyPr wrap="square">
              <a:spAutoFit/>
            </a:bodyPr>
            <a:lstStyle/>
            <a:p>
              <a:pPr algn="ctr"/>
              <a:r>
                <a:rPr lang="es-ES" sz="1400" b="1" dirty="0">
                  <a:latin typeface="+mj-lt"/>
                </a:rPr>
                <a:t>total no. </a:t>
              </a:r>
              <a:r>
                <a:rPr lang="es-ES" sz="1400" b="1" dirty="0" err="1">
                  <a:latin typeface="+mj-lt"/>
                </a:rPr>
                <a:t>events</a:t>
              </a:r>
              <a:r>
                <a:rPr lang="es-ES" sz="1400" b="1" dirty="0">
                  <a:latin typeface="+mj-lt"/>
                </a:rPr>
                <a:t> = 1293</a:t>
              </a:r>
            </a:p>
          </p:txBody>
        </p:sp>
        <p:sp>
          <p:nvSpPr>
            <p:cNvPr id="14" name="Rectangle 13">
              <a:extLst>
                <a:ext uri="{FF2B5EF4-FFF2-40B4-BE49-F238E27FC236}">
                  <a16:creationId xmlns:a16="http://schemas.microsoft.com/office/drawing/2014/main" id="{1784FFDC-F0DC-4799-9163-579D2F247B63}"/>
                </a:ext>
              </a:extLst>
            </p:cNvPr>
            <p:cNvSpPr/>
            <p:nvPr/>
          </p:nvSpPr>
          <p:spPr>
            <a:xfrm>
              <a:off x="7670888" y="5460757"/>
              <a:ext cx="3184358" cy="307777"/>
            </a:xfrm>
            <a:prstGeom prst="rect">
              <a:avLst/>
            </a:prstGeom>
          </p:spPr>
          <p:txBody>
            <a:bodyPr wrap="square">
              <a:spAutoFit/>
            </a:bodyPr>
            <a:lstStyle/>
            <a:p>
              <a:pPr algn="ctr"/>
              <a:r>
                <a:rPr lang="es-ES" sz="1400" b="1" dirty="0">
                  <a:latin typeface="+mj-lt"/>
                </a:rPr>
                <a:t>no. </a:t>
              </a:r>
              <a:r>
                <a:rPr lang="es-ES" sz="1400" b="1" dirty="0" err="1">
                  <a:latin typeface="+mj-lt"/>
                </a:rPr>
                <a:t>reporting</a:t>
              </a:r>
              <a:r>
                <a:rPr lang="es-ES" sz="1400" b="1" dirty="0">
                  <a:latin typeface="+mj-lt"/>
                </a:rPr>
                <a:t> </a:t>
              </a:r>
              <a:r>
                <a:rPr lang="es-ES" sz="1400" b="1" dirty="0" err="1">
                  <a:latin typeface="+mj-lt"/>
                </a:rPr>
                <a:t>points</a:t>
              </a:r>
              <a:r>
                <a:rPr lang="es-ES" sz="1400" b="1" dirty="0">
                  <a:latin typeface="+mj-lt"/>
                </a:rPr>
                <a:t> = 2370</a:t>
              </a:r>
            </a:p>
          </p:txBody>
        </p:sp>
      </p:grpSp>
    </p:spTree>
    <p:extLst>
      <p:ext uri="{BB962C8B-B14F-4D97-AF65-F5344CB8AC3E}">
        <p14:creationId xmlns:p14="http://schemas.microsoft.com/office/powerpoint/2010/main" val="945009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80329F-4039-45D5-AF37-1CB64E795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0"/>
            <a:ext cx="6858000" cy="6858000"/>
          </a:xfrm>
          <a:prstGeom prst="rect">
            <a:avLst/>
          </a:prstGeom>
        </p:spPr>
      </p:pic>
      <p:sp>
        <p:nvSpPr>
          <p:cNvPr id="15" name="Rectangle 14">
            <a:extLst>
              <a:ext uri="{FF2B5EF4-FFF2-40B4-BE49-F238E27FC236}">
                <a16:creationId xmlns:a16="http://schemas.microsoft.com/office/drawing/2014/main" id="{CE5D3B65-AA79-4FBF-B5F3-17C7D24726C2}"/>
              </a:ext>
            </a:extLst>
          </p:cNvPr>
          <p:cNvSpPr/>
          <p:nvPr/>
        </p:nvSpPr>
        <p:spPr>
          <a:xfrm>
            <a:off x="-9389" y="0"/>
            <a:ext cx="6105389" cy="369332"/>
          </a:xfrm>
          <a:prstGeom prst="rect">
            <a:avLst/>
          </a:prstGeom>
        </p:spPr>
        <p:txBody>
          <a:bodyPr wrap="square">
            <a:spAutoFit/>
          </a:bodyPr>
          <a:lstStyle/>
          <a:p>
            <a:r>
              <a:rPr lang="en-US" sz="2000" b="1" dirty="0">
                <a:solidFill>
                  <a:schemeClr val="accent1"/>
                </a:solidFill>
                <a:latin typeface="+mj-lt"/>
              </a:rPr>
              <a:t>Example of forecast in the July 2021 flood</a:t>
            </a:r>
          </a:p>
        </p:txBody>
      </p:sp>
    </p:spTree>
    <p:extLst>
      <p:ext uri="{BB962C8B-B14F-4D97-AF65-F5344CB8AC3E}">
        <p14:creationId xmlns:p14="http://schemas.microsoft.com/office/powerpoint/2010/main" val="58829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64C5D2-5D97-4388-8E97-190DEAC04DD4}"/>
              </a:ext>
            </a:extLst>
          </p:cNvPr>
          <p:cNvPicPr>
            <a:picLocks noChangeAspect="1"/>
          </p:cNvPicPr>
          <p:nvPr/>
        </p:nvPicPr>
        <p:blipFill rotWithShape="1">
          <a:blip r:embed="rId2">
            <a:extLst>
              <a:ext uri="{28A0092B-C50C-407E-A947-70E740481C1C}">
                <a14:useLocalDpi xmlns:a14="http://schemas.microsoft.com/office/drawing/2010/main" val="0"/>
              </a:ext>
            </a:extLst>
          </a:blip>
          <a:srcRect t="10238"/>
          <a:stretch/>
        </p:blipFill>
        <p:spPr>
          <a:xfrm>
            <a:off x="0" y="1962150"/>
            <a:ext cx="12192000" cy="4895850"/>
          </a:xfrm>
          <a:prstGeom prst="rect">
            <a:avLst/>
          </a:prstGeom>
        </p:spPr>
      </p:pic>
      <p:sp>
        <p:nvSpPr>
          <p:cNvPr id="4" name="Rectangle 3">
            <a:extLst>
              <a:ext uri="{FF2B5EF4-FFF2-40B4-BE49-F238E27FC236}">
                <a16:creationId xmlns:a16="http://schemas.microsoft.com/office/drawing/2014/main" id="{66EB0DD3-151B-45B0-A2B1-5F347A865B48}"/>
              </a:ext>
            </a:extLst>
          </p:cNvPr>
          <p:cNvSpPr/>
          <p:nvPr/>
        </p:nvSpPr>
        <p:spPr>
          <a:xfrm>
            <a:off x="0" y="0"/>
            <a:ext cx="6619875" cy="400110"/>
          </a:xfrm>
          <a:prstGeom prst="rect">
            <a:avLst/>
          </a:prstGeom>
        </p:spPr>
        <p:txBody>
          <a:bodyPr wrap="square">
            <a:spAutoFit/>
          </a:bodyPr>
          <a:lstStyle/>
          <a:p>
            <a:r>
              <a:rPr lang="es-ES" sz="2000" b="1" dirty="0">
                <a:solidFill>
                  <a:schemeClr val="accent1"/>
                </a:solidFill>
                <a:latin typeface="+mj-lt"/>
              </a:rPr>
              <a:t>General </a:t>
            </a:r>
            <a:r>
              <a:rPr lang="es-ES" sz="2000" b="1" dirty="0" err="1">
                <a:solidFill>
                  <a:schemeClr val="accent1"/>
                </a:solidFill>
                <a:latin typeface="+mj-lt"/>
              </a:rPr>
              <a:t>outlook</a:t>
            </a:r>
            <a:r>
              <a:rPr lang="es-ES" sz="2000" b="1" dirty="0">
                <a:solidFill>
                  <a:schemeClr val="accent1"/>
                </a:solidFill>
                <a:latin typeface="+mj-lt"/>
              </a:rPr>
              <a:t> </a:t>
            </a:r>
            <a:r>
              <a:rPr lang="es-ES" sz="2000" b="1" dirty="0" err="1">
                <a:solidFill>
                  <a:schemeClr val="accent1"/>
                </a:solidFill>
                <a:latin typeface="+mj-lt"/>
              </a:rPr>
              <a:t>of</a:t>
            </a:r>
            <a:r>
              <a:rPr lang="es-ES" sz="2000" b="1" dirty="0">
                <a:solidFill>
                  <a:schemeClr val="accent1"/>
                </a:solidFill>
                <a:latin typeface="+mj-lt"/>
              </a:rPr>
              <a:t> hits </a:t>
            </a:r>
            <a:r>
              <a:rPr lang="es-ES" sz="2000" dirty="0">
                <a:solidFill>
                  <a:schemeClr val="accent1"/>
                </a:solidFill>
                <a:latin typeface="+mj-lt"/>
              </a:rPr>
              <a:t>(TP)</a:t>
            </a:r>
            <a:r>
              <a:rPr lang="es-ES" sz="2000" b="1" dirty="0">
                <a:solidFill>
                  <a:schemeClr val="accent1"/>
                </a:solidFill>
                <a:latin typeface="+mj-lt"/>
              </a:rPr>
              <a:t>, </a:t>
            </a:r>
            <a:r>
              <a:rPr lang="es-ES" sz="2000" b="1" dirty="0" err="1">
                <a:solidFill>
                  <a:schemeClr val="accent1"/>
                </a:solidFill>
                <a:latin typeface="+mj-lt"/>
              </a:rPr>
              <a:t>misses</a:t>
            </a:r>
            <a:r>
              <a:rPr lang="es-ES" sz="2000" b="1" dirty="0">
                <a:solidFill>
                  <a:schemeClr val="accent1"/>
                </a:solidFill>
                <a:latin typeface="+mj-lt"/>
              </a:rPr>
              <a:t> </a:t>
            </a:r>
            <a:r>
              <a:rPr lang="es-ES" sz="2000" dirty="0">
                <a:solidFill>
                  <a:schemeClr val="accent1"/>
                </a:solidFill>
                <a:latin typeface="+mj-lt"/>
              </a:rPr>
              <a:t>(FN) </a:t>
            </a:r>
            <a:r>
              <a:rPr lang="es-ES" sz="2000" b="1" dirty="0">
                <a:solidFill>
                  <a:schemeClr val="accent1"/>
                </a:solidFill>
                <a:latin typeface="+mj-lt"/>
              </a:rPr>
              <a:t>and false </a:t>
            </a:r>
            <a:r>
              <a:rPr lang="es-ES" sz="2000" b="1" dirty="0" err="1">
                <a:solidFill>
                  <a:schemeClr val="accent1"/>
                </a:solidFill>
                <a:latin typeface="+mj-lt"/>
              </a:rPr>
              <a:t>alarms</a:t>
            </a:r>
            <a:r>
              <a:rPr lang="es-ES" sz="2000" b="1" dirty="0">
                <a:solidFill>
                  <a:schemeClr val="accent1"/>
                </a:solidFill>
                <a:latin typeface="+mj-lt"/>
              </a:rPr>
              <a:t> </a:t>
            </a:r>
            <a:r>
              <a:rPr lang="en-US" sz="2000" dirty="0">
                <a:solidFill>
                  <a:schemeClr val="accent1"/>
                </a:solidFill>
                <a:latin typeface="+mj-lt"/>
              </a:rPr>
              <a:t>(FP) </a:t>
            </a:r>
          </a:p>
        </p:txBody>
      </p:sp>
      <p:sp>
        <p:nvSpPr>
          <p:cNvPr id="5" name="Rectangle 4">
            <a:extLst>
              <a:ext uri="{FF2B5EF4-FFF2-40B4-BE49-F238E27FC236}">
                <a16:creationId xmlns:a16="http://schemas.microsoft.com/office/drawing/2014/main" id="{99D05AEB-6B66-43D7-9B14-6B57A657D9CB}"/>
              </a:ext>
            </a:extLst>
          </p:cNvPr>
          <p:cNvSpPr/>
          <p:nvPr/>
        </p:nvSpPr>
        <p:spPr>
          <a:xfrm>
            <a:off x="-1" y="517211"/>
            <a:ext cx="6238875" cy="1231106"/>
          </a:xfrm>
          <a:prstGeom prst="rect">
            <a:avLst/>
          </a:prstGeom>
        </p:spPr>
        <p:txBody>
          <a:bodyPr wrap="square">
            <a:spAutoFit/>
          </a:bodyPr>
          <a:lstStyle/>
          <a:p>
            <a:r>
              <a:rPr lang="en-US" b="1" dirty="0">
                <a:solidFill>
                  <a:srgbClr val="FAA740"/>
                </a:solidFill>
                <a:latin typeface="+mj-lt"/>
              </a:rPr>
              <a:t>Current criteria </a:t>
            </a:r>
            <a:r>
              <a:rPr lang="es-ES" sz="1600" dirty="0">
                <a:latin typeface="+mj-lt"/>
              </a:rPr>
              <a:t>(</a:t>
            </a:r>
            <a:r>
              <a:rPr lang="en-US" sz="1600" dirty="0" err="1">
                <a:latin typeface="+mj-lt"/>
              </a:rPr>
              <a:t>leadtime</a:t>
            </a:r>
            <a:r>
              <a:rPr lang="en-US" sz="1600" dirty="0">
                <a:latin typeface="+mj-lt"/>
              </a:rPr>
              <a:t> ≥ 48 h</a:t>
            </a:r>
            <a:r>
              <a:rPr lang="es-ES" sz="1600" dirty="0">
                <a:latin typeface="+mj-lt"/>
              </a:rPr>
              <a:t>)</a:t>
            </a:r>
            <a:r>
              <a:rPr lang="en-US" sz="1600" b="1" dirty="0">
                <a:latin typeface="+mj-lt"/>
              </a:rPr>
              <a:t>:</a:t>
            </a:r>
          </a:p>
          <a:p>
            <a:endParaRPr lang="en-US" sz="800" b="1" dirty="0">
              <a:latin typeface="+mj-lt"/>
            </a:endParaRPr>
          </a:p>
          <a:p>
            <a:pPr marL="285750" indent="-285750">
              <a:buFont typeface="Arial" panose="020B0604020202020204" pitchFamily="34" charset="0"/>
              <a:buChar char="•"/>
            </a:pPr>
            <a:r>
              <a:rPr lang="en-US" sz="1600" dirty="0">
                <a:latin typeface="+mj-lt"/>
              </a:rPr>
              <a:t>Approach: 1 deterministic + 1 probabilistic</a:t>
            </a:r>
          </a:p>
          <a:p>
            <a:pPr marL="285750" indent="-285750">
              <a:buFont typeface="Arial" panose="020B0604020202020204" pitchFamily="34" charset="0"/>
              <a:buChar char="•"/>
            </a:pPr>
            <a:r>
              <a:rPr lang="en-US" sz="1600" dirty="0">
                <a:latin typeface="+mj-lt"/>
              </a:rPr>
              <a:t>Probability: 30%</a:t>
            </a:r>
          </a:p>
          <a:p>
            <a:pPr marL="285750" indent="-285750">
              <a:buFont typeface="Arial" panose="020B0604020202020204" pitchFamily="34" charset="0"/>
              <a:buChar char="•"/>
            </a:pPr>
            <a:r>
              <a:rPr lang="en-US" sz="1600" dirty="0">
                <a:latin typeface="+mj-lt"/>
              </a:rPr>
              <a:t>Persistence: 3 consecutive forecasts</a:t>
            </a:r>
          </a:p>
        </p:txBody>
      </p:sp>
    </p:spTree>
    <p:extLst>
      <p:ext uri="{BB962C8B-B14F-4D97-AF65-F5344CB8AC3E}">
        <p14:creationId xmlns:p14="http://schemas.microsoft.com/office/powerpoint/2010/main" val="248560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CE378D-CF50-429A-86CE-05919C62A7C0}"/>
              </a:ext>
            </a:extLst>
          </p:cNvPr>
          <p:cNvPicPr>
            <a:picLocks noChangeAspect="1"/>
          </p:cNvPicPr>
          <p:nvPr/>
        </p:nvPicPr>
        <p:blipFill rotWithShape="1">
          <a:blip r:embed="rId3">
            <a:extLst>
              <a:ext uri="{28A0092B-C50C-407E-A947-70E740481C1C}">
                <a14:useLocalDpi xmlns:a14="http://schemas.microsoft.com/office/drawing/2010/main" val="0"/>
              </a:ext>
            </a:extLst>
          </a:blip>
          <a:srcRect t="9889"/>
          <a:stretch/>
        </p:blipFill>
        <p:spPr>
          <a:xfrm>
            <a:off x="0" y="1943100"/>
            <a:ext cx="12192000" cy="4914900"/>
          </a:xfrm>
          <a:prstGeom prst="rect">
            <a:avLst/>
          </a:prstGeom>
        </p:spPr>
      </p:pic>
      <p:sp>
        <p:nvSpPr>
          <p:cNvPr id="9" name="Rectangle 8">
            <a:extLst>
              <a:ext uri="{FF2B5EF4-FFF2-40B4-BE49-F238E27FC236}">
                <a16:creationId xmlns:a16="http://schemas.microsoft.com/office/drawing/2014/main" id="{1FC06748-1CE7-4F12-B3CA-651C92C6912D}"/>
              </a:ext>
            </a:extLst>
          </p:cNvPr>
          <p:cNvSpPr/>
          <p:nvPr/>
        </p:nvSpPr>
        <p:spPr>
          <a:xfrm>
            <a:off x="7267574" y="640321"/>
            <a:ext cx="4267201" cy="830997"/>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square">
            <a:spAutoFit/>
          </a:bodyPr>
          <a:lstStyle/>
          <a:p>
            <a:r>
              <a:rPr lang="es-ES" sz="1600" dirty="0" err="1">
                <a:latin typeface="+mj-lt"/>
              </a:rPr>
              <a:t>The</a:t>
            </a:r>
            <a:r>
              <a:rPr lang="es-ES" sz="1600" dirty="0">
                <a:latin typeface="+mj-lt"/>
              </a:rPr>
              <a:t> </a:t>
            </a:r>
            <a:r>
              <a:rPr lang="es-ES" sz="1600" dirty="0" err="1">
                <a:latin typeface="+mj-lt"/>
              </a:rPr>
              <a:t>optimization</a:t>
            </a:r>
            <a:r>
              <a:rPr lang="es-ES" sz="1600" dirty="0">
                <a:latin typeface="+mj-lt"/>
              </a:rPr>
              <a:t> has </a:t>
            </a:r>
            <a:r>
              <a:rPr lang="es-ES" sz="1600" dirty="0" err="1">
                <a:latin typeface="+mj-lt"/>
              </a:rPr>
              <a:t>increased</a:t>
            </a:r>
            <a:r>
              <a:rPr lang="es-ES" sz="1600" dirty="0">
                <a:latin typeface="+mj-lt"/>
              </a:rPr>
              <a:t> </a:t>
            </a:r>
            <a:r>
              <a:rPr lang="es-ES" sz="1600" dirty="0" err="1">
                <a:latin typeface="+mj-lt"/>
              </a:rPr>
              <a:t>the</a:t>
            </a:r>
            <a:r>
              <a:rPr lang="es-ES" sz="1600" dirty="0">
                <a:latin typeface="+mj-lt"/>
              </a:rPr>
              <a:t> </a:t>
            </a:r>
            <a:r>
              <a:rPr lang="es-ES" sz="1600" dirty="0" err="1">
                <a:latin typeface="+mj-lt"/>
              </a:rPr>
              <a:t>number</a:t>
            </a:r>
            <a:r>
              <a:rPr lang="es-ES" sz="1600" dirty="0">
                <a:latin typeface="+mj-lt"/>
              </a:rPr>
              <a:t> </a:t>
            </a:r>
            <a:r>
              <a:rPr lang="es-ES" sz="1600" dirty="0" err="1">
                <a:latin typeface="+mj-lt"/>
              </a:rPr>
              <a:t>of</a:t>
            </a:r>
            <a:r>
              <a:rPr lang="es-ES" sz="1600" dirty="0">
                <a:latin typeface="+mj-lt"/>
              </a:rPr>
              <a:t> hits and </a:t>
            </a:r>
            <a:r>
              <a:rPr lang="es-ES" sz="1600" dirty="0" err="1">
                <a:latin typeface="+mj-lt"/>
              </a:rPr>
              <a:t>reduced</a:t>
            </a:r>
            <a:r>
              <a:rPr lang="es-ES" sz="1600" dirty="0">
                <a:latin typeface="+mj-lt"/>
              </a:rPr>
              <a:t> </a:t>
            </a:r>
            <a:r>
              <a:rPr lang="es-ES" sz="1600" dirty="0" err="1">
                <a:latin typeface="+mj-lt"/>
              </a:rPr>
              <a:t>the</a:t>
            </a:r>
            <a:r>
              <a:rPr lang="es-ES" sz="1600" dirty="0">
                <a:latin typeface="+mj-lt"/>
              </a:rPr>
              <a:t> </a:t>
            </a:r>
            <a:r>
              <a:rPr lang="en-US" sz="1600" dirty="0">
                <a:latin typeface="+mj-lt"/>
              </a:rPr>
              <a:t>number</a:t>
            </a:r>
            <a:r>
              <a:rPr lang="es-ES" sz="1600" dirty="0">
                <a:latin typeface="+mj-lt"/>
              </a:rPr>
              <a:t> </a:t>
            </a:r>
            <a:r>
              <a:rPr lang="es-ES" sz="1600" dirty="0" err="1">
                <a:latin typeface="+mj-lt"/>
              </a:rPr>
              <a:t>of</a:t>
            </a:r>
            <a:r>
              <a:rPr lang="es-ES" sz="1600" dirty="0">
                <a:latin typeface="+mj-lt"/>
              </a:rPr>
              <a:t> </a:t>
            </a:r>
            <a:r>
              <a:rPr lang="es-ES" sz="1600" dirty="0" err="1">
                <a:latin typeface="+mj-lt"/>
              </a:rPr>
              <a:t>misses</a:t>
            </a:r>
            <a:r>
              <a:rPr lang="es-ES" sz="1600" dirty="0">
                <a:latin typeface="+mj-lt"/>
              </a:rPr>
              <a:t> at </a:t>
            </a:r>
            <a:r>
              <a:rPr lang="es-ES" sz="1600" dirty="0" err="1">
                <a:latin typeface="+mj-lt"/>
              </a:rPr>
              <a:t>the</a:t>
            </a:r>
            <a:r>
              <a:rPr lang="es-ES" sz="1600" dirty="0">
                <a:latin typeface="+mj-lt"/>
              </a:rPr>
              <a:t> </a:t>
            </a:r>
            <a:r>
              <a:rPr lang="es-ES" sz="1600" dirty="0" err="1">
                <a:latin typeface="+mj-lt"/>
              </a:rPr>
              <a:t>cost</a:t>
            </a:r>
            <a:r>
              <a:rPr lang="es-ES" sz="1600" dirty="0">
                <a:latin typeface="+mj-lt"/>
              </a:rPr>
              <a:t> </a:t>
            </a:r>
            <a:r>
              <a:rPr lang="es-ES" sz="1600" dirty="0" err="1">
                <a:latin typeface="+mj-lt"/>
              </a:rPr>
              <a:t>of</a:t>
            </a:r>
            <a:r>
              <a:rPr lang="es-ES" sz="1600" dirty="0">
                <a:latin typeface="+mj-lt"/>
              </a:rPr>
              <a:t> </a:t>
            </a:r>
            <a:r>
              <a:rPr lang="es-ES" sz="1600" dirty="0" err="1">
                <a:latin typeface="+mj-lt"/>
              </a:rPr>
              <a:t>increasing</a:t>
            </a:r>
            <a:r>
              <a:rPr lang="es-ES" sz="1600" dirty="0">
                <a:latin typeface="+mj-lt"/>
              </a:rPr>
              <a:t> </a:t>
            </a:r>
            <a:r>
              <a:rPr lang="es-ES" sz="1600" dirty="0" err="1">
                <a:latin typeface="+mj-lt"/>
              </a:rPr>
              <a:t>the</a:t>
            </a:r>
            <a:r>
              <a:rPr lang="es-ES" sz="1600" dirty="0">
                <a:latin typeface="+mj-lt"/>
              </a:rPr>
              <a:t> false </a:t>
            </a:r>
            <a:r>
              <a:rPr lang="es-ES" sz="1600" dirty="0" err="1">
                <a:latin typeface="+mj-lt"/>
              </a:rPr>
              <a:t>alarms</a:t>
            </a:r>
            <a:r>
              <a:rPr lang="es-ES" sz="1600" dirty="0">
                <a:latin typeface="+mj-lt"/>
              </a:rPr>
              <a:t>.</a:t>
            </a:r>
            <a:endParaRPr lang="en-US" sz="1600" dirty="0">
              <a:latin typeface="+mj-lt"/>
            </a:endParaRPr>
          </a:p>
        </p:txBody>
      </p:sp>
      <p:sp>
        <p:nvSpPr>
          <p:cNvPr id="10" name="Rectangle 9">
            <a:extLst>
              <a:ext uri="{FF2B5EF4-FFF2-40B4-BE49-F238E27FC236}">
                <a16:creationId xmlns:a16="http://schemas.microsoft.com/office/drawing/2014/main" id="{4CB5C07A-043A-4432-8BC3-946AB24ADD88}"/>
              </a:ext>
            </a:extLst>
          </p:cNvPr>
          <p:cNvSpPr/>
          <p:nvPr/>
        </p:nvSpPr>
        <p:spPr>
          <a:xfrm>
            <a:off x="0" y="0"/>
            <a:ext cx="6619875" cy="400110"/>
          </a:xfrm>
          <a:prstGeom prst="rect">
            <a:avLst/>
          </a:prstGeom>
        </p:spPr>
        <p:txBody>
          <a:bodyPr wrap="square">
            <a:spAutoFit/>
          </a:bodyPr>
          <a:lstStyle/>
          <a:p>
            <a:r>
              <a:rPr lang="es-ES" sz="2000" b="1" dirty="0">
                <a:solidFill>
                  <a:schemeClr val="accent1"/>
                </a:solidFill>
                <a:latin typeface="+mj-lt"/>
              </a:rPr>
              <a:t>General </a:t>
            </a:r>
            <a:r>
              <a:rPr lang="es-ES" sz="2000" b="1" dirty="0" err="1">
                <a:solidFill>
                  <a:schemeClr val="accent1"/>
                </a:solidFill>
                <a:latin typeface="+mj-lt"/>
              </a:rPr>
              <a:t>outlook</a:t>
            </a:r>
            <a:r>
              <a:rPr lang="es-ES" sz="2000" b="1" dirty="0">
                <a:solidFill>
                  <a:schemeClr val="accent1"/>
                </a:solidFill>
                <a:latin typeface="+mj-lt"/>
              </a:rPr>
              <a:t> </a:t>
            </a:r>
            <a:r>
              <a:rPr lang="es-ES" sz="2000" b="1" dirty="0" err="1">
                <a:solidFill>
                  <a:schemeClr val="accent1"/>
                </a:solidFill>
                <a:latin typeface="+mj-lt"/>
              </a:rPr>
              <a:t>of</a:t>
            </a:r>
            <a:r>
              <a:rPr lang="es-ES" sz="2000" b="1" dirty="0">
                <a:solidFill>
                  <a:schemeClr val="accent1"/>
                </a:solidFill>
                <a:latin typeface="+mj-lt"/>
              </a:rPr>
              <a:t> hits </a:t>
            </a:r>
            <a:r>
              <a:rPr lang="es-ES" sz="2000" dirty="0">
                <a:solidFill>
                  <a:schemeClr val="accent1"/>
                </a:solidFill>
                <a:latin typeface="+mj-lt"/>
              </a:rPr>
              <a:t>(TP)</a:t>
            </a:r>
            <a:r>
              <a:rPr lang="es-ES" sz="2000" b="1" dirty="0">
                <a:solidFill>
                  <a:schemeClr val="accent1"/>
                </a:solidFill>
                <a:latin typeface="+mj-lt"/>
              </a:rPr>
              <a:t>, </a:t>
            </a:r>
            <a:r>
              <a:rPr lang="es-ES" sz="2000" b="1" dirty="0" err="1">
                <a:solidFill>
                  <a:schemeClr val="accent1"/>
                </a:solidFill>
                <a:latin typeface="+mj-lt"/>
              </a:rPr>
              <a:t>misses</a:t>
            </a:r>
            <a:r>
              <a:rPr lang="es-ES" sz="2000" b="1" dirty="0">
                <a:solidFill>
                  <a:schemeClr val="accent1"/>
                </a:solidFill>
                <a:latin typeface="+mj-lt"/>
              </a:rPr>
              <a:t> </a:t>
            </a:r>
            <a:r>
              <a:rPr lang="es-ES" sz="2000" dirty="0">
                <a:solidFill>
                  <a:schemeClr val="accent1"/>
                </a:solidFill>
                <a:latin typeface="+mj-lt"/>
              </a:rPr>
              <a:t>(FN) </a:t>
            </a:r>
            <a:r>
              <a:rPr lang="es-ES" sz="2000" b="1" dirty="0">
                <a:solidFill>
                  <a:schemeClr val="accent1"/>
                </a:solidFill>
                <a:latin typeface="+mj-lt"/>
              </a:rPr>
              <a:t>and false </a:t>
            </a:r>
            <a:r>
              <a:rPr lang="es-ES" sz="2000" b="1" dirty="0" err="1">
                <a:solidFill>
                  <a:schemeClr val="accent1"/>
                </a:solidFill>
                <a:latin typeface="+mj-lt"/>
              </a:rPr>
              <a:t>alarms</a:t>
            </a:r>
            <a:r>
              <a:rPr lang="es-ES" sz="2000" b="1" dirty="0">
                <a:solidFill>
                  <a:schemeClr val="accent1"/>
                </a:solidFill>
                <a:latin typeface="+mj-lt"/>
              </a:rPr>
              <a:t> </a:t>
            </a:r>
            <a:r>
              <a:rPr lang="en-US" sz="2000" dirty="0">
                <a:solidFill>
                  <a:schemeClr val="accent1"/>
                </a:solidFill>
                <a:latin typeface="+mj-lt"/>
              </a:rPr>
              <a:t>(FP) </a:t>
            </a:r>
          </a:p>
        </p:txBody>
      </p:sp>
      <p:sp>
        <p:nvSpPr>
          <p:cNvPr id="11" name="Rectangle 10">
            <a:extLst>
              <a:ext uri="{FF2B5EF4-FFF2-40B4-BE49-F238E27FC236}">
                <a16:creationId xmlns:a16="http://schemas.microsoft.com/office/drawing/2014/main" id="{47169632-30E5-4181-A237-B1EB9D3BA50E}"/>
              </a:ext>
            </a:extLst>
          </p:cNvPr>
          <p:cNvSpPr/>
          <p:nvPr/>
        </p:nvSpPr>
        <p:spPr>
          <a:xfrm>
            <a:off x="-1" y="517211"/>
            <a:ext cx="6238875" cy="1231106"/>
          </a:xfrm>
          <a:prstGeom prst="rect">
            <a:avLst/>
          </a:prstGeom>
        </p:spPr>
        <p:txBody>
          <a:bodyPr wrap="square">
            <a:spAutoFit/>
          </a:bodyPr>
          <a:lstStyle/>
          <a:p>
            <a:r>
              <a:rPr lang="es-ES" b="1" dirty="0" err="1">
                <a:solidFill>
                  <a:srgbClr val="FAA740"/>
                </a:solidFill>
                <a:latin typeface="+mj-lt"/>
              </a:rPr>
              <a:t>Optimized</a:t>
            </a:r>
            <a:r>
              <a:rPr lang="es-ES" b="1" dirty="0">
                <a:solidFill>
                  <a:srgbClr val="FAA740"/>
                </a:solidFill>
                <a:latin typeface="+mj-lt"/>
              </a:rPr>
              <a:t> </a:t>
            </a:r>
            <a:r>
              <a:rPr lang="es-ES" b="1" dirty="0" err="1">
                <a:solidFill>
                  <a:srgbClr val="FAA740"/>
                </a:solidFill>
                <a:latin typeface="+mj-lt"/>
              </a:rPr>
              <a:t>criteria</a:t>
            </a:r>
            <a:r>
              <a:rPr lang="es-ES" b="1" dirty="0">
                <a:solidFill>
                  <a:srgbClr val="FAA740"/>
                </a:solidFill>
                <a:latin typeface="+mj-lt"/>
              </a:rPr>
              <a:t> </a:t>
            </a:r>
            <a:r>
              <a:rPr lang="es-ES" sz="1600" dirty="0">
                <a:latin typeface="+mj-lt"/>
              </a:rPr>
              <a:t>(</a:t>
            </a:r>
            <a:r>
              <a:rPr lang="en-US" sz="1600" dirty="0" err="1">
                <a:latin typeface="+mj-lt"/>
              </a:rPr>
              <a:t>leadtime</a:t>
            </a:r>
            <a:r>
              <a:rPr lang="en-US" sz="1600" dirty="0">
                <a:latin typeface="+mj-lt"/>
              </a:rPr>
              <a:t> ≥ 48 h</a:t>
            </a:r>
            <a:r>
              <a:rPr lang="es-ES" sz="1600" dirty="0">
                <a:latin typeface="+mj-lt"/>
              </a:rPr>
              <a:t>)</a:t>
            </a:r>
            <a:r>
              <a:rPr lang="es-ES" sz="1600" b="1" dirty="0">
                <a:latin typeface="+mj-lt"/>
              </a:rPr>
              <a:t>:</a:t>
            </a:r>
          </a:p>
          <a:p>
            <a:endParaRPr lang="es-ES" sz="800" b="1" dirty="0">
              <a:latin typeface="+mj-lt"/>
            </a:endParaRPr>
          </a:p>
          <a:p>
            <a:pPr marL="285750" indent="-285750">
              <a:buFont typeface="Arial" panose="020B0604020202020204" pitchFamily="34" charset="0"/>
              <a:buChar char="•"/>
            </a:pPr>
            <a:r>
              <a:rPr lang="es-ES" sz="1600" dirty="0" err="1">
                <a:latin typeface="+mj-lt"/>
              </a:rPr>
              <a:t>Approach</a:t>
            </a:r>
            <a:r>
              <a:rPr lang="es-ES" sz="1600" dirty="0">
                <a:latin typeface="+mj-lt"/>
              </a:rPr>
              <a:t>: 1 </a:t>
            </a:r>
            <a:r>
              <a:rPr lang="es-ES" sz="1600" dirty="0" err="1">
                <a:latin typeface="+mj-lt"/>
              </a:rPr>
              <a:t>deterministic</a:t>
            </a:r>
            <a:r>
              <a:rPr lang="es-ES" sz="1600" dirty="0">
                <a:latin typeface="+mj-lt"/>
              </a:rPr>
              <a:t> + 1 </a:t>
            </a:r>
            <a:r>
              <a:rPr lang="es-ES" sz="1600" dirty="0" err="1">
                <a:latin typeface="+mj-lt"/>
              </a:rPr>
              <a:t>probabilistic</a:t>
            </a:r>
            <a:endParaRPr lang="es-ES" sz="1600" dirty="0">
              <a:latin typeface="+mj-lt"/>
            </a:endParaRPr>
          </a:p>
          <a:p>
            <a:pPr marL="285750" indent="-285750">
              <a:buFont typeface="Arial" panose="020B0604020202020204" pitchFamily="34" charset="0"/>
              <a:buChar char="•"/>
            </a:pPr>
            <a:r>
              <a:rPr lang="es-ES" sz="1600" dirty="0" err="1">
                <a:latin typeface="+mj-lt"/>
              </a:rPr>
              <a:t>Probability</a:t>
            </a:r>
            <a:r>
              <a:rPr lang="es-ES" sz="1600" dirty="0">
                <a:latin typeface="+mj-lt"/>
              </a:rPr>
              <a:t>: </a:t>
            </a:r>
            <a:r>
              <a:rPr lang="es-ES" sz="1600" dirty="0">
                <a:solidFill>
                  <a:srgbClr val="FAA740"/>
                </a:solidFill>
                <a:latin typeface="+mj-lt"/>
              </a:rPr>
              <a:t>40%</a:t>
            </a:r>
          </a:p>
          <a:p>
            <a:pPr marL="285750" indent="-285750">
              <a:buFont typeface="Arial" panose="020B0604020202020204" pitchFamily="34" charset="0"/>
              <a:buChar char="•"/>
            </a:pPr>
            <a:r>
              <a:rPr lang="es-ES" sz="1600" dirty="0" err="1">
                <a:latin typeface="+mj-lt"/>
              </a:rPr>
              <a:t>Persistence</a:t>
            </a:r>
            <a:r>
              <a:rPr lang="es-ES" sz="1600" dirty="0">
                <a:latin typeface="+mj-lt"/>
              </a:rPr>
              <a:t>: </a:t>
            </a:r>
            <a:r>
              <a:rPr lang="es-ES" sz="1600" dirty="0">
                <a:solidFill>
                  <a:srgbClr val="FAA740"/>
                </a:solidFill>
                <a:latin typeface="+mj-lt"/>
              </a:rPr>
              <a:t>1 single </a:t>
            </a:r>
            <a:r>
              <a:rPr lang="es-ES" sz="1600" dirty="0" err="1">
                <a:solidFill>
                  <a:srgbClr val="FAA740"/>
                </a:solidFill>
                <a:latin typeface="+mj-lt"/>
              </a:rPr>
              <a:t>forecast</a:t>
            </a:r>
            <a:r>
              <a:rPr lang="es-ES" sz="1600" dirty="0">
                <a:solidFill>
                  <a:srgbClr val="FAA740"/>
                </a:solidFill>
                <a:latin typeface="+mj-lt"/>
              </a:rPr>
              <a:t> </a:t>
            </a:r>
            <a:r>
              <a:rPr lang="es-ES" sz="1600" dirty="0">
                <a:latin typeface="+mj-lt"/>
              </a:rPr>
              <a:t>(no </a:t>
            </a:r>
            <a:r>
              <a:rPr lang="es-ES" sz="1600" dirty="0" err="1">
                <a:latin typeface="+mj-lt"/>
              </a:rPr>
              <a:t>persistence</a:t>
            </a:r>
            <a:r>
              <a:rPr lang="es-ES" sz="1600" dirty="0">
                <a:latin typeface="+mj-lt"/>
              </a:rPr>
              <a:t>)</a:t>
            </a:r>
          </a:p>
        </p:txBody>
      </p:sp>
    </p:spTree>
    <p:extLst>
      <p:ext uri="{BB962C8B-B14F-4D97-AF65-F5344CB8AC3E}">
        <p14:creationId xmlns:p14="http://schemas.microsoft.com/office/powerpoint/2010/main" val="87535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FC06748-1CE7-4F12-B3CA-651C92C6912D}"/>
              </a:ext>
            </a:extLst>
          </p:cNvPr>
          <p:cNvSpPr/>
          <p:nvPr/>
        </p:nvSpPr>
        <p:spPr>
          <a:xfrm>
            <a:off x="6812280" y="716819"/>
            <a:ext cx="5074920" cy="830997"/>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square">
            <a:spAutoFit/>
          </a:bodyPr>
          <a:lstStyle/>
          <a:p>
            <a:r>
              <a:rPr lang="es-ES" sz="1600" dirty="0" err="1">
                <a:latin typeface="+mj-lt"/>
              </a:rPr>
              <a:t>Including</a:t>
            </a:r>
            <a:r>
              <a:rPr lang="es-ES" sz="1600" dirty="0">
                <a:latin typeface="+mj-lt"/>
              </a:rPr>
              <a:t> </a:t>
            </a:r>
            <a:r>
              <a:rPr lang="es-ES" sz="1600" dirty="0" err="1">
                <a:latin typeface="+mj-lt"/>
              </a:rPr>
              <a:t>shorter</a:t>
            </a:r>
            <a:r>
              <a:rPr lang="es-ES" sz="1600" dirty="0">
                <a:latin typeface="+mj-lt"/>
              </a:rPr>
              <a:t> </a:t>
            </a:r>
            <a:r>
              <a:rPr lang="es-ES" sz="1600" dirty="0" err="1">
                <a:latin typeface="+mj-lt"/>
              </a:rPr>
              <a:t>leadtimes</a:t>
            </a:r>
            <a:r>
              <a:rPr lang="es-ES" sz="1600" dirty="0">
                <a:latin typeface="+mj-lt"/>
              </a:rPr>
              <a:t> </a:t>
            </a:r>
            <a:r>
              <a:rPr lang="es-ES" sz="1600" dirty="0" err="1">
                <a:latin typeface="+mj-lt"/>
              </a:rPr>
              <a:t>would</a:t>
            </a:r>
            <a:r>
              <a:rPr lang="es-ES" sz="1600" dirty="0">
                <a:latin typeface="+mj-lt"/>
              </a:rPr>
              <a:t> </a:t>
            </a:r>
            <a:r>
              <a:rPr lang="es-ES" sz="1600" dirty="0" err="1">
                <a:latin typeface="+mj-lt"/>
              </a:rPr>
              <a:t>improve</a:t>
            </a:r>
            <a:r>
              <a:rPr lang="es-ES" sz="1600" dirty="0">
                <a:latin typeface="+mj-lt"/>
              </a:rPr>
              <a:t> </a:t>
            </a:r>
            <a:r>
              <a:rPr lang="es-ES" sz="1600" dirty="0" err="1">
                <a:latin typeface="+mj-lt"/>
              </a:rPr>
              <a:t>notably</a:t>
            </a:r>
            <a:r>
              <a:rPr lang="es-ES" sz="1600" dirty="0">
                <a:latin typeface="+mj-lt"/>
              </a:rPr>
              <a:t> </a:t>
            </a:r>
            <a:r>
              <a:rPr lang="es-ES" sz="1600" dirty="0" err="1">
                <a:latin typeface="+mj-lt"/>
              </a:rPr>
              <a:t>the</a:t>
            </a:r>
            <a:r>
              <a:rPr lang="es-ES" sz="1600" dirty="0">
                <a:latin typeface="+mj-lt"/>
              </a:rPr>
              <a:t> </a:t>
            </a:r>
            <a:r>
              <a:rPr lang="es-ES" sz="1600" dirty="0" err="1">
                <a:latin typeface="+mj-lt"/>
              </a:rPr>
              <a:t>skill</a:t>
            </a:r>
            <a:r>
              <a:rPr lang="es-ES" sz="1600" dirty="0">
                <a:latin typeface="+mj-lt"/>
              </a:rPr>
              <a:t>:</a:t>
            </a:r>
            <a:endParaRPr lang="en-US" sz="1600" dirty="0">
              <a:latin typeface="+mj-lt"/>
            </a:endParaRPr>
          </a:p>
          <a:p>
            <a:pPr marL="285750" indent="-285750">
              <a:buFont typeface="Arial" panose="020B0604020202020204" pitchFamily="34" charset="0"/>
              <a:buChar char="•"/>
            </a:pPr>
            <a:r>
              <a:rPr lang="en-US" sz="1600" dirty="0">
                <a:latin typeface="+mj-lt"/>
              </a:rPr>
              <a:t>70% of the events are captured</a:t>
            </a:r>
          </a:p>
          <a:p>
            <a:pPr marL="285750" indent="-285750">
              <a:buFont typeface="Arial" panose="020B0604020202020204" pitchFamily="34" charset="0"/>
              <a:buChar char="•"/>
            </a:pPr>
            <a:r>
              <a:rPr lang="en-US" sz="1600" dirty="0">
                <a:latin typeface="+mj-lt"/>
              </a:rPr>
              <a:t>False alarms are practically inexistent</a:t>
            </a:r>
          </a:p>
        </p:txBody>
      </p:sp>
      <p:pic>
        <p:nvPicPr>
          <p:cNvPr id="5" name="Picture 4">
            <a:extLst>
              <a:ext uri="{FF2B5EF4-FFF2-40B4-BE49-F238E27FC236}">
                <a16:creationId xmlns:a16="http://schemas.microsoft.com/office/drawing/2014/main" id="{0C6B1E99-C716-4800-A210-CAA116FA820D}"/>
              </a:ext>
            </a:extLst>
          </p:cNvPr>
          <p:cNvPicPr>
            <a:picLocks noChangeAspect="1"/>
          </p:cNvPicPr>
          <p:nvPr/>
        </p:nvPicPr>
        <p:blipFill rotWithShape="1">
          <a:blip r:embed="rId2">
            <a:extLst>
              <a:ext uri="{28A0092B-C50C-407E-A947-70E740481C1C}">
                <a14:useLocalDpi xmlns:a14="http://schemas.microsoft.com/office/drawing/2010/main" val="0"/>
              </a:ext>
            </a:extLst>
          </a:blip>
          <a:srcRect t="10412"/>
          <a:stretch/>
        </p:blipFill>
        <p:spPr>
          <a:xfrm>
            <a:off x="-1" y="1971675"/>
            <a:ext cx="12192000" cy="4886325"/>
          </a:xfrm>
          <a:prstGeom prst="rect">
            <a:avLst/>
          </a:prstGeom>
        </p:spPr>
      </p:pic>
      <p:sp>
        <p:nvSpPr>
          <p:cNvPr id="11" name="Rectangle 10">
            <a:extLst>
              <a:ext uri="{FF2B5EF4-FFF2-40B4-BE49-F238E27FC236}">
                <a16:creationId xmlns:a16="http://schemas.microsoft.com/office/drawing/2014/main" id="{3DC116E8-B3D4-4837-BBEA-A5AC7946CD0B}"/>
              </a:ext>
            </a:extLst>
          </p:cNvPr>
          <p:cNvSpPr/>
          <p:nvPr/>
        </p:nvSpPr>
        <p:spPr>
          <a:xfrm>
            <a:off x="0" y="0"/>
            <a:ext cx="6619875" cy="400110"/>
          </a:xfrm>
          <a:prstGeom prst="rect">
            <a:avLst/>
          </a:prstGeom>
        </p:spPr>
        <p:txBody>
          <a:bodyPr wrap="square">
            <a:spAutoFit/>
          </a:bodyPr>
          <a:lstStyle/>
          <a:p>
            <a:r>
              <a:rPr lang="es-ES" sz="2000" b="1" dirty="0">
                <a:solidFill>
                  <a:schemeClr val="accent1"/>
                </a:solidFill>
                <a:latin typeface="+mj-lt"/>
              </a:rPr>
              <a:t>General </a:t>
            </a:r>
            <a:r>
              <a:rPr lang="es-ES" sz="2000" b="1" dirty="0" err="1">
                <a:solidFill>
                  <a:schemeClr val="accent1"/>
                </a:solidFill>
                <a:latin typeface="+mj-lt"/>
              </a:rPr>
              <a:t>outlook</a:t>
            </a:r>
            <a:r>
              <a:rPr lang="es-ES" sz="2000" b="1" dirty="0">
                <a:solidFill>
                  <a:schemeClr val="accent1"/>
                </a:solidFill>
                <a:latin typeface="+mj-lt"/>
              </a:rPr>
              <a:t> </a:t>
            </a:r>
            <a:r>
              <a:rPr lang="es-ES" sz="2000" b="1" dirty="0" err="1">
                <a:solidFill>
                  <a:schemeClr val="accent1"/>
                </a:solidFill>
                <a:latin typeface="+mj-lt"/>
              </a:rPr>
              <a:t>of</a:t>
            </a:r>
            <a:r>
              <a:rPr lang="es-ES" sz="2000" b="1" dirty="0">
                <a:solidFill>
                  <a:schemeClr val="accent1"/>
                </a:solidFill>
                <a:latin typeface="+mj-lt"/>
              </a:rPr>
              <a:t> hits </a:t>
            </a:r>
            <a:r>
              <a:rPr lang="es-ES" sz="2000" dirty="0">
                <a:solidFill>
                  <a:schemeClr val="accent1"/>
                </a:solidFill>
                <a:latin typeface="+mj-lt"/>
              </a:rPr>
              <a:t>(TP)</a:t>
            </a:r>
            <a:r>
              <a:rPr lang="es-ES" sz="2000" b="1" dirty="0">
                <a:solidFill>
                  <a:schemeClr val="accent1"/>
                </a:solidFill>
                <a:latin typeface="+mj-lt"/>
              </a:rPr>
              <a:t>, </a:t>
            </a:r>
            <a:r>
              <a:rPr lang="es-ES" sz="2000" b="1" dirty="0" err="1">
                <a:solidFill>
                  <a:schemeClr val="accent1"/>
                </a:solidFill>
                <a:latin typeface="+mj-lt"/>
              </a:rPr>
              <a:t>misses</a:t>
            </a:r>
            <a:r>
              <a:rPr lang="es-ES" sz="2000" b="1" dirty="0">
                <a:solidFill>
                  <a:schemeClr val="accent1"/>
                </a:solidFill>
                <a:latin typeface="+mj-lt"/>
              </a:rPr>
              <a:t> </a:t>
            </a:r>
            <a:r>
              <a:rPr lang="es-ES" sz="2000" dirty="0">
                <a:solidFill>
                  <a:schemeClr val="accent1"/>
                </a:solidFill>
                <a:latin typeface="+mj-lt"/>
              </a:rPr>
              <a:t>(FN) </a:t>
            </a:r>
            <a:r>
              <a:rPr lang="es-ES" sz="2000" b="1" dirty="0">
                <a:solidFill>
                  <a:schemeClr val="accent1"/>
                </a:solidFill>
                <a:latin typeface="+mj-lt"/>
              </a:rPr>
              <a:t>and false </a:t>
            </a:r>
            <a:r>
              <a:rPr lang="es-ES" sz="2000" b="1" dirty="0" err="1">
                <a:solidFill>
                  <a:schemeClr val="accent1"/>
                </a:solidFill>
                <a:latin typeface="+mj-lt"/>
              </a:rPr>
              <a:t>alarms</a:t>
            </a:r>
            <a:r>
              <a:rPr lang="es-ES" sz="2000" b="1" dirty="0">
                <a:solidFill>
                  <a:schemeClr val="accent1"/>
                </a:solidFill>
                <a:latin typeface="+mj-lt"/>
              </a:rPr>
              <a:t> </a:t>
            </a:r>
            <a:r>
              <a:rPr lang="en-US" sz="2000" dirty="0">
                <a:solidFill>
                  <a:schemeClr val="accent1"/>
                </a:solidFill>
                <a:latin typeface="+mj-lt"/>
              </a:rPr>
              <a:t>(FP) </a:t>
            </a:r>
          </a:p>
        </p:txBody>
      </p:sp>
      <p:sp>
        <p:nvSpPr>
          <p:cNvPr id="12" name="Rectangle 11">
            <a:extLst>
              <a:ext uri="{FF2B5EF4-FFF2-40B4-BE49-F238E27FC236}">
                <a16:creationId xmlns:a16="http://schemas.microsoft.com/office/drawing/2014/main" id="{703DC5DE-C1EF-4235-AD44-EE7DB8FBE64F}"/>
              </a:ext>
            </a:extLst>
          </p:cNvPr>
          <p:cNvSpPr/>
          <p:nvPr/>
        </p:nvSpPr>
        <p:spPr>
          <a:xfrm>
            <a:off x="-1" y="517211"/>
            <a:ext cx="6238875" cy="1231106"/>
          </a:xfrm>
          <a:prstGeom prst="rect">
            <a:avLst/>
          </a:prstGeom>
        </p:spPr>
        <p:txBody>
          <a:bodyPr wrap="square">
            <a:spAutoFit/>
          </a:bodyPr>
          <a:lstStyle/>
          <a:p>
            <a:r>
              <a:rPr lang="es-ES" b="1" dirty="0" err="1">
                <a:solidFill>
                  <a:srgbClr val="FAA740"/>
                </a:solidFill>
                <a:latin typeface="+mj-lt"/>
              </a:rPr>
              <a:t>Optimized</a:t>
            </a:r>
            <a:r>
              <a:rPr lang="es-ES" b="1" dirty="0">
                <a:solidFill>
                  <a:srgbClr val="FAA740"/>
                </a:solidFill>
                <a:latin typeface="+mj-lt"/>
              </a:rPr>
              <a:t> </a:t>
            </a:r>
            <a:r>
              <a:rPr lang="es-ES" b="1" dirty="0" err="1">
                <a:solidFill>
                  <a:srgbClr val="FAA740"/>
                </a:solidFill>
                <a:latin typeface="+mj-lt"/>
              </a:rPr>
              <a:t>criteria</a:t>
            </a:r>
            <a:r>
              <a:rPr lang="es-ES" b="1" dirty="0">
                <a:solidFill>
                  <a:srgbClr val="FAA740"/>
                </a:solidFill>
                <a:latin typeface="+mj-lt"/>
              </a:rPr>
              <a:t> </a:t>
            </a:r>
            <a:r>
              <a:rPr lang="es-ES" sz="1600" dirty="0">
                <a:latin typeface="+mj-lt"/>
              </a:rPr>
              <a:t>(</a:t>
            </a:r>
            <a:r>
              <a:rPr lang="es-ES" sz="1600" dirty="0" err="1">
                <a:solidFill>
                  <a:srgbClr val="FAA740"/>
                </a:solidFill>
                <a:latin typeface="+mj-lt"/>
              </a:rPr>
              <a:t>all</a:t>
            </a:r>
            <a:r>
              <a:rPr lang="es-ES" sz="1600" dirty="0">
                <a:solidFill>
                  <a:srgbClr val="FAA740"/>
                </a:solidFill>
                <a:latin typeface="+mj-lt"/>
              </a:rPr>
              <a:t> </a:t>
            </a:r>
            <a:r>
              <a:rPr lang="en-US" sz="1600" dirty="0" err="1">
                <a:solidFill>
                  <a:srgbClr val="FAA740"/>
                </a:solidFill>
                <a:latin typeface="+mj-lt"/>
              </a:rPr>
              <a:t>leadtimes</a:t>
            </a:r>
            <a:r>
              <a:rPr lang="es-ES" sz="1600" dirty="0">
                <a:latin typeface="+mj-lt"/>
              </a:rPr>
              <a:t>)</a:t>
            </a:r>
            <a:r>
              <a:rPr lang="es-ES" sz="1600" b="1" dirty="0">
                <a:latin typeface="+mj-lt"/>
              </a:rPr>
              <a:t>:</a:t>
            </a:r>
          </a:p>
          <a:p>
            <a:endParaRPr lang="es-ES" sz="800" b="1" dirty="0">
              <a:latin typeface="+mj-lt"/>
            </a:endParaRPr>
          </a:p>
          <a:p>
            <a:pPr marL="285750" indent="-285750">
              <a:buFont typeface="Arial" panose="020B0604020202020204" pitchFamily="34" charset="0"/>
              <a:buChar char="•"/>
            </a:pPr>
            <a:r>
              <a:rPr lang="es-ES" sz="1600" dirty="0" err="1">
                <a:latin typeface="+mj-lt"/>
              </a:rPr>
              <a:t>Approach</a:t>
            </a:r>
            <a:r>
              <a:rPr lang="es-ES" sz="1600" dirty="0">
                <a:latin typeface="+mj-lt"/>
              </a:rPr>
              <a:t>: </a:t>
            </a:r>
            <a:r>
              <a:rPr lang="es-ES" sz="1600" dirty="0">
                <a:solidFill>
                  <a:srgbClr val="FAA740"/>
                </a:solidFill>
                <a:latin typeface="+mj-lt"/>
              </a:rPr>
              <a:t>performance-</a:t>
            </a:r>
            <a:r>
              <a:rPr lang="es-ES" sz="1600" dirty="0" err="1">
                <a:solidFill>
                  <a:srgbClr val="FAA740"/>
                </a:solidFill>
                <a:latin typeface="+mj-lt"/>
              </a:rPr>
              <a:t>weighted</a:t>
            </a:r>
            <a:endParaRPr lang="es-ES" sz="1600" dirty="0">
              <a:solidFill>
                <a:srgbClr val="FAA740"/>
              </a:solidFill>
              <a:latin typeface="+mj-lt"/>
            </a:endParaRPr>
          </a:p>
          <a:p>
            <a:pPr marL="285750" indent="-285750">
              <a:buFont typeface="Arial" panose="020B0604020202020204" pitchFamily="34" charset="0"/>
              <a:buChar char="•"/>
            </a:pPr>
            <a:r>
              <a:rPr lang="es-ES" sz="1600" dirty="0" err="1">
                <a:latin typeface="+mj-lt"/>
              </a:rPr>
              <a:t>Probability</a:t>
            </a:r>
            <a:r>
              <a:rPr lang="es-ES" sz="1600" dirty="0">
                <a:latin typeface="+mj-lt"/>
              </a:rPr>
              <a:t>: </a:t>
            </a:r>
            <a:r>
              <a:rPr lang="es-ES" sz="1600" dirty="0">
                <a:solidFill>
                  <a:srgbClr val="FAA740"/>
                </a:solidFill>
                <a:latin typeface="+mj-lt"/>
              </a:rPr>
              <a:t>90%</a:t>
            </a:r>
          </a:p>
          <a:p>
            <a:pPr marL="285750" indent="-285750">
              <a:buFont typeface="Arial" panose="020B0604020202020204" pitchFamily="34" charset="0"/>
              <a:buChar char="•"/>
            </a:pPr>
            <a:r>
              <a:rPr lang="es-ES" sz="1600" dirty="0" err="1">
                <a:latin typeface="+mj-lt"/>
              </a:rPr>
              <a:t>Persistence</a:t>
            </a:r>
            <a:r>
              <a:rPr lang="es-ES" sz="1600" dirty="0">
                <a:latin typeface="+mj-lt"/>
              </a:rPr>
              <a:t>: </a:t>
            </a:r>
            <a:r>
              <a:rPr lang="es-ES" sz="1600" dirty="0">
                <a:solidFill>
                  <a:srgbClr val="FAA740"/>
                </a:solidFill>
                <a:latin typeface="+mj-lt"/>
              </a:rPr>
              <a:t>1 single </a:t>
            </a:r>
            <a:r>
              <a:rPr lang="es-ES" sz="1600" dirty="0" err="1">
                <a:solidFill>
                  <a:srgbClr val="FAA740"/>
                </a:solidFill>
                <a:latin typeface="+mj-lt"/>
              </a:rPr>
              <a:t>forecast</a:t>
            </a:r>
            <a:r>
              <a:rPr lang="es-ES" sz="1600" dirty="0">
                <a:solidFill>
                  <a:srgbClr val="FAA740"/>
                </a:solidFill>
                <a:latin typeface="+mj-lt"/>
              </a:rPr>
              <a:t> </a:t>
            </a:r>
            <a:r>
              <a:rPr lang="es-ES" sz="1600" dirty="0">
                <a:latin typeface="+mj-lt"/>
              </a:rPr>
              <a:t>(no </a:t>
            </a:r>
            <a:r>
              <a:rPr lang="es-ES" sz="1600" dirty="0" err="1">
                <a:latin typeface="+mj-lt"/>
              </a:rPr>
              <a:t>persistence</a:t>
            </a:r>
            <a:r>
              <a:rPr lang="es-ES" sz="1600" dirty="0">
                <a:latin typeface="+mj-lt"/>
              </a:rPr>
              <a:t>)</a:t>
            </a:r>
          </a:p>
        </p:txBody>
      </p:sp>
    </p:spTree>
    <p:extLst>
      <p:ext uri="{BB962C8B-B14F-4D97-AF65-F5344CB8AC3E}">
        <p14:creationId xmlns:p14="http://schemas.microsoft.com/office/powerpoint/2010/main" val="285290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7B0FE18-4029-48E8-92AC-A0D34ABDD925}"/>
              </a:ext>
            </a:extLst>
          </p:cNvPr>
          <p:cNvSpPr txBox="1"/>
          <p:nvPr/>
        </p:nvSpPr>
        <p:spPr>
          <a:xfrm>
            <a:off x="371475" y="1678964"/>
            <a:ext cx="3676650" cy="3262432"/>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square">
            <a:spAutoFit/>
          </a:bodyPr>
          <a:lstStyle>
            <a:defPPr>
              <a:defRPr lang="en-US"/>
            </a:defPPr>
            <a:lvl1pPr marL="285750" indent="-285750">
              <a:buFont typeface="Arial" panose="020B0604020202020204" pitchFamily="34" charset="0"/>
              <a:buChar char="•"/>
              <a:defRPr sz="1600">
                <a:latin typeface="+mj-lt"/>
              </a:defRPr>
            </a:lvl1pPr>
          </a:lstStyle>
          <a:p>
            <a:r>
              <a:rPr lang="en-US" dirty="0"/>
              <a:t>The system performs perfectly for large catchments regardless of the criteria.</a:t>
            </a:r>
          </a:p>
          <a:p>
            <a:endParaRPr lang="en-US" sz="700" dirty="0"/>
          </a:p>
          <a:p>
            <a:r>
              <a:rPr lang="en-US" dirty="0"/>
              <a:t>The optimization has slightly improved the performance for smaller catchments.</a:t>
            </a:r>
          </a:p>
          <a:p>
            <a:endParaRPr lang="en-US" sz="800" dirty="0"/>
          </a:p>
          <a:p>
            <a:r>
              <a:rPr lang="en-US" dirty="0"/>
              <a:t>Even though f1 is fairly similar, optimizing the criteria has also reduced the difference between recall and precision (false negatives vs false alarms). In fact, these two metrics have shifted their position with respect to f1.</a:t>
            </a:r>
          </a:p>
        </p:txBody>
      </p:sp>
      <p:sp>
        <p:nvSpPr>
          <p:cNvPr id="10" name="Rectangle 9">
            <a:extLst>
              <a:ext uri="{FF2B5EF4-FFF2-40B4-BE49-F238E27FC236}">
                <a16:creationId xmlns:a16="http://schemas.microsoft.com/office/drawing/2014/main" id="{EC1D6166-E832-4FCE-B67E-832A1BFD2C56}"/>
              </a:ext>
            </a:extLst>
          </p:cNvPr>
          <p:cNvSpPr/>
          <p:nvPr/>
        </p:nvSpPr>
        <p:spPr>
          <a:xfrm>
            <a:off x="0" y="0"/>
            <a:ext cx="6238875" cy="369332"/>
          </a:xfrm>
          <a:prstGeom prst="rect">
            <a:avLst/>
          </a:prstGeom>
        </p:spPr>
        <p:txBody>
          <a:bodyPr wrap="square">
            <a:spAutoFit/>
          </a:bodyPr>
          <a:lstStyle/>
          <a:p>
            <a:r>
              <a:rPr lang="es-ES" sz="2000" b="1" dirty="0">
                <a:solidFill>
                  <a:schemeClr val="accent1"/>
                </a:solidFill>
                <a:latin typeface="+mj-lt"/>
              </a:rPr>
              <a:t>Performance </a:t>
            </a:r>
            <a:r>
              <a:rPr lang="es-ES" sz="2000" b="1" dirty="0" err="1">
                <a:solidFill>
                  <a:schemeClr val="accent1"/>
                </a:solidFill>
                <a:latin typeface="+mj-lt"/>
              </a:rPr>
              <a:t>regarding</a:t>
            </a:r>
            <a:r>
              <a:rPr lang="es-ES" sz="2000" b="1" dirty="0">
                <a:solidFill>
                  <a:schemeClr val="accent1"/>
                </a:solidFill>
                <a:latin typeface="+mj-lt"/>
              </a:rPr>
              <a:t> </a:t>
            </a:r>
            <a:r>
              <a:rPr lang="es-ES" sz="2000" b="1" dirty="0" err="1">
                <a:solidFill>
                  <a:schemeClr val="accent1"/>
                </a:solidFill>
                <a:latin typeface="+mj-lt"/>
              </a:rPr>
              <a:t>catchment</a:t>
            </a:r>
            <a:r>
              <a:rPr lang="es-ES" sz="2000" b="1" dirty="0">
                <a:solidFill>
                  <a:schemeClr val="accent1"/>
                </a:solidFill>
                <a:latin typeface="+mj-lt"/>
              </a:rPr>
              <a:t> </a:t>
            </a:r>
            <a:r>
              <a:rPr lang="es-ES" sz="2000" b="1" dirty="0" err="1">
                <a:solidFill>
                  <a:schemeClr val="accent1"/>
                </a:solidFill>
                <a:latin typeface="+mj-lt"/>
              </a:rPr>
              <a:t>area</a:t>
            </a:r>
            <a:endParaRPr lang="en-US" sz="2000" b="1" dirty="0">
              <a:solidFill>
                <a:schemeClr val="accent1"/>
              </a:solidFill>
              <a:latin typeface="+mj-lt"/>
            </a:endParaRPr>
          </a:p>
        </p:txBody>
      </p:sp>
      <p:grpSp>
        <p:nvGrpSpPr>
          <p:cNvPr id="2" name="Group 1">
            <a:extLst>
              <a:ext uri="{FF2B5EF4-FFF2-40B4-BE49-F238E27FC236}">
                <a16:creationId xmlns:a16="http://schemas.microsoft.com/office/drawing/2014/main" id="{58C76E8F-F2AD-46D6-918F-F7C2D7669F0A}"/>
              </a:ext>
            </a:extLst>
          </p:cNvPr>
          <p:cNvGrpSpPr/>
          <p:nvPr/>
        </p:nvGrpSpPr>
        <p:grpSpPr>
          <a:xfrm>
            <a:off x="4276725" y="1267514"/>
            <a:ext cx="7915275" cy="4185294"/>
            <a:chOff x="4276725" y="1341656"/>
            <a:chExt cx="7915275" cy="4185294"/>
          </a:xfrm>
        </p:grpSpPr>
        <p:pic>
          <p:nvPicPr>
            <p:cNvPr id="5" name="Picture 4">
              <a:extLst>
                <a:ext uri="{FF2B5EF4-FFF2-40B4-BE49-F238E27FC236}">
                  <a16:creationId xmlns:a16="http://schemas.microsoft.com/office/drawing/2014/main" id="{412907CE-CF8C-414A-A7B1-02A3AD27BC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4363" y="1680210"/>
              <a:ext cx="3957637" cy="3846740"/>
            </a:xfrm>
            <a:prstGeom prst="rect">
              <a:avLst/>
            </a:prstGeom>
          </p:spPr>
        </p:pic>
        <p:pic>
          <p:nvPicPr>
            <p:cNvPr id="7" name="Picture 6">
              <a:extLst>
                <a:ext uri="{FF2B5EF4-FFF2-40B4-BE49-F238E27FC236}">
                  <a16:creationId xmlns:a16="http://schemas.microsoft.com/office/drawing/2014/main" id="{5523FA2B-9E5B-41C6-B21F-90BB7AD7F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6725" y="1680210"/>
              <a:ext cx="3957637" cy="3846740"/>
            </a:xfrm>
            <a:prstGeom prst="rect">
              <a:avLst/>
            </a:prstGeom>
          </p:spPr>
        </p:pic>
        <p:sp>
          <p:nvSpPr>
            <p:cNvPr id="12" name="Rectangle 11">
              <a:extLst>
                <a:ext uri="{FF2B5EF4-FFF2-40B4-BE49-F238E27FC236}">
                  <a16:creationId xmlns:a16="http://schemas.microsoft.com/office/drawing/2014/main" id="{BEDF8FE4-F28A-4234-9FC2-F0CB93F6CF6C}"/>
                </a:ext>
              </a:extLst>
            </p:cNvPr>
            <p:cNvSpPr/>
            <p:nvPr/>
          </p:nvSpPr>
          <p:spPr>
            <a:xfrm>
              <a:off x="5905500" y="1341656"/>
              <a:ext cx="1438276" cy="338554"/>
            </a:xfrm>
            <a:prstGeom prst="rect">
              <a:avLst/>
            </a:prstGeom>
          </p:spPr>
          <p:txBody>
            <a:bodyPr wrap="square">
              <a:spAutoFit/>
            </a:bodyPr>
            <a:lstStyle/>
            <a:p>
              <a:r>
                <a:rPr lang="es-ES" sz="1600" b="1" dirty="0" err="1">
                  <a:latin typeface="+mj-lt"/>
                </a:rPr>
                <a:t>Current</a:t>
              </a:r>
              <a:r>
                <a:rPr lang="es-ES" sz="1600" b="1" dirty="0">
                  <a:latin typeface="+mj-lt"/>
                </a:rPr>
                <a:t> </a:t>
              </a:r>
              <a:r>
                <a:rPr lang="es-ES" sz="1600" b="1" dirty="0" err="1">
                  <a:latin typeface="+mj-lt"/>
                </a:rPr>
                <a:t>criteria</a:t>
              </a:r>
              <a:endParaRPr lang="es-ES" sz="1600" b="1" dirty="0">
                <a:latin typeface="+mj-lt"/>
              </a:endParaRPr>
            </a:p>
          </p:txBody>
        </p:sp>
        <p:sp>
          <p:nvSpPr>
            <p:cNvPr id="13" name="Rectangle 12">
              <a:extLst>
                <a:ext uri="{FF2B5EF4-FFF2-40B4-BE49-F238E27FC236}">
                  <a16:creationId xmlns:a16="http://schemas.microsoft.com/office/drawing/2014/main" id="{65EF3C49-2829-4D52-BD2C-90DBF9D14970}"/>
                </a:ext>
              </a:extLst>
            </p:cNvPr>
            <p:cNvSpPr/>
            <p:nvPr/>
          </p:nvSpPr>
          <p:spPr>
            <a:xfrm>
              <a:off x="9610725" y="1341656"/>
              <a:ext cx="1924050" cy="338554"/>
            </a:xfrm>
            <a:prstGeom prst="rect">
              <a:avLst/>
            </a:prstGeom>
          </p:spPr>
          <p:txBody>
            <a:bodyPr wrap="square">
              <a:spAutoFit/>
            </a:bodyPr>
            <a:lstStyle/>
            <a:p>
              <a:r>
                <a:rPr lang="es-ES" sz="1600" b="1" dirty="0" err="1">
                  <a:latin typeface="+mj-lt"/>
                </a:rPr>
                <a:t>Optimized</a:t>
              </a:r>
              <a:r>
                <a:rPr lang="es-ES" sz="1600" b="1" dirty="0">
                  <a:latin typeface="+mj-lt"/>
                </a:rPr>
                <a:t> </a:t>
              </a:r>
              <a:r>
                <a:rPr lang="es-ES" sz="1600" b="1" dirty="0" err="1">
                  <a:latin typeface="+mj-lt"/>
                </a:rPr>
                <a:t>criteria</a:t>
              </a:r>
              <a:endParaRPr lang="es-ES" sz="1600" b="1" dirty="0">
                <a:latin typeface="+mj-lt"/>
              </a:endParaRPr>
            </a:p>
          </p:txBody>
        </p:sp>
      </p:grpSp>
      <p:grpSp>
        <p:nvGrpSpPr>
          <p:cNvPr id="3" name="Group 2">
            <a:extLst>
              <a:ext uri="{FF2B5EF4-FFF2-40B4-BE49-F238E27FC236}">
                <a16:creationId xmlns:a16="http://schemas.microsoft.com/office/drawing/2014/main" id="{FB0EBECC-4227-4971-8D90-431732B991AA}"/>
              </a:ext>
            </a:extLst>
          </p:cNvPr>
          <p:cNvGrpSpPr/>
          <p:nvPr/>
        </p:nvGrpSpPr>
        <p:grpSpPr>
          <a:xfrm>
            <a:off x="5121237" y="5747505"/>
            <a:ext cx="6492268" cy="601480"/>
            <a:chOff x="3119437" y="5747505"/>
            <a:chExt cx="6492268" cy="601480"/>
          </a:xfrm>
        </p:grpSpPr>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C446FBF-5639-4C5C-BA4E-9240C4A33F15}"/>
                    </a:ext>
                  </a:extLst>
                </p:cNvPr>
                <p:cNvSpPr txBox="1"/>
                <p:nvPr/>
              </p:nvSpPr>
              <p:spPr>
                <a:xfrm>
                  <a:off x="3119437" y="5791525"/>
                  <a:ext cx="1929176" cy="557460"/>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i="1" smtClean="0">
                            <a:solidFill>
                              <a:schemeClr val="accent1">
                                <a:lumMod val="60000"/>
                                <a:lumOff val="40000"/>
                              </a:schemeClr>
                            </a:solidFill>
                            <a:latin typeface="Cambria Math" panose="02040503050406030204" pitchFamily="18" charset="0"/>
                          </a:rPr>
                          <m:t>𝑟𝑒𝑐𝑎𝑙𝑙</m:t>
                        </m:r>
                        <m:r>
                          <a:rPr lang="it-IT" sz="1600" i="1" smtClean="0">
                            <a:solidFill>
                              <a:schemeClr val="accent1">
                                <a:lumMod val="60000"/>
                                <a:lumOff val="40000"/>
                              </a:schemeClr>
                            </a:solidFill>
                            <a:latin typeface="Cambria Math" panose="02040503050406030204" pitchFamily="18" charset="0"/>
                          </a:rPr>
                          <m:t>=</m:t>
                        </m:r>
                        <m:f>
                          <m:fPr>
                            <m:ctrlPr>
                              <a:rPr lang="it-IT" sz="1600" i="1">
                                <a:solidFill>
                                  <a:schemeClr val="accent1">
                                    <a:lumMod val="60000"/>
                                    <a:lumOff val="40000"/>
                                  </a:schemeClr>
                                </a:solidFill>
                                <a:latin typeface="Cambria Math" panose="02040503050406030204" pitchFamily="18" charset="0"/>
                              </a:rPr>
                            </m:ctrlPr>
                          </m:fPr>
                          <m:num>
                            <m:r>
                              <a:rPr lang="it-IT" sz="1600" i="1">
                                <a:solidFill>
                                  <a:schemeClr val="accent1">
                                    <a:lumMod val="60000"/>
                                    <a:lumOff val="40000"/>
                                  </a:schemeClr>
                                </a:solidFill>
                                <a:latin typeface="Cambria Math" panose="02040503050406030204" pitchFamily="18" charset="0"/>
                              </a:rPr>
                              <m:t>𝑇𝑃</m:t>
                            </m:r>
                          </m:num>
                          <m:den>
                            <m:r>
                              <a:rPr lang="es-ES" sz="1600" i="1">
                                <a:solidFill>
                                  <a:schemeClr val="accent1">
                                    <a:lumMod val="60000"/>
                                    <a:lumOff val="40000"/>
                                  </a:schemeClr>
                                </a:solidFill>
                                <a:latin typeface="Cambria Math" panose="02040503050406030204" pitchFamily="18" charset="0"/>
                              </a:rPr>
                              <m:t>𝑇𝑃</m:t>
                            </m:r>
                            <m:r>
                              <a:rPr lang="es-ES" sz="1600" i="1">
                                <a:solidFill>
                                  <a:schemeClr val="accent1">
                                    <a:lumMod val="60000"/>
                                    <a:lumOff val="40000"/>
                                  </a:schemeClr>
                                </a:solidFill>
                                <a:latin typeface="Cambria Math" panose="02040503050406030204" pitchFamily="18" charset="0"/>
                              </a:rPr>
                              <m:t>+</m:t>
                            </m:r>
                            <m:r>
                              <a:rPr lang="es-ES" sz="1600" i="1">
                                <a:solidFill>
                                  <a:schemeClr val="accent1">
                                    <a:lumMod val="60000"/>
                                    <a:lumOff val="40000"/>
                                  </a:schemeClr>
                                </a:solidFill>
                                <a:latin typeface="Cambria Math" panose="02040503050406030204" pitchFamily="18" charset="0"/>
                              </a:rPr>
                              <m:t>𝐹𝑁</m:t>
                            </m:r>
                          </m:den>
                        </m:f>
                      </m:oMath>
                    </m:oMathPara>
                  </a14:m>
                  <a:endParaRPr lang="it-IT" sz="1600" dirty="0">
                    <a:solidFill>
                      <a:schemeClr val="accent1">
                        <a:lumMod val="60000"/>
                        <a:lumOff val="40000"/>
                      </a:schemeClr>
                    </a:solidFill>
                    <a:latin typeface="+mj-lt"/>
                  </a:endParaRPr>
                </a:p>
              </p:txBody>
            </p:sp>
          </mc:Choice>
          <mc:Fallback>
            <p:sp>
              <p:nvSpPr>
                <p:cNvPr id="14" name="TextBox 13">
                  <a:extLst>
                    <a:ext uri="{FF2B5EF4-FFF2-40B4-BE49-F238E27FC236}">
                      <a16:creationId xmlns:a16="http://schemas.microsoft.com/office/drawing/2014/main" id="{AC446FBF-5639-4C5C-BA4E-9240C4A33F15}"/>
                    </a:ext>
                  </a:extLst>
                </p:cNvPr>
                <p:cNvSpPr txBox="1">
                  <a:spLocks noRot="1" noChangeAspect="1" noMove="1" noResize="1" noEditPoints="1" noAdjustHandles="1" noChangeArrowheads="1" noChangeShapeType="1" noTextEdit="1"/>
                </p:cNvSpPr>
                <p:nvPr/>
              </p:nvSpPr>
              <p:spPr>
                <a:xfrm>
                  <a:off x="3119437" y="5791525"/>
                  <a:ext cx="1929176" cy="557460"/>
                </a:xfrm>
                <a:prstGeom prst="rect">
                  <a:avLst/>
                </a:prstGeom>
                <a:blipFill>
                  <a:blip r:embed="rId4"/>
                  <a:stretch>
                    <a:fillRect/>
                  </a:stretch>
                </a:blipFill>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104FACE-7BBE-45CC-AD6F-B17C6F2A394D}"/>
                    </a:ext>
                  </a:extLst>
                </p:cNvPr>
                <p:cNvSpPr txBox="1"/>
                <p:nvPr/>
              </p:nvSpPr>
              <p:spPr>
                <a:xfrm>
                  <a:off x="5048613" y="5791363"/>
                  <a:ext cx="2133574" cy="557460"/>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600" b="0" i="1" smtClean="0">
                            <a:solidFill>
                              <a:srgbClr val="CC3300"/>
                            </a:solidFill>
                            <a:latin typeface="Cambria Math" panose="02040503050406030204" pitchFamily="18" charset="0"/>
                          </a:rPr>
                          <m:t>𝑝𝑟𝑒𝑐𝑖𝑠𝑖𝑜𝑛</m:t>
                        </m:r>
                        <m:r>
                          <a:rPr lang="it-IT" sz="1600" b="0" i="1" smtClean="0">
                            <a:solidFill>
                              <a:srgbClr val="CC3300"/>
                            </a:solidFill>
                            <a:latin typeface="Cambria Math" panose="02040503050406030204" pitchFamily="18" charset="0"/>
                          </a:rPr>
                          <m:t>=</m:t>
                        </m:r>
                        <m:f>
                          <m:fPr>
                            <m:ctrlPr>
                              <a:rPr lang="it-IT" sz="1600" i="1">
                                <a:solidFill>
                                  <a:srgbClr val="CC3300"/>
                                </a:solidFill>
                                <a:latin typeface="Cambria Math" panose="02040503050406030204" pitchFamily="18" charset="0"/>
                              </a:rPr>
                            </m:ctrlPr>
                          </m:fPr>
                          <m:num>
                            <m:r>
                              <a:rPr lang="it-IT" sz="1600" i="1">
                                <a:solidFill>
                                  <a:srgbClr val="CC3300"/>
                                </a:solidFill>
                                <a:latin typeface="Cambria Math" panose="02040503050406030204" pitchFamily="18" charset="0"/>
                              </a:rPr>
                              <m:t>𝑇𝑃</m:t>
                            </m:r>
                          </m:num>
                          <m:den>
                            <m:r>
                              <a:rPr lang="es-ES" sz="1600" b="0" i="1" smtClean="0">
                                <a:solidFill>
                                  <a:srgbClr val="CC3300"/>
                                </a:solidFill>
                                <a:latin typeface="Cambria Math" panose="02040503050406030204" pitchFamily="18" charset="0"/>
                              </a:rPr>
                              <m:t>𝑇𝑃</m:t>
                            </m:r>
                            <m:r>
                              <a:rPr lang="es-ES" sz="1600" b="0" i="1" smtClean="0">
                                <a:solidFill>
                                  <a:srgbClr val="CC3300"/>
                                </a:solidFill>
                                <a:latin typeface="Cambria Math" panose="02040503050406030204" pitchFamily="18" charset="0"/>
                              </a:rPr>
                              <m:t>+</m:t>
                            </m:r>
                            <m:r>
                              <a:rPr lang="es-ES" sz="1600" b="0" i="1" smtClean="0">
                                <a:solidFill>
                                  <a:srgbClr val="CC3300"/>
                                </a:solidFill>
                                <a:latin typeface="Cambria Math" panose="02040503050406030204" pitchFamily="18" charset="0"/>
                              </a:rPr>
                              <m:t>𝐹𝑃</m:t>
                            </m:r>
                          </m:den>
                        </m:f>
                      </m:oMath>
                    </m:oMathPara>
                  </a14:m>
                  <a:endParaRPr lang="it-IT" sz="1600" dirty="0">
                    <a:solidFill>
                      <a:srgbClr val="CC3300"/>
                    </a:solidFill>
                    <a:latin typeface="+mj-lt"/>
                  </a:endParaRPr>
                </a:p>
              </p:txBody>
            </p:sp>
          </mc:Choice>
          <mc:Fallback>
            <p:sp>
              <p:nvSpPr>
                <p:cNvPr id="15" name="TextBox 14">
                  <a:extLst>
                    <a:ext uri="{FF2B5EF4-FFF2-40B4-BE49-F238E27FC236}">
                      <a16:creationId xmlns:a16="http://schemas.microsoft.com/office/drawing/2014/main" id="{E104FACE-7BBE-45CC-AD6F-B17C6F2A394D}"/>
                    </a:ext>
                  </a:extLst>
                </p:cNvPr>
                <p:cNvSpPr txBox="1">
                  <a:spLocks noRot="1" noChangeAspect="1" noMove="1" noResize="1" noEditPoints="1" noAdjustHandles="1" noChangeArrowheads="1" noChangeShapeType="1" noTextEdit="1"/>
                </p:cNvSpPr>
                <p:nvPr/>
              </p:nvSpPr>
              <p:spPr>
                <a:xfrm>
                  <a:off x="5048613" y="5791363"/>
                  <a:ext cx="2133574" cy="557460"/>
                </a:xfrm>
                <a:prstGeom prst="rect">
                  <a:avLst/>
                </a:prstGeom>
                <a:blipFill>
                  <a:blip r:embed="rId5"/>
                  <a:stretch>
                    <a:fillRect/>
                  </a:stretch>
                </a:blipFill>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1B5921E-9801-4BED-83DF-4B6B663D82B6}"/>
                    </a:ext>
                  </a:extLst>
                </p:cNvPr>
                <p:cNvSpPr txBox="1"/>
                <p:nvPr/>
              </p:nvSpPr>
              <p:spPr>
                <a:xfrm>
                  <a:off x="7157499" y="5747505"/>
                  <a:ext cx="2454206" cy="601318"/>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solidFill>
                                  <a:schemeClr val="tx1">
                                    <a:lumMod val="50000"/>
                                    <a:lumOff val="50000"/>
                                  </a:schemeClr>
                                </a:solidFill>
                                <a:latin typeface="Cambria Math" panose="02040503050406030204" pitchFamily="18" charset="0"/>
                              </a:rPr>
                            </m:ctrlPr>
                          </m:sSubPr>
                          <m:e>
                            <m:r>
                              <a:rPr lang="es-ES" sz="1600" b="0" i="1" smtClean="0">
                                <a:solidFill>
                                  <a:schemeClr val="tx1">
                                    <a:lumMod val="50000"/>
                                    <a:lumOff val="50000"/>
                                  </a:schemeClr>
                                </a:solidFill>
                                <a:latin typeface="Cambria Math" panose="02040503050406030204" pitchFamily="18" charset="0"/>
                              </a:rPr>
                              <m:t>𝑓</m:t>
                            </m:r>
                          </m:e>
                          <m:sub>
                            <m:r>
                              <a:rPr lang="it-IT" sz="1600" b="0" i="1" smtClean="0">
                                <a:solidFill>
                                  <a:schemeClr val="tx1">
                                    <a:lumMod val="50000"/>
                                    <a:lumOff val="50000"/>
                                  </a:schemeClr>
                                </a:solidFill>
                                <a:latin typeface="Cambria Math" panose="02040503050406030204" pitchFamily="18" charset="0"/>
                              </a:rPr>
                              <m:t>1</m:t>
                            </m:r>
                          </m:sub>
                        </m:sSub>
                        <m:r>
                          <a:rPr lang="it-IT" sz="1600" b="0" i="1" smtClean="0">
                            <a:solidFill>
                              <a:schemeClr val="tx1">
                                <a:lumMod val="50000"/>
                                <a:lumOff val="50000"/>
                              </a:schemeClr>
                            </a:solidFill>
                            <a:latin typeface="Cambria Math" panose="02040503050406030204" pitchFamily="18" charset="0"/>
                          </a:rPr>
                          <m:t>=2</m:t>
                        </m:r>
                        <m:f>
                          <m:fPr>
                            <m:ctrlPr>
                              <a:rPr lang="it-IT" sz="1600" b="0" i="1" smtClean="0">
                                <a:solidFill>
                                  <a:schemeClr val="tx1">
                                    <a:lumMod val="50000"/>
                                    <a:lumOff val="50000"/>
                                  </a:schemeClr>
                                </a:solidFill>
                                <a:latin typeface="Cambria Math" panose="02040503050406030204" pitchFamily="18" charset="0"/>
                              </a:rPr>
                            </m:ctrlPr>
                          </m:fPr>
                          <m:num>
                            <m:r>
                              <a:rPr lang="it-IT" sz="1600" b="0" i="1" smtClean="0">
                                <a:solidFill>
                                  <a:schemeClr val="tx1">
                                    <a:lumMod val="50000"/>
                                    <a:lumOff val="50000"/>
                                  </a:schemeClr>
                                </a:solidFill>
                                <a:latin typeface="Cambria Math" panose="02040503050406030204" pitchFamily="18" charset="0"/>
                              </a:rPr>
                              <m:t>𝑝𝑟𝑒𝑐𝑖𝑠𝑖𝑜𝑛</m:t>
                            </m:r>
                            <m:r>
                              <a:rPr lang="it-IT" sz="1600" b="0" i="1" smtClean="0">
                                <a:solidFill>
                                  <a:schemeClr val="tx1">
                                    <a:lumMod val="50000"/>
                                    <a:lumOff val="50000"/>
                                  </a:schemeClr>
                                </a:solidFill>
                                <a:latin typeface="Cambria Math" panose="02040503050406030204" pitchFamily="18" charset="0"/>
                              </a:rPr>
                              <m:t>·</m:t>
                            </m:r>
                            <m:r>
                              <a:rPr lang="it-IT" sz="1600" b="0" i="1" smtClean="0">
                                <a:solidFill>
                                  <a:schemeClr val="tx1">
                                    <a:lumMod val="50000"/>
                                    <a:lumOff val="50000"/>
                                  </a:schemeClr>
                                </a:solidFill>
                                <a:latin typeface="Cambria Math" panose="02040503050406030204" pitchFamily="18" charset="0"/>
                              </a:rPr>
                              <m:t>𝑟𝑒𝑐𝑎𝑙𝑙</m:t>
                            </m:r>
                          </m:num>
                          <m:den>
                            <m:r>
                              <a:rPr lang="it-IT" sz="1600" b="0" i="1" smtClean="0">
                                <a:solidFill>
                                  <a:schemeClr val="tx1">
                                    <a:lumMod val="50000"/>
                                    <a:lumOff val="50000"/>
                                  </a:schemeClr>
                                </a:solidFill>
                                <a:latin typeface="Cambria Math" panose="02040503050406030204" pitchFamily="18" charset="0"/>
                              </a:rPr>
                              <m:t>𝑝𝑟𝑒𝑐𝑖𝑠𝑖𝑜𝑛</m:t>
                            </m:r>
                            <m:r>
                              <a:rPr lang="it-IT" sz="1600" b="0" i="1" smtClean="0">
                                <a:solidFill>
                                  <a:schemeClr val="tx1">
                                    <a:lumMod val="50000"/>
                                    <a:lumOff val="50000"/>
                                  </a:schemeClr>
                                </a:solidFill>
                                <a:latin typeface="Cambria Math" panose="02040503050406030204" pitchFamily="18" charset="0"/>
                              </a:rPr>
                              <m:t>+</m:t>
                            </m:r>
                            <m:r>
                              <a:rPr lang="it-IT" sz="1600" b="0" i="1" smtClean="0">
                                <a:solidFill>
                                  <a:schemeClr val="tx1">
                                    <a:lumMod val="50000"/>
                                    <a:lumOff val="50000"/>
                                  </a:schemeClr>
                                </a:solidFill>
                                <a:latin typeface="Cambria Math" panose="02040503050406030204" pitchFamily="18" charset="0"/>
                              </a:rPr>
                              <m:t>𝑟𝑒𝑐𝑎𝑙𝑙</m:t>
                            </m:r>
                          </m:den>
                        </m:f>
                      </m:oMath>
                    </m:oMathPara>
                  </a14:m>
                  <a:endParaRPr lang="it-IT" sz="1600" dirty="0">
                    <a:solidFill>
                      <a:schemeClr val="tx1">
                        <a:lumMod val="50000"/>
                        <a:lumOff val="50000"/>
                      </a:schemeClr>
                    </a:solidFill>
                    <a:latin typeface="+mj-lt"/>
                  </a:endParaRPr>
                </a:p>
              </p:txBody>
            </p:sp>
          </mc:Choice>
          <mc:Fallback>
            <p:sp>
              <p:nvSpPr>
                <p:cNvPr id="16" name="TextBox 15">
                  <a:extLst>
                    <a:ext uri="{FF2B5EF4-FFF2-40B4-BE49-F238E27FC236}">
                      <a16:creationId xmlns:a16="http://schemas.microsoft.com/office/drawing/2014/main" id="{41B5921E-9801-4BED-83DF-4B6B663D82B6}"/>
                    </a:ext>
                  </a:extLst>
                </p:cNvPr>
                <p:cNvSpPr txBox="1">
                  <a:spLocks noRot="1" noChangeAspect="1" noMove="1" noResize="1" noEditPoints="1" noAdjustHandles="1" noChangeArrowheads="1" noChangeShapeType="1" noTextEdit="1"/>
                </p:cNvSpPr>
                <p:nvPr/>
              </p:nvSpPr>
              <p:spPr>
                <a:xfrm>
                  <a:off x="7157499" y="5747505"/>
                  <a:ext cx="2454206" cy="601318"/>
                </a:xfrm>
                <a:prstGeom prst="rect">
                  <a:avLst/>
                </a:prstGeom>
                <a:blipFill>
                  <a:blip r:embed="rId6"/>
                  <a:stretch>
                    <a:fillRect/>
                  </a:stretch>
                </a:blipFill>
                <a:effectLst/>
              </p:spPr>
              <p:txBody>
                <a:bodyPr/>
                <a:lstStyle/>
                <a:p>
                  <a:r>
                    <a:rPr lang="en-US">
                      <a:noFill/>
                    </a:rPr>
                    <a:t> </a:t>
                  </a:r>
                </a:p>
              </p:txBody>
            </p:sp>
          </mc:Fallback>
        </mc:AlternateContent>
      </p:grpSp>
    </p:spTree>
    <p:extLst>
      <p:ext uri="{BB962C8B-B14F-4D97-AF65-F5344CB8AC3E}">
        <p14:creationId xmlns:p14="http://schemas.microsoft.com/office/powerpoint/2010/main" val="826864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C1D6166-E832-4FCE-B67E-832A1BFD2C56}"/>
              </a:ext>
            </a:extLst>
          </p:cNvPr>
          <p:cNvSpPr/>
          <p:nvPr/>
        </p:nvSpPr>
        <p:spPr>
          <a:xfrm>
            <a:off x="0" y="0"/>
            <a:ext cx="6238875" cy="400110"/>
          </a:xfrm>
          <a:prstGeom prst="rect">
            <a:avLst/>
          </a:prstGeom>
        </p:spPr>
        <p:txBody>
          <a:bodyPr wrap="square">
            <a:spAutoFit/>
          </a:bodyPr>
          <a:lstStyle/>
          <a:p>
            <a:r>
              <a:rPr lang="es-ES" sz="2000" b="1" dirty="0">
                <a:solidFill>
                  <a:schemeClr val="accent1"/>
                </a:solidFill>
                <a:latin typeface="+mj-lt"/>
              </a:rPr>
              <a:t>Performance </a:t>
            </a:r>
            <a:r>
              <a:rPr lang="es-ES" sz="2000" b="1" dirty="0" err="1">
                <a:solidFill>
                  <a:schemeClr val="accent1"/>
                </a:solidFill>
                <a:latin typeface="+mj-lt"/>
              </a:rPr>
              <a:t>regarding</a:t>
            </a:r>
            <a:r>
              <a:rPr lang="es-ES" sz="2000" b="1" dirty="0">
                <a:solidFill>
                  <a:schemeClr val="accent1"/>
                </a:solidFill>
                <a:latin typeface="+mj-lt"/>
              </a:rPr>
              <a:t> </a:t>
            </a:r>
            <a:r>
              <a:rPr lang="es-ES" sz="2000" b="1" dirty="0" err="1">
                <a:solidFill>
                  <a:schemeClr val="accent1"/>
                </a:solidFill>
                <a:latin typeface="+mj-lt"/>
              </a:rPr>
              <a:t>leadtime</a:t>
            </a:r>
            <a:endParaRPr lang="en-US" sz="2000" b="1" dirty="0">
              <a:solidFill>
                <a:schemeClr val="accent1"/>
              </a:solidFill>
              <a:latin typeface="+mj-lt"/>
            </a:endParaRPr>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C1284079-1E66-4C36-B532-2658329CF749}"/>
                  </a:ext>
                </a:extLst>
              </p:cNvPr>
              <p:cNvSpPr txBox="1"/>
              <p:nvPr/>
            </p:nvSpPr>
            <p:spPr>
              <a:xfrm>
                <a:off x="3539567" y="5916344"/>
                <a:ext cx="4297471" cy="601318"/>
              </a:xfrm>
              <a:prstGeom prst="rect">
                <a:avLst/>
              </a:prstGeom>
              <a:noFill/>
              <a:effectLst/>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1600" i="1" smtClean="0">
                              <a:latin typeface="Cambria Math" panose="02040503050406030204" pitchFamily="18" charset="0"/>
                            </a:rPr>
                          </m:ctrlPr>
                        </m:sSubPr>
                        <m:e>
                          <m:r>
                            <a:rPr lang="es-ES" sz="1600" b="0" i="1" smtClean="0">
                              <a:latin typeface="Cambria Math" panose="02040503050406030204" pitchFamily="18" charset="0"/>
                            </a:rPr>
                            <m:t>𝑓</m:t>
                          </m:r>
                        </m:e>
                        <m:sub>
                          <m:r>
                            <a:rPr lang="it-IT" sz="1600" b="0" i="1" smtClean="0">
                              <a:latin typeface="Cambria Math" panose="02040503050406030204" pitchFamily="18" charset="0"/>
                            </a:rPr>
                            <m:t>1</m:t>
                          </m:r>
                        </m:sub>
                      </m:sSub>
                      <m:r>
                        <a:rPr lang="it-IT" sz="1600" b="0" i="1" smtClean="0">
                          <a:latin typeface="Cambria Math" panose="02040503050406030204" pitchFamily="18" charset="0"/>
                        </a:rPr>
                        <m:t>=2</m:t>
                      </m:r>
                      <m:f>
                        <m:fPr>
                          <m:ctrlPr>
                            <a:rPr lang="it-IT" sz="1600" b="0" i="1" smtClean="0">
                              <a:latin typeface="Cambria Math" panose="02040503050406030204" pitchFamily="18" charset="0"/>
                            </a:rPr>
                          </m:ctrlPr>
                        </m:fPr>
                        <m:num>
                          <m:r>
                            <a:rPr lang="it-IT" sz="1600" b="0" i="1" smtClean="0">
                              <a:latin typeface="Cambria Math" panose="02040503050406030204" pitchFamily="18" charset="0"/>
                            </a:rPr>
                            <m:t>𝑝𝑟𝑒𝑐𝑖𝑠𝑖𝑜𝑛</m:t>
                          </m:r>
                          <m:r>
                            <a:rPr lang="it-IT" sz="1600" b="0" i="1" smtClean="0">
                              <a:latin typeface="Cambria Math" panose="02040503050406030204" pitchFamily="18" charset="0"/>
                            </a:rPr>
                            <m:t>·</m:t>
                          </m:r>
                          <m:r>
                            <a:rPr lang="it-IT" sz="1600" b="0" i="1" smtClean="0">
                              <a:latin typeface="Cambria Math" panose="02040503050406030204" pitchFamily="18" charset="0"/>
                            </a:rPr>
                            <m:t>𝑟𝑒𝑐𝑎𝑙𝑙</m:t>
                          </m:r>
                        </m:num>
                        <m:den>
                          <m:r>
                            <a:rPr lang="it-IT" sz="1600" b="0" i="1" smtClean="0">
                              <a:latin typeface="Cambria Math" panose="02040503050406030204" pitchFamily="18" charset="0"/>
                            </a:rPr>
                            <m:t>𝑝𝑟𝑒𝑐𝑖𝑠𝑖𝑜𝑛</m:t>
                          </m:r>
                          <m:r>
                            <a:rPr lang="it-IT" sz="1600" b="0" i="1" smtClean="0">
                              <a:latin typeface="Cambria Math" panose="02040503050406030204" pitchFamily="18" charset="0"/>
                            </a:rPr>
                            <m:t>+</m:t>
                          </m:r>
                          <m:r>
                            <a:rPr lang="it-IT" sz="1600" b="0" i="1" smtClean="0">
                              <a:latin typeface="Cambria Math" panose="02040503050406030204" pitchFamily="18" charset="0"/>
                            </a:rPr>
                            <m:t>𝑟𝑒𝑐𝑎𝑙𝑙</m:t>
                          </m:r>
                        </m:den>
                      </m:f>
                      <m:r>
                        <a:rPr lang="es-ES" sz="1600" b="0" i="1" smtClean="0">
                          <a:latin typeface="Cambria Math" panose="02040503050406030204" pitchFamily="18" charset="0"/>
                        </a:rPr>
                        <m:t>=</m:t>
                      </m:r>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2·</m:t>
                          </m:r>
                          <m:r>
                            <a:rPr lang="es-ES" sz="1600" b="0" i="1" smtClean="0">
                              <a:latin typeface="Cambria Math" panose="02040503050406030204" pitchFamily="18" charset="0"/>
                            </a:rPr>
                            <m:t>𝑇𝑃</m:t>
                          </m:r>
                        </m:num>
                        <m:den>
                          <m:r>
                            <a:rPr lang="es-ES" sz="1600" b="0" i="1" smtClean="0">
                              <a:latin typeface="Cambria Math" panose="02040503050406030204" pitchFamily="18" charset="0"/>
                            </a:rPr>
                            <m:t>2·</m:t>
                          </m:r>
                          <m:r>
                            <a:rPr lang="es-ES" sz="1600" b="0" i="1" smtClean="0">
                              <a:latin typeface="Cambria Math" panose="02040503050406030204" pitchFamily="18" charset="0"/>
                            </a:rPr>
                            <m:t>𝑇𝑃</m:t>
                          </m:r>
                          <m:r>
                            <a:rPr lang="es-ES" sz="1600" b="0" i="1" smtClean="0">
                              <a:latin typeface="Cambria Math" panose="02040503050406030204" pitchFamily="18" charset="0"/>
                            </a:rPr>
                            <m:t>+</m:t>
                          </m:r>
                          <m:r>
                            <a:rPr lang="es-ES" sz="1600" b="0" i="1" smtClean="0">
                              <a:latin typeface="Cambria Math" panose="02040503050406030204" pitchFamily="18" charset="0"/>
                            </a:rPr>
                            <m:t>𝐹𝑁</m:t>
                          </m:r>
                          <m:r>
                            <a:rPr lang="es-ES" sz="1600" b="0" i="1" smtClean="0">
                              <a:latin typeface="Cambria Math" panose="02040503050406030204" pitchFamily="18" charset="0"/>
                            </a:rPr>
                            <m:t>+</m:t>
                          </m:r>
                          <m:r>
                            <a:rPr lang="es-ES" sz="1600" b="0" i="1" smtClean="0">
                              <a:latin typeface="Cambria Math" panose="02040503050406030204" pitchFamily="18" charset="0"/>
                            </a:rPr>
                            <m:t>𝐹𝑃</m:t>
                          </m:r>
                        </m:den>
                      </m:f>
                    </m:oMath>
                  </m:oMathPara>
                </a14:m>
                <a:endParaRPr lang="it-IT" sz="1600" dirty="0">
                  <a:latin typeface="+mj-lt"/>
                </a:endParaRPr>
              </a:p>
            </p:txBody>
          </p:sp>
        </mc:Choice>
        <mc:Fallback>
          <p:sp>
            <p:nvSpPr>
              <p:cNvPr id="14" name="TextBox 13">
                <a:extLst>
                  <a:ext uri="{FF2B5EF4-FFF2-40B4-BE49-F238E27FC236}">
                    <a16:creationId xmlns:a16="http://schemas.microsoft.com/office/drawing/2014/main" id="{C1284079-1E66-4C36-B532-2658329CF749}"/>
                  </a:ext>
                </a:extLst>
              </p:cNvPr>
              <p:cNvSpPr txBox="1">
                <a:spLocks noRot="1" noChangeAspect="1" noMove="1" noResize="1" noEditPoints="1" noAdjustHandles="1" noChangeArrowheads="1" noChangeShapeType="1" noTextEdit="1"/>
              </p:cNvSpPr>
              <p:nvPr/>
            </p:nvSpPr>
            <p:spPr>
              <a:xfrm>
                <a:off x="3539567" y="5916344"/>
                <a:ext cx="4297471" cy="601318"/>
              </a:xfrm>
              <a:prstGeom prst="rect">
                <a:avLst/>
              </a:prstGeom>
              <a:blipFill>
                <a:blip r:embed="rId2"/>
                <a:stretch>
                  <a:fillRect/>
                </a:stretch>
              </a:blipFill>
              <a:effectLst/>
            </p:spPr>
            <p:txBody>
              <a:bodyPr/>
              <a:lstStyle/>
              <a:p>
                <a:r>
                  <a:rPr lang="en-US">
                    <a:noFill/>
                  </a:rPr>
                  <a:t> </a:t>
                </a:r>
              </a:p>
            </p:txBody>
          </p:sp>
        </mc:Fallback>
      </mc:AlternateContent>
      <p:sp>
        <p:nvSpPr>
          <p:cNvPr id="15" name="TextBox 14">
            <a:extLst>
              <a:ext uri="{FF2B5EF4-FFF2-40B4-BE49-F238E27FC236}">
                <a16:creationId xmlns:a16="http://schemas.microsoft.com/office/drawing/2014/main" id="{63CA3927-B66A-41F7-A7D4-CB7C1362CF53}"/>
              </a:ext>
            </a:extLst>
          </p:cNvPr>
          <p:cNvSpPr txBox="1"/>
          <p:nvPr/>
        </p:nvSpPr>
        <p:spPr>
          <a:xfrm>
            <a:off x="626847" y="698663"/>
            <a:ext cx="4052244" cy="2000548"/>
          </a:xfrm>
          <a:prstGeom prst="rect">
            <a:avLst/>
          </a:prstGeom>
          <a:solidFill>
            <a:schemeClr val="accent1">
              <a:lumMod val="20000"/>
              <a:lumOff val="80000"/>
            </a:schemeClr>
          </a:solidFill>
          <a:effectLst>
            <a:outerShdw blurRad="50800" dist="38100" dir="5400000" algn="t" rotWithShape="0">
              <a:prstClr val="black">
                <a:alpha val="40000"/>
              </a:prstClr>
            </a:outerShdw>
          </a:effectLst>
        </p:spPr>
        <p:txBody>
          <a:bodyPr wrap="square">
            <a:spAutoFit/>
          </a:bodyPr>
          <a:lstStyle>
            <a:defPPr>
              <a:defRPr lang="en-US"/>
            </a:defPPr>
            <a:lvl1pPr marL="285750" indent="-285750">
              <a:buFont typeface="Arial" panose="020B0604020202020204" pitchFamily="34" charset="0"/>
              <a:buChar char="•"/>
              <a:defRPr sz="1600">
                <a:latin typeface="+mj-lt"/>
              </a:defRPr>
            </a:lvl1pPr>
          </a:lstStyle>
          <a:p>
            <a:r>
              <a:rPr lang="en-US" dirty="0"/>
              <a:t>The performance of the system at </a:t>
            </a:r>
            <a:r>
              <a:rPr lang="en-US" dirty="0" err="1"/>
              <a:t>leadtimes</a:t>
            </a:r>
            <a:r>
              <a:rPr lang="en-US" dirty="0"/>
              <a:t> larger than 48 h is similar for the current and the optimized criteria.</a:t>
            </a:r>
          </a:p>
          <a:p>
            <a:endParaRPr lang="en-US" sz="600" dirty="0"/>
          </a:p>
          <a:p>
            <a:r>
              <a:rPr lang="es-ES" dirty="0" err="1"/>
              <a:t>The</a:t>
            </a:r>
            <a:r>
              <a:rPr lang="es-ES" dirty="0"/>
              <a:t> </a:t>
            </a:r>
            <a:r>
              <a:rPr lang="es-ES" dirty="0" err="1"/>
              <a:t>optimization</a:t>
            </a:r>
            <a:r>
              <a:rPr lang="es-ES" dirty="0"/>
              <a:t> </a:t>
            </a:r>
            <a:r>
              <a:rPr lang="es-ES" dirty="0" err="1"/>
              <a:t>improves</a:t>
            </a:r>
            <a:r>
              <a:rPr lang="es-ES" dirty="0"/>
              <a:t> performance at </a:t>
            </a:r>
            <a:r>
              <a:rPr lang="es-ES" dirty="0" err="1"/>
              <a:t>longer</a:t>
            </a:r>
            <a:r>
              <a:rPr lang="es-ES" dirty="0"/>
              <a:t> </a:t>
            </a:r>
            <a:r>
              <a:rPr lang="es-ES" dirty="0" err="1"/>
              <a:t>leadtimes</a:t>
            </a:r>
            <a:r>
              <a:rPr lang="es-ES" dirty="0"/>
              <a:t>.</a:t>
            </a:r>
          </a:p>
          <a:p>
            <a:endParaRPr lang="es-ES" sz="600" dirty="0"/>
          </a:p>
          <a:p>
            <a:r>
              <a:rPr lang="es-ES" dirty="0"/>
              <a:t>At </a:t>
            </a:r>
            <a:r>
              <a:rPr lang="es-ES" dirty="0" err="1"/>
              <a:t>leadtimes</a:t>
            </a:r>
            <a:r>
              <a:rPr lang="es-ES" dirty="0"/>
              <a:t> </a:t>
            </a:r>
            <a:r>
              <a:rPr lang="es-ES" dirty="0" err="1"/>
              <a:t>shorter</a:t>
            </a:r>
            <a:r>
              <a:rPr lang="es-ES" dirty="0"/>
              <a:t> </a:t>
            </a:r>
            <a:r>
              <a:rPr lang="es-ES" dirty="0" err="1"/>
              <a:t>than</a:t>
            </a:r>
            <a:r>
              <a:rPr lang="es-ES" dirty="0"/>
              <a:t> 48 h </a:t>
            </a:r>
            <a:r>
              <a:rPr lang="es-ES" dirty="0" err="1"/>
              <a:t>the</a:t>
            </a:r>
            <a:r>
              <a:rPr lang="es-ES" dirty="0"/>
              <a:t> performance </a:t>
            </a:r>
            <a:r>
              <a:rPr lang="es-ES" dirty="0" err="1"/>
              <a:t>increases</a:t>
            </a:r>
            <a:r>
              <a:rPr lang="es-ES" dirty="0"/>
              <a:t>.</a:t>
            </a:r>
            <a:endParaRPr lang="en-US" dirty="0"/>
          </a:p>
        </p:txBody>
      </p:sp>
      <p:pic>
        <p:nvPicPr>
          <p:cNvPr id="6" name="Picture 5">
            <a:extLst>
              <a:ext uri="{FF2B5EF4-FFF2-40B4-BE49-F238E27FC236}">
                <a16:creationId xmlns:a16="http://schemas.microsoft.com/office/drawing/2014/main" id="{090185ED-D3B6-4281-827D-67D58FEED3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20538"/>
            <a:ext cx="12192000" cy="2971927"/>
          </a:xfrm>
          <a:prstGeom prst="rect">
            <a:avLst/>
          </a:prstGeom>
        </p:spPr>
      </p:pic>
    </p:spTree>
    <p:extLst>
      <p:ext uri="{BB962C8B-B14F-4D97-AF65-F5344CB8AC3E}">
        <p14:creationId xmlns:p14="http://schemas.microsoft.com/office/powerpoint/2010/main" val="15985915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1131</TotalTime>
  <Words>453</Words>
  <Application>Microsoft Office PowerPoint</Application>
  <PresentationFormat>Widescreen</PresentationFormat>
  <Paragraphs>64</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CASADO RODRIGUEZ Jesus (JRC-ISPRA)</dc:creator>
  <cp:lastModifiedBy>CASADO RODRIGUEZ Jesus (JRC-ISPRA)</cp:lastModifiedBy>
  <cp:revision>28</cp:revision>
  <dcterms:created xsi:type="dcterms:W3CDTF">2023-04-13T15:15:44Z</dcterms:created>
  <dcterms:modified xsi:type="dcterms:W3CDTF">2023-04-14T12:36:11Z</dcterms:modified>
</cp:coreProperties>
</file>