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55A1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66E4-2CC8-4796-8563-E7A0564A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E86A8-282E-4E65-9B03-A74AE866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A263-4D1C-43D7-9122-1364585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6FAD-E7CB-4BC3-8F07-83857F41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655B-7D17-41D2-9BDE-697EC9C2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AAA0-384E-4E2B-B3A8-B1E69D89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91AF8-57A4-46ED-A593-14051A64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F70C-1621-425B-BC66-3494483C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5266-A375-4253-B239-E48450BD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A687-DCE6-43C3-BAE7-0BA8FBBB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DE16D-9E2A-4A79-9290-00413736C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21716-3AF8-4CB2-9780-EF02D0888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B6CB-4120-4DF4-B4FF-1A6DE133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F21-14A8-419C-9450-83D01857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49F5-61BC-4C9E-92B3-3298414A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6D40-2460-4A6B-AB5D-E37D43F1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0663-8E08-4D85-80DA-8F734C49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4E30-C899-4FDE-A8F4-1F24D4C6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1D5E-C7E7-4C18-B9B4-D7985271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A5E3-21B3-4C0F-96C6-9BA914B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3778-60A2-4B96-B07A-851539CF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3C7C4-A8B3-4AF5-9ECF-EC0BEDB9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BE0D-04CB-464F-A89F-5996EDD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4988-1992-48E9-B39B-EC126969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C1CC-1052-4AB6-93D8-8407B9AB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A3CF-3BF9-4355-A888-4C413CB4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C9D2-6E1E-4AB1-BCF2-4C2AF21C7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FB95D-CCAC-46B1-9C91-2EF9AFC2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A763-25F7-477F-A02A-1810130C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CD00F-1BBE-49F7-A734-94BCE5BF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ABEC9-B821-45F4-8C96-E9687A60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7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35BC-33D2-4823-8C24-F58822F4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5932-4535-4F84-AF60-102AE216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61D-B3FA-46CD-A3E6-14EFCAC5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B172A-6D77-49BC-A71B-8675ABBD8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C4C11-E98C-4495-8389-E114C35D6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04414-D857-44B3-B243-2660C5A3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B61A4-6BEF-4731-A88C-0BFA736A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BFAD9-4F5D-488A-8081-FA552B5F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07BF-994B-4BE4-8350-D1E812BA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B6FD-40C0-483E-9B12-73CE9117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7E63B-5724-4AEA-BCBC-47575025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53C96-40B9-4C29-AF7D-513954C0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1DAA-4194-42EA-97BE-93BBD706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D524F-1DF4-4B2B-92A3-15373F89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D5069-4012-4974-A01F-3AFE7E15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40AB-66D9-473B-856A-43CE9410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1986-8F54-4E73-84B7-46D72B40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47600-BB3F-43FA-BF94-C6BD61893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EF56-EB0F-47FE-90B3-13C8E8BB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B7AC-6F87-4435-8621-29184C5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0D65-237D-43B2-B4AF-71F047E2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726E-A3FC-4444-B7C3-51333240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503D8-843A-4883-92DF-6D8AD721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D729-2A22-4BCF-8301-9E436BCB6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B6EA-0CC3-4C96-B8DD-7C22C76A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2C5B-AD34-48E0-A9FD-D24104E6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4353-844E-440C-A49F-A7BB533E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E85B-A041-421D-9B54-19C8879B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6EE0-A2AB-4E60-825F-E50F8E0E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EAEB-0CFB-4C73-A9F2-2BCA700EB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1FE4-9977-47C3-AAFD-C8B8CE658132}" type="datetimeFigureOut">
              <a:rPr lang="en-US" smtClean="0"/>
              <a:t>2023-06-12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88CA-E879-451A-BB57-81130C05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D324-243E-44F3-AFF7-0A50D5DB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33CB1-F6F4-474D-9E02-9BC68E9D712D}"/>
              </a:ext>
            </a:extLst>
          </p:cNvPr>
          <p:cNvSpPr/>
          <p:nvPr/>
        </p:nvSpPr>
        <p:spPr>
          <a:xfrm>
            <a:off x="260530" y="407125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discharge</a:t>
            </a:r>
            <a:endParaRPr lang="en-US" sz="1600" b="1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0637D-3841-429C-B8EA-4C615F6FB132}"/>
              </a:ext>
            </a:extLst>
          </p:cNvPr>
          <p:cNvSpPr/>
          <p:nvPr/>
        </p:nvSpPr>
        <p:spPr>
          <a:xfrm>
            <a:off x="2090155" y="430652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exceedance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probability</a:t>
            </a:r>
            <a:endParaRPr lang="en-US" sz="1600" b="1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16688A-1B00-4AFA-A778-DD8DCE063E64}"/>
              </a:ext>
            </a:extLst>
          </p:cNvPr>
          <p:cNvSpPr/>
          <p:nvPr/>
        </p:nvSpPr>
        <p:spPr>
          <a:xfrm>
            <a:off x="3924755" y="426175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confusion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matrix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75E74C-194B-482B-92CD-BB89261BB168}"/>
              </a:ext>
            </a:extLst>
          </p:cNvPr>
          <p:cNvSpPr/>
          <p:nvPr/>
        </p:nvSpPr>
        <p:spPr>
          <a:xfrm>
            <a:off x="5771511" y="426175"/>
            <a:ext cx="1692000" cy="3420000"/>
          </a:xfrm>
          <a:prstGeom prst="roundRect">
            <a:avLst>
              <a:gd name="adj" fmla="val 5865"/>
            </a:avLst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skill</a:t>
            </a:r>
            <a:endParaRPr lang="en-US" sz="1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15A26A-1AAD-4270-8818-5845B7B173FE}"/>
              </a:ext>
            </a:extLst>
          </p:cNvPr>
          <p:cNvSpPr/>
          <p:nvPr/>
        </p:nvSpPr>
        <p:spPr>
          <a:xfrm>
            <a:off x="391111" y="1132332"/>
            <a:ext cx="1404000" cy="372763"/>
          </a:xfrm>
          <a:prstGeom prst="roundRect">
            <a:avLst>
              <a:gd name="adj" fmla="val 5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 err="1">
                <a:solidFill>
                  <a:schemeClr val="tx1"/>
                </a:solidFill>
                <a:latin typeface="+mj-lt"/>
              </a:rPr>
              <a:t>reanalysis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64B3F-E8FF-4823-9F04-C78343F5C94D}"/>
              </a:ext>
            </a:extLst>
          </p:cNvPr>
          <p:cNvGrpSpPr/>
          <p:nvPr/>
        </p:nvGrpSpPr>
        <p:grpSpPr>
          <a:xfrm>
            <a:off x="387399" y="2117125"/>
            <a:ext cx="1404000" cy="1584000"/>
            <a:chOff x="357341" y="1811402"/>
            <a:chExt cx="1404000" cy="164617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F3833D-9EBA-4418-B0F0-000FBD6A6CBD}"/>
                </a:ext>
              </a:extLst>
            </p:cNvPr>
            <p:cNvSpPr/>
            <p:nvPr/>
          </p:nvSpPr>
          <p:spPr>
            <a:xfrm>
              <a:off x="357341" y="1811402"/>
              <a:ext cx="1404000" cy="1646173"/>
            </a:xfrm>
            <a:prstGeom prst="roundRect">
              <a:avLst>
                <a:gd name="adj" fmla="val 58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r>
                <a:rPr lang="es-ES" sz="1600" dirty="0" err="1">
                  <a:solidFill>
                    <a:schemeClr val="tx1"/>
                  </a:solidFill>
                  <a:latin typeface="+mj-lt"/>
                </a:rPr>
                <a:t>forecast</a:t>
              </a:r>
              <a:endParaRPr lang="es-ES" sz="1600" dirty="0">
                <a:solidFill>
                  <a:schemeClr val="tx1"/>
                </a:solidFill>
                <a:latin typeface="+mj-lt"/>
              </a:endParaRPr>
            </a:p>
            <a:p>
              <a:pPr marL="103188" indent="-103188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Double Brace 10">
              <a:extLst>
                <a:ext uri="{FF2B5EF4-FFF2-40B4-BE49-F238E27FC236}">
                  <a16:creationId xmlns:a16="http://schemas.microsoft.com/office/drawing/2014/main" id="{3BA76701-84A4-4B4A-AEBE-5ED161EDE8D7}"/>
                </a:ext>
              </a:extLst>
            </p:cNvPr>
            <p:cNvSpPr/>
            <p:nvPr/>
          </p:nvSpPr>
          <p:spPr>
            <a:xfrm>
              <a:off x="417616" y="2221245"/>
              <a:ext cx="1285876" cy="1109155"/>
            </a:xfrm>
            <a:prstGeom prst="bracePair">
              <a:avLst>
                <a:gd name="adj" fmla="val 654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000" tIns="0" rIns="36000" bIns="0" rtlCol="0" anchor="ctr"/>
            <a:lstStyle/>
            <a:p>
              <a:r>
                <a:rPr lang="es-ES" sz="1600" dirty="0">
                  <a:latin typeface="+mj-lt"/>
                </a:rPr>
                <a:t>NWP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DWD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COSMO-LEPS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ECMWF-HRES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ECMWF-ENS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673A65-A6F3-4F29-891E-DE35046D5E9C}"/>
              </a:ext>
            </a:extLst>
          </p:cNvPr>
          <p:cNvSpPr/>
          <p:nvPr/>
        </p:nvSpPr>
        <p:spPr>
          <a:xfrm>
            <a:off x="7621320" y="426175"/>
            <a:ext cx="1692000" cy="3420000"/>
          </a:xfrm>
          <a:prstGeom prst="roundRect">
            <a:avLst>
              <a:gd name="adj" fmla="val 5865"/>
            </a:avLst>
          </a:prstGeom>
          <a:solidFill>
            <a:srgbClr val="C55A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optimal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criteria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38BEEE-E516-44AC-A1E1-ED24CB1C4F71}"/>
              </a:ext>
            </a:extLst>
          </p:cNvPr>
          <p:cNvSpPr/>
          <p:nvPr/>
        </p:nvSpPr>
        <p:spPr>
          <a:xfrm>
            <a:off x="2200619" y="1155859"/>
            <a:ext cx="1404000" cy="372763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 err="1">
                <a:solidFill>
                  <a:schemeClr val="tx1"/>
                </a:solidFill>
                <a:latin typeface="+mj-lt"/>
              </a:rPr>
              <a:t>reanalysis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C2C38B-99F0-4C89-8409-1C2893E51638}"/>
              </a:ext>
            </a:extLst>
          </p:cNvPr>
          <p:cNvGrpSpPr/>
          <p:nvPr/>
        </p:nvGrpSpPr>
        <p:grpSpPr>
          <a:xfrm>
            <a:off x="2223312" y="2117125"/>
            <a:ext cx="1404000" cy="1584000"/>
            <a:chOff x="2847475" y="1811402"/>
            <a:chExt cx="1404000" cy="16200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E098D27-ADC0-49E8-9080-569E4E33E0A7}"/>
                </a:ext>
              </a:extLst>
            </p:cNvPr>
            <p:cNvSpPr/>
            <p:nvPr/>
          </p:nvSpPr>
          <p:spPr>
            <a:xfrm>
              <a:off x="2847475" y="1811402"/>
              <a:ext cx="1404000" cy="1620000"/>
            </a:xfrm>
            <a:prstGeom prst="roundRect">
              <a:avLst>
                <a:gd name="adj" fmla="val 58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r>
                <a:rPr lang="es-ES" sz="1600" dirty="0" err="1">
                  <a:solidFill>
                    <a:schemeClr val="tx1"/>
                  </a:solidFill>
                  <a:latin typeface="+mj-lt"/>
                </a:rPr>
                <a:t>forecast</a:t>
              </a:r>
              <a:endParaRPr lang="es-ES" sz="1600" dirty="0">
                <a:solidFill>
                  <a:schemeClr val="tx1"/>
                </a:solidFill>
                <a:latin typeface="+mj-lt"/>
              </a:endParaRPr>
            </a:p>
            <a:p>
              <a:pPr marL="103188" indent="-103188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Double Brace 17">
              <a:extLst>
                <a:ext uri="{FF2B5EF4-FFF2-40B4-BE49-F238E27FC236}">
                  <a16:creationId xmlns:a16="http://schemas.microsoft.com/office/drawing/2014/main" id="{D03E043E-F6A7-4F37-B5EA-8C1271692C28}"/>
                </a:ext>
              </a:extLst>
            </p:cNvPr>
            <p:cNvSpPr/>
            <p:nvPr/>
          </p:nvSpPr>
          <p:spPr>
            <a:xfrm>
              <a:off x="2991141" y="2200263"/>
              <a:ext cx="1119523" cy="1096099"/>
            </a:xfrm>
            <a:prstGeom prst="bracePai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0" rIns="0" bIns="0" rtlCol="0" anchor="ctr"/>
            <a:lstStyle/>
            <a:p>
              <a:r>
                <a:rPr lang="es-ES" sz="1600" dirty="0" err="1">
                  <a:latin typeface="+mj-lt"/>
                </a:rPr>
                <a:t>approach</a:t>
              </a:r>
              <a:endParaRPr lang="es-ES" sz="1600" dirty="0">
                <a:latin typeface="+mj-lt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1D+1P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MM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MW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BW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E5139D-FEDB-4F1B-9E54-CD4261FAACDF}"/>
              </a:ext>
            </a:extLst>
          </p:cNvPr>
          <p:cNvSpPr/>
          <p:nvPr/>
        </p:nvSpPr>
        <p:spPr>
          <a:xfrm>
            <a:off x="4054726" y="2115284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Hits,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misses</a:t>
            </a:r>
            <a:r>
              <a:rPr lang="es-ES" sz="1600" dirty="0">
                <a:solidFill>
                  <a:schemeClr val="tx1"/>
                </a:solidFill>
                <a:latin typeface="+mj-lt"/>
              </a:rPr>
              <a:t>, false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alarms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4485A2-7653-4876-AC88-762F8B502443}"/>
              </a:ext>
            </a:extLst>
          </p:cNvPr>
          <p:cNvSpPr/>
          <p:nvPr/>
        </p:nvSpPr>
        <p:spPr>
          <a:xfrm>
            <a:off x="5927092" y="2115284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f-score,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recall</a:t>
            </a:r>
            <a:r>
              <a:rPr lang="es-E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precision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Double Brace 19">
            <a:extLst>
              <a:ext uri="{FF2B5EF4-FFF2-40B4-BE49-F238E27FC236}">
                <a16:creationId xmlns:a16="http://schemas.microsoft.com/office/drawing/2014/main" id="{F604E1C4-97CE-4EEA-86C4-3454E63611B6}"/>
              </a:ext>
            </a:extLst>
          </p:cNvPr>
          <p:cNvSpPr/>
          <p:nvPr/>
        </p:nvSpPr>
        <p:spPr>
          <a:xfrm>
            <a:off x="6033787" y="2829856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64EAA5D-724B-411C-B761-DEFAA36CC547}"/>
              </a:ext>
            </a:extLst>
          </p:cNvPr>
          <p:cNvSpPr/>
          <p:nvPr/>
        </p:nvSpPr>
        <p:spPr>
          <a:xfrm>
            <a:off x="1598437" y="1641876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5000">
                <a:schemeClr val="accent1">
                  <a:lumMod val="40000"/>
                  <a:lumOff val="60000"/>
                </a:schemeClr>
              </a:gs>
              <a:gs pos="7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Q</a:t>
            </a:r>
            <a:r>
              <a:rPr lang="es-ES" sz="1500" baseline="-25000" dirty="0">
                <a:solidFill>
                  <a:schemeClr val="tx1"/>
                </a:solidFill>
                <a:latin typeface="+mj-lt"/>
              </a:rPr>
              <a:t>5</a:t>
            </a:r>
            <a:endParaRPr lang="en-US" sz="15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0B9BA0-5093-4561-B090-764C46F0CE90}"/>
              </a:ext>
            </a:extLst>
          </p:cNvPr>
          <p:cNvSpPr/>
          <p:nvPr/>
        </p:nvSpPr>
        <p:spPr>
          <a:xfrm>
            <a:off x="7765320" y="2134334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B256A0-EC42-43AC-AA43-4DCE7028B976}"/>
              </a:ext>
            </a:extLst>
          </p:cNvPr>
          <p:cNvSpPr/>
          <p:nvPr/>
        </p:nvSpPr>
        <p:spPr>
          <a:xfrm>
            <a:off x="3448037" y="1641876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 err="1">
                <a:solidFill>
                  <a:schemeClr val="tx1"/>
                </a:solidFill>
                <a:latin typeface="+mj-lt"/>
              </a:rPr>
              <a:t>criteria</a:t>
            </a:r>
            <a:endParaRPr lang="en-US" sz="15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4E6AB31-5D1C-4ECB-9E37-1D733E11D599}"/>
              </a:ext>
            </a:extLst>
          </p:cNvPr>
          <p:cNvSpPr/>
          <p:nvPr/>
        </p:nvSpPr>
        <p:spPr>
          <a:xfrm>
            <a:off x="5289573" y="1668127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70000">
                <a:schemeClr val="accent2"/>
              </a:gs>
              <a:gs pos="100000">
                <a:schemeClr val="accent2"/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F3C6704-9538-4E9C-933E-FAD23FEA8DD0}"/>
              </a:ext>
            </a:extLst>
          </p:cNvPr>
          <p:cNvSpPr/>
          <p:nvPr/>
        </p:nvSpPr>
        <p:spPr>
          <a:xfrm>
            <a:off x="7148613" y="1667593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alpha val="60000"/>
                </a:schemeClr>
              </a:gs>
              <a:gs pos="45000">
                <a:schemeClr val="accent2"/>
              </a:gs>
              <a:gs pos="7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f-score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57096FDE-FBAF-456B-B002-8D0BF07CFCB2}"/>
              </a:ext>
            </a:extLst>
          </p:cNvPr>
          <p:cNvSpPr/>
          <p:nvPr/>
        </p:nvSpPr>
        <p:spPr>
          <a:xfrm>
            <a:off x="4147063" y="2829855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  <p:sp>
        <p:nvSpPr>
          <p:cNvPr id="33" name="Double Brace 32">
            <a:extLst>
              <a:ext uri="{FF2B5EF4-FFF2-40B4-BE49-F238E27FC236}">
                <a16:creationId xmlns:a16="http://schemas.microsoft.com/office/drawing/2014/main" id="{394A9748-03EA-46EF-9749-B53D5482E2C9}"/>
              </a:ext>
            </a:extLst>
          </p:cNvPr>
          <p:cNvSpPr/>
          <p:nvPr/>
        </p:nvSpPr>
        <p:spPr>
          <a:xfrm>
            <a:off x="7871425" y="2829854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34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091E4-F22C-4F70-9FBE-73850ED61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38211"/>
              </p:ext>
            </p:extLst>
          </p:nvPr>
        </p:nvGraphicFramePr>
        <p:xfrm>
          <a:off x="1455165" y="1904851"/>
          <a:ext cx="451726" cy="207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28408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800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300" b="0" dirty="0">
                          <a:solidFill>
                            <a:schemeClr val="tx1"/>
                          </a:solidFill>
                          <a:latin typeface="+mj-lt"/>
                        </a:rPr>
                        <a:t>lead time (h)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72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84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63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132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82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144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156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780E23-090D-4625-9D9E-AE4C310A55B2}"/>
              </a:ext>
            </a:extLst>
          </p:cNvPr>
          <p:cNvSpPr/>
          <p:nvPr/>
        </p:nvSpPr>
        <p:spPr>
          <a:xfrm>
            <a:off x="383974" y="2573455"/>
            <a:ext cx="10308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predicted</a:t>
            </a:r>
          </a:p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exceedance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probability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620152-B49A-4EAD-87D3-0D43B67FD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68456"/>
              </p:ext>
            </p:extLst>
          </p:nvPr>
        </p:nvGraphicFramePr>
        <p:xfrm>
          <a:off x="1906892" y="921862"/>
          <a:ext cx="8378216" cy="99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48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836078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836078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</a:tblGrid>
              <a:tr h="249599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3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978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9EBA92-52C1-4EC6-A768-3003A17C2DF5}"/>
              </a:ext>
            </a:extLst>
          </p:cNvPr>
          <p:cNvSpPr/>
          <p:nvPr/>
        </p:nvSpPr>
        <p:spPr>
          <a:xfrm>
            <a:off x="381986" y="4124656"/>
            <a:ext cx="1382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predicted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A3BCA-CFD0-4969-B99C-43D04BE526F0}"/>
              </a:ext>
            </a:extLst>
          </p:cNvPr>
          <p:cNvSpPr/>
          <p:nvPr/>
        </p:nvSpPr>
        <p:spPr>
          <a:xfrm>
            <a:off x="385911" y="4493149"/>
            <a:ext cx="1384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events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82BF21-61EE-4E03-BD6D-C1DF9CD4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52027"/>
              </p:ext>
            </p:extLst>
          </p:nvPr>
        </p:nvGraphicFramePr>
        <p:xfrm>
          <a:off x="1920100" y="1910919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899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75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1280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75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AF76387-CFDE-460C-A6D1-6883B920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78199"/>
              </p:ext>
            </p:extLst>
          </p:nvPr>
        </p:nvGraphicFramePr>
        <p:xfrm>
          <a:off x="1906887" y="4169761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DB8402-5646-4FD6-8EDB-9FFC8187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21785"/>
              </p:ext>
            </p:extLst>
          </p:nvPr>
        </p:nvGraphicFramePr>
        <p:xfrm>
          <a:off x="1906885" y="4548787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93DDD84-4E28-4DA3-966D-A7A06AC1BAF7}"/>
              </a:ext>
            </a:extLst>
          </p:cNvPr>
          <p:cNvGrpSpPr/>
          <p:nvPr/>
        </p:nvGrpSpPr>
        <p:grpSpPr>
          <a:xfrm>
            <a:off x="4966994" y="4986980"/>
            <a:ext cx="2604111" cy="676515"/>
            <a:chOff x="5214644" y="4974956"/>
            <a:chExt cx="2604111" cy="6765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2D0846-C171-41F1-A918-7142E7A259E1}"/>
                    </a:ext>
                  </a:extLst>
                </p:cNvPr>
                <p:cNvSpPr txBox="1"/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2D0846-C171-41F1-A918-7142E7A25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6250" r="-6250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293A2-D84B-458D-80DB-08C0DC4D89CB}"/>
                    </a:ext>
                  </a:extLst>
                </p:cNvPr>
                <p:cNvSpPr txBox="1"/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𝑚𝑖𝑠𝑠𝑒𝑠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293A2-D84B-458D-80DB-08C0DC4D8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13" r="-151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2E245-CF85-472A-B707-4F29ABA5B040}"/>
                    </a:ext>
                  </a:extLst>
                </p:cNvPr>
                <p:cNvSpPr txBox="1"/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𝑎𝑙𝑎𝑟𝑚𝑠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2E245-CF85-472A-B707-4F29ABA5B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blipFill>
                  <a:blip r:embed="rId4"/>
                  <a:stretch>
                    <a:fillRect l="-2108" r="-1171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FF02B-B57A-4E5D-9121-002798C573A3}"/>
                  </a:ext>
                </a:extLst>
              </p:cNvPr>
              <p:cNvSpPr txBox="1"/>
              <p:nvPr/>
            </p:nvSpPr>
            <p:spPr>
              <a:xfrm>
                <a:off x="10300681" y="4124656"/>
                <a:ext cx="79265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FF02B-B57A-4E5D-9121-002798C5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681" y="4124656"/>
                <a:ext cx="792653" cy="232051"/>
              </a:xfrm>
              <a:prstGeom prst="rect">
                <a:avLst/>
              </a:prstGeom>
              <a:blipFill>
                <a:blip r:embed="rId5"/>
                <a:stretch>
                  <a:fillRect l="-4615" r="-461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EBD1E-FD32-4E6F-A1B3-0239E0193174}"/>
                  </a:ext>
                </a:extLst>
              </p:cNvPr>
              <p:cNvSpPr txBox="1"/>
              <p:nvPr/>
            </p:nvSpPr>
            <p:spPr>
              <a:xfrm>
                <a:off x="10300681" y="4501280"/>
                <a:ext cx="70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EBD1E-FD32-4E6F-A1B3-0239E019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681" y="4501280"/>
                <a:ext cx="706219" cy="215444"/>
              </a:xfrm>
              <a:prstGeom prst="rect">
                <a:avLst/>
              </a:prstGeom>
              <a:blipFill>
                <a:blip r:embed="rId6"/>
                <a:stretch>
                  <a:fillRect l="-5172" r="-5172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llout: Bent Line with No Border 19">
                <a:extLst>
                  <a:ext uri="{FF2B5EF4-FFF2-40B4-BE49-F238E27FC236}">
                    <a16:creationId xmlns:a16="http://schemas.microsoft.com/office/drawing/2014/main" id="{CCAB87BE-E0E8-497E-9D9A-0D5FD948496A}"/>
                  </a:ext>
                </a:extLst>
              </p:cNvPr>
              <p:cNvSpPr/>
              <p:nvPr/>
            </p:nvSpPr>
            <p:spPr>
              <a:xfrm>
                <a:off x="10617782" y="2428875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27545"/>
                  <a:gd name="adj6" fmla="val -75093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ES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=3/3</m:t>
                      </m:r>
                    </m:oMath>
                  </m:oMathPara>
                </a14:m>
                <a:endParaRPr lang="es-E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Callout: Bent Line with No Border 19">
                <a:extLst>
                  <a:ext uri="{FF2B5EF4-FFF2-40B4-BE49-F238E27FC236}">
                    <a16:creationId xmlns:a16="http://schemas.microsoft.com/office/drawing/2014/main" id="{CCAB87BE-E0E8-497E-9D9A-0D5FD9484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782" y="2428875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27545"/>
                  <a:gd name="adj6" fmla="val -75093"/>
                </a:avLst>
              </a:prstGeom>
              <a:blipFill>
                <a:blip r:embed="rId7"/>
                <a:stretch>
                  <a:fillRect t="-41333" r="-16180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2FC1F-283D-42A6-888B-1FBD4B7F8F3A}"/>
                  </a:ext>
                </a:extLst>
              </p:cNvPr>
              <p:cNvSpPr txBox="1"/>
              <p:nvPr/>
            </p:nvSpPr>
            <p:spPr>
              <a:xfrm>
                <a:off x="2085742" y="1816348"/>
                <a:ext cx="4496033" cy="1992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den>
                      </m:f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𝑚𝑖𝑠𝑠𝑒𝑠</m:t>
                          </m:r>
                        </m:den>
                      </m:f>
                    </m:oMath>
                  </m:oMathPara>
                </a14:m>
                <a:endParaRPr lang="it-IT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den>
                      </m:f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𝑎𝑙𝑎𝑟𝑚𝑠</m:t>
                          </m:r>
                        </m:den>
                      </m:f>
                    </m:oMath>
                  </m:oMathPara>
                </a14:m>
                <a:endParaRPr lang="it-IT" sz="14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it-IT" sz="1400" dirty="0">
                  <a:latin typeface="+mj-lt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2FC1F-283D-42A6-888B-1FBD4B7F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742" y="1816348"/>
                <a:ext cx="4496033" cy="1992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D56E51-A0E0-45F3-966D-611069E2C136}"/>
                  </a:ext>
                </a:extLst>
              </p:cNvPr>
              <p:cNvSpPr/>
              <p:nvPr/>
            </p:nvSpPr>
            <p:spPr>
              <a:xfrm>
                <a:off x="2450577" y="4620509"/>
                <a:ext cx="2236574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𝐵𝑆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D56E51-A0E0-45F3-966D-611069E2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77" y="4620509"/>
                <a:ext cx="2236574" cy="680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0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4B4A08C-4EB2-425A-B52F-79350FD14B13}"/>
              </a:ext>
            </a:extLst>
          </p:cNvPr>
          <p:cNvGrpSpPr/>
          <p:nvPr/>
        </p:nvGrpSpPr>
        <p:grpSpPr>
          <a:xfrm>
            <a:off x="1038225" y="549000"/>
            <a:ext cx="1440000" cy="2880000"/>
            <a:chOff x="2478225" y="549000"/>
            <a:chExt cx="1440000" cy="2880000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1D603972-43CE-4569-BFD1-DDA4E80EBF35}"/>
                </a:ext>
              </a:extLst>
            </p:cNvPr>
            <p:cNvSpPr/>
            <p:nvPr/>
          </p:nvSpPr>
          <p:spPr>
            <a:xfrm>
              <a:off x="2478225" y="549000"/>
              <a:ext cx="1440000" cy="288000"/>
            </a:xfrm>
            <a:prstGeom prst="round2SameRect">
              <a:avLst>
                <a:gd name="adj1" fmla="val 26589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1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1CF182-4660-4F99-9E96-7AE5BF5E61D9}"/>
                </a:ext>
              </a:extLst>
            </p:cNvPr>
            <p:cNvSpPr/>
            <p:nvPr/>
          </p:nvSpPr>
          <p:spPr>
            <a:xfrm>
              <a:off x="2478225" y="3141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10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D9CE6-5855-4599-B0DF-0A262FB381EB}"/>
                </a:ext>
              </a:extLst>
            </p:cNvPr>
            <p:cNvSpPr/>
            <p:nvPr/>
          </p:nvSpPr>
          <p:spPr>
            <a:xfrm>
              <a:off x="2478225" y="2853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9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26A14-BF92-43AF-81B9-E9BED0E1CA71}"/>
                </a:ext>
              </a:extLst>
            </p:cNvPr>
            <p:cNvSpPr/>
            <p:nvPr/>
          </p:nvSpPr>
          <p:spPr>
            <a:xfrm>
              <a:off x="2478225" y="2565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8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6A2CEB-AC8C-4715-96C9-7760D0F0205D}"/>
                </a:ext>
              </a:extLst>
            </p:cNvPr>
            <p:cNvSpPr/>
            <p:nvPr/>
          </p:nvSpPr>
          <p:spPr>
            <a:xfrm>
              <a:off x="2478225" y="2277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7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231529-80F6-49BD-9C71-F88434855F4D}"/>
                </a:ext>
              </a:extLst>
            </p:cNvPr>
            <p:cNvSpPr/>
            <p:nvPr/>
          </p:nvSpPr>
          <p:spPr>
            <a:xfrm>
              <a:off x="2478225" y="1989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6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1C25F7-607E-440D-93E1-4A9E6BAC1E92}"/>
                </a:ext>
              </a:extLst>
            </p:cNvPr>
            <p:cNvSpPr/>
            <p:nvPr/>
          </p:nvSpPr>
          <p:spPr>
            <a:xfrm>
              <a:off x="2478225" y="1701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5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BD9A64-9B2F-4AA5-BD51-EBB8033ED4EF}"/>
                </a:ext>
              </a:extLst>
            </p:cNvPr>
            <p:cNvSpPr/>
            <p:nvPr/>
          </p:nvSpPr>
          <p:spPr>
            <a:xfrm>
              <a:off x="2478225" y="1413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4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807A91-B583-4F63-8CEA-6835E73E7BA1}"/>
                </a:ext>
              </a:extLst>
            </p:cNvPr>
            <p:cNvSpPr/>
            <p:nvPr/>
          </p:nvSpPr>
          <p:spPr>
            <a:xfrm>
              <a:off x="2478225" y="1125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3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6975A5-1DB1-48C9-B95B-0B8CEEFA6DB9}"/>
                </a:ext>
              </a:extLst>
            </p:cNvPr>
            <p:cNvSpPr/>
            <p:nvPr/>
          </p:nvSpPr>
          <p:spPr>
            <a:xfrm>
              <a:off x="2478225" y="837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2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5F0078EC-3810-4CF0-9CC1-18A3BC56AD83}"/>
              </a:ext>
            </a:extLst>
          </p:cNvPr>
          <p:cNvSpPr/>
          <p:nvPr/>
        </p:nvSpPr>
        <p:spPr>
          <a:xfrm>
            <a:off x="1038225" y="3429000"/>
            <a:ext cx="1440000" cy="720000"/>
          </a:xfrm>
          <a:prstGeom prst="round2SameRect">
            <a:avLst>
              <a:gd name="adj1" fmla="val 0"/>
              <a:gd name="adj2" fmla="val 1322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400" dirty="0">
                <a:latin typeface="+mj-lt"/>
              </a:rPr>
              <a:t>test set</a:t>
            </a:r>
            <a:endParaRPr lang="en-US" sz="1400" dirty="0">
              <a:latin typeface="+mj-lt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8C47B98-A05A-4BD0-B5B6-3CD7D3FC97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583000" y="693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32FA97B-B61C-4A2F-8259-789A60664BB5}"/>
              </a:ext>
            </a:extLst>
          </p:cNvPr>
          <p:cNvSpPr/>
          <p:nvPr/>
        </p:nvSpPr>
        <p:spPr>
          <a:xfrm>
            <a:off x="3072675" y="837000"/>
            <a:ext cx="584925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400" dirty="0" err="1">
                <a:latin typeface="+mj-lt"/>
              </a:rPr>
              <a:t>skill</a:t>
            </a:r>
            <a:r>
              <a:rPr lang="es-ES" sz="1400" dirty="0">
                <a:latin typeface="+mj-lt"/>
              </a:rPr>
              <a:t> 1</a:t>
            </a:r>
            <a:endParaRPr lang="en-US" sz="1400" dirty="0">
              <a:latin typeface="+mj-lt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0C9CF22-E664-4E25-A906-9512E5CB576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583000" y="981000"/>
            <a:ext cx="489675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9C630CB-738D-4277-B69A-18DC17F6B03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ED19C7-29AB-4CAD-A30D-DBD1AFAB63D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57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DA34D3B-1850-4233-BA2A-90DD2357F0E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864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8B11B9D-4901-46B9-B245-CFB3DEDF98E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1152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F11C917-02E7-47B7-95A6-3FA32CBABCA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1440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9FA7C92-FBF1-4700-B0DE-8E6FE27BBF9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172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1656162-4311-46B9-B81D-3E169C28812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201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640FD45-9DFD-44C9-9CF9-7A626F4252AD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830775" y="693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C0D05B0-41E8-4DFE-9BC0-0B549EA29ED4}"/>
              </a:ext>
            </a:extLst>
          </p:cNvPr>
          <p:cNvSpPr/>
          <p:nvPr/>
        </p:nvSpPr>
        <p:spPr>
          <a:xfrm>
            <a:off x="4320450" y="837000"/>
            <a:ext cx="584925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400" dirty="0" err="1">
                <a:latin typeface="+mj-lt"/>
              </a:rPr>
              <a:t>skill</a:t>
            </a:r>
            <a:r>
              <a:rPr lang="es-ES" sz="1400" dirty="0">
                <a:latin typeface="+mj-lt"/>
              </a:rPr>
              <a:t> 1</a:t>
            </a:r>
            <a:endParaRPr lang="en-US" sz="1400" dirty="0">
              <a:latin typeface="+mj-lt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2F6630-BAAB-466E-B6F5-12A5530CDDC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830775" y="981000"/>
            <a:ext cx="489675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1BC651-FB0F-4452-BAE9-50DAB0972BA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A2C7F90-549F-425A-BE12-8F0AF9D20CF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57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EDFC54C-9B19-417C-9F33-7E8DB6432B4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864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44B4888-E2E9-45B8-BF54-23313D83FA9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1152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18E4897-43B7-46AF-B6DF-584608AB252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1440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752EBE-507D-409D-BD0A-83D1D363899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172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C9C815F-01E2-4BEA-BC38-CAD94D21552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201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192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24</cp:revision>
  <dcterms:created xsi:type="dcterms:W3CDTF">2023-06-12T15:07:53Z</dcterms:created>
  <dcterms:modified xsi:type="dcterms:W3CDTF">2023-06-14T07:47:46Z</dcterms:modified>
</cp:coreProperties>
</file>