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80" r:id="rId2"/>
    <p:sldMasterId id="2147483670" r:id="rId3"/>
  </p:sldMasterIdLst>
  <p:notesMasterIdLst>
    <p:notesMasterId r:id="rId18"/>
  </p:notesMasterIdLst>
  <p:sldIdLst>
    <p:sldId id="489" r:id="rId4"/>
    <p:sldId id="505" r:id="rId5"/>
    <p:sldId id="506" r:id="rId6"/>
    <p:sldId id="507" r:id="rId7"/>
    <p:sldId id="512" r:id="rId8"/>
    <p:sldId id="514" r:id="rId9"/>
    <p:sldId id="515" r:id="rId10"/>
    <p:sldId id="513" r:id="rId11"/>
    <p:sldId id="508" r:id="rId12"/>
    <p:sldId id="516" r:id="rId13"/>
    <p:sldId id="517" r:id="rId14"/>
    <p:sldId id="518" r:id="rId15"/>
    <p:sldId id="511" r:id="rId16"/>
    <p:sldId id="4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DO RODRIGUEZ Jesus (JRC-ISPRA)" initials="CRJ(" lastIdx="2" clrIdx="0">
    <p:extLst>
      <p:ext uri="{19B8F6BF-5375-455C-9EA6-DF929625EA0E}">
        <p15:presenceInfo xmlns:p15="http://schemas.microsoft.com/office/powerpoint/2012/main" userId="S-1-5-21-147511530-2881561464-109331237-55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79" autoAdjust="0"/>
  </p:normalViewPr>
  <p:slideViewPr>
    <p:cSldViewPr snapToGrid="0" snapToObjects="1">
      <p:cViewPr varScale="1">
        <p:scale>
          <a:sx n="120" d="100"/>
          <a:sy n="120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09:50:35.669" idx="2">
    <p:pos x="7214" y="324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B95D-AD36-4AC8-8E33-A4BD56FA7FA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C07B-7608-4C4D-9E35-0E97EF647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𝐻𝑎𝑛𝑠𝑒𝑛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𝐾𝑢𝑖𝑝𝑒𝑟𝑠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sz="1200" b="0" i="0">
                    <a:latin typeface="Cambria Math" panose="02040503050406030204" pitchFamily="18" charset="0"/>
                  </a:rPr>
                  <a:t>𝐻𝑎𝑛𝑠𝑒𝑛−𝐾𝑢𝑖𝑝𝑒𝑟𝑠=𝑇𝑃/(∑▒𝑁)−𝑇𝑃/(𝐹𝑃+</a:t>
                </a:r>
                <a:r>
                  <a:rPr lang="it-IT" sz="1200" b="0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𝑇𝑁)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C07B-7608-4C4D-9E35-0E97EF64705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0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𝐻𝑎𝑛𝑠𝑒𝑛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𝐾𝑢𝑖𝑝𝑒𝑟𝑠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sz="1200" b="0" i="0">
                    <a:latin typeface="Cambria Math" panose="02040503050406030204" pitchFamily="18" charset="0"/>
                  </a:rPr>
                  <a:t>𝐻𝑎𝑛𝑠𝑒𝑛−𝐾𝑢𝑖𝑝𝑒𝑟𝑠=𝑇𝑃/(∑▒𝑁)−𝑇𝑃/(𝐹𝑃+</a:t>
                </a:r>
                <a:r>
                  <a:rPr lang="it-IT" sz="1200" b="0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𝑇𝑁)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C07B-7608-4C4D-9E35-0E97EF64705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1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FD6-46C0-457E-BA2A-92ADC8D47247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69D-1F93-4F94-8E55-21D3FDFA7779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5395-F2F6-4F00-9DB8-0726114B0E69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37F2-E3ED-4645-8408-EAA09527E36B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E51-C0AF-4246-A8BF-459F6B7D7235}" type="datetime1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07E-D70E-47CE-A0DA-0BC2FE4DF634}" type="datetime1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9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6F0-30F0-494E-8CD4-74D7A2720C56}" type="datetime1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3EE-50DF-4A74-BE03-B8DB54C64F51}" type="datetime1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B173-E2BD-4F44-8B2D-E8609B334FAD}" type="datetime1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08F5-C767-4A5D-8604-B5D3E95D3681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B2F4-9262-4CF7-ADF0-FB6F88F17AD7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56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9" t="41759" b="23654"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6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12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A967-0710-4A11-82DE-572A5E6DCDA4}" type="datetime1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D9E9-0F84-4EC3-9214-656405D91436}" type="datetime1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AE2-83DD-4668-BE0C-B512F82F5CAF}" type="datetime1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6395-BACE-4415-94A2-A7CE2B4A73B1}" type="datetime1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827-498C-4B65-B582-F97DBB88506C}" type="datetime1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096-6FF0-4EE1-892B-2E23EC8A7055}" type="datetime1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9" t="41759" b="23654"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2341" y="6356350"/>
            <a:ext cx="1274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A367-ADFA-4ADE-9BAE-9341715CAB0D}" type="datetime1">
              <a:rPr lang="en-GB" smtClean="0"/>
              <a:t>17/02/2023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9855" y="6356350"/>
            <a:ext cx="4387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327255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www.efas.eu</a:t>
            </a:r>
          </a:p>
        </p:txBody>
      </p:sp>
    </p:spTree>
    <p:extLst>
      <p:ext uri="{BB962C8B-B14F-4D97-AF65-F5344CB8AC3E}">
        <p14:creationId xmlns:p14="http://schemas.microsoft.com/office/powerpoint/2010/main" val="1570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6ED7-4025-434C-AF5C-EA296DD7AB72}" type="datetime1">
              <a:rPr lang="en-GB" smtClean="0"/>
              <a:t>17/02/2023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3544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4690" y="6360330"/>
            <a:ext cx="127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B2C5-7BBF-4258-9363-F2FBF8FCFFF0}" type="datetime1">
              <a:rPr lang="en-GB" smtClean="0"/>
              <a:t>17/02/2023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4375" y="6356350"/>
            <a:ext cx="3171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0962" y="6356350"/>
            <a:ext cx="36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668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9" r:id="rId3"/>
    <p:sldLayoutId id="214748369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cmwf.int/display/CEMS/EFAS+v4.0+medium+range+forecast+skill" TargetMode="External"/><Relationship Id="rId2" Type="http://schemas.openxmlformats.org/officeDocument/2006/relationships/hyperlink" Target="https://confluence.ecmwf.int/display/CEMS/EFAS+v4.0+ERIC+flash+flood+forecast+skill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nfluence.ecmwf.int/display/CEMS/EFAS+v4.1+ERIC+flash+flood+forecast+ski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ecmwf.int/display/CEMS/Notification+Products+Overview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446760" y="2328398"/>
            <a:ext cx="6431886" cy="21735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6000" b="1" dirty="0">
                <a:solidFill>
                  <a:schemeClr val="bg1"/>
                </a:solidFill>
              </a:rPr>
              <a:t>EFAS notification skill assessment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12307" y="6243870"/>
            <a:ext cx="7194989" cy="1342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16</a:t>
            </a:r>
            <a:r>
              <a:rPr lang="en-US" sz="2400" baseline="30000" dirty="0"/>
              <a:t>th</a:t>
            </a:r>
            <a:r>
              <a:rPr lang="en-US" sz="2400" dirty="0"/>
              <a:t> February 2023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11109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10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5" y="1091974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Probabilistic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5" y="2274128"/>
            <a:ext cx="45651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+mj-lt"/>
              </a:rPr>
              <a:t>These preliminary results correspond to the forecast </a:t>
            </a:r>
            <a:r>
              <a:rPr lang="it-IT" sz="1600" dirty="0">
                <a:solidFill>
                  <a:srgbClr val="FAA740"/>
                </a:solidFill>
                <a:latin typeface="+mj-lt"/>
              </a:rPr>
              <a:t>data for 2021</a:t>
            </a:r>
          </a:p>
          <a:p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Probabilistic forcings have higher skill compared with deterministic.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As expected, skill decreases with increasing leadtime.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This skill matrix can be used as the weighing factor to compute total probability.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4957-680C-46B8-8AEC-2D409150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41" y="1686855"/>
            <a:ext cx="5696452" cy="2000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4F3B6-5D42-4158-8475-D2E63E38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1" y="3789043"/>
            <a:ext cx="3537079" cy="24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11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6" y="1091974"/>
            <a:ext cx="36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Deterministic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6" y="1786457"/>
            <a:ext cx="456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+mj-lt"/>
              </a:rPr>
              <a:t>Were flood events predicted at any point in time?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1DEDE-F7DA-4362-B3A0-053CF2DA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734767"/>
            <a:ext cx="5404091" cy="43662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47DB72-C1A7-49B1-94EE-FFC41D029FCE}"/>
              </a:ext>
            </a:extLst>
          </p:cNvPr>
          <p:cNvSpPr/>
          <p:nvPr/>
        </p:nvSpPr>
        <p:spPr>
          <a:xfrm>
            <a:off x="1902685" y="2484478"/>
            <a:ext cx="45651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+mj-lt"/>
              </a:rPr>
              <a:t>Example of the results we are looking for.</a:t>
            </a:r>
          </a:p>
          <a:p>
            <a:endParaRPr lang="it-IT" sz="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Best performing model (f1 = 0.451):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Brier weighted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Probability threshold: 90%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55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12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6" y="1091974"/>
            <a:ext cx="36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Deterministic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6" y="1413681"/>
            <a:ext cx="491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+mj-lt"/>
              </a:rPr>
              <a:t>Was the onset of flood events accurately predicted? 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A4A1D-0B43-42AE-9D34-542D1CEE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0" y="1755764"/>
            <a:ext cx="11213909" cy="42378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ADD45D-85CF-4B3A-B9E5-6A18CEE35F86}"/>
              </a:ext>
            </a:extLst>
          </p:cNvPr>
          <p:cNvSpPr/>
          <p:nvPr/>
        </p:nvSpPr>
        <p:spPr>
          <a:xfrm>
            <a:off x="8895381" y="5911974"/>
            <a:ext cx="3115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solidFill>
                  <a:srgbClr val="FAA740"/>
                </a:solidFill>
              </a:rPr>
              <a:t>Plot represents only the Ebro!!</a:t>
            </a:r>
            <a:endParaRPr lang="en-US" dirty="0">
              <a:solidFill>
                <a:srgbClr val="FAA74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1C94E7-6E62-4C54-9C9D-0EF1FFAED3AC}"/>
              </a:ext>
            </a:extLst>
          </p:cNvPr>
          <p:cNvGrpSpPr/>
          <p:nvPr/>
        </p:nvGrpSpPr>
        <p:grpSpPr>
          <a:xfrm>
            <a:off x="3014667" y="2437278"/>
            <a:ext cx="6598555" cy="2700226"/>
            <a:chOff x="1383987" y="1370323"/>
            <a:chExt cx="3903237" cy="15972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E4F78F-432B-4829-8E00-CE2B8FDB1C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389" r="65193" b="40081"/>
            <a:stretch/>
          </p:blipFill>
          <p:spPr>
            <a:xfrm>
              <a:off x="1383987" y="1461305"/>
              <a:ext cx="3903237" cy="12514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399C4B-8280-459A-A2AA-16B920456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193" b="97248"/>
            <a:stretch/>
          </p:blipFill>
          <p:spPr>
            <a:xfrm>
              <a:off x="1383987" y="1370323"/>
              <a:ext cx="3903237" cy="1166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38C717-76B9-4F1B-93BD-64BE8EA08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669" r="65193"/>
            <a:stretch/>
          </p:blipFill>
          <p:spPr>
            <a:xfrm>
              <a:off x="1383987" y="2699290"/>
              <a:ext cx="3903237" cy="268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6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8D7CE7-E7E4-4EE3-A201-C6BA2441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6B9F-0E98-4432-9667-078871901AF6}"/>
              </a:ext>
            </a:extLst>
          </p:cNvPr>
          <p:cNvSpPr txBox="1"/>
          <p:nvPr/>
        </p:nvSpPr>
        <p:spPr>
          <a:xfrm>
            <a:off x="1956418" y="1079132"/>
            <a:ext cx="9760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it-IT" sz="1600" dirty="0">
                <a:latin typeface="+mj-lt"/>
              </a:rPr>
              <a:t>Bartholmes, J.C., Thielen, J., Ramos, M.H., Gentilini, S. The european flood alert system EFAS – Part 2: statistical skill assessment of probabilistic and deterministic operational forecasts. Hydrology and Earth System Sciences, 13, 141-153, 2009.</a:t>
            </a:r>
          </a:p>
          <a:p>
            <a:pPr marL="228600" indent="-228600"/>
            <a:r>
              <a:rPr lang="it-IT" sz="1600" dirty="0">
                <a:latin typeface="+mj-lt"/>
              </a:rPr>
              <a:t>Cloke, H.L., Pappenberger, F., Smith, P.J., Wetterhall, F. How do I know if I’ve improved my continental scale flood early warning system? Environmental Research Letters, 12 (2017)</a:t>
            </a:r>
          </a:p>
          <a:p>
            <a:pPr marL="228600" indent="-228600"/>
            <a:r>
              <a:rPr lang="it-IT" sz="1600" dirty="0">
                <a:latin typeface="+mj-lt"/>
                <a:hlinkClick r:id="rId2"/>
              </a:rPr>
              <a:t>EFAS v4.0 ERIC flash flood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  <a:hlinkClick r:id="rId3"/>
              </a:rPr>
              <a:t>EFAS v4.0 medium range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  <a:hlinkClick r:id="rId4"/>
              </a:rPr>
              <a:t>EFAS v4.1 ERIC flass flood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</a:rPr>
              <a:t>Hall, L. Integrating measures of model performance and forecast skill into European Flood Awareness System (EFAS) notifications. Master thesis, University Utrecht (2021)</a:t>
            </a:r>
          </a:p>
          <a:p>
            <a:pPr marL="228600" indent="-228600"/>
            <a:r>
              <a:rPr lang="it-IT" sz="1600" dirty="0">
                <a:latin typeface="+mj-lt"/>
              </a:rPr>
              <a:t>Pappenberger, F., Ramos, M.H., Cloke, H.L., Wetterhall, F., Alfieri, L., Bogner, K., Mueller, A., Salamon. P. How do I know if my forecasts are better? Using benchmarks in hydrological ensemble prediction. Journal of Hydrology, 522, 687-713 (2015)</a:t>
            </a:r>
          </a:p>
          <a:p>
            <a:pPr marL="228600" indent="-228600"/>
            <a:r>
              <a:rPr lang="it-IT" sz="1600" dirty="0">
                <a:latin typeface="+mj-lt"/>
              </a:rPr>
              <a:t>Ramos, M.H., Bartholmes, J., Thielen-del Pozo, J. Development of decision support products based on ensemble forecasts in the European flood alert system. Atmosferic Science Letters 8: 113-119 (2007)</a:t>
            </a:r>
          </a:p>
          <a:p>
            <a:pPr marL="228600" indent="-228600"/>
            <a:r>
              <a:rPr lang="it-IT" sz="1600" dirty="0">
                <a:latin typeface="+mj-lt"/>
              </a:rPr>
              <a:t>Simon, L., Webster, R., Rabin, J. Revisiting precision and recall definition for generative model evaluation. 36° International Conference on Machine Learning (2019) </a:t>
            </a:r>
          </a:p>
          <a:p>
            <a:pPr marL="228600" indent="-228600"/>
            <a:r>
              <a:rPr lang="it-IT" sz="1600" dirty="0">
                <a:latin typeface="+mj-lt"/>
              </a:rPr>
              <a:t>Skoien, J.O., Bogner, K., Salamon, R., Wetterhall, F. On the implementation of postprocessing of runoff forecast ensembles. Journal of Hydrometeorology, 22 (2021)</a:t>
            </a:r>
          </a:p>
          <a:p>
            <a:pPr marL="228600" indent="-228600"/>
            <a:r>
              <a:rPr lang="it-IT" sz="1600" dirty="0">
                <a:latin typeface="+mj-lt"/>
              </a:rPr>
              <a:t>Thielen, J., Bogner, K., Pappenberger, F., Kalas, M., del Medico, M., de Roo, A. Monthly-, medium-, and short-range flood warning: testing the limits of predictability. Meteorological Applications: 77-90 (2009)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6E1E4E-08E8-484F-A81D-D07AEE5C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13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7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/>
          <a:lstStyle/>
          <a:p>
            <a:r>
              <a:rPr lang="en-GB" dirty="0"/>
              <a:t>    Objective of the working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9D0BF-EC9E-4940-8746-EBF90DD7D6B6}"/>
              </a:ext>
            </a:extLst>
          </p:cNvPr>
          <p:cNvSpPr txBox="1"/>
          <p:nvPr/>
        </p:nvSpPr>
        <p:spPr>
          <a:xfrm>
            <a:off x="2059709" y="1320800"/>
            <a:ext cx="715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The </a:t>
            </a:r>
            <a:r>
              <a:rPr lang="it-IT" b="1" dirty="0">
                <a:solidFill>
                  <a:srgbClr val="FAA740"/>
                </a:solidFill>
                <a:latin typeface="+mj-lt"/>
              </a:rPr>
              <a:t>objective</a:t>
            </a:r>
            <a:r>
              <a:rPr lang="it-IT" dirty="0">
                <a:latin typeface="+mj-lt"/>
              </a:rPr>
              <a:t> is to assess if the formal notification criteria can be improved to optimize the skill of EFAS notifications.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9BE26-BB94-478D-8B9A-1F0FC13657AC}"/>
              </a:ext>
            </a:extLst>
          </p:cNvPr>
          <p:cNvSpPr txBox="1"/>
          <p:nvPr/>
        </p:nvSpPr>
        <p:spPr>
          <a:xfrm>
            <a:off x="2059709" y="2357162"/>
            <a:ext cx="50535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EFAS formal notifications criteria</a:t>
            </a:r>
            <a:endParaRPr lang="it-IT" b="1" dirty="0">
              <a:solidFill>
                <a:srgbClr val="FAA740"/>
              </a:solidFill>
              <a:latin typeface="+mj-lt"/>
            </a:endParaRPr>
          </a:p>
          <a:p>
            <a:endParaRPr lang="it-IT" sz="600" b="1" dirty="0">
              <a:solidFill>
                <a:srgbClr val="FAA74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Catchment part of Condition of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Probabilistic forecasts: ECMWF-ENS or COSMO-LEPS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Probability of exceeding Q5 ≥ 30%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Persistence: 3 consecutive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Deterministic forecasts: ECMWF or DWD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At least one of them exceeds Q5</a:t>
            </a: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Catchment area ≥ 2000 km²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Lead time ≥ 48 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9731E-A197-4025-A99B-F731678C3627}"/>
              </a:ext>
            </a:extLst>
          </p:cNvPr>
          <p:cNvSpPr txBox="1"/>
          <p:nvPr/>
        </p:nvSpPr>
        <p:spPr>
          <a:xfrm>
            <a:off x="6973743" y="2367988"/>
            <a:ext cx="521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Research questions</a:t>
            </a:r>
            <a:endParaRPr lang="it-IT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66E091-EDDC-41FD-9B84-586E6491CC26}"/>
              </a:ext>
            </a:extLst>
          </p:cNvPr>
          <p:cNvSpPr txBox="1"/>
          <p:nvPr/>
        </p:nvSpPr>
        <p:spPr>
          <a:xfrm>
            <a:off x="6973742" y="3849988"/>
            <a:ext cx="521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it-IT" sz="1600" dirty="0">
                <a:latin typeface="+mj-lt"/>
              </a:rPr>
              <a:t>Is persistence a valuable criteria? Should it be revised?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3E1A7E-7B79-4F51-A1C2-6067A8371020}"/>
              </a:ext>
            </a:extLst>
          </p:cNvPr>
          <p:cNvSpPr txBox="1"/>
          <p:nvPr/>
        </p:nvSpPr>
        <p:spPr>
          <a:xfrm>
            <a:off x="6973743" y="4409296"/>
            <a:ext cx="505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it-IT" sz="1600" dirty="0">
                <a:latin typeface="+mj-lt"/>
              </a:rPr>
              <a:t>Can the catchment area threshold be reduced?</a:t>
            </a:r>
            <a:endParaRPr lang="en-US" sz="1600" dirty="0">
              <a:latin typeface="+mj-lt"/>
            </a:endParaRP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4ED0332C-CB31-4BF3-867A-CEC97B4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t>2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B29E7-B8F6-4669-A3BC-FF208085A8E1}"/>
              </a:ext>
            </a:extLst>
          </p:cNvPr>
          <p:cNvSpPr txBox="1"/>
          <p:nvPr/>
        </p:nvSpPr>
        <p:spPr>
          <a:xfrm>
            <a:off x="6973741" y="2748146"/>
            <a:ext cx="5218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it-IT" sz="1600" dirty="0">
                <a:latin typeface="+mj-lt"/>
              </a:rPr>
              <a:t>Total probability</a:t>
            </a:r>
          </a:p>
          <a:p>
            <a:pPr marL="685800" lvl="1" indent="-228600">
              <a:buFont typeface="+mj-lt"/>
              <a:buAutoNum type="alphaLcPeriod"/>
            </a:pPr>
            <a:r>
              <a:rPr lang="it-IT" sz="1600" dirty="0">
                <a:latin typeface="+mj-lt"/>
              </a:rPr>
              <a:t>How should total probability be calculated?</a:t>
            </a:r>
          </a:p>
          <a:p>
            <a:pPr marL="685800" lvl="1" indent="-228600">
              <a:buFont typeface="+mj-lt"/>
              <a:buAutoNum type="alphaLcPeriod"/>
            </a:pPr>
            <a:r>
              <a:rPr lang="it-IT" sz="1600" dirty="0">
                <a:latin typeface="+mj-lt"/>
              </a:rPr>
              <a:t>What’s the total probability threshold that optimizes skill?</a:t>
            </a:r>
          </a:p>
        </p:txBody>
      </p:sp>
    </p:spTree>
    <p:extLst>
      <p:ext uri="{BB962C8B-B14F-4D97-AF65-F5344CB8AC3E}">
        <p14:creationId xmlns:p14="http://schemas.microsoft.com/office/powerpoint/2010/main" val="5226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29" grpId="0"/>
      <p:bldP spid="30" grpId="0"/>
      <p:bldP spid="3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EDAE-8807-48A9-ACC3-5104C5C5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3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FD6ED8-566E-4083-8043-9435777F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506DD-F913-4DD8-9463-D5DA7D33BD01}"/>
              </a:ext>
            </a:extLst>
          </p:cNvPr>
          <p:cNvSpPr txBox="1"/>
          <p:nvPr/>
        </p:nvSpPr>
        <p:spPr>
          <a:xfrm>
            <a:off x="2004290" y="1288234"/>
            <a:ext cx="68216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Geographical extent</a:t>
            </a:r>
          </a:p>
          <a:p>
            <a:r>
              <a:rPr lang="it-IT" sz="1600" dirty="0">
                <a:latin typeface="+mj-lt"/>
              </a:rPr>
              <a:t>The analysis will focus on those fixed reporting points that have a contributing area larger than 500 km².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BE64-3B13-4867-BA02-8F5FC96A33B0}"/>
              </a:ext>
            </a:extLst>
          </p:cNvPr>
          <p:cNvSpPr txBox="1"/>
          <p:nvPr/>
        </p:nvSpPr>
        <p:spPr>
          <a:xfrm>
            <a:off x="2004290" y="2419847"/>
            <a:ext cx="68216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Temporal extent</a:t>
            </a:r>
          </a:p>
          <a:p>
            <a:r>
              <a:rPr lang="it-IT" sz="1600" dirty="0">
                <a:latin typeface="+mj-lt"/>
              </a:rPr>
              <a:t>The period of analysis is from October 2020 till present, that for which EFAS v4.0 water balance and forecast is available.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51394-0F82-4D14-8D5E-8A78768505F5}"/>
              </a:ext>
            </a:extLst>
          </p:cNvPr>
          <p:cNvSpPr txBox="1"/>
          <p:nvPr/>
        </p:nvSpPr>
        <p:spPr>
          <a:xfrm>
            <a:off x="2004290" y="3540001"/>
            <a:ext cx="6270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Discharge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Observed: we will use EFAS v4.0 water balance as a proxy of observed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Predicted: EFAS v4.0 reforecast for the 4 meteorological forcings (ECMWF-ENS, COSMO-LEPS, ECMWF, DWD).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Discharge asociated with the 5-year return period.</a:t>
            </a:r>
          </a:p>
        </p:txBody>
      </p:sp>
    </p:spTree>
    <p:extLst>
      <p:ext uri="{BB962C8B-B14F-4D97-AF65-F5344CB8AC3E}">
        <p14:creationId xmlns:p14="http://schemas.microsoft.com/office/powerpoint/2010/main" val="37366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4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6FD57-6D6E-4809-B515-9643EB9D2017}"/>
              </a:ext>
            </a:extLst>
          </p:cNvPr>
          <p:cNvSpPr txBox="1"/>
          <p:nvPr/>
        </p:nvSpPr>
        <p:spPr>
          <a:xfrm>
            <a:off x="1902688" y="1126649"/>
            <a:ext cx="8091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1.1 Identify observed events</a:t>
            </a:r>
          </a:p>
          <a:p>
            <a:r>
              <a:rPr lang="it-IT" sz="1600" dirty="0">
                <a:latin typeface="+mj-lt"/>
              </a:rPr>
              <a:t>Apply the discharge threshold criteria to the observed discharge to estimate the number of flood events that took place during the last 2 year.</a:t>
            </a:r>
            <a:endParaRPr lang="en-US" sz="1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1CB7-DC76-4A51-9F7D-EEDB22FC5098}"/>
              </a:ext>
            </a:extLst>
          </p:cNvPr>
          <p:cNvSpPr/>
          <p:nvPr/>
        </p:nvSpPr>
        <p:spPr>
          <a:xfrm>
            <a:off x="1902689" y="790272"/>
            <a:ext cx="1356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1 Preanalysis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E3CF3-3B81-4090-987E-F40D1DB489C4}"/>
              </a:ext>
            </a:extLst>
          </p:cNvPr>
          <p:cNvSpPr txBox="1"/>
          <p:nvPr/>
        </p:nvSpPr>
        <p:spPr>
          <a:xfrm>
            <a:off x="1902688" y="2657245"/>
            <a:ext cx="809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1.2 Identify predicted events</a:t>
            </a:r>
          </a:p>
          <a:p>
            <a:r>
              <a:rPr lang="it-IT" sz="1600" dirty="0">
                <a:latin typeface="+mj-lt"/>
              </a:rPr>
              <a:t>Apply the discharge threshold criteria to the forecasted discharge to estimate the exceedance probability for each meteorological forcing.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E2B5CB-8A4A-4402-A493-D675F8A79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70859"/>
              </p:ext>
            </p:extLst>
          </p:nvPr>
        </p:nvGraphicFramePr>
        <p:xfrm>
          <a:off x="2813686" y="2030822"/>
          <a:ext cx="7315214" cy="37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41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8597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  <a:tr h="185975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ECEEA6-5DA1-483D-998D-1AB4E86C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78497"/>
              </p:ext>
            </p:extLst>
          </p:nvPr>
        </p:nvGraphicFramePr>
        <p:xfrm>
          <a:off x="2813686" y="4212168"/>
          <a:ext cx="7315214" cy="199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41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81457"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datetime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507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marL="0" indent="0"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285247-F965-41F2-BBD1-3F15B8A3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58536"/>
              </p:ext>
            </p:extLst>
          </p:nvPr>
        </p:nvGraphicFramePr>
        <p:xfrm>
          <a:off x="2628688" y="4361866"/>
          <a:ext cx="184998" cy="181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8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</a:tblGrid>
              <a:tr h="1810512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9799" marR="79799" marT="39899" marB="39899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5E0794-C7CC-4B17-AD28-789258AA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81297"/>
              </p:ext>
            </p:extLst>
          </p:nvPr>
        </p:nvGraphicFramePr>
        <p:xfrm>
          <a:off x="10109494" y="4351701"/>
          <a:ext cx="205479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79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Station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X &amp; </a:t>
                      </a: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meteo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forcing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Y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4878D65-2E32-49F3-8363-1E059AD734D1}"/>
              </a:ext>
            </a:extLst>
          </p:cNvPr>
          <p:cNvSpPr txBox="1"/>
          <p:nvPr/>
        </p:nvSpPr>
        <p:spPr>
          <a:xfrm>
            <a:off x="1902687" y="3781812"/>
            <a:ext cx="9814031" cy="584775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Total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Probability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Time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1A1A49A-E863-4C8F-891B-6AEEC669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35431"/>
              </p:ext>
            </p:extLst>
          </p:nvPr>
        </p:nvGraphicFramePr>
        <p:xfrm>
          <a:off x="10395244" y="2183858"/>
          <a:ext cx="179675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5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43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Station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X 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D6C7A07-5B4E-4C21-A884-08063E90EF3E}"/>
              </a:ext>
            </a:extLst>
          </p:cNvPr>
          <p:cNvSpPr txBox="1"/>
          <p:nvPr/>
        </p:nvSpPr>
        <p:spPr>
          <a:xfrm>
            <a:off x="1902686" y="3504901"/>
            <a:ext cx="80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Criteria to define an event:</a:t>
            </a:r>
          </a:p>
        </p:txBody>
      </p:sp>
    </p:spTree>
    <p:extLst>
      <p:ext uri="{BB962C8B-B14F-4D97-AF65-F5344CB8AC3E}">
        <p14:creationId xmlns:p14="http://schemas.microsoft.com/office/powerpoint/2010/main" val="37731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4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5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06083-13CC-4292-9350-68FE29925AC1}"/>
              </a:ext>
            </a:extLst>
          </p:cNvPr>
          <p:cNvSpPr txBox="1"/>
          <p:nvPr/>
        </p:nvSpPr>
        <p:spPr>
          <a:xfrm>
            <a:off x="1902685" y="1300206"/>
            <a:ext cx="80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1.3 Selection of stations</a:t>
            </a:r>
          </a:p>
          <a:p>
            <a:endParaRPr lang="it-IT" sz="600" dirty="0">
              <a:solidFill>
                <a:srgbClr val="FAA740"/>
              </a:solidFill>
              <a:latin typeface="+mj-lt"/>
            </a:endParaRPr>
          </a:p>
          <a:p>
            <a:r>
              <a:rPr lang="es-ES" sz="1600" dirty="0" err="1">
                <a:latin typeface="+mj-lt"/>
              </a:rPr>
              <a:t>There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is</a:t>
            </a:r>
            <a:r>
              <a:rPr lang="es-ES" sz="1600" dirty="0">
                <a:latin typeface="+mj-lt"/>
              </a:rPr>
              <a:t> a </a:t>
            </a:r>
            <a:r>
              <a:rPr lang="es-ES" sz="1600" dirty="0" err="1">
                <a:latin typeface="+mj-lt"/>
              </a:rPr>
              <a:t>high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correlation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the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flood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events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between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fixed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reporting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points</a:t>
            </a:r>
            <a:r>
              <a:rPr lang="es-ES" sz="1600" dirty="0">
                <a:latin typeface="+mj-lt"/>
              </a:rPr>
              <a:t> in a </a:t>
            </a:r>
            <a:r>
              <a:rPr lang="es-ES" sz="1600" dirty="0" err="1">
                <a:latin typeface="+mj-lt"/>
              </a:rPr>
              <a:t>catchment</a:t>
            </a:r>
            <a:r>
              <a:rPr lang="es-ES" sz="1600" dirty="0">
                <a:latin typeface="+mj-lt"/>
              </a:rPr>
              <a:t>.</a:t>
            </a:r>
          </a:p>
          <a:p>
            <a:r>
              <a:rPr lang="es-ES" sz="1600" dirty="0" err="1">
                <a:latin typeface="+mj-lt"/>
              </a:rPr>
              <a:t>If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we</a:t>
            </a:r>
            <a:r>
              <a:rPr lang="es-ES" sz="1600" dirty="0">
                <a:latin typeface="+mj-lt"/>
              </a:rPr>
              <a:t> do </a:t>
            </a:r>
            <a:r>
              <a:rPr lang="es-ES" sz="1600" dirty="0" err="1">
                <a:latin typeface="+mj-lt"/>
              </a:rPr>
              <a:t>not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remove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this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correlation</a:t>
            </a:r>
            <a:r>
              <a:rPr lang="es-ES" sz="1600" dirty="0">
                <a:latin typeface="+mj-lt"/>
              </a:rPr>
              <a:t>, </a:t>
            </a:r>
            <a:r>
              <a:rPr lang="es-ES" sz="1600" dirty="0" err="1">
                <a:latin typeface="+mj-lt"/>
              </a:rPr>
              <a:t>we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would</a:t>
            </a:r>
            <a:r>
              <a:rPr lang="es-ES" sz="1600" dirty="0">
                <a:latin typeface="+mj-lt"/>
              </a:rPr>
              <a:t> be </a:t>
            </a:r>
            <a:r>
              <a:rPr lang="es-ES" sz="1600" dirty="0" err="1">
                <a:latin typeface="+mj-lt"/>
              </a:rPr>
              <a:t>analysing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the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same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flood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event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multiple</a:t>
            </a:r>
            <a:r>
              <a:rPr lang="es-ES" sz="1600" dirty="0">
                <a:latin typeface="+mj-lt"/>
              </a:rPr>
              <a:t> times.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AF520-2AE6-46FD-BE32-F8699A3327CC}"/>
              </a:ext>
            </a:extLst>
          </p:cNvPr>
          <p:cNvSpPr txBox="1"/>
          <p:nvPr/>
        </p:nvSpPr>
        <p:spPr>
          <a:xfrm>
            <a:off x="1902689" y="2207245"/>
            <a:ext cx="6821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Procedure for each catchment: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Sort stations from downstream-upstream, and by the number of observed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Remove stations with a Spearman correlation coefficient higher than 0.9. Priority is given to stations with observed events and downstream.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B4C89B-83D1-4109-B11B-25CD78FCB6DD}"/>
              </a:ext>
            </a:extLst>
          </p:cNvPr>
          <p:cNvGrpSpPr/>
          <p:nvPr/>
        </p:nvGrpSpPr>
        <p:grpSpPr>
          <a:xfrm>
            <a:off x="1983652" y="3530684"/>
            <a:ext cx="9710382" cy="2715399"/>
            <a:chOff x="1983652" y="3530684"/>
            <a:chExt cx="9710382" cy="27153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6B2D708-D809-45D5-8E92-CE03BE4BE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57"/>
            <a:stretch/>
          </p:blipFill>
          <p:spPr>
            <a:xfrm>
              <a:off x="1983652" y="3591853"/>
              <a:ext cx="7494575" cy="265423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34E6DED-35AC-4687-B638-13C981663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08" b="1835"/>
            <a:stretch/>
          </p:blipFill>
          <p:spPr>
            <a:xfrm>
              <a:off x="9478227" y="3530684"/>
              <a:ext cx="2215807" cy="262432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B452DD-45B4-467A-BDD1-F0C10810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6130" y="3530684"/>
              <a:ext cx="1106350" cy="5074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B43E2-9D05-4F73-A355-301136801F7B}"/>
              </a:ext>
            </a:extLst>
          </p:cNvPr>
          <p:cNvGrpSpPr/>
          <p:nvPr/>
        </p:nvGrpSpPr>
        <p:grpSpPr>
          <a:xfrm>
            <a:off x="1983652" y="3583178"/>
            <a:ext cx="9821585" cy="2633003"/>
            <a:chOff x="1716952" y="6848475"/>
            <a:chExt cx="9821585" cy="26330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1CD2E81-14EB-4620-A075-7A626765B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27" b="-1"/>
            <a:stretch/>
          </p:blipFill>
          <p:spPr>
            <a:xfrm>
              <a:off x="1716952" y="6858000"/>
              <a:ext cx="7494575" cy="262347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145B82-236E-47A3-872A-2C125EFE6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74" b="2570"/>
            <a:stretch/>
          </p:blipFill>
          <p:spPr>
            <a:xfrm>
              <a:off x="9211527" y="6857150"/>
              <a:ext cx="2327010" cy="26243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EF38ED-A4D8-4C1A-ADD3-E24E57DB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437" y="6848475"/>
              <a:ext cx="1106350" cy="507424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138A6-6506-440E-9A6D-9CC298AD1F80}"/>
              </a:ext>
            </a:extLst>
          </p:cNvPr>
          <p:cNvSpPr/>
          <p:nvPr/>
        </p:nvSpPr>
        <p:spPr>
          <a:xfrm>
            <a:off x="1902689" y="790272"/>
            <a:ext cx="1356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1 Preanalysis</a:t>
            </a:r>
          </a:p>
        </p:txBody>
      </p:sp>
    </p:spTree>
    <p:extLst>
      <p:ext uri="{BB962C8B-B14F-4D97-AF65-F5344CB8AC3E}">
        <p14:creationId xmlns:p14="http://schemas.microsoft.com/office/powerpoint/2010/main" val="7899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7777" y="6023155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6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293822"/>
            <a:ext cx="5012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2.1 Probabilistic point of view</a:t>
            </a:r>
          </a:p>
          <a:p>
            <a:r>
              <a:rPr lang="it-IT" sz="1600" dirty="0">
                <a:latin typeface="+mj-lt"/>
              </a:rPr>
              <a:t>The </a:t>
            </a:r>
            <a:r>
              <a:rPr lang="it-IT" sz="1600" b="1" dirty="0">
                <a:latin typeface="+mj-lt"/>
              </a:rPr>
              <a:t>Brier score</a:t>
            </a:r>
            <a:r>
              <a:rPr lang="it-IT" sz="1600" dirty="0">
                <a:latin typeface="+mj-lt"/>
              </a:rPr>
              <a:t> is a metric that would allow us to make use of the probabilistic nature of EFAS forecasts.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FA9A7-AF62-45E9-AE48-1A4E0979CE48}"/>
                  </a:ext>
                </a:extLst>
              </p:cNvPr>
              <p:cNvSpPr/>
              <p:nvPr/>
            </p:nvSpPr>
            <p:spPr>
              <a:xfrm>
                <a:off x="8608153" y="147508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FA9A7-AF62-45E9-AE48-1A4E0979C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153" y="1475089"/>
                <a:ext cx="2236574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25DA2C-D444-487A-9555-AB3D16E3B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59667"/>
              </p:ext>
            </p:extLst>
          </p:nvPr>
        </p:nvGraphicFramePr>
        <p:xfrm>
          <a:off x="2842419" y="3792045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B0D6664-2117-49E2-BB2C-877B1EFC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72569"/>
              </p:ext>
            </p:extLst>
          </p:nvPr>
        </p:nvGraphicFramePr>
        <p:xfrm>
          <a:off x="2390693" y="3792045"/>
          <a:ext cx="451726" cy="207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766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j-lt"/>
                        </a:rPr>
                        <a:t> (h)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22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781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CE1C16-E9EC-4846-BDB5-31697EFE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61344"/>
              </p:ext>
            </p:extLst>
          </p:nvPr>
        </p:nvGraphicFramePr>
        <p:xfrm>
          <a:off x="2842419" y="3304365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272107A-F5B7-48FD-A617-8E06324D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13210"/>
              </p:ext>
            </p:extLst>
          </p:nvPr>
        </p:nvGraphicFramePr>
        <p:xfrm>
          <a:off x="11574693" y="3792045"/>
          <a:ext cx="254832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2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D71294-957A-4645-B204-B8BC92F3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2735"/>
              </p:ext>
            </p:extLst>
          </p:nvPr>
        </p:nvGraphicFramePr>
        <p:xfrm>
          <a:off x="2842419" y="2415981"/>
          <a:ext cx="8365019" cy="8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9436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685202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AB0F8F4-A55D-45C8-A0B6-029CCFB7F37D}"/>
              </a:ext>
            </a:extLst>
          </p:cNvPr>
          <p:cNvSpPr/>
          <p:nvPr/>
        </p:nvSpPr>
        <p:spPr>
          <a:xfrm>
            <a:off x="1901592" y="2983529"/>
            <a:ext cx="430887" cy="890942"/>
          </a:xfrm>
          <a:prstGeom prst="rect">
            <a:avLst/>
          </a:prstGeom>
        </p:spPr>
        <p:txBody>
          <a:bodyPr vert="vert270"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obs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56D39-E607-46C3-8023-B608A31A1D8E}"/>
              </a:ext>
            </a:extLst>
          </p:cNvPr>
          <p:cNvSpPr/>
          <p:nvPr/>
        </p:nvSpPr>
        <p:spPr>
          <a:xfrm>
            <a:off x="1926606" y="4398473"/>
            <a:ext cx="430887" cy="861774"/>
          </a:xfrm>
          <a:prstGeom prst="rect">
            <a:avLst/>
          </a:prstGeom>
        </p:spPr>
        <p:txBody>
          <a:bodyPr vert="vert270"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pPr algn="ctr"/>
            <a:r>
              <a:rPr lang="es-ES" sz="1400" b="1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/>
                </a:solidFill>
                <a:latin typeface="+mj-lt"/>
              </a:rPr>
              <a:t>pred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A0D319-0DDF-467F-8518-3AE83E03F76E}"/>
              </a:ext>
            </a:extLst>
          </p:cNvPr>
          <p:cNvSpPr/>
          <p:nvPr/>
        </p:nvSpPr>
        <p:spPr>
          <a:xfrm>
            <a:off x="11229639" y="3254225"/>
            <a:ext cx="944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Brier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211DD-F719-4090-9FA1-91DEFB5F1B3F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</p:spTree>
    <p:extLst>
      <p:ext uri="{BB962C8B-B14F-4D97-AF65-F5344CB8AC3E}">
        <p14:creationId xmlns:p14="http://schemas.microsoft.com/office/powerpoint/2010/main" val="1542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CF657F-0EF8-492D-AEBB-BD58C7F1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31106"/>
              </p:ext>
            </p:extLst>
          </p:nvPr>
        </p:nvGraphicFramePr>
        <p:xfrm>
          <a:off x="3161536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77E81C-2D5C-4E71-B0F4-2E776F7C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38444"/>
              </p:ext>
            </p:extLst>
          </p:nvPr>
        </p:nvGraphicFramePr>
        <p:xfrm>
          <a:off x="3174802" y="5327177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F1D4FF2-D8F9-44A6-8B49-80A9D4A2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80169"/>
              </p:ext>
            </p:extLst>
          </p:nvPr>
        </p:nvGraphicFramePr>
        <p:xfrm>
          <a:off x="3167947" y="5768378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7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350972"/>
            <a:ext cx="80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2.2 Deterministic point of view</a:t>
            </a:r>
          </a:p>
          <a:p>
            <a:endParaRPr lang="it-IT" sz="600" dirty="0">
              <a:solidFill>
                <a:srgbClr val="FAA740"/>
              </a:solidFill>
              <a:latin typeface="+mj-lt"/>
            </a:endParaRPr>
          </a:p>
          <a:p>
            <a:r>
              <a:rPr lang="it-IT" sz="1600" dirty="0">
                <a:latin typeface="+mj-lt"/>
              </a:rPr>
              <a:t>By applying notification criteria (probability threshold, persistence...) we convert the probabilistic EFAS forecast into an </a:t>
            </a:r>
            <a:r>
              <a:rPr lang="it-IT" sz="1600" b="1" dirty="0">
                <a:latin typeface="+mj-lt"/>
              </a:rPr>
              <a:t>imbalanced binary classification problem</a:t>
            </a:r>
            <a:r>
              <a:rPr lang="it-IT" sz="1600" dirty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0260-6C54-4469-B493-7A8E8191ECF5}"/>
              </a:ext>
            </a:extLst>
          </p:cNvPr>
          <p:cNvSpPr/>
          <p:nvPr/>
        </p:nvSpPr>
        <p:spPr>
          <a:xfrm>
            <a:off x="1985766" y="5312510"/>
            <a:ext cx="11757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0485B-0A03-4CD6-90BE-1BDAEFDEEAA2}"/>
              </a:ext>
            </a:extLst>
          </p:cNvPr>
          <p:cNvSpPr/>
          <p:nvPr/>
        </p:nvSpPr>
        <p:spPr>
          <a:xfrm>
            <a:off x="1986979" y="5768615"/>
            <a:ext cx="11809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5D5D9-4078-4FD6-8FC4-4396B99FFF5D}"/>
              </a:ext>
            </a:extLst>
          </p:cNvPr>
          <p:cNvSpPr txBox="1"/>
          <p:nvPr/>
        </p:nvSpPr>
        <p:spPr>
          <a:xfrm>
            <a:off x="1986979" y="2711874"/>
            <a:ext cx="8116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What do we consider a good forecast?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Is the first event a hit? Or a miss and a false alarm,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Are we looking at the «exact» time of the onset, or we are looking at the whole exceeding period?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54FD37-D192-456D-B8C4-9B19DF2E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3868"/>
              </p:ext>
            </p:extLst>
          </p:nvPr>
        </p:nvGraphicFramePr>
        <p:xfrm>
          <a:off x="3167943" y="2819860"/>
          <a:ext cx="8365017" cy="228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97280599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datetime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305"/>
                  </a:ext>
                </a:extLst>
              </a:tr>
              <a:tr h="207498">
                <a:tc rowSpan="10"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leadtime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CC74930-B7AF-410E-A1ED-572C0E028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71261"/>
              </p:ext>
            </p:extLst>
          </p:nvPr>
        </p:nvGraphicFramePr>
        <p:xfrm>
          <a:off x="3167943" y="2825779"/>
          <a:ext cx="8365017" cy="228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88404672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367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27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763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9880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636261"/>
                  </a:ext>
                </a:extLst>
              </a:tr>
              <a:tr h="207498">
                <a:tc rowSpan="10"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leadtime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10CDD8-7FAE-494F-B3CE-0429A05BD521}"/>
                  </a:ext>
                </a:extLst>
              </p:cNvPr>
              <p:cNvSpPr/>
              <p:nvPr/>
            </p:nvSpPr>
            <p:spPr>
              <a:xfrm>
                <a:off x="10133461" y="2994439"/>
                <a:ext cx="1513107" cy="49244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s-ES" sz="16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s-ES" sz="160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𝑃𝑒𝑟𝑠𝑖𝑠𝑡𝑒𝑛𝑐𝑒</m:t>
                      </m:r>
                      <m:r>
                        <a:rPr lang="es-E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10CDD8-7FAE-494F-B3CE-0429A05BD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461" y="2994439"/>
                <a:ext cx="1513107" cy="492443"/>
              </a:xfrm>
              <a:prstGeom prst="rect">
                <a:avLst/>
              </a:prstGeom>
              <a:blipFill>
                <a:blip r:embed="rId3"/>
                <a:stretch>
                  <a:fillRect l="-2410" r="-2410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62CEDDB-79A5-42E9-8847-EF3C8293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63500"/>
              </p:ext>
            </p:extLst>
          </p:nvPr>
        </p:nvGraphicFramePr>
        <p:xfrm>
          <a:off x="3174803" y="5334024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9126D20-0FD9-489E-9A9D-5C65ADA86025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1965E1A-0311-499D-8268-4386A34E8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25634"/>
              </p:ext>
            </p:extLst>
          </p:nvPr>
        </p:nvGraphicFramePr>
        <p:xfrm>
          <a:off x="3174803" y="5335215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98900F-46E9-49CE-99CF-49BA78BB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76163"/>
              </p:ext>
            </p:extLst>
          </p:nvPr>
        </p:nvGraphicFramePr>
        <p:xfrm>
          <a:off x="3174803" y="5328896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/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/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6" grpId="0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8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360497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2.2 Deterministic point of view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FCEA69-CDAC-4275-A988-F3C54402D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8350"/>
              </p:ext>
            </p:extLst>
          </p:nvPr>
        </p:nvGraphicFramePr>
        <p:xfrm>
          <a:off x="1992173" y="2349664"/>
          <a:ext cx="3182696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771">
                  <a:extLst>
                    <a:ext uri="{9D8B030D-6E8A-4147-A177-3AD203B41FA5}">
                      <a16:colId xmlns:a16="http://schemas.microsoft.com/office/drawing/2014/main" val="9154943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84909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85574851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2404819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5820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Forecast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4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Notified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Non-notified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987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Observed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Flood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accent6"/>
                          </a:solidFill>
                          <a:latin typeface="+mj-lt"/>
                        </a:rPr>
                        <a:t>TP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C00000"/>
                          </a:solidFill>
                          <a:latin typeface="+mj-lt"/>
                        </a:rPr>
                        <a:t>FN</a:t>
                      </a:r>
                      <a:endParaRPr lang="en-US" sz="16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∑O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08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Non-flood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accent4"/>
                          </a:solidFill>
                          <a:latin typeface="+mj-lt"/>
                        </a:rPr>
                        <a:t>FP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TN?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+mj-lt"/>
                        </a:rPr>
                        <a:t>?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7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∑F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+mj-lt"/>
                        </a:rPr>
                        <a:t>?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7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59EDC-08F8-49CD-A4DD-27CF92416297}"/>
                  </a:ext>
                </a:extLst>
              </p:cNvPr>
              <p:cNvSpPr txBox="1"/>
              <p:nvPr/>
            </p:nvSpPr>
            <p:spPr>
              <a:xfrm>
                <a:off x="5694629" y="2668658"/>
                <a:ext cx="2888857" cy="1509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sz="15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59EDC-08F8-49CD-A4DD-27CF92416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29" y="2668658"/>
                <a:ext cx="2888857" cy="1509516"/>
              </a:xfrm>
              <a:prstGeom prst="rect">
                <a:avLst/>
              </a:prstGeom>
              <a:blipFill>
                <a:blip r:embed="rId3"/>
                <a:stretch>
                  <a:fillRect t="-7287" r="-8861" b="-6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79372C1-ED2F-44E3-9D81-6FC30CA13509}"/>
              </a:ext>
            </a:extLst>
          </p:cNvPr>
          <p:cNvSpPr/>
          <p:nvPr/>
        </p:nvSpPr>
        <p:spPr>
          <a:xfrm>
            <a:off x="1992173" y="5334261"/>
            <a:ext cx="11757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3238-0145-4742-A826-3308EE8C77D8}"/>
              </a:ext>
            </a:extLst>
          </p:cNvPr>
          <p:cNvSpPr/>
          <p:nvPr/>
        </p:nvSpPr>
        <p:spPr>
          <a:xfrm>
            <a:off x="1986979" y="5768615"/>
            <a:ext cx="11809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AA308E4-EC78-4FA2-BAEB-74911E2F8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4207"/>
              </p:ext>
            </p:extLst>
          </p:nvPr>
        </p:nvGraphicFramePr>
        <p:xfrm>
          <a:off x="3167943" y="5334261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25DB83-3BEB-42C3-B448-1C8C0922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412" y="2306343"/>
            <a:ext cx="2800830" cy="275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24A3D3-DD2A-4BF0-9C93-D460E68E1660}"/>
              </a:ext>
            </a:extLst>
          </p:cNvPr>
          <p:cNvSpPr/>
          <p:nvPr/>
        </p:nvSpPr>
        <p:spPr>
          <a:xfrm>
            <a:off x="9993744" y="1954297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PR-AUC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433CDC-4695-4170-8869-4C2075D504FC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E803D82-2D0B-45A4-99F4-DD86FAD2E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02539"/>
              </p:ext>
            </p:extLst>
          </p:nvPr>
        </p:nvGraphicFramePr>
        <p:xfrm>
          <a:off x="3161536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1025E9-5E8E-429F-BF44-3F89A6D8A020}"/>
              </a:ext>
            </a:extLst>
          </p:cNvPr>
          <p:cNvSpPr txBox="1"/>
          <p:nvPr/>
        </p:nvSpPr>
        <p:spPr>
          <a:xfrm>
            <a:off x="1902688" y="1680745"/>
            <a:ext cx="809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Metrics for imbalanced binary classification: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5E3392C-6979-4170-B060-4701E3EB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23075"/>
              </p:ext>
            </p:extLst>
          </p:nvPr>
        </p:nvGraphicFramePr>
        <p:xfrm>
          <a:off x="3161535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7978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97928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9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5" y="1091974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Selection of reporting points and number of events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5" y="2316907"/>
            <a:ext cx="508283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(out of the original number 2219).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There were «observed» </a:t>
            </a:r>
            <a:r>
              <a:rPr lang="it-IT" b="1" dirty="0">
                <a:latin typeface="+mj-lt"/>
              </a:rPr>
              <a:t>flood events in 275 of those points</a:t>
            </a:r>
            <a:r>
              <a:rPr lang="it-IT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There were </a:t>
            </a:r>
            <a:r>
              <a:rPr lang="it-IT" b="1" dirty="0">
                <a:latin typeface="+mj-lt"/>
              </a:rPr>
              <a:t>392 «observed» flood events </a:t>
            </a:r>
            <a:r>
              <a:rPr lang="it-IT" dirty="0">
                <a:latin typeface="+mj-lt"/>
              </a:rPr>
              <a:t>during the study period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3C4F-E250-4FF5-AF5A-D1B1483F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48" y="1793864"/>
            <a:ext cx="4969370" cy="37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theme/theme1.xml><?xml version="1.0" encoding="utf-8"?>
<a:theme xmlns:a="http://schemas.openxmlformats.org/drawingml/2006/main" name="E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EM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1305</Words>
  <Application>Microsoft Office PowerPoint</Application>
  <PresentationFormat>Widescreen</PresentationFormat>
  <Paragraphs>342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EFAS_Theme</vt:lpstr>
      <vt:lpstr>GloFAS_Theme</vt:lpstr>
      <vt:lpstr>CEMS_theme</vt:lpstr>
      <vt:lpstr>PowerPoint Presentation</vt:lpstr>
      <vt:lpstr>    Objective of the working group</vt:lpstr>
      <vt:lpstr>    Data</vt:lpstr>
      <vt:lpstr>    Methods</vt:lpstr>
      <vt:lpstr>    Methods</vt:lpstr>
      <vt:lpstr>    Methods</vt:lpstr>
      <vt:lpstr>    Methods</vt:lpstr>
      <vt:lpstr>    Methods</vt:lpstr>
      <vt:lpstr>    Preliminary results</vt:lpstr>
      <vt:lpstr>    Preliminary results</vt:lpstr>
      <vt:lpstr>    Preliminary results</vt:lpstr>
      <vt:lpstr>    Preliminary results</vt:lpstr>
      <vt:lpstr>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McKinnon</dc:creator>
  <cp:lastModifiedBy>CASADO RODRIGUEZ Jesus (JRC-ISPRA)</cp:lastModifiedBy>
  <cp:revision>221</cp:revision>
  <dcterms:created xsi:type="dcterms:W3CDTF">2021-10-14T14:36:12Z</dcterms:created>
  <dcterms:modified xsi:type="dcterms:W3CDTF">2023-02-17T15:42:03Z</dcterms:modified>
</cp:coreProperties>
</file>