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70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>
        <p:scale>
          <a:sx n="100" d="100"/>
          <a:sy n="100" d="100"/>
        </p:scale>
        <p:origin x="60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F514-F7C8-401A-85AB-FAA7AE3A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DC0BC-E490-4DF8-AB20-C2D7CE61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3DBC-D495-4714-BBDE-200FEEAB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635D-D240-4ECA-96B1-2D44D504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8FEF-B35C-42D2-9132-BE9B702F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3735-B756-4C37-B01E-8D2DC87D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A6EC1-2680-483E-8392-37B4BBB8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C777-5C9A-443B-96A2-8624303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340C-A0C9-446D-A954-990A762F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858A-8541-4894-929B-13A0304B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F1808-86F3-424B-81F9-F4C2C34B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3B84-D76E-4786-AF50-B5CDB640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C773-72CC-4D12-A635-100823C0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6586-3AE5-4BD9-ACE0-80192B48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2D99-8268-4D74-9B48-205665D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069-1EEE-4DBD-A4A5-C5B0C69E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1B8F-E875-4400-A775-6A597B87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7E05-273E-418D-87D6-38C99CDC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E481-B7FD-4676-91E1-28C0119E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3CB8-30F0-43A1-93CA-778CDCE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14E5-BA7F-4BE9-B3C8-91E14CB2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95F5-AE1B-445F-9835-2BABABCA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EF37-CD57-4380-A3B9-DE03ABBF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6427-8434-4A2D-A43B-98090AB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E7A3-6D9F-48A5-9C37-9BDD1E42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191F-ABC4-4423-91EA-A258CC73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99A-5F11-4CCA-8284-27D30CC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4C258-0735-4FBE-A885-25B43DFD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79E8F-BB5A-4C84-9B03-6A73A0F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F7F3A-77D0-40DA-B674-E52A6476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673C-4B03-4BCE-93CF-7DE81E16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7FBF-F993-4AAC-9D80-295CB796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89EF-7748-4AC6-A05B-34F1EC0A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D4D49-4D41-4362-B131-DD99986AA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D696D-112C-429C-AB89-ACD3FBE60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54161-25C7-4DA0-93F2-5407714D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B802C-7F65-4F53-A621-5BD9BB01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F47ED-9444-4CAD-B6A6-E8CA1087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79158-290F-4D21-886B-57010B8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2C5B-967F-4933-8774-A238AD39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973A6-2B23-43DC-A087-1F47022A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9D40-0B46-493A-A49F-CEACB3D3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94E4-205C-4E6C-9A2E-CCB940E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3E3A0-89EC-4C0D-8DD1-375E72D0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F7E19-650B-47F2-9257-CFFFDE63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F487-AF69-468F-99C0-C395C95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457-50F8-4B58-B4DD-13348CC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25E0-760E-4054-AC83-E33B0AF2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12207-442C-4C46-9A53-A60AC9EE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3CF1B-898E-4B84-BEC6-CB5648B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4BA8-54D0-4AE7-9E6F-CACBBF65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82417-04A4-47F2-BCDF-DBC0667A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00E8-58F5-4778-A19C-29B03DDC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97F52-AAE1-4F81-BF41-0D0EAAE40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422A-FE50-4771-8AA5-D7C5F196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AD42-2ABC-4447-9A1C-0CD9CCF3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662D-CFAD-4408-9E89-01734B5B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2366-FA18-4BBA-82B2-F73896AD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CC885-B527-42BE-AA59-939C61C3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4E3E-8E50-4E94-B4BC-6A24203E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1C13-5231-4F53-9662-49A02099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EB0F-D7B7-4100-BF26-85EE12CD7E09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1794-4616-439C-B267-61E9838C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9821-19DA-4A6C-8DEC-D831F73C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CE0B-D34D-4109-B237-1C56F065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84B3D-034E-43D2-9E84-0F0CB3918811}"/>
              </a:ext>
            </a:extLst>
          </p:cNvPr>
          <p:cNvSpPr txBox="1"/>
          <p:nvPr/>
        </p:nvSpPr>
        <p:spPr>
          <a:xfrm>
            <a:off x="371981" y="696945"/>
            <a:ext cx="572401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 a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first approach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I looked at the skill in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predicting the onset of the flood events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Even when accepting a buffer of a few timesteps (up to ±12 h), the figures were rather low because the task of finding the time of the onset is very tough.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 this previous analysis the data was organized in a matrix with dimensions forecast and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(left panel). Flood events were located in a diagonal (blue cells).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It generates for each flood event 20 possible hits/misses/false alarms (2 forecast a day by 10 days </a:t>
            </a:r>
            <a:r>
              <a:rPr lang="en-GB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On top of that, there’s the issue that stations without observed events may mask the results, since their precision can only be 0 or </a:t>
            </a:r>
            <a:r>
              <a:rPr lang="en-GB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NaN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92D366-0921-4C2F-86AE-7DF98B41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45354"/>
              </p:ext>
            </p:extLst>
          </p:nvPr>
        </p:nvGraphicFramePr>
        <p:xfrm>
          <a:off x="1458338" y="4743135"/>
          <a:ext cx="34747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7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9119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9119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9119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86517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85055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7164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5126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7661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638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93384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1147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9092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0247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6009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7034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07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4546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288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549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902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442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B487E4-0030-4753-935C-3D0D4D7C9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2195"/>
              </p:ext>
            </p:extLst>
          </p:nvPr>
        </p:nvGraphicFramePr>
        <p:xfrm>
          <a:off x="1458338" y="4461925"/>
          <a:ext cx="3474726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5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35075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35075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346068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</a:tblGrid>
              <a:tr h="91440">
                <a:tc gridSpan="10">
                  <a:txBody>
                    <a:bodyPr/>
                    <a:lstStyle/>
                    <a:p>
                      <a:pPr algn="ctr"/>
                      <a:r>
                        <a:rPr lang="es-ES" sz="1050" b="1" dirty="0" err="1">
                          <a:solidFill>
                            <a:schemeClr val="tx1"/>
                          </a:solidFill>
                          <a:latin typeface="+mj-lt"/>
                        </a:rPr>
                        <a:t>leadtime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1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2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3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4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5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6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7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8d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9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  <a:latin typeface="+mj-lt"/>
                        </a:rPr>
                        <a:t>10 d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8505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FE0AA4-E15B-435B-A1B7-27CDD02A9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43375"/>
              </p:ext>
            </p:extLst>
          </p:nvPr>
        </p:nvGraphicFramePr>
        <p:xfrm>
          <a:off x="6646605" y="4743135"/>
          <a:ext cx="51254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4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91321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91321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91321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243651568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334405453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864577035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943961857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799461620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00532842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79749467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591753844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72607520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671652888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417582243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703676044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757009293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1954182370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79527292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792340212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2524965199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3064864960"/>
                    </a:ext>
                  </a:extLst>
                </a:gridCol>
                <a:gridCol w="86634">
                  <a:extLst>
                    <a:ext uri="{9D8B030D-6E8A-4147-A177-3AD203B41FA5}">
                      <a16:colId xmlns:a16="http://schemas.microsoft.com/office/drawing/2014/main" val="877995194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85055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7164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15126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7661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638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93384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1147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79092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00247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96009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7034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307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44546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9288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0549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9902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442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D69BDF-A568-410F-AC57-1CA62C152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30394"/>
              </p:ext>
            </p:extLst>
          </p:nvPr>
        </p:nvGraphicFramePr>
        <p:xfrm>
          <a:off x="6646605" y="4476435"/>
          <a:ext cx="5212076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1214839209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3124056547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1363903710"/>
                    </a:ext>
                  </a:extLst>
                </a:gridCol>
                <a:gridCol w="371215">
                  <a:extLst>
                    <a:ext uri="{9D8B030D-6E8A-4147-A177-3AD203B41FA5}">
                      <a16:colId xmlns:a16="http://schemas.microsoft.com/office/drawing/2014/main" val="4027283224"/>
                    </a:ext>
                  </a:extLst>
                </a:gridCol>
              </a:tblGrid>
              <a:tr h="91440">
                <a:tc gridSpan="14">
                  <a:txBody>
                    <a:bodyPr/>
                    <a:lstStyle/>
                    <a:p>
                      <a:pPr algn="ctr"/>
                      <a:r>
                        <a:rPr lang="es-ES" sz="1050" b="1" dirty="0" err="1">
                          <a:solidFill>
                            <a:schemeClr val="tx1"/>
                          </a:solidFill>
                          <a:latin typeface="+mj-lt"/>
                        </a:rPr>
                        <a:t>datetime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/>
                      <a:r>
                        <a:rPr lang="es-ES" sz="700" dirty="0">
                          <a:solidFill>
                            <a:schemeClr val="tx1"/>
                          </a:solidFill>
                          <a:latin typeface="+mj-lt"/>
                        </a:rPr>
                        <a:t>15-Nov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17-Nov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18-Nov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19-Nov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21-Nov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22-Nov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23-Nov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24-Nov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25-Nov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26-Nov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27-Nov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28-Nov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85055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FA6C75-06AF-4233-BC1F-7E399068C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8605"/>
              </p:ext>
            </p:extLst>
          </p:nvPr>
        </p:nvGraphicFramePr>
        <p:xfrm>
          <a:off x="6263595" y="4743135"/>
          <a:ext cx="3830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30610">
                  <a:extLst>
                    <a:ext uri="{9D8B030D-6E8A-4147-A177-3AD203B41FA5}">
                      <a16:colId xmlns:a16="http://schemas.microsoft.com/office/drawing/2014/main" val="2909368544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algn="ctr"/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+mj-lt"/>
                        </a:rPr>
                        <a:t>leadtime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48 h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96 h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62300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144 h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6544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192 h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033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240 h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836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2D4878-F6B1-4BA2-AD4F-6B92EA964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74518"/>
              </p:ext>
            </p:extLst>
          </p:nvPr>
        </p:nvGraphicFramePr>
        <p:xfrm>
          <a:off x="714374" y="4743135"/>
          <a:ext cx="7439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2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589938">
                  <a:extLst>
                    <a:ext uri="{9D8B030D-6E8A-4147-A177-3AD203B41FA5}">
                      <a16:colId xmlns:a16="http://schemas.microsoft.com/office/drawing/2014/main" val="2909368544"/>
                    </a:ext>
                  </a:extLst>
                </a:gridCol>
              </a:tblGrid>
              <a:tr h="365760">
                <a:tc rowSpan="5">
                  <a:txBody>
                    <a:bodyPr/>
                    <a:lstStyle/>
                    <a:p>
                      <a:pPr algn="ctr"/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+mj-lt"/>
                        </a:rPr>
                        <a:t>forecast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800" b="0" dirty="0">
                          <a:solidFill>
                            <a:schemeClr val="tx1"/>
                          </a:solidFill>
                          <a:latin typeface="+mj-lt"/>
                        </a:rPr>
                        <a:t>15-Nov 00:00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4262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17-Nov 00:00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62300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19-Nov 00:00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6544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21-Nov 00:00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033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23-Nov 00:00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183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D3ED2B4-2D74-451A-9E6E-4D20DE5928F2}"/>
              </a:ext>
            </a:extLst>
          </p:cNvPr>
          <p:cNvSpPr txBox="1"/>
          <p:nvPr/>
        </p:nvSpPr>
        <p:spPr>
          <a:xfrm>
            <a:off x="371981" y="140327"/>
            <a:ext cx="48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5A49E-691A-40B9-B993-BF89C104CC92}"/>
              </a:ext>
            </a:extLst>
          </p:cNvPr>
          <p:cNvSpPr txBox="1"/>
          <p:nvPr/>
        </p:nvSpPr>
        <p:spPr>
          <a:xfrm>
            <a:off x="6096000" y="696945"/>
            <a:ext cx="60960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Instead, here I will try to answer to the question: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were flood events predicted at any moment in time?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To do so, I have to reshape all the data that I had pre-processed. 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To simplify computation, I’ve reshaped the data into a matrix were date-time is one dimension and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is another dimension (right panel). 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Easier computing because now a flood event is aligned in a column.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Drawbacks: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Resolution reduces to 12 h, because that’s the frequency of the forecasts. Every datetime is forecasted 20 times (2 forecast per day for 10 days).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There are empty values in the lower-left and upper-right corner of the matrix.</a:t>
            </a:r>
          </a:p>
        </p:txBody>
      </p:sp>
    </p:spTree>
    <p:extLst>
      <p:ext uri="{BB962C8B-B14F-4D97-AF65-F5344CB8AC3E}">
        <p14:creationId xmlns:p14="http://schemas.microsoft.com/office/powerpoint/2010/main" val="8292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9BC57C-55C7-4008-85F8-3CEF0D268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23256"/>
              </p:ext>
            </p:extLst>
          </p:nvPr>
        </p:nvGraphicFramePr>
        <p:xfrm>
          <a:off x="1913490" y="4533767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D16C19-5903-4A20-90C6-57998A9B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89203"/>
              </p:ext>
            </p:extLst>
          </p:nvPr>
        </p:nvGraphicFramePr>
        <p:xfrm>
          <a:off x="1461764" y="4533767"/>
          <a:ext cx="451726" cy="207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766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j-lt"/>
                        </a:rPr>
                        <a:t> (h)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22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781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3350DE-B5A3-4809-8666-8F2760B5556A}"/>
              </a:ext>
            </a:extLst>
          </p:cNvPr>
          <p:cNvSpPr txBox="1"/>
          <p:nvPr/>
        </p:nvSpPr>
        <p:spPr>
          <a:xfrm>
            <a:off x="371981" y="690018"/>
            <a:ext cx="34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Brier score (BS)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is a metric that measures the accuracy of probabilistic predictions.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It’s the mean squared error between observed and predicted probabilities: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33DF1E-CA2A-4FF9-91FC-84BB1420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05760"/>
              </p:ext>
            </p:extLst>
          </p:nvPr>
        </p:nvGraphicFramePr>
        <p:xfrm>
          <a:off x="1913490" y="404608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BD61E-9AB0-42B3-AE14-008D2BAF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55144"/>
              </p:ext>
            </p:extLst>
          </p:nvPr>
        </p:nvGraphicFramePr>
        <p:xfrm>
          <a:off x="10998189" y="4533767"/>
          <a:ext cx="254832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2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376C3C-9F43-40A3-A7D9-03E27B50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59906"/>
              </p:ext>
            </p:extLst>
          </p:nvPr>
        </p:nvGraphicFramePr>
        <p:xfrm>
          <a:off x="1913490" y="3157703"/>
          <a:ext cx="8365019" cy="8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9436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685202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2A6F1E9-048A-4074-BB4C-B1A0ACD8FE93}"/>
              </a:ext>
            </a:extLst>
          </p:cNvPr>
          <p:cNvSpPr/>
          <p:nvPr/>
        </p:nvSpPr>
        <p:spPr>
          <a:xfrm>
            <a:off x="388585" y="3776583"/>
            <a:ext cx="1524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probabilities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obs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A1169-39C0-4795-AB6C-172C62B07DED}"/>
              </a:ext>
            </a:extLst>
          </p:cNvPr>
          <p:cNvSpPr/>
          <p:nvPr/>
        </p:nvSpPr>
        <p:spPr>
          <a:xfrm>
            <a:off x="390573" y="5309472"/>
            <a:ext cx="1071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probabilities</a:t>
            </a:r>
          </a:p>
          <a:p>
            <a:r>
              <a:rPr lang="es-ES" sz="1400" b="1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/>
                </a:solidFill>
                <a:latin typeface="+mj-lt"/>
              </a:rPr>
              <a:t>pred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4B9D6-A884-4855-AFD2-9370D19BA272}"/>
              </a:ext>
            </a:extLst>
          </p:cNvPr>
          <p:cNvSpPr/>
          <p:nvPr/>
        </p:nvSpPr>
        <p:spPr>
          <a:xfrm>
            <a:off x="10653135" y="3995947"/>
            <a:ext cx="944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Brier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9B041A-438B-4E8A-94B6-9CE9E1899B6B}"/>
                  </a:ext>
                </a:extLst>
              </p:cNvPr>
              <p:cNvSpPr/>
              <p:nvPr/>
            </p:nvSpPr>
            <p:spPr>
              <a:xfrm>
                <a:off x="555102" y="199160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D9B041A-438B-4E8A-94B6-9CE9E1899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2" y="1991609"/>
                <a:ext cx="2236574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12E2ED9-789A-44E5-B655-3B25E0F54224}"/>
              </a:ext>
            </a:extLst>
          </p:cNvPr>
          <p:cNvSpPr txBox="1"/>
          <p:nvPr/>
        </p:nvSpPr>
        <p:spPr>
          <a:xfrm>
            <a:off x="4053840" y="1059973"/>
            <a:ext cx="2504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228600" algn="l"/>
              </a:tabLst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Vector with the observed events (timesteps that exceeded Q5). Probabilities are 0 or 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5EB53-0BDC-47C3-B8C6-E13F5BE77CAA}"/>
              </a:ext>
            </a:extLst>
          </p:cNvPr>
          <p:cNvSpPr txBox="1"/>
          <p:nvPr/>
        </p:nvSpPr>
        <p:spPr>
          <a:xfrm>
            <a:off x="6558338" y="1059973"/>
            <a:ext cx="2240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+mj-lt"/>
              <a:buAutoNum type="arabicPeriod" startAt="2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Matrix of predicted probabilities of exceeding the Q5.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11618-33B7-4BF2-B383-738A702B2C5F}"/>
              </a:ext>
            </a:extLst>
          </p:cNvPr>
          <p:cNvSpPr txBox="1"/>
          <p:nvPr/>
        </p:nvSpPr>
        <p:spPr>
          <a:xfrm>
            <a:off x="8798618" y="1030152"/>
            <a:ext cx="2240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2">
                  <a:lumMod val="75000"/>
                </a:schemeClr>
              </a:buClr>
              <a:buFont typeface="+mj-lt"/>
              <a:buAutoNum type="arabicPeriod" startAt="3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Compute the Brier score for each </a:t>
            </a:r>
            <a:r>
              <a:rPr lang="en-GB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C097D-7D88-4743-ACF2-F6004BC0B4E4}"/>
              </a:ext>
            </a:extLst>
          </p:cNvPr>
          <p:cNvSpPr txBox="1"/>
          <p:nvPr/>
        </p:nvSpPr>
        <p:spPr>
          <a:xfrm>
            <a:off x="4053840" y="688415"/>
            <a:ext cx="486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Procedure for each station and meteorological forcing: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332F3-8DE9-4BE7-9F9F-F08E2D4401BF}"/>
              </a:ext>
            </a:extLst>
          </p:cNvPr>
          <p:cNvSpPr txBox="1"/>
          <p:nvPr/>
        </p:nvSpPr>
        <p:spPr>
          <a:xfrm>
            <a:off x="371981" y="2685798"/>
            <a:ext cx="344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As an error metric, the optimal BS is 0.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1B0ED-3EA0-4BE2-8BF4-1FF05302D001}"/>
              </a:ext>
            </a:extLst>
          </p:cNvPr>
          <p:cNvSpPr txBox="1"/>
          <p:nvPr/>
        </p:nvSpPr>
        <p:spPr>
          <a:xfrm>
            <a:off x="371981" y="83177"/>
            <a:ext cx="48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Probabilistic skill</a:t>
            </a:r>
          </a:p>
        </p:txBody>
      </p:sp>
    </p:spTree>
    <p:extLst>
      <p:ext uri="{BB962C8B-B14F-4D97-AF65-F5344CB8AC3E}">
        <p14:creationId xmlns:p14="http://schemas.microsoft.com/office/powerpoint/2010/main" val="31901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A7F7E-8414-4D07-B43F-0443C29C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72" y="406717"/>
            <a:ext cx="6048375" cy="2124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54A1F-6B79-436B-A510-21CFF100CDFC}"/>
              </a:ext>
            </a:extLst>
          </p:cNvPr>
          <p:cNvSpPr txBox="1"/>
          <p:nvPr/>
        </p:nvSpPr>
        <p:spPr>
          <a:xfrm>
            <a:off x="589222" y="2731413"/>
            <a:ext cx="409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 </a:t>
            </a:r>
            <a:r>
              <a:rPr lang="en-GB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Brier skill score (BSS)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is a metric based on the Brier score that compares the performance of a model against a benchmark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A1931A-31A3-4696-9DAF-AEF140A5F7DE}"/>
                  </a:ext>
                </a:extLst>
              </p:cNvPr>
              <p:cNvSpPr/>
              <p:nvPr/>
            </p:nvSpPr>
            <p:spPr>
              <a:xfrm>
                <a:off x="1779703" y="3562410"/>
                <a:ext cx="1711879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num>
                        <m:den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A1931A-31A3-4696-9DAF-AEF140A5F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03" y="3562410"/>
                <a:ext cx="1711879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C0EE4A2-E3D1-496B-84D8-917FAB48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72" y="3087142"/>
            <a:ext cx="371475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7E0D0-76D6-438B-A21C-0B825F41446C}"/>
              </a:ext>
            </a:extLst>
          </p:cNvPr>
          <p:cNvSpPr txBox="1"/>
          <p:nvPr/>
        </p:nvSpPr>
        <p:spPr>
          <a:xfrm>
            <a:off x="589221" y="683925"/>
            <a:ext cx="4092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Applying the previous procedure to the predictions of each meteorological forcing and averaging over all the stations, we get a plot as that on the right. It shows the probabilistic skill of the predictions depending on the forcing and the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4968C-E168-487C-ABC8-0D4343A91F62}"/>
              </a:ext>
            </a:extLst>
          </p:cNvPr>
          <p:cNvSpPr txBox="1"/>
          <p:nvPr/>
        </p:nvSpPr>
        <p:spPr>
          <a:xfrm>
            <a:off x="589220" y="5038968"/>
            <a:ext cx="4092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When averaging over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leadtime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and taking the ECMWF deterministic as a reference, we get BSS values as those on the right.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COSMO-LEPS and ECMWF probabilistic rank clearly higher than the 2 deterministic models.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2E669-B985-4C59-B70D-1D6D5BF701B4}"/>
              </a:ext>
            </a:extLst>
          </p:cNvPr>
          <p:cNvSpPr txBox="1"/>
          <p:nvPr/>
        </p:nvSpPr>
        <p:spPr>
          <a:xfrm>
            <a:off x="589222" y="4207971"/>
            <a:ext cx="409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Positive BSS represent models better than the reference, whereas negative values represent worse models.</a:t>
            </a:r>
          </a:p>
        </p:txBody>
      </p:sp>
    </p:spTree>
    <p:extLst>
      <p:ext uri="{BB962C8B-B14F-4D97-AF65-F5344CB8AC3E}">
        <p14:creationId xmlns:p14="http://schemas.microsoft.com/office/powerpoint/2010/main" val="18627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9BC57C-55C7-4008-85F8-3CEF0D268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50400"/>
              </p:ext>
            </p:extLst>
          </p:nvPr>
        </p:nvGraphicFramePr>
        <p:xfrm>
          <a:off x="2183186" y="296637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0.6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0.9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0.9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0.6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BDB51B-F9F8-4FD2-B281-3DA11A89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84330"/>
              </p:ext>
            </p:extLst>
          </p:nvPr>
        </p:nvGraphicFramePr>
        <p:xfrm>
          <a:off x="2183186" y="5203496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507F2B5-6874-4A3D-8F70-81B2CF69D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23358"/>
              </p:ext>
            </p:extLst>
          </p:nvPr>
        </p:nvGraphicFramePr>
        <p:xfrm>
          <a:off x="2183185" y="5588864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7261C9-4A1E-4AB2-8BAD-C62C14CE9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35960"/>
              </p:ext>
            </p:extLst>
          </p:nvPr>
        </p:nvGraphicFramePr>
        <p:xfrm>
          <a:off x="2183184" y="6000614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DB22FD9-BB30-4645-BAFA-0DF04B63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1112"/>
              </p:ext>
            </p:extLst>
          </p:nvPr>
        </p:nvGraphicFramePr>
        <p:xfrm>
          <a:off x="2183177" y="599772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1C0674-349C-44F3-87A3-D17B8C8A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8668"/>
              </p:ext>
            </p:extLst>
          </p:nvPr>
        </p:nvGraphicFramePr>
        <p:xfrm>
          <a:off x="1731458" y="2966379"/>
          <a:ext cx="451726" cy="207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766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j-lt"/>
                        </a:rPr>
                        <a:t> (h)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22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781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E05F515-6BCF-4A6D-A829-77655F97FF4B}"/>
              </a:ext>
            </a:extLst>
          </p:cNvPr>
          <p:cNvSpPr/>
          <p:nvPr/>
        </p:nvSpPr>
        <p:spPr>
          <a:xfrm>
            <a:off x="660267" y="3849805"/>
            <a:ext cx="1057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r>
              <a:rPr lang="es-ES" sz="1400" b="1" dirty="0" err="1">
                <a:solidFill>
                  <a:schemeClr val="accent1"/>
                </a:solidFill>
                <a:latin typeface="+mj-lt"/>
              </a:rPr>
              <a:t>probabilities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DEFBF66-E0FC-46DB-97E2-A7D0E852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41543"/>
              </p:ext>
            </p:extLst>
          </p:nvPr>
        </p:nvGraphicFramePr>
        <p:xfrm>
          <a:off x="2183184" y="2093717"/>
          <a:ext cx="8365019" cy="8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9436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685202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F3675E3-415C-42CF-B29F-1AF270E2831B}"/>
              </a:ext>
            </a:extLst>
          </p:cNvPr>
          <p:cNvSpPr/>
          <p:nvPr/>
        </p:nvSpPr>
        <p:spPr>
          <a:xfrm>
            <a:off x="658279" y="5153356"/>
            <a:ext cx="1360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76CCD5-92F8-47C4-925E-6E5EBEF85204}"/>
              </a:ext>
            </a:extLst>
          </p:cNvPr>
          <p:cNvSpPr/>
          <p:nvPr/>
        </p:nvSpPr>
        <p:spPr>
          <a:xfrm>
            <a:off x="658279" y="5431003"/>
            <a:ext cx="1524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+mj-lt"/>
              </a:rPr>
              <a:t>Buffered predicted events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52A1C-0F76-4475-A233-43D243AD4585}"/>
              </a:ext>
            </a:extLst>
          </p:cNvPr>
          <p:cNvSpPr/>
          <p:nvPr/>
        </p:nvSpPr>
        <p:spPr>
          <a:xfrm>
            <a:off x="662204" y="5950474"/>
            <a:ext cx="1365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018CB8C-2E92-4BF7-9208-3BB1DABF67D7}"/>
                  </a:ext>
                </a:extLst>
              </p:cNvPr>
              <p:cNvSpPr/>
              <p:nvPr/>
            </p:nvSpPr>
            <p:spPr>
              <a:xfrm>
                <a:off x="8945512" y="2970710"/>
                <a:ext cx="1602683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018CB8C-2E92-4BF7-9208-3BB1DABF6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12" y="2970710"/>
                <a:ext cx="1602683" cy="276999"/>
              </a:xfrm>
              <a:prstGeom prst="rect">
                <a:avLst/>
              </a:prstGeom>
              <a:blipFill>
                <a:blip r:embed="rId2"/>
                <a:stretch>
                  <a:fillRect l="-3042" r="-34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C612C03-9F1F-4F8F-B596-A37F5956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98297"/>
              </p:ext>
            </p:extLst>
          </p:nvPr>
        </p:nvGraphicFramePr>
        <p:xfrm>
          <a:off x="2183181" y="2955384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C0532A3-915C-49D5-A057-B511188216AF}"/>
                  </a:ext>
                </a:extLst>
              </p:cNvPr>
              <p:cNvSpPr/>
              <p:nvPr/>
            </p:nvSpPr>
            <p:spPr>
              <a:xfrm>
                <a:off x="8945513" y="2964640"/>
                <a:ext cx="1602683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C0532A3-915C-49D5-A057-B51118821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13" y="2964640"/>
                <a:ext cx="1602683" cy="276999"/>
              </a:xfrm>
              <a:prstGeom prst="rect">
                <a:avLst/>
              </a:prstGeom>
              <a:blipFill>
                <a:blip r:embed="rId3"/>
                <a:stretch>
                  <a:fillRect l="-3042" r="-34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AABFC40-61C1-40F7-BE37-443AAC7D1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17290"/>
              </p:ext>
            </p:extLst>
          </p:nvPr>
        </p:nvGraphicFramePr>
        <p:xfrm>
          <a:off x="2196393" y="293961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97DB6B1-EF43-4894-860B-EF26ED940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40003"/>
              </p:ext>
            </p:extLst>
          </p:nvPr>
        </p:nvGraphicFramePr>
        <p:xfrm>
          <a:off x="2183180" y="5198461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81F81F6-60BC-49D9-B82F-1355A4FEE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76443"/>
              </p:ext>
            </p:extLst>
          </p:nvPr>
        </p:nvGraphicFramePr>
        <p:xfrm>
          <a:off x="2183179" y="5593095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DE4776B-7529-4B9B-A0BA-C9A9F4B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39300"/>
              </p:ext>
            </p:extLst>
          </p:nvPr>
        </p:nvGraphicFramePr>
        <p:xfrm>
          <a:off x="2183178" y="6006112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CDBA0-B0AE-47F1-83FA-887CE2F67C87}"/>
                  </a:ext>
                </a:extLst>
              </p:cNvPr>
              <p:cNvSpPr txBox="1"/>
              <p:nvPr/>
            </p:nvSpPr>
            <p:spPr>
              <a:xfrm>
                <a:off x="3413970" y="6402359"/>
                <a:ext cx="768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2CDBA0-B0AE-47F1-83FA-887CE2F6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0" y="6402359"/>
                <a:ext cx="768672" cy="276999"/>
              </a:xfrm>
              <a:prstGeom prst="rect">
                <a:avLst/>
              </a:prstGeom>
              <a:blipFill>
                <a:blip r:embed="rId4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DEEBD3-D308-4278-87D6-C472C5D684D0}"/>
                  </a:ext>
                </a:extLst>
              </p:cNvPr>
              <p:cNvSpPr txBox="1"/>
              <p:nvPr/>
            </p:nvSpPr>
            <p:spPr>
              <a:xfrm>
                <a:off x="4981188" y="6402358"/>
                <a:ext cx="2087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DEEBD3-D308-4278-87D6-C472C5D6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88" y="6402358"/>
                <a:ext cx="2087816" cy="276999"/>
              </a:xfrm>
              <a:prstGeom prst="rect">
                <a:avLst/>
              </a:prstGeom>
              <a:blipFill>
                <a:blip r:embed="rId5"/>
                <a:stretch>
                  <a:fillRect l="-2041" r="-233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1ED397-F70D-4DD1-BFB5-B3BB9C20320C}"/>
                  </a:ext>
                </a:extLst>
              </p:cNvPr>
              <p:cNvSpPr txBox="1"/>
              <p:nvPr/>
            </p:nvSpPr>
            <p:spPr>
              <a:xfrm>
                <a:off x="3413970" y="6402359"/>
                <a:ext cx="768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E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1ED397-F70D-4DD1-BFB5-B3BB9C20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0" y="6402359"/>
                <a:ext cx="768672" cy="276999"/>
              </a:xfrm>
              <a:prstGeom prst="rect">
                <a:avLst/>
              </a:prstGeom>
              <a:blipFill>
                <a:blip r:embed="rId6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A86D35-5E6A-4133-80D4-E39AEBD88C88}"/>
                  </a:ext>
                </a:extLst>
              </p:cNvPr>
              <p:cNvSpPr txBox="1"/>
              <p:nvPr/>
            </p:nvSpPr>
            <p:spPr>
              <a:xfrm>
                <a:off x="4992094" y="6402358"/>
                <a:ext cx="2087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A86D35-5E6A-4133-80D4-E39AEBD8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94" y="6402358"/>
                <a:ext cx="2087816" cy="276999"/>
              </a:xfrm>
              <a:prstGeom prst="rect">
                <a:avLst/>
              </a:prstGeom>
              <a:blipFill>
                <a:blip r:embed="rId7"/>
                <a:stretch>
                  <a:fillRect l="-2339" r="-233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8DA756-C47F-4B68-98C3-1C3E17EDD253}"/>
                  </a:ext>
                </a:extLst>
              </p:cNvPr>
              <p:cNvSpPr txBox="1"/>
              <p:nvPr/>
            </p:nvSpPr>
            <p:spPr>
              <a:xfrm>
                <a:off x="7714733" y="6391649"/>
                <a:ext cx="217623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8DA756-C47F-4B68-98C3-1C3E17ED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33" y="6391649"/>
                <a:ext cx="2176237" cy="298415"/>
              </a:xfrm>
              <a:prstGeom prst="rect">
                <a:avLst/>
              </a:prstGeom>
              <a:blipFill>
                <a:blip r:embed="rId8"/>
                <a:stretch>
                  <a:fillRect l="-2241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65943D-F850-4E0E-A235-2FFC2C695578}"/>
                  </a:ext>
                </a:extLst>
              </p:cNvPr>
              <p:cNvSpPr txBox="1"/>
              <p:nvPr/>
            </p:nvSpPr>
            <p:spPr>
              <a:xfrm>
                <a:off x="10576974" y="5162718"/>
                <a:ext cx="10236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65943D-F850-4E0E-A235-2FFC2C69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974" y="5162718"/>
                <a:ext cx="1023614" cy="298415"/>
              </a:xfrm>
              <a:prstGeom prst="rect">
                <a:avLst/>
              </a:prstGeom>
              <a:blipFill>
                <a:blip r:embed="rId9"/>
                <a:stretch>
                  <a:fillRect l="-4762" r="-5357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1337E7-4E9B-42DC-9BE3-7334033CA71E}"/>
                  </a:ext>
                </a:extLst>
              </p:cNvPr>
              <p:cNvSpPr txBox="1"/>
              <p:nvPr/>
            </p:nvSpPr>
            <p:spPr>
              <a:xfrm>
                <a:off x="10576974" y="5153356"/>
                <a:ext cx="10236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1337E7-4E9B-42DC-9BE3-7334033C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974" y="5153356"/>
                <a:ext cx="1023614" cy="298415"/>
              </a:xfrm>
              <a:prstGeom prst="rect">
                <a:avLst/>
              </a:prstGeom>
              <a:blipFill>
                <a:blip r:embed="rId10"/>
                <a:stretch>
                  <a:fillRect l="-4762" r="-535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EE4AD1-1754-4E73-BD6D-D0BD21AB5BE3}"/>
                  </a:ext>
                </a:extLst>
              </p:cNvPr>
              <p:cNvSpPr txBox="1"/>
              <p:nvPr/>
            </p:nvSpPr>
            <p:spPr>
              <a:xfrm>
                <a:off x="10576974" y="5958605"/>
                <a:ext cx="909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EE4AD1-1754-4E73-BD6D-D0BD21AB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974" y="5958605"/>
                <a:ext cx="909544" cy="276999"/>
              </a:xfrm>
              <a:prstGeom prst="rect">
                <a:avLst/>
              </a:prstGeom>
              <a:blipFill>
                <a:blip r:embed="rId11"/>
                <a:stretch>
                  <a:fillRect l="-5369" r="-604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BED5D3-5855-48AE-8552-B9305FE427D0}"/>
              </a:ext>
            </a:extLst>
          </p:cNvPr>
          <p:cNvSpPr txBox="1"/>
          <p:nvPr/>
        </p:nvSpPr>
        <p:spPr>
          <a:xfrm>
            <a:off x="383482" y="78981"/>
            <a:ext cx="48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Criteria optimization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0577BA-3902-46DB-95BD-287EC368F3B2}"/>
              </a:ext>
            </a:extLst>
          </p:cNvPr>
          <p:cNvSpPr txBox="1"/>
          <p:nvPr/>
        </p:nvSpPr>
        <p:spPr>
          <a:xfrm>
            <a:off x="383482" y="567865"/>
            <a:ext cx="3441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To optimize the notification criteria, the matrix of predicted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probabilitiy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must be converted into a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boolean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vector of event/non-event.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B70D1F-2A2F-40A5-9C3D-507CBED40014}"/>
              </a:ext>
            </a:extLst>
          </p:cNvPr>
          <p:cNvSpPr txBox="1"/>
          <p:nvPr/>
        </p:nvSpPr>
        <p:spPr>
          <a:xfrm>
            <a:off x="3822153" y="547987"/>
            <a:ext cx="344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 procedure would be the following: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5793C-FBB0-4E33-B7F2-DE4B2501DC8D}"/>
              </a:ext>
            </a:extLst>
          </p:cNvPr>
          <p:cNvSpPr txBox="1"/>
          <p:nvPr/>
        </p:nvSpPr>
        <p:spPr>
          <a:xfrm>
            <a:off x="3822153" y="835119"/>
            <a:ext cx="34417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>
              <a:buFont typeface="+mj-lt"/>
              <a:buAutoNum type="arabicPeriod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Define a probability threshold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6D8C1C-EBF4-48C3-A793-AC2C3B071056}"/>
              </a:ext>
            </a:extLst>
          </p:cNvPr>
          <p:cNvSpPr/>
          <p:nvPr/>
        </p:nvSpPr>
        <p:spPr>
          <a:xfrm>
            <a:off x="3822153" y="1162442"/>
            <a:ext cx="3663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Create a vector of predicted events when any of the rows in the probability matrix exceeds the threshold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E44093-A2E2-4D5B-AD09-53126480B1B5}"/>
              </a:ext>
            </a:extLst>
          </p:cNvPr>
          <p:cNvSpPr/>
          <p:nvPr/>
        </p:nvSpPr>
        <p:spPr>
          <a:xfrm>
            <a:off x="7486133" y="836142"/>
            <a:ext cx="4610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3838">
              <a:buFont typeface="+mj-lt"/>
              <a:buAutoNum type="arabicPeriod" startAt="3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Apply a buffer to allow for small lags in the prediction.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5D7D5-EB8C-4C89-B304-410FE1CB645D}"/>
              </a:ext>
            </a:extLst>
          </p:cNvPr>
          <p:cNvSpPr/>
          <p:nvPr/>
        </p:nvSpPr>
        <p:spPr>
          <a:xfrm>
            <a:off x="7486133" y="1163257"/>
            <a:ext cx="4477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+mj-lt"/>
              <a:buAutoNum type="arabicPeriod" startAt="4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Compare against observed events.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E0F43B-D02F-4B31-9EFD-A9245177955A}"/>
              </a:ext>
            </a:extLst>
          </p:cNvPr>
          <p:cNvSpPr/>
          <p:nvPr/>
        </p:nvSpPr>
        <p:spPr>
          <a:xfrm>
            <a:off x="7486132" y="1482209"/>
            <a:ext cx="4477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Count true positives and compute false negatives and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33474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7" grpId="0"/>
      <p:bldP spid="27" grpId="1"/>
      <p:bldP spid="3" grpId="0"/>
      <p:bldP spid="32" grpId="0"/>
      <p:bldP spid="34" grpId="0"/>
      <p:bldP spid="34" grpId="1"/>
      <p:bldP spid="35" grpId="0"/>
      <p:bldP spid="35" grpId="1"/>
      <p:bldP spid="36" grpId="0"/>
      <p:bldP spid="37" grpId="0"/>
      <p:bldP spid="37" grpId="1"/>
      <p:bldP spid="38" grpId="0"/>
      <p:bldP spid="39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8F7EC-D267-4190-AD17-F9CCF09F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12" y="523875"/>
            <a:ext cx="7191375" cy="581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AC5AC-0CF4-45FD-921E-7B64A5A9B7E3}"/>
              </a:ext>
            </a:extLst>
          </p:cNvPr>
          <p:cNvSpPr txBox="1"/>
          <p:nvPr/>
        </p:nvSpPr>
        <p:spPr>
          <a:xfrm>
            <a:off x="589221" y="683925"/>
            <a:ext cx="409284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Applying the previous procedure to different methods of computing total probability and averaging over all the stations, we get a plot as that on the right: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Current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stands for the current notification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Model_mean</a:t>
            </a:r>
            <a:r>
              <a:rPr lang="en-GB" sz="15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stands for a mean over </a:t>
            </a:r>
            <a:r>
              <a:rPr lang="en-GB" sz="15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forcings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giving equal weight to each forcing.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Member_weighted</a:t>
            </a:r>
            <a:r>
              <a:rPr lang="en-GB" sz="15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a mean in which every forcing gets a weight relative to the number of members it contains.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Brier_weighted</a:t>
            </a:r>
            <a:r>
              <a:rPr lang="en-GB" sz="15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a mean in which every forcing gets a weight relative to the Brier score we saw in a previous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 highest f1 score is very similar among the 4 methods (0.44-0.47) and it’s always relative to high probability thresholds (0.9 or 0.95). </a:t>
            </a:r>
          </a:p>
          <a:p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The best f1 score is achieved by the </a:t>
            </a:r>
            <a:r>
              <a:rPr lang="en-GB" sz="1500" i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brier_weighted</a:t>
            </a:r>
            <a:r>
              <a:rPr lang="en-GB" sz="15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method and the probability threshold 0.9 (f1 = 0.472).</a:t>
            </a:r>
          </a:p>
        </p:txBody>
      </p:sp>
    </p:spTree>
    <p:extLst>
      <p:ext uri="{BB962C8B-B14F-4D97-AF65-F5344CB8AC3E}">
        <p14:creationId xmlns:p14="http://schemas.microsoft.com/office/powerpoint/2010/main" val="312644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03511-E605-4EE0-9392-D32C95DBE260}"/>
              </a:ext>
            </a:extLst>
          </p:cNvPr>
          <p:cNvSpPr txBox="1"/>
          <p:nvPr/>
        </p:nvSpPr>
        <p:spPr>
          <a:xfrm>
            <a:off x="371981" y="140327"/>
            <a:ext cx="48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Pending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A67E5-C2F4-4653-A9F6-86B6DF2E7346}"/>
              </a:ext>
            </a:extLst>
          </p:cNvPr>
          <p:cNvSpPr txBox="1"/>
          <p:nvPr/>
        </p:nvSpPr>
        <p:spPr>
          <a:xfrm>
            <a:off x="371981" y="696945"/>
            <a:ext cx="57240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Apply the metric PR-AUC (area under the curve precision-recall).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Include the persistence criterium.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64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1035</Words>
  <Application>Microsoft Office PowerPoint</Application>
  <PresentationFormat>Widescreen</PresentationFormat>
  <Paragraphs>268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81</cp:revision>
  <dcterms:created xsi:type="dcterms:W3CDTF">2023-01-27T15:19:15Z</dcterms:created>
  <dcterms:modified xsi:type="dcterms:W3CDTF">2023-02-15T18:09:14Z</dcterms:modified>
</cp:coreProperties>
</file>