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80" r:id="rId2"/>
    <p:sldMasterId id="2147483670" r:id="rId3"/>
  </p:sldMasterIdLst>
  <p:notesMasterIdLst>
    <p:notesMasterId r:id="rId18"/>
  </p:notesMasterIdLst>
  <p:sldIdLst>
    <p:sldId id="489" r:id="rId4"/>
    <p:sldId id="505" r:id="rId5"/>
    <p:sldId id="506" r:id="rId6"/>
    <p:sldId id="507" r:id="rId7"/>
    <p:sldId id="512" r:id="rId8"/>
    <p:sldId id="514" r:id="rId9"/>
    <p:sldId id="515" r:id="rId10"/>
    <p:sldId id="513" r:id="rId11"/>
    <p:sldId id="508" r:id="rId12"/>
    <p:sldId id="516" r:id="rId13"/>
    <p:sldId id="517" r:id="rId14"/>
    <p:sldId id="518" r:id="rId15"/>
    <p:sldId id="511" r:id="rId16"/>
    <p:sldId id="49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ADO RODRIGUEZ Jesus (JRC-ISPRA)" initials="CRJ(" lastIdx="2" clrIdx="0">
    <p:extLst>
      <p:ext uri="{19B8F6BF-5375-455C-9EA6-DF929625EA0E}">
        <p15:presenceInfo xmlns:p15="http://schemas.microsoft.com/office/powerpoint/2012/main" userId="S-1-5-21-147511530-2881561464-109331237-559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74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979" autoAdjust="0"/>
  </p:normalViewPr>
  <p:slideViewPr>
    <p:cSldViewPr snapToGrid="0" snapToObjects="1">
      <p:cViewPr varScale="1">
        <p:scale>
          <a:sx n="120" d="100"/>
          <a:sy n="120" d="100"/>
        </p:scale>
        <p:origin x="114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09:50:35.669" idx="2">
    <p:pos x="7214" y="324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B95D-AD36-4AC8-8E33-A4BD56FA7FA4}" type="datetimeFigureOut">
              <a:rPr lang="en-GB" smtClean="0"/>
              <a:t>15/02/2023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6C07B-7608-4C4D-9E35-0E97EF647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4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𝐻𝑎𝑛𝑠𝑒𝑛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𝐾𝑢𝑖𝑝𝑒𝑟𝑠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den>
                      </m:f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sz="1200" b="0" i="0">
                    <a:latin typeface="Cambria Math" panose="02040503050406030204" pitchFamily="18" charset="0"/>
                  </a:rPr>
                  <a:t>𝐻𝑎𝑛𝑠𝑒𝑛−𝐾𝑢𝑖𝑝𝑒𝑟𝑠=𝑇𝑃/(∑▒𝑁)−𝑇𝑃/(𝐹𝑃+</a:t>
                </a:r>
                <a:r>
                  <a:rPr lang="it-IT" sz="1200" b="0" i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𝑇𝑁)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6C07B-7608-4C4D-9E35-0E97EF64705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809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𝐻𝑎𝑛𝑠𝑒𝑛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𝐾𝑢𝑖𝑝𝑒𝑟𝑠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den>
                      </m:f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it-IT" sz="1200" b="0" i="0">
                    <a:latin typeface="Cambria Math" panose="02040503050406030204" pitchFamily="18" charset="0"/>
                  </a:rPr>
                  <a:t>𝐻𝑎𝑛𝑠𝑒𝑛−𝐾𝑢𝑖𝑝𝑒𝑟𝑠=𝑇𝑃/(∑▒𝑁)−𝑇𝑃/(𝐹𝑃+</a:t>
                </a:r>
                <a:r>
                  <a:rPr lang="it-IT" sz="1200" b="0" i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𝑇𝑁)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36C07B-7608-4C4D-9E35-0E97EF64705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199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AC99-AD70-9745-9CA4-AF0956E2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473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9312E-BB58-2E44-9CBD-D5360201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47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10D9-C693-8C48-8ABD-FAEB910C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3FD6-46C0-457E-BA2A-92ADC8D47247}" type="datetime1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5F05-A055-3545-9866-98BF1D7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88B0-1989-0840-864E-BF093614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40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AC99-AD70-9745-9CA4-AF0956E2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473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9312E-BB58-2E44-9CBD-D5360201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47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10D9-C693-8C48-8ABD-FAEB910C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69D-1F93-4F94-8E55-21D3FDFA7779}" type="datetime1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5F05-A055-3545-9866-98BF1D7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88B0-1989-0840-864E-BF093614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14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F6F-F149-DA42-9950-EF2352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196F-5AB7-9341-9BEF-D01EA1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5395-F2F6-4F00-9DB8-0726114B0E69}" type="datetime1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19D5-383C-7F42-9986-2F9565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1DD4-800C-574F-9F8E-AD3BC5D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23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37F2-E3ED-4645-8408-EAA09527E36B}" type="datetime1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6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94C-B2AB-C94C-AE26-28234421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AE38-205D-B345-8720-9A1B560F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2341" y="1033670"/>
            <a:ext cx="4737369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08C6-216C-E343-9380-5C1C7388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536" y="1033670"/>
            <a:ext cx="5092182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F0A-1CF8-2948-AEC7-BCDBA0B9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E51-C0AF-4246-A8BF-459F6B7D7235}" type="datetime1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2FC2-E295-B148-BB13-007C820A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A506-07FD-5C4B-9175-7343857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4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CCFF-6BDF-4440-AB0E-C6919D9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8" y="477078"/>
            <a:ext cx="10243932" cy="2531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76C-30D2-1144-88E1-450D899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931" y="780017"/>
            <a:ext cx="453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2D25-EBB7-4E42-AD77-572F3FFD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7931" y="1653695"/>
            <a:ext cx="4539837" cy="4535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AD7E0-A5A8-D443-AF0E-D69524D2E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2393" y="7667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06A42-B1D3-5A49-B1C0-E94A1B23A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2393" y="1590676"/>
            <a:ext cx="5183188" cy="4598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9741F-18EC-5D4C-82A7-2356F21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07E-D70E-47CE-A0DA-0BC2FE4DF634}" type="datetime1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D250A-B81A-9740-B128-9E10CB5B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8E03-A0C4-6549-BAC0-EFF4A77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912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297E-13D6-E244-829C-2B0825F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A591-6E21-DC4B-B6FE-529F9D3D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6F0-30F0-494E-8CD4-74D7A2720C56}" type="datetime1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9E38-2395-7A4A-A5D1-C87F3406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EBA90-FA63-2048-A225-FA3C5687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6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06687-2DAB-B847-A7B3-4A062D4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3EE-50DF-4A74-BE03-B8DB54C64F51}" type="datetime1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8050-99A0-A34E-AAAE-0F89825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71A5B-D55B-1C45-BB2C-36383CF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414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264-CC2B-2046-B3FA-2BDFB78C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30" y="742122"/>
            <a:ext cx="3327538" cy="1315278"/>
          </a:xfrm>
        </p:spPr>
        <p:txBody>
          <a:bodyPr anchor="b"/>
          <a:lstStyle>
            <a:lvl1pPr>
              <a:defRPr sz="3200">
                <a:solidFill>
                  <a:srgbClr val="FAA7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4879-766E-054E-9513-2ADA2DE5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931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757F-D408-4143-84A3-6C70979C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230" y="2057400"/>
            <a:ext cx="33275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F841-CF3B-214F-8B29-29C322D3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B173-E2BD-4F44-8B2D-E8609B334FAD}" type="datetime1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35A8-0B29-8841-82E7-16BF1E3D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F396-A293-BF49-9AF4-3C83645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0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F6F-F149-DA42-9950-EF2352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196F-5AB7-9341-9BEF-D01EA1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08F5-C767-4A5D-8604-B5D3E95D3681}" type="datetime1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19D5-383C-7F42-9986-2F9565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1DD4-800C-574F-9F8E-AD3BC5D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488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0BAF-0D5B-4061-AF72-1DC143D41C7C}" type="datetime1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90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F6F-F149-DA42-9950-EF2352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196F-5AB7-9341-9BEF-D01EA1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1B2F4-9262-4CF7-ADF0-FB6F88F17AD7}" type="datetime1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19D5-383C-7F42-9986-2F9565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1DD4-800C-574F-9F8E-AD3BC5D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6561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87" y="-507438"/>
            <a:ext cx="12288688" cy="8192459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58994" y="478398"/>
            <a:ext cx="141922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9" t="41759" b="23654"/>
          <a:stretch/>
        </p:blipFill>
        <p:spPr>
          <a:xfrm>
            <a:off x="8106506" y="837904"/>
            <a:ext cx="2645988" cy="973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1098191" y="2363418"/>
            <a:ext cx="2102209" cy="22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26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1098191" y="2363418"/>
            <a:ext cx="2102209" cy="22109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4123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8A967-0710-4A11-82DE-572A5E6DCDA4}" type="datetime1">
              <a:rPr lang="en-GB" smtClean="0"/>
              <a:t>15/02/2023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81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94C-B2AB-C94C-AE26-28234421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AE38-205D-B345-8720-9A1B560F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2341" y="1033670"/>
            <a:ext cx="4737369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08C6-216C-E343-9380-5C1C7388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536" y="1033670"/>
            <a:ext cx="5092182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F0A-1CF8-2948-AEC7-BCDBA0B9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DD9E9-0F84-4EC3-9214-656405D91436}" type="datetime1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2FC2-E295-B148-BB13-007C820A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A506-07FD-5C4B-9175-7343857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445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CCFF-6BDF-4440-AB0E-C6919D9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8" y="477078"/>
            <a:ext cx="10243932" cy="2531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76C-30D2-1144-88E1-450D899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931" y="780017"/>
            <a:ext cx="453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2D25-EBB7-4E42-AD77-572F3FFD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7931" y="1653695"/>
            <a:ext cx="4539837" cy="4535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AD7E0-A5A8-D443-AF0E-D69524D2E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2393" y="7667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06A42-B1D3-5A49-B1C0-E94A1B23A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2393" y="1590676"/>
            <a:ext cx="5183188" cy="4598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9741F-18EC-5D4C-82A7-2356F21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4AE2-83DD-4668-BE0C-B512F82F5CAF}" type="datetime1">
              <a:rPr lang="en-GB" smtClean="0"/>
              <a:t>15/02/2023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D250A-B81A-9740-B128-9E10CB5B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8E03-A0C4-6549-BAC0-EFF4A77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07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297E-13D6-E244-829C-2B0825F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A591-6E21-DC4B-B6FE-529F9D3D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26395-BACE-4415-94A2-A7CE2B4A73B1}" type="datetime1">
              <a:rPr lang="en-GB" smtClean="0"/>
              <a:t>15/02/2023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9E38-2395-7A4A-A5D1-C87F3406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EBA90-FA63-2048-A225-FA3C5687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17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06687-2DAB-B847-A7B3-4A062D4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A8827-498C-4B65-B582-F97DBB88506C}" type="datetime1">
              <a:rPr lang="en-GB" smtClean="0"/>
              <a:t>15/02/2023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8050-99A0-A34E-AAAE-0F89825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71A5B-D55B-1C45-BB2C-36383CF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79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264-CC2B-2046-B3FA-2BDFB78C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30" y="742122"/>
            <a:ext cx="3327538" cy="1315278"/>
          </a:xfrm>
        </p:spPr>
        <p:txBody>
          <a:bodyPr anchor="b"/>
          <a:lstStyle>
            <a:lvl1pPr>
              <a:defRPr sz="3200">
                <a:solidFill>
                  <a:srgbClr val="FAA7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4879-766E-054E-9513-2ADA2DE5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931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757F-D408-4143-84A3-6C70979C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230" y="2057400"/>
            <a:ext cx="33275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F841-CF3B-214F-8B29-29C322D3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4F096-6FF0-4EE1-892B-2E23EC8A7055}" type="datetime1">
              <a:rPr lang="en-GB" smtClean="0"/>
              <a:t>15/02/2023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35A8-0B29-8841-82E7-16BF1E3D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F396-A293-BF49-9AF4-3C83645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72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387" y="-507438"/>
            <a:ext cx="12288688" cy="8192459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58994" y="478398"/>
            <a:ext cx="141922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89" t="41759" b="23654"/>
          <a:stretch/>
        </p:blipFill>
        <p:spPr>
          <a:xfrm>
            <a:off x="8106506" y="837904"/>
            <a:ext cx="2645988" cy="973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972"/>
          <a:stretch/>
        </p:blipFill>
        <p:spPr>
          <a:xfrm>
            <a:off x="1098191" y="2363418"/>
            <a:ext cx="2102209" cy="22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134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02341" y="6356350"/>
            <a:ext cx="12743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A367-ADFA-4ADE-9BAE-9341715CAB0D}" type="datetime1">
              <a:rPr lang="en-GB" smtClean="0"/>
              <a:t>15/02/2023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9855" y="6356350"/>
            <a:ext cx="43871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0220" y="6356350"/>
            <a:ext cx="700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biLevel thresh="50000"/>
          </a:blip>
          <a:srcRect r="56917"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1327255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www.efas.eu</a:t>
            </a:r>
          </a:p>
        </p:txBody>
      </p:sp>
    </p:spTree>
    <p:extLst>
      <p:ext uri="{BB962C8B-B14F-4D97-AF65-F5344CB8AC3E}">
        <p14:creationId xmlns:p14="http://schemas.microsoft.com/office/powerpoint/2010/main" val="1570249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5997" y="6356350"/>
            <a:ext cx="101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6ED7-4025-434C-AF5C-EA296DD7AB72}" type="datetime1">
              <a:rPr lang="en-GB" smtClean="0"/>
              <a:t>15/02/2023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868" y="6356350"/>
            <a:ext cx="4066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0220" y="6356350"/>
            <a:ext cx="700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biLevel thresh="50000"/>
          </a:blip>
          <a:srcRect r="56917"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1964987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www.globalfloods.eu</a:t>
            </a:r>
          </a:p>
        </p:txBody>
      </p:sp>
    </p:spTree>
    <p:extLst>
      <p:ext uri="{BB962C8B-B14F-4D97-AF65-F5344CB8AC3E}">
        <p14:creationId xmlns:p14="http://schemas.microsoft.com/office/powerpoint/2010/main" val="235441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4690" y="6360330"/>
            <a:ext cx="127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B2C5-7BBF-4258-9363-F2FBF8FCFFF0}" type="datetime1">
              <a:rPr lang="en-GB" smtClean="0"/>
              <a:t>15/02/2023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4375" y="6356350"/>
            <a:ext cx="3171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0962" y="6356350"/>
            <a:ext cx="369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biLevel thresh="50000"/>
          </a:blip>
          <a:srcRect r="56917"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3142034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https://emergency.copernicus.eu/</a:t>
            </a:r>
          </a:p>
        </p:txBody>
      </p:sp>
    </p:spTree>
    <p:extLst>
      <p:ext uri="{BB962C8B-B14F-4D97-AF65-F5344CB8AC3E}">
        <p14:creationId xmlns:p14="http://schemas.microsoft.com/office/powerpoint/2010/main" val="668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9" r:id="rId3"/>
    <p:sldLayoutId id="214748369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ecmwf.int/display/CEMS/EFAS+v4.0+medium+range+forecast+skill" TargetMode="External"/><Relationship Id="rId2" Type="http://schemas.openxmlformats.org/officeDocument/2006/relationships/hyperlink" Target="https://confluence.ecmwf.int/display/CEMS/EFAS+v4.0+ERIC+flash+flood+forecast+skill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onfluence.ecmwf.int/display/CEMS/EFAS+v4.1+ERIC+flash+flood+forecast+skil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ecmwf.int/display/CEMS/Notification+Products+Overview" TargetMode="Externa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comments" Target="../comments/commen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3446760" y="2328398"/>
            <a:ext cx="6431886" cy="2173583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6000" b="1" dirty="0">
                <a:solidFill>
                  <a:schemeClr val="bg1"/>
                </a:solidFill>
              </a:rPr>
              <a:t>EFAS notification skill assessment</a:t>
            </a:r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3512307" y="6243870"/>
            <a:ext cx="7194989" cy="13425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16</a:t>
            </a:r>
            <a:r>
              <a:rPr lang="en-US" sz="2400" baseline="30000" dirty="0"/>
              <a:t>th</a:t>
            </a:r>
            <a:r>
              <a:rPr lang="en-US" sz="2400" dirty="0"/>
              <a:t> February 2023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2111095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6EC4F5-627E-4488-8019-00DD80F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10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AC5195-36CD-46E0-B3A8-0343B892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Preliminary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7B7EB-F0F6-42FB-B728-8CCA3714001E}"/>
              </a:ext>
            </a:extLst>
          </p:cNvPr>
          <p:cNvSpPr txBox="1"/>
          <p:nvPr/>
        </p:nvSpPr>
        <p:spPr>
          <a:xfrm>
            <a:off x="1902685" y="1091974"/>
            <a:ext cx="80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it-IT" b="1" dirty="0">
                <a:solidFill>
                  <a:srgbClr val="FAA740"/>
                </a:solidFill>
                <a:latin typeface="+mj-lt"/>
              </a:rPr>
              <a:t>Probabilistic approach</a:t>
            </a:r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F6E50-D9EC-4011-B135-50E95D9D3CAD}"/>
              </a:ext>
            </a:extLst>
          </p:cNvPr>
          <p:cNvSpPr/>
          <p:nvPr/>
        </p:nvSpPr>
        <p:spPr>
          <a:xfrm>
            <a:off x="1902685" y="2274128"/>
            <a:ext cx="456515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+mj-lt"/>
              </a:rPr>
              <a:t>These preliminary results correspond to the forecast </a:t>
            </a:r>
            <a:r>
              <a:rPr lang="it-IT" sz="1600" dirty="0">
                <a:solidFill>
                  <a:srgbClr val="FAA740"/>
                </a:solidFill>
                <a:latin typeface="+mj-lt"/>
              </a:rPr>
              <a:t>data for 2021</a:t>
            </a:r>
          </a:p>
          <a:p>
            <a:endParaRPr lang="it-IT" sz="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Probabilistic forcings have higher skill compared with deterministic.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As expected, skill decreases with increasing leadtime.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This skill matrix can be used as the weighing factor to compute total probability.</a:t>
            </a:r>
            <a:endParaRPr lang="en-US" sz="1600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294957-680C-46B8-8AEC-2D4091507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841" y="1686855"/>
            <a:ext cx="5696452" cy="20004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44F3B6-5D42-4158-8475-D2E63E382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231" y="3789043"/>
            <a:ext cx="3537079" cy="247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6EC4F5-627E-4488-8019-00DD80F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11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AC5195-36CD-46E0-B3A8-0343B892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Preliminary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7B7EB-F0F6-42FB-B728-8CCA3714001E}"/>
              </a:ext>
            </a:extLst>
          </p:cNvPr>
          <p:cNvSpPr txBox="1"/>
          <p:nvPr/>
        </p:nvSpPr>
        <p:spPr>
          <a:xfrm>
            <a:off x="1902686" y="1091974"/>
            <a:ext cx="365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b="1" dirty="0">
                <a:solidFill>
                  <a:srgbClr val="FAA740"/>
                </a:solidFill>
                <a:latin typeface="+mj-lt"/>
              </a:rPr>
              <a:t>Deterministic approach</a:t>
            </a:r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F6E50-D9EC-4011-B135-50E95D9D3CAD}"/>
              </a:ext>
            </a:extLst>
          </p:cNvPr>
          <p:cNvSpPr/>
          <p:nvPr/>
        </p:nvSpPr>
        <p:spPr>
          <a:xfrm>
            <a:off x="1902686" y="1786457"/>
            <a:ext cx="45651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latin typeface="+mj-lt"/>
              </a:rPr>
              <a:t>Were flood events predicted at any point in time?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C1DEDE-F7DA-4362-B3A0-053CF2DAD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734767"/>
            <a:ext cx="5404091" cy="436621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47DB72-C1A7-49B1-94EE-FFC41D029FCE}"/>
              </a:ext>
            </a:extLst>
          </p:cNvPr>
          <p:cNvSpPr/>
          <p:nvPr/>
        </p:nvSpPr>
        <p:spPr>
          <a:xfrm>
            <a:off x="1902685" y="2484478"/>
            <a:ext cx="4565155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latin typeface="+mj-lt"/>
              </a:rPr>
              <a:t>Example of the results we are looking for.</a:t>
            </a:r>
          </a:p>
          <a:p>
            <a:endParaRPr lang="it-IT" sz="600" dirty="0">
              <a:latin typeface="+mj-lt"/>
            </a:endParaRPr>
          </a:p>
          <a:p>
            <a:r>
              <a:rPr lang="it-IT" sz="1600" dirty="0">
                <a:latin typeface="+mj-lt"/>
              </a:rPr>
              <a:t>Best performing model (f1 = 0.451):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Brier weighted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Probability threshold: 90%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558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6EC4F5-627E-4488-8019-00DD80F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12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AC5195-36CD-46E0-B3A8-0343B892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Preliminary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7B7EB-F0F6-42FB-B728-8CCA3714001E}"/>
              </a:ext>
            </a:extLst>
          </p:cNvPr>
          <p:cNvSpPr txBox="1"/>
          <p:nvPr/>
        </p:nvSpPr>
        <p:spPr>
          <a:xfrm>
            <a:off x="1902686" y="1091974"/>
            <a:ext cx="365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it-IT" b="1" dirty="0">
                <a:solidFill>
                  <a:srgbClr val="FAA740"/>
                </a:solidFill>
                <a:latin typeface="+mj-lt"/>
              </a:rPr>
              <a:t>Deterministic approach</a:t>
            </a:r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F6E50-D9EC-4011-B135-50E95D9D3CAD}"/>
              </a:ext>
            </a:extLst>
          </p:cNvPr>
          <p:cNvSpPr/>
          <p:nvPr/>
        </p:nvSpPr>
        <p:spPr>
          <a:xfrm>
            <a:off x="1902686" y="1413681"/>
            <a:ext cx="4917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latin typeface="+mj-lt"/>
              </a:rPr>
              <a:t>Was the onset of flood events accurately predicted? </a:t>
            </a:r>
            <a:endParaRPr lang="en-US" sz="1600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A4A1D-0B43-42AE-9D34-542D1CEE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090" y="1755764"/>
            <a:ext cx="11213909" cy="42378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7ADD45D-85CF-4B3A-B9E5-6A18CEE35F86}"/>
              </a:ext>
            </a:extLst>
          </p:cNvPr>
          <p:cNvSpPr/>
          <p:nvPr/>
        </p:nvSpPr>
        <p:spPr>
          <a:xfrm>
            <a:off x="8895381" y="5911974"/>
            <a:ext cx="3115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dirty="0">
                <a:solidFill>
                  <a:srgbClr val="FAA740"/>
                </a:solidFill>
              </a:rPr>
              <a:t>Plot represents only the Ebro!!</a:t>
            </a:r>
            <a:endParaRPr lang="en-US" dirty="0">
              <a:solidFill>
                <a:srgbClr val="FAA74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1C94E7-6E62-4C54-9C9D-0EF1FFAED3AC}"/>
              </a:ext>
            </a:extLst>
          </p:cNvPr>
          <p:cNvGrpSpPr/>
          <p:nvPr/>
        </p:nvGrpSpPr>
        <p:grpSpPr>
          <a:xfrm>
            <a:off x="3014667" y="2437278"/>
            <a:ext cx="6598555" cy="2700226"/>
            <a:chOff x="1383987" y="1370323"/>
            <a:chExt cx="3903237" cy="1597262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BE4F78F-432B-4829-8E00-CE2B8FDB1C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0389" r="65193" b="40081"/>
            <a:stretch/>
          </p:blipFill>
          <p:spPr>
            <a:xfrm>
              <a:off x="1383987" y="1461305"/>
              <a:ext cx="3903237" cy="125141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D399C4B-8280-459A-A2AA-16B920456F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65193" b="97248"/>
            <a:stretch/>
          </p:blipFill>
          <p:spPr>
            <a:xfrm>
              <a:off x="1383987" y="1370323"/>
              <a:ext cx="3903237" cy="11661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638C717-76B9-4F1B-93BD-64BE8EA086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3669" r="65193"/>
            <a:stretch/>
          </p:blipFill>
          <p:spPr>
            <a:xfrm>
              <a:off x="1383987" y="2699290"/>
              <a:ext cx="3903237" cy="2682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464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28D7CE7-E7E4-4EE3-A201-C6BA24418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C6B9F-0E98-4432-9667-078871901AF6}"/>
              </a:ext>
            </a:extLst>
          </p:cNvPr>
          <p:cNvSpPr txBox="1"/>
          <p:nvPr/>
        </p:nvSpPr>
        <p:spPr>
          <a:xfrm>
            <a:off x="1956418" y="1079132"/>
            <a:ext cx="97603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/>
            <a:r>
              <a:rPr lang="it-IT" sz="1600" dirty="0">
                <a:latin typeface="+mj-lt"/>
              </a:rPr>
              <a:t>Bartholmes, J.C., Thielen, J., Ramos, M.H., Gentilini, S. The european flood alert system EFAS – Part 2: statistical skill assessment of probabilistic and deterministic operational forecasts. Hydrology and Earth System Sciences, 13, 141-153, 2009.</a:t>
            </a:r>
          </a:p>
          <a:p>
            <a:pPr marL="228600" indent="-228600"/>
            <a:r>
              <a:rPr lang="it-IT" sz="1600" dirty="0">
                <a:latin typeface="+mj-lt"/>
              </a:rPr>
              <a:t>Cloke, H.L., Pappenberger, F., Smith, P.J., Wetterhall, F. How do I know if I’ve improved my continental scale flood early warning system? Environmental Research Letters, 12 (2017)</a:t>
            </a:r>
          </a:p>
          <a:p>
            <a:pPr marL="228600" indent="-228600"/>
            <a:r>
              <a:rPr lang="it-IT" sz="1600" dirty="0">
                <a:latin typeface="+mj-lt"/>
                <a:hlinkClick r:id="rId2"/>
              </a:rPr>
              <a:t>EFAS v4.0 ERIC flash flood forecast</a:t>
            </a:r>
            <a:endParaRPr lang="it-IT" sz="1600" dirty="0">
              <a:latin typeface="+mj-lt"/>
            </a:endParaRPr>
          </a:p>
          <a:p>
            <a:pPr marL="228600" indent="-228600"/>
            <a:r>
              <a:rPr lang="it-IT" sz="1600" dirty="0">
                <a:latin typeface="+mj-lt"/>
                <a:hlinkClick r:id="rId3"/>
              </a:rPr>
              <a:t>EFAS v4.0 medium range forecast</a:t>
            </a:r>
            <a:endParaRPr lang="it-IT" sz="1600" dirty="0">
              <a:latin typeface="+mj-lt"/>
            </a:endParaRPr>
          </a:p>
          <a:p>
            <a:pPr marL="228600" indent="-228600"/>
            <a:r>
              <a:rPr lang="it-IT" sz="1600" dirty="0">
                <a:latin typeface="+mj-lt"/>
                <a:hlinkClick r:id="rId4"/>
              </a:rPr>
              <a:t>EFAS v4.1 ERIC flass flood forecast</a:t>
            </a:r>
            <a:endParaRPr lang="it-IT" sz="1600" dirty="0">
              <a:latin typeface="+mj-lt"/>
            </a:endParaRPr>
          </a:p>
          <a:p>
            <a:pPr marL="228600" indent="-228600"/>
            <a:r>
              <a:rPr lang="it-IT" sz="1600" dirty="0">
                <a:latin typeface="+mj-lt"/>
              </a:rPr>
              <a:t>Hall, L. Integrating measures of model performance and forecast skill into European Flood Awareness System (EFAS) notifications. Master thesis, University Utrecht (2021)</a:t>
            </a:r>
          </a:p>
          <a:p>
            <a:pPr marL="228600" indent="-228600"/>
            <a:r>
              <a:rPr lang="it-IT" sz="1600" dirty="0">
                <a:latin typeface="+mj-lt"/>
              </a:rPr>
              <a:t>Pappenberger, F., Ramos, M.H., Cloke, H.L., Wetterhall, F., Alfieri, L., Bogner, K., Mueller, A., Salamon. P. How do I know if my forecasts are better? Using benchmarks in hydrological ensemble prediction. Journal of Hydrology, 522, 687-713 (2015)</a:t>
            </a:r>
          </a:p>
          <a:p>
            <a:pPr marL="228600" indent="-228600"/>
            <a:r>
              <a:rPr lang="it-IT" sz="1600" dirty="0">
                <a:latin typeface="+mj-lt"/>
              </a:rPr>
              <a:t>Ramos, M.H., Bartholmes, J., Thielen-del Pozo, J. Development of decision support products based on ensemble forecasts in the European flood alert system. Atmosferic Science Letters 8: 113-119 (2007)</a:t>
            </a:r>
          </a:p>
          <a:p>
            <a:pPr marL="228600" indent="-228600"/>
            <a:r>
              <a:rPr lang="it-IT" sz="1600" dirty="0">
                <a:latin typeface="+mj-lt"/>
              </a:rPr>
              <a:t>Simon, L., Webster, R., Rabin, J. Revisiting precision and recall definition for generative model evaluation. 36° International Conference on Machine Learning (2019) </a:t>
            </a:r>
          </a:p>
          <a:p>
            <a:pPr marL="228600" indent="-228600"/>
            <a:r>
              <a:rPr lang="it-IT" sz="1600" dirty="0">
                <a:latin typeface="+mj-lt"/>
              </a:rPr>
              <a:t>Skoien, J.O., Bogner, K., Salamon, R., Wetterhall, F. On the implementation of postprocessing of runoff forecast ensembles. Journal of Hydrometeorology, 22 (2021)</a:t>
            </a:r>
          </a:p>
          <a:p>
            <a:pPr marL="228600" indent="-228600"/>
            <a:r>
              <a:rPr lang="it-IT" sz="1600" dirty="0">
                <a:latin typeface="+mj-lt"/>
              </a:rPr>
              <a:t>Thielen, J., Bogner, K., Pappenberger, F., Kalas, M., del Medico, M., de Roo, A. Monthly-, medium-, and short-range flood warning: testing the limits of predictability. Meteorological Applications: 77-90 (2009)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6E1E4E-08E8-484F-A81D-D07AEE5C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13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578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469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/>
          <a:lstStyle/>
          <a:p>
            <a:r>
              <a:rPr lang="en-GB" dirty="0"/>
              <a:t>    Objective of the working 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9D0BF-EC9E-4940-8746-EBF90DD7D6B6}"/>
              </a:ext>
            </a:extLst>
          </p:cNvPr>
          <p:cNvSpPr txBox="1"/>
          <p:nvPr/>
        </p:nvSpPr>
        <p:spPr>
          <a:xfrm>
            <a:off x="2059709" y="1320800"/>
            <a:ext cx="7150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+mj-lt"/>
              </a:rPr>
              <a:t>The </a:t>
            </a:r>
            <a:r>
              <a:rPr lang="it-IT" b="1" dirty="0">
                <a:solidFill>
                  <a:srgbClr val="FAA740"/>
                </a:solidFill>
                <a:latin typeface="+mj-lt"/>
              </a:rPr>
              <a:t>objective</a:t>
            </a:r>
            <a:r>
              <a:rPr lang="it-IT" dirty="0">
                <a:latin typeface="+mj-lt"/>
              </a:rPr>
              <a:t> is to assess if the formal notification criteria can be improved to optimize the skill of EFAS notifications.</a:t>
            </a:r>
            <a:endParaRPr lang="en-US" dirty="0">
              <a:latin typeface="+mj-lt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09BE26-BB94-478D-8B9A-1F0FC13657AC}"/>
              </a:ext>
            </a:extLst>
          </p:cNvPr>
          <p:cNvSpPr txBox="1"/>
          <p:nvPr/>
        </p:nvSpPr>
        <p:spPr>
          <a:xfrm>
            <a:off x="2059709" y="2357162"/>
            <a:ext cx="505359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EFAS formal notifications criteria</a:t>
            </a:r>
            <a:endParaRPr lang="it-IT" b="1" dirty="0">
              <a:solidFill>
                <a:srgbClr val="FAA740"/>
              </a:solidFill>
              <a:latin typeface="+mj-lt"/>
            </a:endParaRPr>
          </a:p>
          <a:p>
            <a:endParaRPr lang="it-IT" sz="600" b="1" dirty="0">
              <a:solidFill>
                <a:srgbClr val="FAA74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Catchment part of Condition of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Probabilistic forecasts: ECMWF-ENS or COSMO-LEPS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+mj-lt"/>
              </a:rPr>
              <a:t>Probability of exceeding Q5 ≥ 30%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+mj-lt"/>
              </a:rPr>
              <a:t>Persistence: 3 consecutive forecast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j-lt"/>
              </a:rPr>
              <a:t>Deterministic forecasts: ECMWF or DWD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latin typeface="+mj-lt"/>
              </a:rPr>
              <a:t>At least one of them exceeds Q5</a:t>
            </a:r>
            <a:endParaRPr lang="it-IT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Catchment area ≥ 2000 km²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Lead time ≥ 48 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59731E-A197-4025-A99B-F731678C3627}"/>
              </a:ext>
            </a:extLst>
          </p:cNvPr>
          <p:cNvSpPr txBox="1"/>
          <p:nvPr/>
        </p:nvSpPr>
        <p:spPr>
          <a:xfrm>
            <a:off x="6973743" y="2367988"/>
            <a:ext cx="5218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Research questions</a:t>
            </a:r>
            <a:endParaRPr lang="it-IT" sz="1600" dirty="0">
              <a:latin typeface="+mj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66E091-EDDC-41FD-9B84-586E6491CC26}"/>
              </a:ext>
            </a:extLst>
          </p:cNvPr>
          <p:cNvSpPr txBox="1"/>
          <p:nvPr/>
        </p:nvSpPr>
        <p:spPr>
          <a:xfrm>
            <a:off x="6973742" y="3849988"/>
            <a:ext cx="5218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2"/>
            </a:pPr>
            <a:r>
              <a:rPr lang="it-IT" sz="1600" dirty="0">
                <a:latin typeface="+mj-lt"/>
              </a:rPr>
              <a:t>Is persistence a valuable criteria? Should it be revised?</a:t>
            </a:r>
            <a:endParaRPr lang="en-US" sz="1600" dirty="0"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3E1A7E-7B79-4F51-A1C2-6067A8371020}"/>
              </a:ext>
            </a:extLst>
          </p:cNvPr>
          <p:cNvSpPr txBox="1"/>
          <p:nvPr/>
        </p:nvSpPr>
        <p:spPr>
          <a:xfrm>
            <a:off x="6973743" y="4409296"/>
            <a:ext cx="5053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 startAt="3"/>
            </a:pPr>
            <a:r>
              <a:rPr lang="it-IT" sz="1600" dirty="0">
                <a:latin typeface="+mj-lt"/>
              </a:rPr>
              <a:t>Can the catchment area threshold be reduced?</a:t>
            </a:r>
            <a:endParaRPr lang="en-US" sz="1600" dirty="0">
              <a:latin typeface="+mj-lt"/>
            </a:endParaRPr>
          </a:p>
        </p:txBody>
      </p:sp>
      <p:sp>
        <p:nvSpPr>
          <p:cNvPr id="32" name="Slide Number Placeholder 4">
            <a:extLst>
              <a:ext uri="{FF2B5EF4-FFF2-40B4-BE49-F238E27FC236}">
                <a16:creationId xmlns:a16="http://schemas.microsoft.com/office/drawing/2014/main" id="{4ED0332C-CB31-4BF3-867A-CEC97B47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t>2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CB29E7-B8F6-4669-A3BC-FF208085A8E1}"/>
              </a:ext>
            </a:extLst>
          </p:cNvPr>
          <p:cNvSpPr txBox="1"/>
          <p:nvPr/>
        </p:nvSpPr>
        <p:spPr>
          <a:xfrm>
            <a:off x="6973741" y="2748146"/>
            <a:ext cx="52182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it-IT" sz="1600" dirty="0">
                <a:latin typeface="+mj-lt"/>
              </a:rPr>
              <a:t>Total probability</a:t>
            </a:r>
          </a:p>
          <a:p>
            <a:pPr marL="685800" lvl="1" indent="-228600">
              <a:buFont typeface="+mj-lt"/>
              <a:buAutoNum type="alphaLcPeriod"/>
            </a:pPr>
            <a:r>
              <a:rPr lang="it-IT" sz="1600" dirty="0">
                <a:latin typeface="+mj-lt"/>
              </a:rPr>
              <a:t>How should total probability be calculated?</a:t>
            </a:r>
          </a:p>
          <a:p>
            <a:pPr marL="685800" lvl="1" indent="-228600">
              <a:buFont typeface="+mj-lt"/>
              <a:buAutoNum type="alphaLcPeriod"/>
            </a:pPr>
            <a:r>
              <a:rPr lang="it-IT" sz="1600" dirty="0">
                <a:latin typeface="+mj-lt"/>
              </a:rPr>
              <a:t>What’s the total probability threshold that optimizes skill?</a:t>
            </a:r>
          </a:p>
        </p:txBody>
      </p:sp>
    </p:spTree>
    <p:extLst>
      <p:ext uri="{BB962C8B-B14F-4D97-AF65-F5344CB8AC3E}">
        <p14:creationId xmlns:p14="http://schemas.microsoft.com/office/powerpoint/2010/main" val="52268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8" grpId="0"/>
      <p:bldP spid="29" grpId="0"/>
      <p:bldP spid="30" grpId="0"/>
      <p:bldP spid="31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FEDAE-8807-48A9-ACC3-5104C5C5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3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1FD6ED8-566E-4083-8043-9435777FD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5506DD-F913-4DD8-9463-D5DA7D33BD01}"/>
              </a:ext>
            </a:extLst>
          </p:cNvPr>
          <p:cNvSpPr txBox="1"/>
          <p:nvPr/>
        </p:nvSpPr>
        <p:spPr>
          <a:xfrm>
            <a:off x="2004290" y="1288234"/>
            <a:ext cx="68216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Geographical extent</a:t>
            </a:r>
          </a:p>
          <a:p>
            <a:r>
              <a:rPr lang="it-IT" sz="1600" dirty="0">
                <a:latin typeface="+mj-lt"/>
              </a:rPr>
              <a:t>The analysis will focus on those fixed reporting points that have a contributing area larger than 500 km².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6BE64-3B13-4867-BA02-8F5FC96A33B0}"/>
              </a:ext>
            </a:extLst>
          </p:cNvPr>
          <p:cNvSpPr txBox="1"/>
          <p:nvPr/>
        </p:nvSpPr>
        <p:spPr>
          <a:xfrm>
            <a:off x="2004290" y="2419847"/>
            <a:ext cx="68216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Temporal extent</a:t>
            </a:r>
          </a:p>
          <a:p>
            <a:r>
              <a:rPr lang="it-IT" sz="1600" dirty="0">
                <a:latin typeface="+mj-lt"/>
              </a:rPr>
              <a:t>The period of analysis is from October 2020 till present, that for which EFAS v4.0 water balance and forecast is available.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E51394-0F82-4D14-8D5E-8A78768505F5}"/>
              </a:ext>
            </a:extLst>
          </p:cNvPr>
          <p:cNvSpPr txBox="1"/>
          <p:nvPr/>
        </p:nvSpPr>
        <p:spPr>
          <a:xfrm>
            <a:off x="2004290" y="3540001"/>
            <a:ext cx="62705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Discharge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Observed: we will use EFAS v4.0 water balance as a proxy of observed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Predicted: EFAS v4.0 reforecast for the 4 meteorological forcings (ECMWF-ENS, COSMO-LEPS, ECMWF, DWD).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Discharge asociated with the 5-year return period.</a:t>
            </a:r>
          </a:p>
        </p:txBody>
      </p:sp>
    </p:spTree>
    <p:extLst>
      <p:ext uri="{BB962C8B-B14F-4D97-AF65-F5344CB8AC3E}">
        <p14:creationId xmlns:p14="http://schemas.microsoft.com/office/powerpoint/2010/main" val="37366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B7324C-52AD-46C8-AF88-CC64FB3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4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80054C-48C6-4E38-B7F6-E31511B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Methods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B6FD57-6D6E-4809-B515-9643EB9D2017}"/>
              </a:ext>
            </a:extLst>
          </p:cNvPr>
          <p:cNvSpPr txBox="1"/>
          <p:nvPr/>
        </p:nvSpPr>
        <p:spPr>
          <a:xfrm>
            <a:off x="1902688" y="1126649"/>
            <a:ext cx="80910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1.1 Identify observed events</a:t>
            </a:r>
          </a:p>
          <a:p>
            <a:r>
              <a:rPr lang="it-IT" sz="1600" dirty="0">
                <a:latin typeface="+mj-lt"/>
              </a:rPr>
              <a:t>Apply the discharge threshold criteria to the observed discharge to estimate the number of flood events that took place during the last 2 year.</a:t>
            </a:r>
            <a:endParaRPr lang="en-US" sz="1600" dirty="0"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31CB7-DC76-4A51-9F7D-EEDB22FC5098}"/>
              </a:ext>
            </a:extLst>
          </p:cNvPr>
          <p:cNvSpPr/>
          <p:nvPr/>
        </p:nvSpPr>
        <p:spPr>
          <a:xfrm>
            <a:off x="1902689" y="790272"/>
            <a:ext cx="1356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1 Preanalysis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4E3CF3-3B81-4090-987E-F40D1DB489C4}"/>
              </a:ext>
            </a:extLst>
          </p:cNvPr>
          <p:cNvSpPr txBox="1"/>
          <p:nvPr/>
        </p:nvSpPr>
        <p:spPr>
          <a:xfrm>
            <a:off x="1902688" y="2657245"/>
            <a:ext cx="809105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1.2 Identify predicted events</a:t>
            </a:r>
          </a:p>
          <a:p>
            <a:r>
              <a:rPr lang="it-IT" sz="1600" dirty="0">
                <a:latin typeface="+mj-lt"/>
              </a:rPr>
              <a:t>Apply the discharge threshold criteria to the forecasted discharge to estimate the exceedance probability for each meteorological forcing.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7E2B5CB-8A4A-4402-A493-D675F8A79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070859"/>
              </p:ext>
            </p:extLst>
          </p:nvPr>
        </p:nvGraphicFramePr>
        <p:xfrm>
          <a:off x="2813686" y="2030822"/>
          <a:ext cx="7315214" cy="371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41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185975">
                <a:tc gridSpan="4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0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4027"/>
                  </a:ext>
                </a:extLst>
              </a:tr>
              <a:tr h="185975">
                <a:tc>
                  <a:txBody>
                    <a:bodyPr/>
                    <a:lstStyle/>
                    <a:p>
                      <a:pPr marL="0" indent="0" algn="ctr"/>
                      <a:r>
                        <a:rPr lang="es-E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ECEEA6-5DA1-483D-998D-1AB4E86C5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78497"/>
              </p:ext>
            </p:extLst>
          </p:nvPr>
        </p:nvGraphicFramePr>
        <p:xfrm>
          <a:off x="2813686" y="4212168"/>
          <a:ext cx="7315214" cy="1996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41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19199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182141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181457">
                <a:tc gridSpan="40">
                  <a:txBody>
                    <a:bodyPr/>
                    <a:lstStyle/>
                    <a:p>
                      <a:pPr marL="0" indent="0" algn="ctr"/>
                      <a:r>
                        <a:rPr lang="es-ES" sz="11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datetime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05071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marL="0" indent="0"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181457"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F285247-F965-41F2-BBD1-3F15B8A33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458536"/>
              </p:ext>
            </p:extLst>
          </p:nvPr>
        </p:nvGraphicFramePr>
        <p:xfrm>
          <a:off x="2628688" y="4361866"/>
          <a:ext cx="184998" cy="1810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998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</a:tblGrid>
              <a:tr h="1810512">
                <a:tc>
                  <a:txBody>
                    <a:bodyPr/>
                    <a:lstStyle/>
                    <a:p>
                      <a:pPr marL="0" indent="0" algn="ctr"/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Leadime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79799" marR="79799" marT="39899" marB="39899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25E0794-C7CC-4B17-AD28-789258AA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481297"/>
              </p:ext>
            </p:extLst>
          </p:nvPr>
        </p:nvGraphicFramePr>
        <p:xfrm>
          <a:off x="10109494" y="4351701"/>
          <a:ext cx="205479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798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Station</a:t>
                      </a:r>
                      <a:r>
                        <a:rPr lang="es-ES" sz="14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X &amp; </a:t>
                      </a:r>
                      <a:r>
                        <a:rPr lang="es-ES" sz="14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meteo</a:t>
                      </a:r>
                      <a:r>
                        <a:rPr lang="es-ES" sz="14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4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forcing</a:t>
                      </a:r>
                      <a:r>
                        <a:rPr lang="es-ES" sz="14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Y</a:t>
                      </a:r>
                      <a:endParaRPr lang="en-US" sz="12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4027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24878D65-2E32-49F3-8363-1E059AD734D1}"/>
              </a:ext>
            </a:extLst>
          </p:cNvPr>
          <p:cNvSpPr txBox="1"/>
          <p:nvPr/>
        </p:nvSpPr>
        <p:spPr>
          <a:xfrm>
            <a:off x="1902687" y="3781812"/>
            <a:ext cx="9814031" cy="584775"/>
          </a:xfrm>
          <a:prstGeom prst="rect">
            <a:avLst/>
          </a:prstGeom>
          <a:noFill/>
        </p:spPr>
        <p:txBody>
          <a:bodyPr wrap="square" numCol="4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Total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Probability threshold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Persistence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Time windows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latin typeface="+mj-lt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1A1A49A-E863-4C8F-891B-6AEEC669D1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335431"/>
              </p:ext>
            </p:extLst>
          </p:nvPr>
        </p:nvGraphicFramePr>
        <p:xfrm>
          <a:off x="10395244" y="2183858"/>
          <a:ext cx="1796756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75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439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Station</a:t>
                      </a:r>
                      <a:r>
                        <a:rPr lang="es-ES" sz="1400" b="1" kern="1200" noProof="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X </a:t>
                      </a:r>
                      <a:endParaRPr lang="en-US" sz="12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4740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D6C7A07-5B4E-4C21-A884-08063E90EF3E}"/>
              </a:ext>
            </a:extLst>
          </p:cNvPr>
          <p:cNvSpPr txBox="1"/>
          <p:nvPr/>
        </p:nvSpPr>
        <p:spPr>
          <a:xfrm>
            <a:off x="1902686" y="3504901"/>
            <a:ext cx="8091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+mj-lt"/>
              </a:rPr>
              <a:t>Criteria to define an event:</a:t>
            </a:r>
          </a:p>
        </p:txBody>
      </p:sp>
    </p:spTree>
    <p:extLst>
      <p:ext uri="{BB962C8B-B14F-4D97-AF65-F5344CB8AC3E}">
        <p14:creationId xmlns:p14="http://schemas.microsoft.com/office/powerpoint/2010/main" val="3773149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14" grpId="0"/>
      <p:bldP spid="21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B7324C-52AD-46C8-AF88-CC64FB3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5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80054C-48C6-4E38-B7F6-E31511B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06083-13CC-4292-9350-68FE29925AC1}"/>
              </a:ext>
            </a:extLst>
          </p:cNvPr>
          <p:cNvSpPr txBox="1"/>
          <p:nvPr/>
        </p:nvSpPr>
        <p:spPr>
          <a:xfrm>
            <a:off x="1902685" y="1300206"/>
            <a:ext cx="80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1.3 Selection of stations</a:t>
            </a:r>
          </a:p>
          <a:p>
            <a:endParaRPr lang="it-IT" sz="600" dirty="0">
              <a:solidFill>
                <a:srgbClr val="FAA740"/>
              </a:solidFill>
              <a:latin typeface="+mj-lt"/>
            </a:endParaRPr>
          </a:p>
          <a:p>
            <a:r>
              <a:rPr lang="es-ES" sz="1600" dirty="0" err="1">
                <a:latin typeface="+mj-lt"/>
              </a:rPr>
              <a:t>There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is</a:t>
            </a:r>
            <a:r>
              <a:rPr lang="es-ES" sz="1600" dirty="0">
                <a:latin typeface="+mj-lt"/>
              </a:rPr>
              <a:t> a </a:t>
            </a:r>
            <a:r>
              <a:rPr lang="es-ES" sz="1600" dirty="0" err="1">
                <a:latin typeface="+mj-lt"/>
              </a:rPr>
              <a:t>high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correlation</a:t>
            </a:r>
            <a:r>
              <a:rPr lang="es-ES" sz="1600" dirty="0">
                <a:latin typeface="+mj-lt"/>
              </a:rPr>
              <a:t> in </a:t>
            </a:r>
            <a:r>
              <a:rPr lang="es-ES" sz="1600" dirty="0" err="1">
                <a:latin typeface="+mj-lt"/>
              </a:rPr>
              <a:t>the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flood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events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between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fixed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reporting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points</a:t>
            </a:r>
            <a:r>
              <a:rPr lang="es-ES" sz="1600" dirty="0">
                <a:latin typeface="+mj-lt"/>
              </a:rPr>
              <a:t> in a </a:t>
            </a:r>
            <a:r>
              <a:rPr lang="es-ES" sz="1600" dirty="0" err="1">
                <a:latin typeface="+mj-lt"/>
              </a:rPr>
              <a:t>catchment</a:t>
            </a:r>
            <a:r>
              <a:rPr lang="es-ES" sz="1600" dirty="0">
                <a:latin typeface="+mj-lt"/>
              </a:rPr>
              <a:t>.</a:t>
            </a:r>
          </a:p>
          <a:p>
            <a:r>
              <a:rPr lang="es-ES" sz="1600" dirty="0" err="1">
                <a:latin typeface="+mj-lt"/>
              </a:rPr>
              <a:t>If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we</a:t>
            </a:r>
            <a:r>
              <a:rPr lang="es-ES" sz="1600" dirty="0">
                <a:latin typeface="+mj-lt"/>
              </a:rPr>
              <a:t> do </a:t>
            </a:r>
            <a:r>
              <a:rPr lang="es-ES" sz="1600" dirty="0" err="1">
                <a:latin typeface="+mj-lt"/>
              </a:rPr>
              <a:t>not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remove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this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correlation</a:t>
            </a:r>
            <a:r>
              <a:rPr lang="es-ES" sz="1600" dirty="0">
                <a:latin typeface="+mj-lt"/>
              </a:rPr>
              <a:t>, </a:t>
            </a:r>
            <a:r>
              <a:rPr lang="es-ES" sz="1600" dirty="0" err="1">
                <a:latin typeface="+mj-lt"/>
              </a:rPr>
              <a:t>we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would</a:t>
            </a:r>
            <a:r>
              <a:rPr lang="es-ES" sz="1600" dirty="0">
                <a:latin typeface="+mj-lt"/>
              </a:rPr>
              <a:t> be </a:t>
            </a:r>
            <a:r>
              <a:rPr lang="es-ES" sz="1600" dirty="0" err="1">
                <a:latin typeface="+mj-lt"/>
              </a:rPr>
              <a:t>analysing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the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same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flood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event</a:t>
            </a:r>
            <a:r>
              <a:rPr lang="es-ES" sz="1600" dirty="0">
                <a:latin typeface="+mj-lt"/>
              </a:rPr>
              <a:t> </a:t>
            </a:r>
            <a:r>
              <a:rPr lang="es-ES" sz="1600" dirty="0" err="1">
                <a:latin typeface="+mj-lt"/>
              </a:rPr>
              <a:t>multiple</a:t>
            </a:r>
            <a:r>
              <a:rPr lang="es-ES" sz="1600" dirty="0">
                <a:latin typeface="+mj-lt"/>
              </a:rPr>
              <a:t> times.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8AF520-2AE6-46FD-BE32-F8699A3327CC}"/>
              </a:ext>
            </a:extLst>
          </p:cNvPr>
          <p:cNvSpPr txBox="1"/>
          <p:nvPr/>
        </p:nvSpPr>
        <p:spPr>
          <a:xfrm>
            <a:off x="1902689" y="2207245"/>
            <a:ext cx="68216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+mj-lt"/>
              </a:rPr>
              <a:t>Procedure for each catchment: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Sort stations from downstream-upstream, and by the number of observed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Remove stations with a Spearman correlation coefficient higher than 0.9. Priority is given to stations with observed events and downstream.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B4C89B-83D1-4109-B11B-25CD78FCB6DD}"/>
              </a:ext>
            </a:extLst>
          </p:cNvPr>
          <p:cNvGrpSpPr/>
          <p:nvPr/>
        </p:nvGrpSpPr>
        <p:grpSpPr>
          <a:xfrm>
            <a:off x="1983652" y="3530684"/>
            <a:ext cx="9710382" cy="2715399"/>
            <a:chOff x="1983652" y="3530684"/>
            <a:chExt cx="9710382" cy="27153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6B2D708-D809-45D5-8E92-CE03BE4BEE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6457"/>
            <a:stretch/>
          </p:blipFill>
          <p:spPr>
            <a:xfrm>
              <a:off x="1983652" y="3591853"/>
              <a:ext cx="7494575" cy="2654230"/>
            </a:xfrm>
            <a:prstGeom prst="rect">
              <a:avLst/>
            </a:prstGeom>
          </p:spPr>
        </p:pic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34E6DED-35AC-4687-B638-13C9816636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08" b="1835"/>
            <a:stretch/>
          </p:blipFill>
          <p:spPr>
            <a:xfrm>
              <a:off x="9478227" y="3530684"/>
              <a:ext cx="2215807" cy="2624328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3B452DD-45B4-467A-BDD1-F0C10810A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86130" y="3530684"/>
              <a:ext cx="1106350" cy="507424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0EB43E2-9D05-4F73-A355-301136801F7B}"/>
              </a:ext>
            </a:extLst>
          </p:cNvPr>
          <p:cNvGrpSpPr/>
          <p:nvPr/>
        </p:nvGrpSpPr>
        <p:grpSpPr>
          <a:xfrm>
            <a:off x="1983652" y="3583178"/>
            <a:ext cx="9821585" cy="2633003"/>
            <a:chOff x="1716952" y="6848475"/>
            <a:chExt cx="9821585" cy="263300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1CD2E81-14EB-4620-A075-7A626765B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127" b="-1"/>
            <a:stretch/>
          </p:blipFill>
          <p:spPr>
            <a:xfrm>
              <a:off x="1716952" y="6858000"/>
              <a:ext cx="7494575" cy="2623478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0145B82-236E-47A3-872A-2C125EFE69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74" b="2570"/>
            <a:stretch/>
          </p:blipFill>
          <p:spPr>
            <a:xfrm>
              <a:off x="9211527" y="6857150"/>
              <a:ext cx="2327010" cy="262432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3EF38ED-A4D8-4C1A-ADD3-E24E57DB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0437" y="6848475"/>
              <a:ext cx="1106350" cy="507424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87138A6-6506-440E-9A6D-9CC298AD1F80}"/>
              </a:ext>
            </a:extLst>
          </p:cNvPr>
          <p:cNvSpPr/>
          <p:nvPr/>
        </p:nvSpPr>
        <p:spPr>
          <a:xfrm>
            <a:off x="1902689" y="790272"/>
            <a:ext cx="1356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1 Preanalysis</a:t>
            </a:r>
          </a:p>
        </p:txBody>
      </p:sp>
    </p:spTree>
    <p:extLst>
      <p:ext uri="{BB962C8B-B14F-4D97-AF65-F5344CB8AC3E}">
        <p14:creationId xmlns:p14="http://schemas.microsoft.com/office/powerpoint/2010/main" val="78993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B7324C-52AD-46C8-AF88-CC64FB3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47777" y="6023155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6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80054C-48C6-4E38-B7F6-E31511B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F241A-FD4E-415D-97D3-DAB8DD74806E}"/>
              </a:ext>
            </a:extLst>
          </p:cNvPr>
          <p:cNvSpPr txBox="1"/>
          <p:nvPr/>
        </p:nvSpPr>
        <p:spPr>
          <a:xfrm>
            <a:off x="1902689" y="1293822"/>
            <a:ext cx="50124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2.1 Probabilistic point of view</a:t>
            </a:r>
          </a:p>
          <a:p>
            <a:r>
              <a:rPr lang="it-IT" sz="1600" dirty="0">
                <a:latin typeface="+mj-lt"/>
              </a:rPr>
              <a:t>The </a:t>
            </a:r>
            <a:r>
              <a:rPr lang="it-IT" sz="1600" b="1" dirty="0">
                <a:latin typeface="+mj-lt"/>
              </a:rPr>
              <a:t>Brier score</a:t>
            </a:r>
            <a:r>
              <a:rPr lang="it-IT" sz="1600" dirty="0">
                <a:latin typeface="+mj-lt"/>
              </a:rPr>
              <a:t> is a metric that would allow us to make use of the probabilistic nature of EFAS forecasts.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9FA9A7-AF62-45E9-AE48-1A4E0979CE48}"/>
                  </a:ext>
                </a:extLst>
              </p:cNvPr>
              <p:cNvSpPr/>
              <p:nvPr/>
            </p:nvSpPr>
            <p:spPr>
              <a:xfrm>
                <a:off x="8608153" y="1475089"/>
                <a:ext cx="2236574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𝐵𝑆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D9FA9A7-AF62-45E9-AE48-1A4E0979CE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153" y="1475089"/>
                <a:ext cx="2236574" cy="6805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D25DA2C-D444-487A-9555-AB3D16E3B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59667"/>
              </p:ext>
            </p:extLst>
          </p:nvPr>
        </p:nvGraphicFramePr>
        <p:xfrm>
          <a:off x="2842419" y="3792045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B0D6664-2117-49E2-BB2C-877B1EFC5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772569"/>
              </p:ext>
            </p:extLst>
          </p:nvPr>
        </p:nvGraphicFramePr>
        <p:xfrm>
          <a:off x="2390693" y="3792045"/>
          <a:ext cx="451726" cy="2074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  <a:gridCol w="28408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99766">
                <a:tc rowSpan="10">
                  <a:txBody>
                    <a:bodyPr/>
                    <a:lstStyle/>
                    <a:p>
                      <a:pPr marL="0" indent="0" algn="ctr"/>
                      <a:r>
                        <a:rPr lang="es-ES" sz="1100" dirty="0" err="1">
                          <a:solidFill>
                            <a:schemeClr val="tx1"/>
                          </a:solidFill>
                          <a:latin typeface="+mj-lt"/>
                        </a:rPr>
                        <a:t>Leadime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+mj-lt"/>
                        </a:rPr>
                        <a:t> (h)</a:t>
                      </a:r>
                      <a:endParaRPr lang="en-US" sz="11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12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24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11565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36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3285"/>
                  </a:ext>
                </a:extLst>
              </a:tr>
              <a:tr h="245722">
                <a:tc vMerge="1">
                  <a:txBody>
                    <a:bodyPr/>
                    <a:lstStyle/>
                    <a:p>
                      <a:pPr marL="0" indent="0" algn="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48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60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72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84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30781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96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108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99766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CCE1C16-E9EC-4846-BDB5-31697EFE6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61344"/>
              </p:ext>
            </p:extLst>
          </p:nvPr>
        </p:nvGraphicFramePr>
        <p:xfrm>
          <a:off x="2842419" y="3304365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r>
                        <a:rPr lang="es-E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lt"/>
                        </a:rPr>
                        <a:t>0</a:t>
                      </a:r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272107A-F5B7-48FD-A617-8E06324D4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113210"/>
              </p:ext>
            </p:extLst>
          </p:nvPr>
        </p:nvGraphicFramePr>
        <p:xfrm>
          <a:off x="11574693" y="3792045"/>
          <a:ext cx="254832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832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9DD71294-957A-4645-B204-B8BC92F3F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012735"/>
              </p:ext>
            </p:extLst>
          </p:nvPr>
        </p:nvGraphicFramePr>
        <p:xfrm>
          <a:off x="2842419" y="2415981"/>
          <a:ext cx="8365019" cy="890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194365">
                <a:tc gridSpan="4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50" b="1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0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1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97807"/>
                  </a:ext>
                </a:extLst>
              </a:tr>
              <a:tr h="685202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24-Nov 00:00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5AB0F8F4-A55D-45C8-A0B6-029CCFB7F37D}"/>
              </a:ext>
            </a:extLst>
          </p:cNvPr>
          <p:cNvSpPr/>
          <p:nvPr/>
        </p:nvSpPr>
        <p:spPr>
          <a:xfrm>
            <a:off x="1901592" y="2983529"/>
            <a:ext cx="430887" cy="890942"/>
          </a:xfrm>
          <a:prstGeom prst="rect">
            <a:avLst/>
          </a:prstGeom>
        </p:spPr>
        <p:txBody>
          <a:bodyPr vert="vert270"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(</a:t>
            </a:r>
            <a:r>
              <a:rPr lang="es-ES" sz="1400" b="1" i="1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P</a:t>
            </a:r>
            <a:r>
              <a:rPr lang="es-ES" sz="1400" b="1" i="1" baseline="-25000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obs</a:t>
            </a:r>
            <a:r>
              <a:rPr lang="es-E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)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B56D39-E607-46C3-8023-B608A31A1D8E}"/>
              </a:ext>
            </a:extLst>
          </p:cNvPr>
          <p:cNvSpPr/>
          <p:nvPr/>
        </p:nvSpPr>
        <p:spPr>
          <a:xfrm>
            <a:off x="1926606" y="4398473"/>
            <a:ext cx="430887" cy="861774"/>
          </a:xfrm>
          <a:prstGeom prst="rect">
            <a:avLst/>
          </a:prstGeom>
        </p:spPr>
        <p:txBody>
          <a:bodyPr vert="vert270" wrap="square" lIns="0" tIns="0" rIns="0" bIns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+mj-lt"/>
              </a:rPr>
              <a:t>Predicted</a:t>
            </a:r>
          </a:p>
          <a:p>
            <a:pPr algn="ctr"/>
            <a:r>
              <a:rPr lang="es-ES" sz="1400" b="1" dirty="0">
                <a:solidFill>
                  <a:schemeClr val="accent1"/>
                </a:solidFill>
                <a:latin typeface="+mj-lt"/>
              </a:rPr>
              <a:t>(</a:t>
            </a:r>
            <a:r>
              <a:rPr lang="es-ES" sz="1400" b="1" i="1" dirty="0" err="1">
                <a:solidFill>
                  <a:schemeClr val="accent1"/>
                </a:solidFill>
                <a:latin typeface="+mj-lt"/>
              </a:rPr>
              <a:t>P</a:t>
            </a:r>
            <a:r>
              <a:rPr lang="es-ES" sz="1400" b="1" i="1" baseline="-25000" dirty="0" err="1">
                <a:solidFill>
                  <a:schemeClr val="accent1"/>
                </a:solidFill>
                <a:latin typeface="+mj-lt"/>
              </a:rPr>
              <a:t>pred</a:t>
            </a:r>
            <a:r>
              <a:rPr lang="es-ES" sz="1400" b="1" dirty="0">
                <a:solidFill>
                  <a:schemeClr val="accent1"/>
                </a:solidFill>
                <a:latin typeface="+mj-lt"/>
              </a:rPr>
              <a:t>)</a:t>
            </a:r>
            <a:endParaRPr lang="en-US" sz="14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A0D319-0DDF-467F-8518-3AE83E03F76E}"/>
              </a:ext>
            </a:extLst>
          </p:cNvPr>
          <p:cNvSpPr/>
          <p:nvPr/>
        </p:nvSpPr>
        <p:spPr>
          <a:xfrm>
            <a:off x="11229639" y="3254225"/>
            <a:ext cx="9449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Brier score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8F211DD-F719-4090-9FA1-91DEFB5F1B3F}"/>
              </a:ext>
            </a:extLst>
          </p:cNvPr>
          <p:cNvSpPr/>
          <p:nvPr/>
        </p:nvSpPr>
        <p:spPr>
          <a:xfrm>
            <a:off x="1902689" y="790272"/>
            <a:ext cx="107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2 Analysis</a:t>
            </a:r>
          </a:p>
        </p:txBody>
      </p:sp>
    </p:spTree>
    <p:extLst>
      <p:ext uri="{BB962C8B-B14F-4D97-AF65-F5344CB8AC3E}">
        <p14:creationId xmlns:p14="http://schemas.microsoft.com/office/powerpoint/2010/main" val="154287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3CF657F-0EF8-492D-AEBB-BD58C7F13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631106"/>
              </p:ext>
            </p:extLst>
          </p:nvPr>
        </p:nvGraphicFramePr>
        <p:xfrm>
          <a:off x="3161536" y="5768615"/>
          <a:ext cx="8365013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53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336778106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377E81C-2D5C-4E71-B0F4-2E776F7C4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38444"/>
              </p:ext>
            </p:extLst>
          </p:nvPr>
        </p:nvGraphicFramePr>
        <p:xfrm>
          <a:off x="3174802" y="5327177"/>
          <a:ext cx="8365017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83107877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F1D4FF2-D8F9-44A6-8B49-80A9D4A2B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580169"/>
              </p:ext>
            </p:extLst>
          </p:nvPr>
        </p:nvGraphicFramePr>
        <p:xfrm>
          <a:off x="3167947" y="5768378"/>
          <a:ext cx="8365013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53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336778106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B7324C-52AD-46C8-AF88-CC64FB3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7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80054C-48C6-4E38-B7F6-E31511B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F241A-FD4E-415D-97D3-DAB8DD74806E}"/>
              </a:ext>
            </a:extLst>
          </p:cNvPr>
          <p:cNvSpPr txBox="1"/>
          <p:nvPr/>
        </p:nvSpPr>
        <p:spPr>
          <a:xfrm>
            <a:off x="1902689" y="1350972"/>
            <a:ext cx="8091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2.2 Deterministic point of view</a:t>
            </a:r>
          </a:p>
          <a:p>
            <a:endParaRPr lang="it-IT" sz="600" dirty="0">
              <a:solidFill>
                <a:srgbClr val="FAA740"/>
              </a:solidFill>
              <a:latin typeface="+mj-lt"/>
            </a:endParaRPr>
          </a:p>
          <a:p>
            <a:r>
              <a:rPr lang="it-IT" sz="1600" dirty="0">
                <a:latin typeface="+mj-lt"/>
              </a:rPr>
              <a:t>By applying notification criteria (probability threshold, persistence...) we convert the probabilistic EFAS forecast into an </a:t>
            </a:r>
            <a:r>
              <a:rPr lang="it-IT" sz="1600" b="1" dirty="0">
                <a:latin typeface="+mj-lt"/>
              </a:rPr>
              <a:t>imbalanced binary classification problem</a:t>
            </a:r>
            <a:r>
              <a:rPr lang="it-IT" sz="1600" dirty="0">
                <a:latin typeface="+mj-lt"/>
              </a:rPr>
              <a:t>.</a:t>
            </a:r>
            <a:endParaRPr lang="en-US" sz="16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950260-6C54-4469-B493-7A8E8191ECF5}"/>
              </a:ext>
            </a:extLst>
          </p:cNvPr>
          <p:cNvSpPr/>
          <p:nvPr/>
        </p:nvSpPr>
        <p:spPr>
          <a:xfrm>
            <a:off x="1985766" y="5312510"/>
            <a:ext cx="11757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  <a:latin typeface="+mj-lt"/>
              </a:rPr>
              <a:t>Predicted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40485B-0A03-4CD6-90BE-1BDAEFDEEAA2}"/>
              </a:ext>
            </a:extLst>
          </p:cNvPr>
          <p:cNvSpPr/>
          <p:nvPr/>
        </p:nvSpPr>
        <p:spPr>
          <a:xfrm>
            <a:off x="1986979" y="5768615"/>
            <a:ext cx="11809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events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B5D5D9-4078-4FD6-8FC4-4396B99FFF5D}"/>
              </a:ext>
            </a:extLst>
          </p:cNvPr>
          <p:cNvSpPr txBox="1"/>
          <p:nvPr/>
        </p:nvSpPr>
        <p:spPr>
          <a:xfrm>
            <a:off x="1986979" y="2711874"/>
            <a:ext cx="81166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+mj-lt"/>
              </a:rPr>
              <a:t>What do we consider a good forecast?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Is the first event a hit? Or a miss and a false alarm, instead?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latin typeface="+mj-lt"/>
              </a:rPr>
              <a:t>Are we looking at the «exact» time of the onset, or we are looking at the whole exceeding period?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0754FD37-D192-456D-B8C4-9B19DF2EC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93868"/>
              </p:ext>
            </p:extLst>
          </p:nvPr>
        </p:nvGraphicFramePr>
        <p:xfrm>
          <a:off x="3167943" y="2819860"/>
          <a:ext cx="8365017" cy="228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97280599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0">
                  <a:txBody>
                    <a:bodyPr/>
                    <a:lstStyle/>
                    <a:p>
                      <a:pPr marL="0" indent="0" algn="ctr"/>
                      <a:r>
                        <a:rPr lang="es-ES" sz="11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datetime</a:t>
                      </a:r>
                      <a:endParaRPr 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959305"/>
                  </a:ext>
                </a:extLst>
              </a:tr>
              <a:tr h="207498">
                <a:tc rowSpan="10"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ES" sz="11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leadtime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CC74930-B7AF-410E-A1ED-572C0E028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371261"/>
              </p:ext>
            </p:extLst>
          </p:nvPr>
        </p:nvGraphicFramePr>
        <p:xfrm>
          <a:off x="3167943" y="2825779"/>
          <a:ext cx="8365017" cy="2282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88404672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367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27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763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19880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0">
                  <a:txBody>
                    <a:bodyPr/>
                    <a:lstStyle/>
                    <a:p>
                      <a:pPr marL="0" indent="0" algn="ctr"/>
                      <a:r>
                        <a:rPr lang="es-ES" sz="11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636261"/>
                  </a:ext>
                </a:extLst>
              </a:tr>
              <a:tr h="207498">
                <a:tc rowSpan="10">
                  <a:txBody>
                    <a:bodyPr/>
                    <a:lstStyle/>
                    <a:p>
                      <a:pPr marL="0" indent="0" algn="ctr" defTabSz="914400" rtl="0" eaLnBrk="1" latinLnBrk="0" hangingPunct="1"/>
                      <a:r>
                        <a:rPr lang="es-ES" sz="11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leadtime</a:t>
                      </a:r>
                      <a:endParaRPr lang="en-US" sz="11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 vMerge="1"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10CDD8-7FAE-494F-B3CE-0429A05BD521}"/>
                  </a:ext>
                </a:extLst>
              </p:cNvPr>
              <p:cNvSpPr/>
              <p:nvPr/>
            </p:nvSpPr>
            <p:spPr>
              <a:xfrm>
                <a:off x="10133461" y="2994439"/>
                <a:ext cx="1513107" cy="492443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6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600" b="0" i="1" dirty="0" smtClean="0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𝑡h𝑟𝑒𝑠h𝑜𝑙𝑑</m:t>
                          </m:r>
                        </m:sub>
                      </m:sSub>
                      <m:r>
                        <a:rPr lang="es-ES" sz="1600" b="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0.3</m:t>
                      </m:r>
                    </m:oMath>
                  </m:oMathPara>
                </a14:m>
                <a:endParaRPr lang="es-ES" sz="1600" dirty="0">
                  <a:solidFill>
                    <a:schemeClr val="accent4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160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𝑃𝑒𝑟𝑠𝑖𝑠𝑡𝑒𝑛𝑐𝑒</m:t>
                      </m:r>
                      <m:r>
                        <a:rPr lang="es-ES" sz="1600" i="1" dirty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010CDD8-7FAE-494F-B3CE-0429A05BD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461" y="2994439"/>
                <a:ext cx="1513107" cy="492443"/>
              </a:xfrm>
              <a:prstGeom prst="rect">
                <a:avLst/>
              </a:prstGeom>
              <a:blipFill>
                <a:blip r:embed="rId3"/>
                <a:stretch>
                  <a:fillRect l="-2410" r="-2410" b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62CEDDB-79A5-42E9-8847-EF3C8293B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363500"/>
              </p:ext>
            </p:extLst>
          </p:nvPr>
        </p:nvGraphicFramePr>
        <p:xfrm>
          <a:off x="3174803" y="5334024"/>
          <a:ext cx="8365017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83107877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accent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9126D20-0FD9-489E-9A9D-5C65ADA86025}"/>
              </a:ext>
            </a:extLst>
          </p:cNvPr>
          <p:cNvSpPr/>
          <p:nvPr/>
        </p:nvSpPr>
        <p:spPr>
          <a:xfrm>
            <a:off x="1902689" y="790272"/>
            <a:ext cx="107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2 Analysis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1965E1A-0311-499D-8268-4386A34E8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25634"/>
              </p:ext>
            </p:extLst>
          </p:nvPr>
        </p:nvGraphicFramePr>
        <p:xfrm>
          <a:off x="3174803" y="5335215"/>
          <a:ext cx="8365017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83107877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FA98900F-46E9-49CE-99CF-49BA78BBF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576163"/>
              </p:ext>
            </p:extLst>
          </p:nvPr>
        </p:nvGraphicFramePr>
        <p:xfrm>
          <a:off x="3174803" y="5328896"/>
          <a:ext cx="8365017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83107877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bg1">
                          <a:lumMod val="95000"/>
                        </a:schemeClr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/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wdDnDiag">
                      <a:fgClr>
                        <a:schemeClr val="accent1"/>
                      </a:fgClr>
                      <a:bgClr>
                        <a:srgbClr val="C00000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23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8" grpId="0"/>
      <p:bldP spid="9" grpId="0"/>
      <p:bldP spid="16" grpId="0"/>
      <p:bldP spid="18" grpId="0"/>
      <p:bldP spid="1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4EB7324C-52AD-46C8-AF88-CC64FB34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8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80054C-48C6-4E38-B7F6-E31511B24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F241A-FD4E-415D-97D3-DAB8DD74806E}"/>
              </a:ext>
            </a:extLst>
          </p:cNvPr>
          <p:cNvSpPr txBox="1"/>
          <p:nvPr/>
        </p:nvSpPr>
        <p:spPr>
          <a:xfrm>
            <a:off x="1902689" y="1360497"/>
            <a:ext cx="80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AA740"/>
                </a:solidFill>
                <a:latin typeface="+mj-lt"/>
              </a:rPr>
              <a:t>2.2 Deterministic point of view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CFCEA69-CDAC-4275-A988-F3C54402D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78350"/>
              </p:ext>
            </p:extLst>
          </p:nvPr>
        </p:nvGraphicFramePr>
        <p:xfrm>
          <a:off x="1992173" y="2349664"/>
          <a:ext cx="3182696" cy="2270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3771">
                  <a:extLst>
                    <a:ext uri="{9D8B030D-6E8A-4147-A177-3AD203B41FA5}">
                      <a16:colId xmlns:a16="http://schemas.microsoft.com/office/drawing/2014/main" val="91549437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58490996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855748519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124048195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582012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Forecast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7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64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  <a:latin typeface="+mj-lt"/>
                        </a:rPr>
                        <a:t>Notified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74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solidFill>
                            <a:schemeClr val="bg1"/>
                          </a:solidFill>
                          <a:latin typeface="+mj-lt"/>
                        </a:rPr>
                        <a:t>Non-notified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A74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69872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it-IT" sz="1600" b="1" dirty="0">
                          <a:solidFill>
                            <a:schemeClr val="bg1"/>
                          </a:solidFill>
                          <a:latin typeface="+mj-lt"/>
                        </a:rPr>
                        <a:t>Observed</a:t>
                      </a:r>
                      <a:endParaRPr lang="en-US" sz="16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vert="vert27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600" dirty="0">
                          <a:solidFill>
                            <a:schemeClr val="bg1"/>
                          </a:solidFill>
                          <a:latin typeface="+mj-lt"/>
                        </a:rPr>
                        <a:t>Flood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accent6"/>
                          </a:solidFill>
                          <a:latin typeface="+mj-lt"/>
                        </a:rPr>
                        <a:t>TP</a:t>
                      </a:r>
                      <a:endParaRPr lang="en-US" sz="1600" dirty="0">
                        <a:solidFill>
                          <a:schemeClr val="accent6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C00000"/>
                          </a:solidFill>
                          <a:latin typeface="+mj-lt"/>
                        </a:rPr>
                        <a:t>FN</a:t>
                      </a:r>
                      <a:endParaRPr lang="en-US" sz="1600" dirty="0">
                        <a:solidFill>
                          <a:srgbClr val="C00000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  <a:latin typeface="+mj-lt"/>
                        </a:rPr>
                        <a:t>∑O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3089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600" dirty="0">
                          <a:solidFill>
                            <a:schemeClr val="bg1"/>
                          </a:solidFill>
                          <a:latin typeface="+mj-lt"/>
                        </a:rPr>
                        <a:t>Non-flood</a:t>
                      </a:r>
                      <a:endParaRPr lang="en-US" sz="16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6A6A6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accent4"/>
                          </a:solidFill>
                          <a:latin typeface="+mj-lt"/>
                        </a:rPr>
                        <a:t>FP</a:t>
                      </a:r>
                      <a:endParaRPr lang="en-US" sz="1600" dirty="0">
                        <a:solidFill>
                          <a:schemeClr val="accent4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1"/>
                          </a:solidFill>
                          <a:latin typeface="+mj-lt"/>
                        </a:rPr>
                        <a:t>TN?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+mj-lt"/>
                        </a:rPr>
                        <a:t>?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373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</a:lnL>
                    <a:lnR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+mj-lt"/>
                        </a:rPr>
                        <a:t>∑F</a:t>
                      </a:r>
                    </a:p>
                  </a:txBody>
                  <a:tcPr anchor="ctr">
                    <a:lnL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latin typeface="+mj-lt"/>
                        </a:rPr>
                        <a:t>?</a:t>
                      </a:r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+mj-lt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AA7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1731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59EDC-08F8-49CD-A4DD-27CF92416297}"/>
                  </a:ext>
                </a:extLst>
              </p:cNvPr>
              <p:cNvSpPr txBox="1"/>
              <p:nvPr/>
            </p:nvSpPr>
            <p:spPr>
              <a:xfrm>
                <a:off x="5694629" y="2668658"/>
                <a:ext cx="2888857" cy="1509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5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es-E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ES" sz="15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it-IT" sz="15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50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es-ES" sz="1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it-IT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it-IT" sz="15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it-IT" sz="150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500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sz="1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5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it-IT" sz="1500" dirty="0">
                  <a:latin typeface="+mj-lt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C59EDC-08F8-49CD-A4DD-27CF92416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29" y="2668658"/>
                <a:ext cx="2888857" cy="1509516"/>
              </a:xfrm>
              <a:prstGeom prst="rect">
                <a:avLst/>
              </a:prstGeom>
              <a:blipFill>
                <a:blip r:embed="rId3"/>
                <a:stretch>
                  <a:fillRect t="-7287" r="-8861" b="-6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79372C1-ED2F-44E3-9D81-6FC30CA13509}"/>
              </a:ext>
            </a:extLst>
          </p:cNvPr>
          <p:cNvSpPr/>
          <p:nvPr/>
        </p:nvSpPr>
        <p:spPr>
          <a:xfrm>
            <a:off x="1992173" y="5334261"/>
            <a:ext cx="1175770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400" b="1" dirty="0">
                <a:solidFill>
                  <a:schemeClr val="accent1"/>
                </a:solidFill>
                <a:latin typeface="+mj-lt"/>
              </a:rPr>
              <a:t>Predicted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BE3238-0145-4742-A826-3308EE8C77D8}"/>
              </a:ext>
            </a:extLst>
          </p:cNvPr>
          <p:cNvSpPr/>
          <p:nvPr/>
        </p:nvSpPr>
        <p:spPr>
          <a:xfrm>
            <a:off x="1986979" y="5768615"/>
            <a:ext cx="1180964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r"/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events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AA308E4-EC78-4FA2-BAEB-74911E2F8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34207"/>
              </p:ext>
            </p:extLst>
          </p:nvPr>
        </p:nvGraphicFramePr>
        <p:xfrm>
          <a:off x="3167943" y="5334261"/>
          <a:ext cx="8365017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2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83107877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4219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322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E25DB83-3BEB-42C3-B448-1C8C0922E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9412" y="2306343"/>
            <a:ext cx="2800830" cy="2757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224A3D3-DD2A-4BF0-9C93-D460E68E1660}"/>
              </a:ext>
            </a:extLst>
          </p:cNvPr>
          <p:cNvSpPr/>
          <p:nvPr/>
        </p:nvSpPr>
        <p:spPr>
          <a:xfrm>
            <a:off x="9993744" y="1954297"/>
            <a:ext cx="8707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PR-AUC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433CDC-4695-4170-8869-4C2075D504FC}"/>
              </a:ext>
            </a:extLst>
          </p:cNvPr>
          <p:cNvSpPr/>
          <p:nvPr/>
        </p:nvSpPr>
        <p:spPr>
          <a:xfrm>
            <a:off x="1902689" y="790272"/>
            <a:ext cx="107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FAA740"/>
                </a:solidFill>
                <a:latin typeface="+mj-lt"/>
              </a:rPr>
              <a:t>2 Analysis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CE803D82-2D0B-45A4-99F4-DD86FAD2E6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602539"/>
              </p:ext>
            </p:extLst>
          </p:nvPr>
        </p:nvGraphicFramePr>
        <p:xfrm>
          <a:off x="3161536" y="5768615"/>
          <a:ext cx="8365013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53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336778106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A1025E9-5E8E-429F-BF44-3F89A6D8A020}"/>
              </a:ext>
            </a:extLst>
          </p:cNvPr>
          <p:cNvSpPr txBox="1"/>
          <p:nvPr/>
        </p:nvSpPr>
        <p:spPr>
          <a:xfrm>
            <a:off x="1902688" y="1680745"/>
            <a:ext cx="80910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+mj-lt"/>
              </a:rPr>
              <a:t>Metrics for imbalanced binary classification: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5E3392C-6979-4170-B060-4701E3EB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723075"/>
              </p:ext>
            </p:extLst>
          </p:nvPr>
        </p:nvGraphicFramePr>
        <p:xfrm>
          <a:off x="3161535" y="5768615"/>
          <a:ext cx="8365013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953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336778106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7978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197928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3938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2953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5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3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96EC4F5-627E-4488-8019-00DD80F69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4641" y="6319406"/>
            <a:ext cx="369651" cy="365125"/>
          </a:xfrm>
        </p:spPr>
        <p:txBody>
          <a:bodyPr vert="horz" lIns="91440" tIns="45720" rIns="91440" bIns="45720" rtlCol="0" anchor="ctr"/>
          <a:lstStyle/>
          <a:p>
            <a:fld id="{E7872BEF-DB94-6840-8AB0-1579DB081167}" type="slidenum">
              <a:rPr lang="en-GB" smtClean="0">
                <a:solidFill>
                  <a:srgbClr val="FAA740"/>
                </a:solidFill>
                <a:latin typeface="+mj-lt"/>
              </a:rPr>
              <a:pPr/>
              <a:t>9</a:t>
            </a:fld>
            <a:endParaRPr lang="en-GB" dirty="0">
              <a:solidFill>
                <a:srgbClr val="FAA740"/>
              </a:solidFill>
              <a:latin typeface="+mj-lt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FAC5195-36CD-46E0-B3A8-0343B8926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1"/>
            <a:ext cx="10259878" cy="32546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2800" dirty="0">
                <a:solidFill>
                  <a:schemeClr val="bg1"/>
                </a:solidFill>
              </a:rPr>
              <a:t>    Preliminary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7B7EB-F0F6-42FB-B728-8CCA3714001E}"/>
              </a:ext>
            </a:extLst>
          </p:cNvPr>
          <p:cNvSpPr txBox="1"/>
          <p:nvPr/>
        </p:nvSpPr>
        <p:spPr>
          <a:xfrm>
            <a:off x="1902685" y="1091974"/>
            <a:ext cx="8091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it-IT" b="1" dirty="0">
                <a:solidFill>
                  <a:srgbClr val="FAA740"/>
                </a:solidFill>
                <a:latin typeface="+mj-lt"/>
              </a:rPr>
              <a:t>Selection of reporting points and number of events</a:t>
            </a:r>
            <a:endParaRPr lang="it-IT" sz="16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FF6E50-D9EC-4011-B135-50E95D9D3CAD}"/>
              </a:ext>
            </a:extLst>
          </p:cNvPr>
          <p:cNvSpPr/>
          <p:nvPr/>
        </p:nvSpPr>
        <p:spPr>
          <a:xfrm>
            <a:off x="1902685" y="2316907"/>
            <a:ext cx="5082837" cy="2416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There remain </a:t>
            </a:r>
            <a:r>
              <a:rPr lang="it-IT" b="1" dirty="0">
                <a:latin typeface="+mj-lt"/>
              </a:rPr>
              <a:t>1039 fixed reporting points </a:t>
            </a:r>
            <a:r>
              <a:rPr lang="it-IT" dirty="0">
                <a:latin typeface="+mj-lt"/>
              </a:rPr>
              <a:t>after removing highly correlated points (out of the original number 2219).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700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There were «observed» </a:t>
            </a:r>
            <a:r>
              <a:rPr lang="it-IT" b="1" dirty="0">
                <a:latin typeface="+mj-lt"/>
              </a:rPr>
              <a:t>flood events in 275 of those points</a:t>
            </a:r>
            <a:r>
              <a:rPr lang="it-IT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+mj-lt"/>
              </a:rPr>
              <a:t>There were </a:t>
            </a:r>
            <a:r>
              <a:rPr lang="it-IT" b="1" dirty="0">
                <a:latin typeface="+mj-lt"/>
              </a:rPr>
              <a:t>392 «observed» flood events </a:t>
            </a:r>
            <a:r>
              <a:rPr lang="it-IT" dirty="0">
                <a:latin typeface="+mj-lt"/>
              </a:rPr>
              <a:t>during the study period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53C4F-E250-4FF5-AF5A-D1B1483F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348" y="1793864"/>
            <a:ext cx="4969370" cy="375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3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theme/theme1.xml><?xml version="1.0" encoding="utf-8"?>
<a:theme xmlns:a="http://schemas.openxmlformats.org/drawingml/2006/main" name="EFA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loFA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EM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5744</TotalTime>
  <Words>1316</Words>
  <Application>Microsoft Office PowerPoint</Application>
  <PresentationFormat>Widescreen</PresentationFormat>
  <Paragraphs>342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EFAS_Theme</vt:lpstr>
      <vt:lpstr>GloFAS_Theme</vt:lpstr>
      <vt:lpstr>CEMS_theme</vt:lpstr>
      <vt:lpstr>PowerPoint Presentation</vt:lpstr>
      <vt:lpstr>    Objective of the working group</vt:lpstr>
      <vt:lpstr>    Data</vt:lpstr>
      <vt:lpstr>    Methods</vt:lpstr>
      <vt:lpstr>    Methods</vt:lpstr>
      <vt:lpstr>    Methods</vt:lpstr>
      <vt:lpstr>    Methods</vt:lpstr>
      <vt:lpstr>    Methods</vt:lpstr>
      <vt:lpstr>    Preliminary results</vt:lpstr>
      <vt:lpstr>    Preliminary results</vt:lpstr>
      <vt:lpstr>    Preliminary results</vt:lpstr>
      <vt:lpstr>    Preliminary results</vt:lpstr>
      <vt:lpstr>    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McKinnon</dc:creator>
  <cp:lastModifiedBy>CASADO RODRIGUEZ Jesus (JRC-ISPRA)</cp:lastModifiedBy>
  <cp:revision>219</cp:revision>
  <dcterms:created xsi:type="dcterms:W3CDTF">2021-10-14T14:36:12Z</dcterms:created>
  <dcterms:modified xsi:type="dcterms:W3CDTF">2023-02-16T11:59:59Z</dcterms:modified>
</cp:coreProperties>
</file>