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4"/>
    <p:sldMasterId id="2147483713" r:id="rId5"/>
    <p:sldMasterId id="2147483717" r:id="rId6"/>
  </p:sldMasterIdLst>
  <p:notesMasterIdLst>
    <p:notesMasterId r:id="rId10"/>
  </p:notesMasterIdLst>
  <p:handoutMasterIdLst>
    <p:handoutMasterId r:id="rId11"/>
  </p:handoutMasterIdLst>
  <p:sldIdLst>
    <p:sldId id="522" r:id="rId7"/>
    <p:sldId id="583" r:id="rId8"/>
    <p:sldId id="5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35DC1"/>
    <a:srgbClr val="004494"/>
    <a:srgbClr val="024B9C"/>
    <a:srgbClr val="E32DE0"/>
    <a:srgbClr val="0356B1"/>
    <a:srgbClr val="02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68" autoAdjust="0"/>
  </p:normalViewPr>
  <p:slideViewPr>
    <p:cSldViewPr snapToGrid="0">
      <p:cViewPr varScale="1">
        <p:scale>
          <a:sx n="106" d="100"/>
          <a:sy n="106" d="100"/>
        </p:scale>
        <p:origin x="672" y="10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39EFE-0303-44F6-9A16-FD3B5E015DB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04766-77AF-4EBE-9704-229FD5F6AD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881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926D1-0013-4A80-B64E-9D824EE65210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F2995-AB43-4B7C-B8CD-9DC7C3692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784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Hanazaki</a:t>
            </a:r>
          </a:p>
          <a:p>
            <a:r>
              <a:rPr lang="es-ES" dirty="0"/>
              <a:t>----------</a:t>
            </a:r>
          </a:p>
          <a:p>
            <a:r>
              <a:rPr lang="es-ES" dirty="0"/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“Good” performance </a:t>
            </a:r>
            <a:r>
              <a:rPr lang="es-ES" dirty="0" err="1"/>
              <a:t>with</a:t>
            </a:r>
            <a:r>
              <a:rPr lang="es-ES" dirty="0"/>
              <a:t> default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-&gt; </a:t>
            </a:r>
            <a:r>
              <a:rPr lang="es-ES" dirty="0" err="1"/>
              <a:t>storage</a:t>
            </a:r>
            <a:r>
              <a:rPr lang="es-ES" dirty="0"/>
              <a:t> (KGE=0.36) | </a:t>
            </a:r>
            <a:r>
              <a:rPr lang="es-ES" dirty="0" err="1"/>
              <a:t>outflow</a:t>
            </a:r>
            <a:r>
              <a:rPr lang="es-ES" dirty="0"/>
              <a:t> (KGE=0.58)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best</a:t>
            </a:r>
            <a:r>
              <a:rPr lang="es-ES" dirty="0"/>
              <a:t> performance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calibrated</a:t>
            </a:r>
            <a:r>
              <a:rPr lang="es-ES" dirty="0"/>
              <a:t> -&gt; </a:t>
            </a:r>
            <a:r>
              <a:rPr lang="es-ES" dirty="0" err="1"/>
              <a:t>storage</a:t>
            </a:r>
            <a:r>
              <a:rPr lang="es-ES" dirty="0"/>
              <a:t> (KGE=0.74) | </a:t>
            </a:r>
            <a:r>
              <a:rPr lang="es-ES" dirty="0" err="1"/>
              <a:t>outflow</a:t>
            </a:r>
            <a:r>
              <a:rPr lang="es-ES" dirty="0"/>
              <a:t> (KGE=0.61)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5 </a:t>
            </a:r>
            <a:r>
              <a:rPr lang="es-ES" dirty="0" err="1"/>
              <a:t>parameters</a:t>
            </a:r>
            <a:r>
              <a:rPr lang="es-ES" dirty="0"/>
              <a:t>: </a:t>
            </a:r>
            <a:r>
              <a:rPr lang="es-ES" dirty="0" err="1"/>
              <a:t>fewer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linear </a:t>
            </a:r>
            <a:r>
              <a:rPr lang="es-ES" dirty="0" err="1"/>
              <a:t>reservoir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</a:t>
            </a:r>
            <a:r>
              <a:rPr lang="en-GB" dirty="0"/>
              <a:t>t regulates peak inflows</a:t>
            </a: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Cons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No </a:t>
            </a:r>
            <a:r>
              <a:rPr lang="es-ES" dirty="0" err="1"/>
              <a:t>seasonality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/>
              <a:t>In </a:t>
            </a:r>
            <a:r>
              <a:rPr lang="es-ES" dirty="0" err="1"/>
              <a:t>its</a:t>
            </a:r>
            <a:r>
              <a:rPr lang="es-ES" dirty="0"/>
              <a:t> original </a:t>
            </a:r>
            <a:r>
              <a:rPr lang="es-ES" dirty="0" err="1"/>
              <a:t>implementation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inflow</a:t>
            </a:r>
            <a:r>
              <a:rPr lang="es-ES" dirty="0"/>
              <a:t> and </a:t>
            </a:r>
            <a:r>
              <a:rPr lang="es-ES" dirty="0" err="1"/>
              <a:t>storage</a:t>
            </a:r>
            <a:r>
              <a:rPr lang="es-ES" dirty="0"/>
              <a:t> time series. In </a:t>
            </a:r>
            <a:r>
              <a:rPr lang="es-ES" dirty="0" err="1"/>
              <a:t>my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,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</a:t>
            </a:r>
            <a:r>
              <a:rPr lang="es-ES" dirty="0" err="1"/>
              <a:t>inflow</a:t>
            </a:r>
            <a:r>
              <a:rPr lang="es-ES" dirty="0"/>
              <a:t> time series (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extracted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EFAS/</a:t>
            </a:r>
            <a:r>
              <a:rPr lang="es-ES" dirty="0" err="1"/>
              <a:t>GloFAS</a:t>
            </a:r>
            <a:r>
              <a:rPr lang="es-E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mHM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Best</a:t>
            </a:r>
            <a:r>
              <a:rPr lang="es-ES" dirty="0"/>
              <a:t> performance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calibrated</a:t>
            </a:r>
            <a:r>
              <a:rPr lang="es-ES" dirty="0"/>
              <a:t> -&gt; </a:t>
            </a:r>
            <a:r>
              <a:rPr lang="es-ES" dirty="0" err="1"/>
              <a:t>storage</a:t>
            </a:r>
            <a:r>
              <a:rPr lang="es-ES" dirty="0"/>
              <a:t> (KGE=0.76) | </a:t>
            </a:r>
            <a:r>
              <a:rPr lang="es-ES" dirty="0" err="1"/>
              <a:t>outflow</a:t>
            </a:r>
            <a:r>
              <a:rPr lang="es-ES" dirty="0"/>
              <a:t> (KGE=0.69)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seasonality</a:t>
            </a:r>
            <a:r>
              <a:rPr lang="es-ES" dirty="0"/>
              <a:t>. (</a:t>
            </a:r>
            <a:r>
              <a:rPr lang="es-ES" dirty="0" err="1"/>
              <a:t>This</a:t>
            </a:r>
            <a:r>
              <a:rPr lang="es-ES" dirty="0"/>
              <a:t> can </a:t>
            </a:r>
            <a:r>
              <a:rPr lang="es-ES" dirty="0" err="1"/>
              <a:t>become</a:t>
            </a:r>
            <a:r>
              <a:rPr lang="es-ES" dirty="0"/>
              <a:t> a </a:t>
            </a:r>
            <a:r>
              <a:rPr lang="es-ES" dirty="0" err="1"/>
              <a:t>challenge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GloFAS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our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mid</a:t>
            </a:r>
            <a:r>
              <a:rPr lang="es-ES" dirty="0"/>
              <a:t> latitudes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Northern</a:t>
            </a:r>
            <a:r>
              <a:rPr lang="es-ES" dirty="0"/>
              <a:t> </a:t>
            </a:r>
            <a:r>
              <a:rPr lang="es-ES" dirty="0" err="1"/>
              <a:t>hemisphere</a:t>
            </a:r>
            <a:r>
              <a:rPr lang="es-ES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regulates</a:t>
            </a:r>
            <a:r>
              <a:rPr lang="es-ES" dirty="0"/>
              <a:t> </a:t>
            </a:r>
            <a:r>
              <a:rPr lang="es-ES" dirty="0" err="1"/>
              <a:t>peak</a:t>
            </a:r>
            <a:r>
              <a:rPr lang="es-ES" dirty="0"/>
              <a:t> </a:t>
            </a:r>
            <a:r>
              <a:rPr lang="es-ES" dirty="0" err="1"/>
              <a:t>inflows</a:t>
            </a:r>
            <a:endParaRPr lang="es-E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(5) can be </a:t>
            </a:r>
            <a:r>
              <a:rPr lang="es-ES" dirty="0" err="1"/>
              <a:t>reduced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default </a:t>
            </a:r>
            <a:r>
              <a:rPr lang="es-ES" dirty="0" err="1"/>
              <a:t>values</a:t>
            </a:r>
            <a:r>
              <a:rPr lang="es-ES" dirty="0"/>
              <a:t> as in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papers</a:t>
            </a:r>
            <a:r>
              <a:rPr lang="es-E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Cons</a:t>
            </a:r>
            <a:r>
              <a:rPr lang="es-ES" dirty="0"/>
              <a:t>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Sligthly</a:t>
            </a:r>
            <a:r>
              <a:rPr lang="es-ES" dirty="0"/>
              <a:t> </a:t>
            </a:r>
            <a:r>
              <a:rPr lang="es-ES" dirty="0" err="1"/>
              <a:t>worse</a:t>
            </a:r>
            <a:r>
              <a:rPr lang="es-ES" dirty="0"/>
              <a:t> performance </a:t>
            </a:r>
            <a:r>
              <a:rPr lang="es-ES" dirty="0" err="1"/>
              <a:t>than</a:t>
            </a:r>
            <a:r>
              <a:rPr lang="es-ES" dirty="0"/>
              <a:t> Hanazaki </a:t>
            </a:r>
            <a:r>
              <a:rPr lang="es-ES" dirty="0" err="1"/>
              <a:t>with</a:t>
            </a:r>
            <a:r>
              <a:rPr lang="es-ES" dirty="0"/>
              <a:t> default </a:t>
            </a:r>
            <a:r>
              <a:rPr lang="es-ES" dirty="0" err="1"/>
              <a:t>values</a:t>
            </a:r>
            <a:r>
              <a:rPr lang="es-ES" dirty="0"/>
              <a:t> -&gt; </a:t>
            </a:r>
            <a:r>
              <a:rPr lang="es-ES" dirty="0" err="1"/>
              <a:t>storage</a:t>
            </a:r>
            <a:r>
              <a:rPr lang="es-ES" dirty="0"/>
              <a:t> (KGE=0.22) | </a:t>
            </a:r>
            <a:r>
              <a:rPr lang="es-ES" dirty="0" err="1"/>
              <a:t>outflow</a:t>
            </a:r>
            <a:r>
              <a:rPr lang="es-ES" dirty="0"/>
              <a:t> (KGE=0.61)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requires</a:t>
            </a:r>
            <a:r>
              <a:rPr lang="es-ES" dirty="0"/>
              <a:t> a </a:t>
            </a:r>
            <a:r>
              <a:rPr lang="es-ES" dirty="0" err="1"/>
              <a:t>demand</a:t>
            </a:r>
            <a:r>
              <a:rPr lang="es-ES" dirty="0"/>
              <a:t> time series.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estimate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challeging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add</a:t>
            </a:r>
            <a:r>
              <a:rPr lang="es-ES" dirty="0"/>
              <a:t> more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use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approach</a:t>
            </a:r>
            <a:r>
              <a:rPr lang="es-ES" dirty="0"/>
              <a:t> </a:t>
            </a:r>
            <a:r>
              <a:rPr lang="es-ES" dirty="0" err="1"/>
              <a:t>such</a:t>
            </a:r>
            <a:r>
              <a:rPr lang="es-ES" dirty="0"/>
              <a:t> as Starfit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Starfit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-------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Pros: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We</a:t>
            </a:r>
            <a:r>
              <a:rPr lang="es-ES" dirty="0"/>
              <a:t> can use data at </a:t>
            </a:r>
            <a:r>
              <a:rPr lang="es-ES" dirty="0" err="1"/>
              <a:t>lower</a:t>
            </a:r>
            <a:r>
              <a:rPr lang="es-ES" dirty="0"/>
              <a:t> time </a:t>
            </a:r>
            <a:r>
              <a:rPr lang="es-ES" dirty="0" err="1"/>
              <a:t>resolution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harmonics</a:t>
            </a:r>
            <a:r>
              <a:rPr lang="es-ES" dirty="0"/>
              <a:t>, and </a:t>
            </a:r>
            <a:r>
              <a:rPr lang="es-ES" dirty="0" err="1"/>
              <a:t>then</a:t>
            </a:r>
            <a:r>
              <a:rPr lang="es-ES" dirty="0"/>
              <a:t> </a:t>
            </a:r>
            <a:r>
              <a:rPr lang="es-ES" dirty="0" err="1"/>
              <a:t>apply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at </a:t>
            </a:r>
            <a:r>
              <a:rPr lang="es-ES" dirty="0" err="1"/>
              <a:t>any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resolution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Estimating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quick</a:t>
            </a:r>
            <a:r>
              <a:rPr lang="es-ES" dirty="0"/>
              <a:t>. </a:t>
            </a:r>
            <a:r>
              <a:rPr lang="es-ES" dirty="0" err="1"/>
              <a:t>It</a:t>
            </a:r>
            <a:r>
              <a:rPr lang="es-ES" dirty="0"/>
              <a:t> uses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squares</a:t>
            </a:r>
            <a:r>
              <a:rPr lang="es-ES" dirty="0"/>
              <a:t> </a:t>
            </a:r>
            <a:r>
              <a:rPr lang="es-ES" dirty="0" err="1"/>
              <a:t>instead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genetic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Includes</a:t>
            </a:r>
            <a:r>
              <a:rPr lang="es-ES" dirty="0"/>
              <a:t> </a:t>
            </a:r>
            <a:r>
              <a:rPr lang="es-ES" dirty="0" err="1"/>
              <a:t>seasonality</a:t>
            </a:r>
            <a:r>
              <a:rPr lang="es-E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dirty="0" err="1"/>
              <a:t>Cons</a:t>
            </a:r>
            <a:r>
              <a:rPr lang="es-ES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number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(19)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Requires</a:t>
            </a:r>
            <a:r>
              <a:rPr lang="es-ES" dirty="0"/>
              <a:t> data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 variables: </a:t>
            </a:r>
            <a:r>
              <a:rPr lang="es-ES" dirty="0" err="1"/>
              <a:t>inflow</a:t>
            </a:r>
            <a:r>
              <a:rPr lang="es-ES" dirty="0"/>
              <a:t>, </a:t>
            </a:r>
            <a:r>
              <a:rPr lang="es-ES" dirty="0" err="1"/>
              <a:t>storage</a:t>
            </a:r>
            <a:r>
              <a:rPr lang="es-ES" dirty="0"/>
              <a:t> and </a:t>
            </a:r>
            <a:r>
              <a:rPr lang="es-ES" dirty="0" err="1"/>
              <a:t>outflow</a:t>
            </a:r>
            <a:r>
              <a:rPr lang="es-E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dirty="0" err="1"/>
              <a:t>The</a:t>
            </a:r>
            <a:r>
              <a:rPr lang="es-ES" dirty="0"/>
              <a:t> linear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adjust</a:t>
            </a:r>
            <a:r>
              <a:rPr lang="es-ES" dirty="0"/>
              <a:t> </a:t>
            </a:r>
            <a:r>
              <a:rPr lang="es-ES" dirty="0" err="1"/>
              <a:t>outflows</a:t>
            </a:r>
            <a:r>
              <a:rPr lang="es-ES" dirty="0"/>
              <a:t> 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storage</a:t>
            </a:r>
            <a:r>
              <a:rPr lang="es-ES" dirty="0"/>
              <a:t> </a:t>
            </a:r>
            <a:r>
              <a:rPr lang="es-ES" dirty="0" err="1"/>
              <a:t>does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work</a:t>
            </a:r>
            <a:r>
              <a:rPr lang="es-ES" dirty="0"/>
              <a:t> in quite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reservoirs</a:t>
            </a:r>
            <a:r>
              <a:rPr lang="es-E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F2995-AB43-4B7C-B8CD-9DC7C3692A9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4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21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7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101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69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301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062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034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010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556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774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11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985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080283" y="936000"/>
            <a:ext cx="10032212" cy="4986000"/>
          </a:xfrm>
          <a:prstGeom prst="rect">
            <a:avLst/>
          </a:prstGeom>
        </p:spPr>
        <p:txBody>
          <a:bodyPr lIns="0" tIns="0" rIns="0" bIns="0"/>
          <a:lstStyle>
            <a:lvl1pPr marL="0" indent="-179996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29984" indent="-269993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89975" indent="-269993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49966" indent="-269993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09957" indent="-269993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Top level text goes in here </a:t>
            </a:r>
          </a:p>
          <a:p>
            <a:pPr lvl="1"/>
            <a:r>
              <a:rPr lang="en-GB"/>
              <a:t>Second level text goes in here</a:t>
            </a:r>
          </a:p>
          <a:p>
            <a:pPr lvl="2"/>
            <a:r>
              <a:rPr lang="en-GB"/>
              <a:t>Third level text goes in here</a:t>
            </a:r>
          </a:p>
          <a:p>
            <a:pPr lvl="3"/>
            <a:r>
              <a:rPr lang="en-GB"/>
              <a:t>Fourth level text goes in here</a:t>
            </a:r>
          </a:p>
          <a:p>
            <a:pPr lvl="4"/>
            <a:r>
              <a:rPr lang="en-GB"/>
              <a:t>Fifth level text goes in here</a:t>
            </a:r>
            <a:endParaRPr lang="en-US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2" y="6308258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>
                <a:solidFill>
                  <a:prstClr val="white"/>
                </a:solidFill>
              </a:rPr>
              <a:t>October 29, 2014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58D2-D029-0B45-A398-1D4E8E9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5" y="113911"/>
            <a:ext cx="9098165" cy="628211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9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58644" y="944347"/>
            <a:ext cx="4869943" cy="5217913"/>
          </a:xfrm>
          <a:prstGeom prst="rect">
            <a:avLst/>
          </a:prstGeom>
        </p:spPr>
        <p:txBody>
          <a:bodyPr lIns="0" tIns="0" rIns="0" bIns="0"/>
          <a:lstStyle>
            <a:lvl1pPr marL="0" indent="-179996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29984" indent="-269993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89975" indent="-269993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49966" indent="-269993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09957" indent="-269993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Top level text goes in here </a:t>
            </a:r>
          </a:p>
          <a:p>
            <a:pPr lvl="1"/>
            <a:r>
              <a:rPr lang="en-GB"/>
              <a:t>Second level text goes in here</a:t>
            </a:r>
          </a:p>
          <a:p>
            <a:pPr lvl="2"/>
            <a:r>
              <a:rPr lang="en-GB"/>
              <a:t>Third level text goes in here</a:t>
            </a:r>
          </a:p>
          <a:p>
            <a:pPr lvl="3"/>
            <a:r>
              <a:rPr lang="en-GB"/>
              <a:t>Fourth level text goes in here</a:t>
            </a:r>
          </a:p>
          <a:p>
            <a:pPr lvl="4"/>
            <a:r>
              <a:rPr lang="en-GB"/>
              <a:t>Fifth level text goes in here</a:t>
            </a:r>
            <a:endParaRPr lang="en-US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2" y="6308258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>
                <a:solidFill>
                  <a:prstClr val="white"/>
                </a:solidFill>
              </a:rPr>
              <a:t>October 29, 2014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58D2-D029-0B45-A398-1D4E8E9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5" y="113911"/>
            <a:ext cx="9098165" cy="628211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Content Placeholder 10">
            <a:extLst>
              <a:ext uri="{FF2B5EF4-FFF2-40B4-BE49-F238E27FC236}">
                <a16:creationId xmlns:a16="http://schemas.microsoft.com/office/drawing/2014/main" id="{DC338A9C-9982-AF41-A14A-EA5075FEADF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864461" y="944348"/>
            <a:ext cx="4869943" cy="5217912"/>
          </a:xfrm>
          <a:prstGeom prst="rect">
            <a:avLst/>
          </a:prstGeom>
        </p:spPr>
        <p:txBody>
          <a:bodyPr lIns="0" tIns="0" rIns="0" bIns="0"/>
          <a:lstStyle>
            <a:lvl1pPr marL="0" indent="-179996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29984" indent="-269993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89975" indent="-269993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49966" indent="-269993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09957" indent="-269993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Top level text goes in here </a:t>
            </a:r>
          </a:p>
          <a:p>
            <a:pPr lvl="1"/>
            <a:r>
              <a:rPr lang="en-GB"/>
              <a:t>Second level text goes in here</a:t>
            </a:r>
          </a:p>
          <a:p>
            <a:pPr lvl="2"/>
            <a:r>
              <a:rPr lang="en-GB"/>
              <a:t>Third level text goes in here</a:t>
            </a:r>
          </a:p>
          <a:p>
            <a:pPr lvl="3"/>
            <a:r>
              <a:rPr lang="en-GB"/>
              <a:t>Fourth level text goes in here</a:t>
            </a:r>
          </a:p>
          <a:p>
            <a:pPr lvl="4"/>
            <a:r>
              <a:rPr lang="en-GB"/>
              <a:t>Fifth level text goes in here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0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2" y="6308258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900">
                <a:solidFill>
                  <a:prstClr val="white"/>
                </a:solidFill>
              </a:rPr>
              <a:t>October 29, 2014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A58D2-D029-0B45-A398-1D4E8E96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5" y="113911"/>
            <a:ext cx="9098165" cy="628211"/>
          </a:xfrm>
          <a:prstGeom prst="rect">
            <a:avLst/>
          </a:prstGeom>
        </p:spPr>
        <p:txBody>
          <a:bodyPr anchor="ctr"/>
          <a:lstStyle>
            <a:lvl1pPr>
              <a:defRPr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22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62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94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084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0405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4404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083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5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4428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02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250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0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339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4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83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2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7" r:id="rId2"/>
    <p:sldLayoutId id="2147483702" r:id="rId3"/>
    <p:sldLayoutId id="2147483694" r:id="rId4"/>
    <p:sldLayoutId id="2147483696" r:id="rId5"/>
    <p:sldLayoutId id="2147483711" r:id="rId6"/>
    <p:sldLayoutId id="2147483712" r:id="rId7"/>
    <p:sldLayoutId id="2147483695" r:id="rId8"/>
    <p:sldLayoutId id="2147483705" r:id="rId9"/>
    <p:sldLayoutId id="2147483697" r:id="rId10"/>
    <p:sldLayoutId id="2147483706" r:id="rId11"/>
    <p:sldLayoutId id="2147483698" r:id="rId12"/>
    <p:sldLayoutId id="2147483699" r:id="rId13"/>
    <p:sldLayoutId id="2147483704" r:id="rId14"/>
    <p:sldLayoutId id="2147483703" r:id="rId15"/>
    <p:sldLayoutId id="2147483708" r:id="rId16"/>
    <p:sldLayoutId id="2147483709" r:id="rId17"/>
    <p:sldLayoutId id="2147483710" r:id="rId18"/>
    <p:sldLayoutId id="214748370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 userDrawn="1"/>
        </p:nvSpPr>
        <p:spPr bwMode="auto">
          <a:xfrm>
            <a:off x="2" y="0"/>
            <a:ext cx="12191183" cy="831851"/>
          </a:xfrm>
          <a:prstGeom prst="rect">
            <a:avLst/>
          </a:prstGeom>
          <a:solidFill>
            <a:srgbClr val="FAA73F"/>
          </a:solidFill>
          <a:ln>
            <a:noFill/>
          </a:ln>
        </p:spPr>
        <p:txBody>
          <a:bodyPr anchor="ctr"/>
          <a:lstStyle>
            <a:lvl1pPr eaLnBrk="0" hangingPunct="0">
              <a:defRPr sz="2100" b="1">
                <a:solidFill>
                  <a:srgbClr val="00468C"/>
                </a:solidFill>
                <a:latin typeface="Arial" charset="0"/>
              </a:defRPr>
            </a:lvl1pPr>
            <a:lvl2pPr marL="742950" indent="-28575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2pPr>
            <a:lvl3pPr marL="11430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3pPr>
            <a:lvl4pPr marL="16002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4pPr>
            <a:lvl5pPr marL="20574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GB" altLang="en-US"/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3767" y="132496"/>
            <a:ext cx="1617418" cy="99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10"/>
          <p:cNvSpPr txBox="1">
            <a:spLocks noChangeArrowheads="1"/>
          </p:cNvSpPr>
          <p:nvPr userDrawn="1"/>
        </p:nvSpPr>
        <p:spPr bwMode="auto">
          <a:xfrm>
            <a:off x="11738745" y="55420"/>
            <a:ext cx="45325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100" b="1">
                <a:solidFill>
                  <a:srgbClr val="00468C"/>
                </a:solidFill>
                <a:latin typeface="Arial" charset="0"/>
              </a:defRPr>
            </a:lvl1pPr>
            <a:lvl2pPr marL="742950" indent="-28575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2pPr>
            <a:lvl3pPr marL="11430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3pPr>
            <a:lvl4pPr marL="16002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4pPr>
            <a:lvl5pPr marL="2057400" indent="-228600" eaLnBrk="0" hangingPunct="0">
              <a:defRPr sz="2100" b="1">
                <a:solidFill>
                  <a:srgbClr val="00468C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00468C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fld id="{44F51282-8C24-44DE-BB79-5CB686ACF695}" type="slidenum">
              <a:rPr lang="fr-BE" altLang="en-US" sz="1200" b="0" i="1" smtClean="0">
                <a:solidFill>
                  <a:srgbClr val="FFFFFF"/>
                </a:solidFill>
                <a:latin typeface="Verdana" pitchFamily="34" charset="0"/>
              </a:rPr>
              <a:pPr algn="ctr" eaLnBrk="1" hangingPunct="1">
                <a:defRPr/>
              </a:pPr>
              <a:t>‹#›</a:t>
            </a:fld>
            <a:endParaRPr lang="en-GB" altLang="en-US" sz="1200" b="0" i="1">
              <a:solidFill>
                <a:srgbClr val="FFFFFF"/>
              </a:solidFill>
              <a:latin typeface="Verdana" pitchFamily="34" charset="0"/>
            </a:endParaRPr>
          </a:p>
        </p:txBody>
      </p:sp>
      <p:pic>
        <p:nvPicPr>
          <p:cNvPr id="4" name="Picture 3" descr="PowerPoint_strip2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243840" cy="6858000"/>
          </a:xfrm>
          <a:prstGeom prst="rect">
            <a:avLst/>
          </a:prstGeom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FF73A770-D0F2-4E45-A2E9-984C963959E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5374" y="-5664"/>
            <a:ext cx="1071681" cy="83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EB1B54-E27E-084A-98F5-CACC14DCEDF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092" y="6397496"/>
            <a:ext cx="1617418" cy="3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dt="0"/>
  <p:txStyles>
    <p:titleStyle>
      <a:lvl1pPr algn="l" defTabSz="457189" rtl="0" eaLnBrk="1" latinLnBrk="0" hangingPunct="1">
        <a:lnSpc>
          <a:spcPts val="2800"/>
        </a:lnSpc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Clr>
          <a:schemeClr val="bg1"/>
        </a:buClr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5997" y="6356350"/>
            <a:ext cx="101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378F3-7823-A64F-8FE1-F18E0567B694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868" y="6356350"/>
            <a:ext cx="4066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964987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www.globalfloods.eu</a:t>
            </a:r>
          </a:p>
        </p:txBody>
      </p:sp>
    </p:spTree>
    <p:extLst>
      <p:ext uri="{BB962C8B-B14F-4D97-AF65-F5344CB8AC3E}">
        <p14:creationId xmlns:p14="http://schemas.microsoft.com/office/powerpoint/2010/main" val="2875753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gupubs.onlinelibrary.wiley.com/doi/full/10.1029/2021MS002944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jpeg"/><Relationship Id="rId5" Type="http://schemas.openxmlformats.org/officeDocument/2006/relationships/hyperlink" Target="https://www.sciencedirect.com/science/article/pii/S0022169421008933?via%3Dihub" TargetMode="External"/><Relationship Id="rId4" Type="http://schemas.openxmlformats.org/officeDocument/2006/relationships/hyperlink" Target="https://agupubs.onlinelibrary.wiley.com/doi/10.1029/2023WR0354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874" y="6148704"/>
            <a:ext cx="281620" cy="365125"/>
          </a:xfrm>
        </p:spPr>
        <p:txBody>
          <a:bodyPr/>
          <a:lstStyle/>
          <a:p>
            <a:fld id="{F46C79FD-C571-418B-AB0F-5EE936C85276}" type="slidenum">
              <a:rPr lang="en-GB" smtClean="0"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Reservoirs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3C579-6D7F-48B1-849A-95ACB4E72AEE}"/>
              </a:ext>
            </a:extLst>
          </p:cNvPr>
          <p:cNvSpPr txBox="1"/>
          <p:nvPr/>
        </p:nvSpPr>
        <p:spPr>
          <a:xfrm>
            <a:off x="844731" y="1776549"/>
            <a:ext cx="7027818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Data</a:t>
            </a:r>
          </a:p>
          <a:p>
            <a:endParaRPr lang="en-US" sz="600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Currently in use: USA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(678)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Spain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(291)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In the future: Mexico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(210)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Norway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(550)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Portugal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(20)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Croatia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FE6A0-75F2-4F21-9017-2F0571C51800}"/>
              </a:ext>
            </a:extLst>
          </p:cNvPr>
          <p:cNvSpPr txBox="1"/>
          <p:nvPr/>
        </p:nvSpPr>
        <p:spPr>
          <a:xfrm>
            <a:off x="844731" y="3531326"/>
            <a:ext cx="7027818" cy="172354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Modelling</a:t>
            </a:r>
          </a:p>
          <a:p>
            <a:endParaRPr lang="en-US" sz="600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Data-driven model (LSTM): discarded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Process-based models: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Calibration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Regionalization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8F4EE2-2289-4EC8-B456-149AE1907244}"/>
              </a:ext>
            </a:extLst>
          </p:cNvPr>
          <p:cNvGrpSpPr/>
          <p:nvPr/>
        </p:nvGrpSpPr>
        <p:grpSpPr>
          <a:xfrm>
            <a:off x="970722" y="6442211"/>
            <a:ext cx="5370829" cy="360000"/>
            <a:chOff x="970722" y="6442211"/>
            <a:chExt cx="5370829" cy="3600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6CF60E-A2B8-42BE-A9C2-5BF96878974C}"/>
                </a:ext>
              </a:extLst>
            </p:cNvPr>
            <p:cNvSpPr txBox="1"/>
            <p:nvPr/>
          </p:nvSpPr>
          <p:spPr>
            <a:xfrm>
              <a:off x="1444579" y="6468322"/>
              <a:ext cx="489697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tx1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github.com/casadoj/lisflood-reservoirs/wiki/Data</a:t>
              </a:r>
              <a:endParaRPr lang="en-US" sz="1400" dirty="0">
                <a:solidFill>
                  <a:schemeClr val="tx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741750-F9A7-43D1-A62C-A766F9A89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22" y="6442211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793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874" y="6148704"/>
            <a:ext cx="281620" cy="365125"/>
          </a:xfrm>
        </p:spPr>
        <p:txBody>
          <a:bodyPr/>
          <a:lstStyle/>
          <a:p>
            <a:fld id="{F46C79FD-C571-418B-AB0F-5EE936C85276}" type="slidenum">
              <a:rPr lang="en-GB" smtClean="0"/>
              <a:t>2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Reservoirs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3C579-6D7F-48B1-849A-95ACB4E72AEE}"/>
              </a:ext>
            </a:extLst>
          </p:cNvPr>
          <p:cNvSpPr txBox="1"/>
          <p:nvPr/>
        </p:nvSpPr>
        <p:spPr>
          <a:xfrm>
            <a:off x="970722" y="1350678"/>
            <a:ext cx="9213669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Process-based models</a:t>
            </a:r>
          </a:p>
          <a:p>
            <a:endParaRPr lang="en-US" sz="600" dirty="0">
              <a:solidFill>
                <a:schemeClr val="accent5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90 reservoirs in the US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for which inflow, storage and outflow time series are available.</a:t>
            </a:r>
            <a:endParaRPr lang="en-US" sz="600" dirty="0">
              <a:solidFill>
                <a:schemeClr val="tx1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5 reservoir routines: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LISFLOOD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(6)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Hanazaki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(5)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mHM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(5)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Starfit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(19)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4 runs: default parameters, univariate calibration of storage or outflow, and bivariate calibration of storage and outflow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FC9A25-5357-4F3A-A350-F0F512C50A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721" y="2981894"/>
            <a:ext cx="8223025" cy="269999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EDD94D0-7352-487C-9ED3-B827F7617946}"/>
              </a:ext>
            </a:extLst>
          </p:cNvPr>
          <p:cNvGrpSpPr/>
          <p:nvPr/>
        </p:nvGrpSpPr>
        <p:grpSpPr>
          <a:xfrm>
            <a:off x="970722" y="6442211"/>
            <a:ext cx="5370829" cy="360000"/>
            <a:chOff x="970722" y="6442211"/>
            <a:chExt cx="5370829" cy="36000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7B97F5-0B0B-4509-860C-D7484179C32C}"/>
                </a:ext>
              </a:extLst>
            </p:cNvPr>
            <p:cNvSpPr txBox="1"/>
            <p:nvPr/>
          </p:nvSpPr>
          <p:spPr>
            <a:xfrm>
              <a:off x="1444579" y="6468322"/>
              <a:ext cx="4896972" cy="30777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tx1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github.com/casadoj/lisflood-reservoirs/wiki/</a:t>
              </a:r>
              <a:r>
                <a:rPr lang="es-ES" sz="1400" dirty="0" err="1">
                  <a:solidFill>
                    <a:schemeClr val="tx1">
                      <a:lumMod val="7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Models</a:t>
              </a:r>
              <a:endParaRPr lang="en-US" sz="1400" dirty="0">
                <a:solidFill>
                  <a:schemeClr val="tx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C7516C6-1856-4540-B80F-E6A0F81F0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722" y="6442211"/>
              <a:ext cx="360000" cy="3600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73CDAD-399C-48D1-BBCC-1EE49BC4229F}"/>
              </a:ext>
            </a:extLst>
          </p:cNvPr>
          <p:cNvSpPr txBox="1"/>
          <p:nvPr/>
        </p:nvSpPr>
        <p:spPr>
          <a:xfrm>
            <a:off x="970720" y="5650965"/>
            <a:ext cx="9213669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Hanazaki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is the most feasible routine to be implemented in the new calibration</a:t>
            </a:r>
            <a:endParaRPr lang="en-US" sz="600" dirty="0">
              <a:solidFill>
                <a:schemeClr val="tx1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4874" y="6148704"/>
            <a:ext cx="281620" cy="365125"/>
          </a:xfrm>
        </p:spPr>
        <p:txBody>
          <a:bodyPr/>
          <a:lstStyle/>
          <a:p>
            <a:fld id="{F46C79FD-C571-418B-AB0F-5EE936C85276}" type="slidenum">
              <a:rPr lang="en-GB" smtClean="0"/>
              <a:t>3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Reservoirs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3C579-6D7F-48B1-849A-95ACB4E72AEE}"/>
              </a:ext>
            </a:extLst>
          </p:cNvPr>
          <p:cNvSpPr txBox="1"/>
          <p:nvPr/>
        </p:nvSpPr>
        <p:spPr>
          <a:xfrm>
            <a:off x="970722" y="1350678"/>
            <a:ext cx="9213669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200" dirty="0">
                <a:solidFill>
                  <a:schemeClr val="accent5"/>
                </a:solidFill>
                <a:latin typeface="+mj-lt"/>
              </a:rPr>
              <a:t>Regionalization of model parameters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E095B6-7EFA-4240-8879-886DE9A26245}"/>
              </a:ext>
            </a:extLst>
          </p:cNvPr>
          <p:cNvSpPr txBox="1"/>
          <p:nvPr/>
        </p:nvSpPr>
        <p:spPr>
          <a:xfrm>
            <a:off x="970720" y="1776747"/>
            <a:ext cx="10250557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Estimate the reservoir model parameters for those reservoirs without inflow, storage and outflow time series. </a:t>
            </a:r>
            <a:endParaRPr lang="en-US" sz="600" dirty="0">
              <a:solidFill>
                <a:schemeClr val="tx1">
                  <a:lumMod val="60000"/>
                  <a:lumOff val="40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E6D450B-842C-4FA0-8C69-787A15C9E6EA}"/>
              </a:ext>
            </a:extLst>
          </p:cNvPr>
          <p:cNvGrpSpPr>
            <a:grpSpLocks noChangeAspect="1"/>
          </p:cNvGrpSpPr>
          <p:nvPr/>
        </p:nvGrpSpPr>
        <p:grpSpPr>
          <a:xfrm>
            <a:off x="1959456" y="2339478"/>
            <a:ext cx="7718625" cy="2880000"/>
            <a:chOff x="1459834" y="2400211"/>
            <a:chExt cx="8928112" cy="333128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1A13F9-CFB2-46B1-8C50-665758B9C656}"/>
                </a:ext>
              </a:extLst>
            </p:cNvPr>
            <p:cNvSpPr txBox="1"/>
            <p:nvPr/>
          </p:nvSpPr>
          <p:spPr>
            <a:xfrm>
              <a:off x="2979604" y="4939233"/>
              <a:ext cx="159671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>
                <a:buClr>
                  <a:schemeClr val="accent5"/>
                </a:buClr>
              </a:pPr>
              <a:endParaRPr lang="en-US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CCEE5B9-CF16-411C-8CA4-F2388D6A87A7}"/>
                </a:ext>
              </a:extLst>
            </p:cNvPr>
            <p:cNvGrpSpPr/>
            <p:nvPr/>
          </p:nvGrpSpPr>
          <p:grpSpPr>
            <a:xfrm>
              <a:off x="3316273" y="3985755"/>
              <a:ext cx="795522" cy="952040"/>
              <a:chOff x="2842788" y="4879032"/>
              <a:chExt cx="795522" cy="95204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73833F4-75B8-4E2A-83FC-035A195C5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2788" y="4879032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D871DB7-56B7-4ABC-8D44-81AEFF1506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2788" y="5146854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1A993F9-031D-49DF-8EB9-6772DD1FA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2788" y="5419250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DA38FC0-CD83-442A-AA37-D123749213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42788" y="5687072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AF41CE7-4C72-44AC-BB16-0C961C3F4E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8549" y="4980291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FFF5D61-51FA-4A54-B614-39F089D581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8549" y="5248113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300E03F-BA77-4C7A-853B-26A3FB3125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68549" y="5520509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12AA7E3-2E05-4BF2-953C-C0A054C06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4310" y="5124291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973510C-8E0B-4C2D-A5E7-58B8AE83D0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4310" y="5392113"/>
                <a:ext cx="144000" cy="144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28E9BCB-46E8-418D-ACEA-7C3CF4788735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2986788" y="4951032"/>
                <a:ext cx="181761" cy="36908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C9778CB-3863-48EA-97EB-DB788F7DC227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2986788" y="4951032"/>
                <a:ext cx="181761" cy="1012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B790FC9-D8DD-4180-84EE-C7F38AF3F4FA}"/>
                  </a:ext>
                </a:extLst>
              </p:cNvPr>
              <p:cNvCxnSpPr>
                <a:cxnSpLocks/>
                <a:stCxn id="17" idx="6"/>
                <a:endCxn id="23" idx="2"/>
              </p:cNvCxnSpPr>
              <p:nvPr/>
            </p:nvCxnSpPr>
            <p:spPr>
              <a:xfrm>
                <a:off x="2986788" y="4951032"/>
                <a:ext cx="181761" cy="64147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EF85775-6C98-4B0C-B6CD-D639EF303EBA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2986788" y="5052291"/>
                <a:ext cx="181761" cy="1665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98918FB-CF7A-474E-87D2-02B67185AA0E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2986788" y="5218854"/>
                <a:ext cx="181761" cy="1012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CC48D6E-DC20-4374-A0D9-DAB004C1EFFB}"/>
                  </a:ext>
                </a:extLst>
              </p:cNvPr>
              <p:cNvCxnSpPr>
                <a:cxnSpLocks/>
                <a:stCxn id="18" idx="6"/>
                <a:endCxn id="23" idx="2"/>
              </p:cNvCxnSpPr>
              <p:nvPr/>
            </p:nvCxnSpPr>
            <p:spPr>
              <a:xfrm>
                <a:off x="2986788" y="5218854"/>
                <a:ext cx="181761" cy="373655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F96C19-8327-4598-89C4-516B4A2E61F4}"/>
                  </a:ext>
                </a:extLst>
              </p:cNvPr>
              <p:cNvCxnSpPr>
                <a:cxnSpLocks/>
                <a:stCxn id="19" idx="6"/>
                <a:endCxn id="23" idx="2"/>
              </p:cNvCxnSpPr>
              <p:nvPr/>
            </p:nvCxnSpPr>
            <p:spPr>
              <a:xfrm>
                <a:off x="2986788" y="5491250"/>
                <a:ext cx="181761" cy="1012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E705B55-E1E6-4E77-882F-ED9D305C4E8B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 flipV="1">
                <a:off x="2986788" y="5320113"/>
                <a:ext cx="181761" cy="171137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88ABB1A-3BA9-4FBE-A476-9BF0055F3053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2986788" y="5052291"/>
                <a:ext cx="181761" cy="4389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FBC061-CAF3-4BC9-B5C5-E2EE68CF9C02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 flipV="1">
                <a:off x="2986788" y="5592509"/>
                <a:ext cx="181761" cy="166563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A7BF4EA-CB4D-4C2B-9E34-94FCEAE03EA6}"/>
                  </a:ext>
                </a:extLst>
              </p:cNvPr>
              <p:cNvCxnSpPr>
                <a:cxnSpLocks/>
                <a:stCxn id="20" idx="6"/>
                <a:endCxn id="22" idx="2"/>
              </p:cNvCxnSpPr>
              <p:nvPr/>
            </p:nvCxnSpPr>
            <p:spPr>
              <a:xfrm flipV="1">
                <a:off x="2986788" y="5320113"/>
                <a:ext cx="181761" cy="438959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D8CB9A-2FDA-413A-9C70-46284ED83488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2986788" y="5052291"/>
                <a:ext cx="181761" cy="706781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A2031D4-360D-4525-A8D6-1D58754B76FF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312549" y="5052291"/>
                <a:ext cx="181761" cy="144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1311171-7456-4F35-9E71-CF614C062288}"/>
                  </a:ext>
                </a:extLst>
              </p:cNvPr>
              <p:cNvCxnSpPr>
                <a:cxnSpLocks/>
                <a:stCxn id="21" idx="6"/>
                <a:endCxn id="25" idx="2"/>
              </p:cNvCxnSpPr>
              <p:nvPr/>
            </p:nvCxnSpPr>
            <p:spPr>
              <a:xfrm>
                <a:off x="3312549" y="5052291"/>
                <a:ext cx="181761" cy="41182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6F4F28-AB19-4B8D-ABD9-2486E9F4F3A6}"/>
                  </a:ext>
                </a:extLst>
              </p:cNvPr>
              <p:cNvCxnSpPr>
                <a:cxnSpLocks/>
                <a:stCxn id="22" idx="6"/>
                <a:endCxn id="24" idx="2"/>
              </p:cNvCxnSpPr>
              <p:nvPr/>
            </p:nvCxnSpPr>
            <p:spPr>
              <a:xfrm flipV="1">
                <a:off x="3312549" y="5196291"/>
                <a:ext cx="181761" cy="123822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82F9DF-1F14-4ED2-B2E1-D57023644077}"/>
                  </a:ext>
                </a:extLst>
              </p:cNvPr>
              <p:cNvCxnSpPr>
                <a:cxnSpLocks/>
                <a:stCxn id="22" idx="6"/>
                <a:endCxn id="25" idx="2"/>
              </p:cNvCxnSpPr>
              <p:nvPr/>
            </p:nvCxnSpPr>
            <p:spPr>
              <a:xfrm>
                <a:off x="3312549" y="5320113"/>
                <a:ext cx="181761" cy="14400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A745BFB-1EC6-4B7D-95FA-4F14CFB5CB56}"/>
                  </a:ext>
                </a:extLst>
              </p:cNvPr>
              <p:cNvCxnSpPr>
                <a:cxnSpLocks/>
                <a:stCxn id="23" idx="6"/>
                <a:endCxn id="24" idx="2"/>
              </p:cNvCxnSpPr>
              <p:nvPr/>
            </p:nvCxnSpPr>
            <p:spPr>
              <a:xfrm flipV="1">
                <a:off x="3312549" y="5196291"/>
                <a:ext cx="181761" cy="39621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FF8BBB0-10F9-4492-9FF5-EAD7F7D8BD8A}"/>
                  </a:ext>
                </a:extLst>
              </p:cNvPr>
              <p:cNvCxnSpPr>
                <a:cxnSpLocks/>
                <a:stCxn id="23" idx="6"/>
                <a:endCxn id="25" idx="2"/>
              </p:cNvCxnSpPr>
              <p:nvPr/>
            </p:nvCxnSpPr>
            <p:spPr>
              <a:xfrm flipV="1">
                <a:off x="3312549" y="5464113"/>
                <a:ext cx="181761" cy="12839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E712CF9-DE2C-4373-B92A-C6EE00EAB0DE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>
              <a:off x="4213956" y="4452300"/>
              <a:ext cx="265398" cy="17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14A7031-1D8D-42E0-AD92-222231885CC4}"/>
                </a:ext>
              </a:extLst>
            </p:cNvPr>
            <p:cNvSpPr/>
            <p:nvPr/>
          </p:nvSpPr>
          <p:spPr>
            <a:xfrm>
              <a:off x="6345772" y="3101302"/>
              <a:ext cx="1286060" cy="1119137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6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different</a:t>
              </a:r>
              <a:r>
                <a:rPr lang="es-ES" sz="1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. </a:t>
              </a:r>
              <a:r>
                <a:rPr lang="es-ES" sz="16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reservoir</a:t>
              </a:r>
              <a:r>
                <a:rPr lang="es-ES" sz="1600" dirty="0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 </a:t>
              </a:r>
              <a:r>
                <a:rPr lang="es-ES" sz="1600" dirty="0" err="1">
                  <a:solidFill>
                    <a:schemeClr val="bg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routine</a:t>
              </a:r>
              <a:endParaRPr lang="en-GB" sz="16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F8890F38-55EA-4541-9E5A-9FEB5B95C986}"/>
                </a:ext>
              </a:extLst>
            </p:cNvPr>
            <p:cNvCxnSpPr>
              <a:cxnSpLocks/>
              <a:stCxn id="52" idx="6"/>
              <a:endCxn id="45" idx="1"/>
            </p:cNvCxnSpPr>
            <p:nvPr/>
          </p:nvCxnSpPr>
          <p:spPr>
            <a:xfrm flipV="1">
              <a:off x="5415952" y="3660871"/>
              <a:ext cx="929820" cy="79318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D7226003-AB1B-449A-BD7E-B7BEE8E6A622}"/>
                </a:ext>
              </a:extLst>
            </p:cNvPr>
            <p:cNvCxnSpPr>
              <a:cxnSpLocks/>
              <a:stCxn id="51" idx="6"/>
              <a:endCxn id="45" idx="1"/>
            </p:cNvCxnSpPr>
            <p:nvPr/>
          </p:nvCxnSpPr>
          <p:spPr>
            <a:xfrm>
              <a:off x="5424445" y="2868510"/>
              <a:ext cx="921327" cy="7923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5E138A1-BBEC-434F-849F-240423DAE941}"/>
                </a:ext>
              </a:extLst>
            </p:cNvPr>
            <p:cNvCxnSpPr>
              <a:cxnSpLocks/>
              <a:stCxn id="45" idx="3"/>
              <a:endCxn id="53" idx="2"/>
            </p:cNvCxnSpPr>
            <p:nvPr/>
          </p:nvCxnSpPr>
          <p:spPr>
            <a:xfrm flipV="1">
              <a:off x="7631832" y="3659721"/>
              <a:ext cx="394889" cy="115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CFBF52C-FFCD-4A81-AFF2-5D677AD2DC44}"/>
                </a:ext>
              </a:extLst>
            </p:cNvPr>
            <p:cNvCxnSpPr>
              <a:cxnSpLocks/>
              <a:endCxn id="54" idx="2"/>
            </p:cNvCxnSpPr>
            <p:nvPr/>
          </p:nvCxnSpPr>
          <p:spPr>
            <a:xfrm>
              <a:off x="8963319" y="3659721"/>
              <a:ext cx="488029" cy="8763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DCAEA1C-60C1-4EEA-A892-C2887F13A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7847" y="2400211"/>
              <a:ext cx="936598" cy="9365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6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inflow</a:t>
              </a:r>
              <a:endParaRPr lang="en-GB" sz="1600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363BA52-F42A-47E7-92C8-D606BB1111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9354" y="3985755"/>
              <a:ext cx="936598" cy="936598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parameters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A4FBC32-5091-4537-8DBA-3B6921C8C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26721" y="3191422"/>
              <a:ext cx="936598" cy="936598"/>
            </a:xfrm>
            <a:prstGeom prst="ellipse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sim</a:t>
              </a:r>
              <a:endParaRPr lang="en-GB" sz="1600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F2A4722-404B-4A24-9F63-BCB556080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51348" y="3200185"/>
              <a:ext cx="936598" cy="9365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6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obs</a:t>
              </a:r>
              <a:endParaRPr lang="en-GB" sz="1600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71AEAA-C3B7-4B0E-9B48-32661669C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5268" y="3460183"/>
              <a:ext cx="936598" cy="9365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6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attributes</a:t>
              </a:r>
              <a:endParaRPr lang="en-GB" sz="1600" baseline="-25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56" name="Connector: Elbow 42">
              <a:extLst>
                <a:ext uri="{FF2B5EF4-FFF2-40B4-BE49-F238E27FC236}">
                  <a16:creationId xmlns:a16="http://schemas.microsoft.com/office/drawing/2014/main" id="{0D595AB9-DDB4-4A38-ACF7-5A2337B06709}"/>
                </a:ext>
              </a:extLst>
            </p:cNvPr>
            <p:cNvCxnSpPr>
              <a:cxnSpLocks/>
              <a:stCxn id="55" idx="6"/>
              <a:endCxn id="66" idx="1"/>
            </p:cNvCxnSpPr>
            <p:nvPr/>
          </p:nvCxnSpPr>
          <p:spPr>
            <a:xfrm>
              <a:off x="2441866" y="3928482"/>
              <a:ext cx="814012" cy="5172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5354EFE-3B87-4B66-9D3E-4B23B2C6A1A5}"/>
                </a:ext>
              </a:extLst>
            </p:cNvPr>
            <p:cNvGrpSpPr/>
            <p:nvPr/>
          </p:nvGrpSpPr>
          <p:grpSpPr>
            <a:xfrm>
              <a:off x="6962354" y="5308959"/>
              <a:ext cx="3259733" cy="290392"/>
              <a:chOff x="8526857" y="4930500"/>
              <a:chExt cx="3259733" cy="290392"/>
            </a:xfrm>
          </p:grpSpPr>
          <p:sp>
            <p:nvSpPr>
              <p:cNvPr id="58" name="Rectangle: Rounded Corners 36">
                <a:extLst>
                  <a:ext uri="{FF2B5EF4-FFF2-40B4-BE49-F238E27FC236}">
                    <a16:creationId xmlns:a16="http://schemas.microsoft.com/office/drawing/2014/main" id="{E2350641-917A-4CF0-9909-7119F5FE10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494648" y="4966500"/>
                <a:ext cx="216000" cy="216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9" name="Rectangle: Rounded Corners 37">
                <a:extLst>
                  <a:ext uri="{FF2B5EF4-FFF2-40B4-BE49-F238E27FC236}">
                    <a16:creationId xmlns:a16="http://schemas.microsoft.com/office/drawing/2014/main" id="{F8AE4200-ED5B-46FC-AE14-D9DF985FBD49}"/>
                  </a:ext>
                </a:extLst>
              </p:cNvPr>
              <p:cNvSpPr/>
              <p:nvPr/>
            </p:nvSpPr>
            <p:spPr>
              <a:xfrm>
                <a:off x="9796308" y="4930500"/>
                <a:ext cx="874752" cy="288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s-ES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model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0" name="Rectangle: Rounded Corners 38">
                <a:extLst>
                  <a:ext uri="{FF2B5EF4-FFF2-40B4-BE49-F238E27FC236}">
                    <a16:creationId xmlns:a16="http://schemas.microsoft.com/office/drawing/2014/main" id="{13E08AD7-B63B-40C6-9979-696BD122FCFE}"/>
                  </a:ext>
                </a:extLst>
              </p:cNvPr>
              <p:cNvSpPr/>
              <p:nvPr/>
            </p:nvSpPr>
            <p:spPr>
              <a:xfrm>
                <a:off x="8526857" y="4966500"/>
                <a:ext cx="216000" cy="21600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1" name="Rectangle: Rounded Corners 39">
                <a:extLst>
                  <a:ext uri="{FF2B5EF4-FFF2-40B4-BE49-F238E27FC236}">
                    <a16:creationId xmlns:a16="http://schemas.microsoft.com/office/drawing/2014/main" id="{2F17213E-1FC2-486D-B2BA-127D5C5FFD16}"/>
                  </a:ext>
                </a:extLst>
              </p:cNvPr>
              <p:cNvSpPr/>
              <p:nvPr/>
            </p:nvSpPr>
            <p:spPr>
              <a:xfrm>
                <a:off x="8829182" y="4930500"/>
                <a:ext cx="693434" cy="288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s-E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input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2" name="Rectangle: Rounded Corners 40">
                <a:extLst>
                  <a:ext uri="{FF2B5EF4-FFF2-40B4-BE49-F238E27FC236}">
                    <a16:creationId xmlns:a16="http://schemas.microsoft.com/office/drawing/2014/main" id="{25F7F903-7EED-4EA9-9954-8113B1B61C20}"/>
                  </a:ext>
                </a:extLst>
              </p:cNvPr>
              <p:cNvSpPr/>
              <p:nvPr/>
            </p:nvSpPr>
            <p:spPr>
              <a:xfrm>
                <a:off x="10610262" y="4970534"/>
                <a:ext cx="216000" cy="2160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GB" i="1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63" name="Rectangle: Rounded Corners 41">
                <a:extLst>
                  <a:ext uri="{FF2B5EF4-FFF2-40B4-BE49-F238E27FC236}">
                    <a16:creationId xmlns:a16="http://schemas.microsoft.com/office/drawing/2014/main" id="{AE5E6BBE-F36E-4DBB-8EDA-71BB666ABF1D}"/>
                  </a:ext>
                </a:extLst>
              </p:cNvPr>
              <p:cNvSpPr/>
              <p:nvPr/>
            </p:nvSpPr>
            <p:spPr>
              <a:xfrm>
                <a:off x="10911838" y="4932892"/>
                <a:ext cx="874752" cy="2880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s-E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output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5DC9BA-03F4-4774-8265-17398E5C0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4963" y="4482437"/>
              <a:ext cx="936598" cy="9365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time</a:t>
              </a:r>
            </a:p>
            <a:p>
              <a:pPr algn="ctr"/>
              <a:r>
                <a:rPr lang="es-ES" sz="16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series</a:t>
              </a:r>
              <a:endParaRPr lang="en-GB" sz="16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cxnSp>
          <p:nvCxnSpPr>
            <p:cNvPr id="65" name="Connector: Elbow 42">
              <a:extLst>
                <a:ext uri="{FF2B5EF4-FFF2-40B4-BE49-F238E27FC236}">
                  <a16:creationId xmlns:a16="http://schemas.microsoft.com/office/drawing/2014/main" id="{BF438881-1D76-4C3A-9470-659FA301FC71}"/>
                </a:ext>
              </a:extLst>
            </p:cNvPr>
            <p:cNvCxnSpPr>
              <a:cxnSpLocks/>
              <a:stCxn id="64" idx="6"/>
              <a:endCxn id="66" idx="1"/>
            </p:cNvCxnSpPr>
            <p:nvPr/>
          </p:nvCxnSpPr>
          <p:spPr>
            <a:xfrm flipV="1">
              <a:off x="2441561" y="4445734"/>
              <a:ext cx="814317" cy="50500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6F79E3-EB50-47E0-B245-964C4CBB875B}"/>
                </a:ext>
              </a:extLst>
            </p:cNvPr>
            <p:cNvSpPr/>
            <p:nvPr/>
          </p:nvSpPr>
          <p:spPr>
            <a:xfrm>
              <a:off x="3255878" y="3940300"/>
              <a:ext cx="899151" cy="10108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6060AF6-8B60-4E4B-8BC4-5411F9099033}"/>
                </a:ext>
              </a:extLst>
            </p:cNvPr>
            <p:cNvSpPr/>
            <p:nvPr/>
          </p:nvSpPr>
          <p:spPr>
            <a:xfrm>
              <a:off x="1459834" y="3410175"/>
              <a:ext cx="4179600" cy="232132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600">
                  <a:solidFill>
                    <a:schemeClr val="tx1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parameter estimator</a:t>
              </a:r>
              <a:endParaRPr lang="en-GB" sz="1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F7EFC77-307F-4B8B-B25A-15FB2240E13D}"/>
              </a:ext>
            </a:extLst>
          </p:cNvPr>
          <p:cNvSpPr txBox="1"/>
          <p:nvPr/>
        </p:nvSpPr>
        <p:spPr>
          <a:xfrm>
            <a:off x="966013" y="5431497"/>
            <a:ext cx="9213669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Under testing for the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linear reservoir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routine and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outflow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as the training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be implemented for the </a:t>
            </a:r>
            <a:r>
              <a:rPr lang="en-US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Hanazaki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routine and </a:t>
            </a: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storage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as the training target</a:t>
            </a:r>
          </a:p>
        </p:txBody>
      </p:sp>
    </p:spTree>
    <p:extLst>
      <p:ext uri="{BB962C8B-B14F-4D97-AF65-F5344CB8AC3E}">
        <p14:creationId xmlns:p14="http://schemas.microsoft.com/office/powerpoint/2010/main" val="267277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2.xml><?xml version="1.0" encoding="utf-8"?>
<a:theme xmlns:a="http://schemas.openxmlformats.org/drawingml/2006/main" name="ECMWF - no 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eproducibility_EFAS" id="{AA38370D-31C8-AE48-A893-C0053FB21FF6}" vid="{B76C9453-5253-CC40-B94F-60D8672FAB69}"/>
    </a:ext>
  </a:extLst>
</a:theme>
</file>

<file path=ppt/theme/theme3.xml><?xml version="1.0" encoding="utf-8"?>
<a:theme xmlns:a="http://schemas.openxmlformats.org/drawingml/2006/main" name="Glo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3731AD99813747994059112C91CBD5" ma:contentTypeVersion="11" ma:contentTypeDescription="Create a new document." ma:contentTypeScope="" ma:versionID="3673e5b7fa8fe363d966dee108fa08a2">
  <xsd:schema xmlns:xsd="http://www.w3.org/2001/XMLSchema" xmlns:xs="http://www.w3.org/2001/XMLSchema" xmlns:p="http://schemas.microsoft.com/office/2006/metadata/properties" xmlns:ns2="a2a3693b-513d-42a6-8d5a-573c866c2419" targetNamespace="http://schemas.microsoft.com/office/2006/metadata/properties" ma:root="true" ma:fieldsID="0c3b3702c8c47ae4f3c191f07e0e2b20" ns2:_="">
    <xsd:import namespace="a2a3693b-513d-42a6-8d5a-573c866c24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a3693b-513d-42a6-8d5a-573c866c24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A83F83-14B6-473A-B580-2214023E5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209062-35A5-4E3D-B991-90A30D7F1235}">
  <ds:schemaRefs>
    <ds:schemaRef ds:uri="a2a3693b-513d-42a6-8d5a-573c866c24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232D822-F2B7-4835-9BF9-E1A8C3B1F2DE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2a3693b-513d-42a6-8d5a-573c866c2419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3026</TotalTime>
  <Words>516</Words>
  <Application>Microsoft Office PowerPoint</Application>
  <PresentationFormat>Widescreen</PresentationFormat>
  <Paragraphs>75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Verdana</vt:lpstr>
      <vt:lpstr>Office Theme</vt:lpstr>
      <vt:lpstr>ECMWF - no logo</vt:lpstr>
      <vt:lpstr>GloFAS_Theme</vt:lpstr>
      <vt:lpstr>Reservoirs</vt:lpstr>
      <vt:lpstr>Reservoirs</vt:lpstr>
      <vt:lpstr>Reservoirs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GRIMALDI Stefania (JRC-ISPRA)</dc:creator>
  <cp:lastModifiedBy>CASADO RODRIGUEZ Jesus (JRC-ISPRA)</cp:lastModifiedBy>
  <cp:revision>249</cp:revision>
  <dcterms:created xsi:type="dcterms:W3CDTF">2020-12-24T15:57:48Z</dcterms:created>
  <dcterms:modified xsi:type="dcterms:W3CDTF">2024-09-11T08:25:24Z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0x010100FD3731AD99813747994059112C91CBD5</vt:lpwstr>
  </property>
</Properties>
</file>