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5CFE1B-B890-4AE2-B144-3F68C1BDBB8D}">
          <p14:sldIdLst>
            <p14:sldId id="256"/>
          </p14:sldIdLst>
        </p14:section>
        <p14:section name="Parameter learning" id="{BE2C99EA-CDE2-4380-8673-9EDA13E8964C}">
          <p14:sldIdLst>
            <p14:sldId id="285"/>
          </p14:sldIdLst>
        </p14:section>
        <p14:section name="LISFLOOD-OS" id="{732023F3-E00A-4376-AAFB-1658616D7C62}">
          <p14:sldIdLst>
            <p14:sldId id="286"/>
            <p14:sldId id="287"/>
            <p14:sldId id="289"/>
          </p14:sldIdLst>
        </p14:section>
        <p14:section name="Reservoirs" id="{ECDD079B-2F9D-4A48-BEEE-7B8B2164C4FF}">
          <p14:sldIdLst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4472C4"/>
    <a:srgbClr val="993366"/>
    <a:srgbClr val="D9D9D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4615" autoAdjust="0"/>
  </p:normalViewPr>
  <p:slideViewPr>
    <p:cSldViewPr snapToGrid="0">
      <p:cViewPr varScale="1">
        <p:scale>
          <a:sx n="97" d="100"/>
          <a:sy n="97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CBE4C-FBF5-4D9C-94FB-530A34F84ECE}" type="datetimeFigureOut">
              <a:rPr lang="en-US" smtClean="0"/>
              <a:t>2024-09-08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EEE55-152B-4EC7-9F2E-35311E21D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ideas:</a:t>
            </a:r>
          </a:p>
          <a:p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transfer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catchment</a:t>
            </a:r>
            <a:r>
              <a:rPr lang="es-ES" dirty="0"/>
              <a:t> </a:t>
            </a:r>
            <a:r>
              <a:rPr lang="es-ES" dirty="0" err="1"/>
              <a:t>attributes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basins</a:t>
            </a:r>
            <a:r>
              <a:rPr lang="es-ES" dirty="0"/>
              <a:t> are </a:t>
            </a:r>
            <a:r>
              <a:rPr lang="es-ES" dirty="0" err="1"/>
              <a:t>trained</a:t>
            </a:r>
            <a:r>
              <a:rPr lang="es-ES" dirty="0"/>
              <a:t> </a:t>
            </a:r>
            <a:r>
              <a:rPr lang="es-ES" dirty="0" err="1"/>
              <a:t>simultaneously</a:t>
            </a:r>
            <a:r>
              <a:rPr lang="es-ES" dirty="0"/>
              <a:t>, </a:t>
            </a:r>
            <a:r>
              <a:rPr lang="es-ES" dirty="0" err="1"/>
              <a:t>instead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basin</a:t>
            </a:r>
            <a:r>
              <a:rPr lang="es-ES" dirty="0"/>
              <a:t>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Advantages</a:t>
            </a:r>
            <a:r>
              <a:rPr lang="es-E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Computation</a:t>
            </a:r>
            <a:r>
              <a:rPr lang="es-ES" dirty="0"/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Generalization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EEE55-152B-4EC7-9F2E-35311E21D9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52B-F9FB-433B-A2E0-F380F2DC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4366-06B3-435A-8FA1-C41B2AC1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8D18-3B85-4BCC-8937-39A98417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3D2C1-3381-4949-9C05-0BF7D778AA46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53FD-CF29-413E-B06D-D9BBFD5C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7E7A-84E3-41C9-BD77-CA9494A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1A4-6B9C-43C6-83D6-96AF45E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C6E0-1B89-44B8-9A7D-B8A64BF66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A910-0DE6-4FC9-91EC-ECFDC7E3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20DD-628D-42F3-9E4D-BC6B9D2E7677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29FC-AD8A-4204-9752-37491FC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7165-959F-496D-A4A0-28692668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F1E44-7990-433A-AE77-38ED240E2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97B01-D664-43B1-B8D8-50E074E9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95B3-EC7C-4832-B2CA-F30DC67E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3AAB-D7A6-4F7D-ABDA-8B8B1FB7679C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EB8E-E5E4-47AE-AEDD-EFE4C373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CD5F-3609-4051-A6FA-59E487FE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45B-2361-474F-8938-1AC08E3D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400B-9FE4-470E-92CC-14426E47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ADDB-10CE-4C6E-A06D-EDB2BD0E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E812-952E-49F6-8757-06DEF9216D46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A9C8-3A0A-4EE1-8CF6-C989528F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46A3-4E69-48F4-97D3-0621656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207D-32E0-4CAD-A0DC-6EF160E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FF7E-7DF8-4F4A-A112-0A360911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6E9-36C2-4639-B47B-B65D0232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38CF-84EE-4924-B040-12F370921513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EF22-0EEA-4CB0-9860-9891718F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36B7-101F-4C52-98BC-2DA0A03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1CC-1FB6-4279-9E10-B5A085B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B5A5-A27D-4E7F-841D-64EE33E4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0583-29C3-46E3-ABA2-D96AF78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7241-3E26-4C04-B988-A25D141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FACB-68C4-48DE-AF62-9FB1E966FBD2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75E6-80F0-4819-AADA-1E33AF1D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A224-6383-4210-B228-C06E8712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BB4-3F71-4035-9173-A1AC9397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F13A-64D2-462F-A89C-D94F54E2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F80B-6DB7-46DC-B9A6-82AB6F381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42A7-2CE5-4F42-84DC-BF0F6484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02B9-A1DC-41F3-8567-8B4F6969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7C29A-7D5B-4420-8DAB-AFA7BE96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46FA0-AD96-49DF-A023-8F5D8D7E14CF}" type="datetime1">
              <a:rPr lang="en-US" smtClean="0"/>
              <a:t>2024-09-08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4BAB-A452-4F96-8FF9-EDAC0AD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5353-962B-4437-8FFB-211B2B5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50D-356E-433B-B023-07BC67F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90B60-ECB4-4966-A7E2-677BD7E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69136-5C3E-4F93-9CB1-30B2894F2CE8}" type="datetime1">
              <a:rPr lang="en-US" smtClean="0"/>
              <a:t>2024-09-08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8848-604A-4C67-B4B7-4ADE213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2E5A-98AC-4408-85D8-B96A2774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015CA-C613-493E-872B-C3213CBF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29DC-051E-4570-8A0A-B9D5E742E900}" type="datetime1">
              <a:rPr lang="en-US" smtClean="0"/>
              <a:t>2024-09-08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ED28-BA21-49CD-83BA-7ED2E6E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25BA-3AE1-4A7D-AB3D-DB6CF0C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B76-BDE5-42DB-B0EE-DB84C3A2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D90-EAC1-4A7F-8A36-2AC76B6B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EC9F-F560-4A9D-8978-95EF07E8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C641-FB01-4749-B475-16BB8EFB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E573-FBCC-4372-9502-B40681BD8A8F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798D-8CA9-4808-9CC2-C9B6570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9353-D498-4664-A6CD-18F3222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5DD-E1E3-41CA-9BCD-A262C874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B854B-4433-4F06-B539-49D0BFF24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F073-3A6F-42B5-8C6B-08339EE2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685-180B-46D9-B88B-F7DF3CE0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8FF89-EBC6-4D63-BA54-9BD8D0A7B612}" type="datetime1">
              <a:rPr lang="en-US" smtClean="0"/>
              <a:t>2024-09-08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0651-6A5B-4642-ADE6-D191D75D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C01E-9B3F-4560-A62D-6A030237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BC3D-5CF7-4E16-857E-657A538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8EED-7341-4E94-8BC3-BB021E77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8CF8-9A7A-43DC-94B5-A772AC57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3C7DD-409D-46C7-92B6-0BB1EFDAC08F}" type="datetime1">
              <a:rPr lang="en-US" smtClean="0"/>
              <a:t>2024-09-08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058A-E453-4227-AEBE-19825191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94D9-448C-4C4D-87EB-D93ADB65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363CA-9485-4F0B-8A22-B4A1131AC596}"/>
              </a:ext>
            </a:extLst>
          </p:cNvPr>
          <p:cNvSpPr/>
          <p:nvPr/>
        </p:nvSpPr>
        <p:spPr>
          <a:xfrm>
            <a:off x="0" y="0"/>
            <a:ext cx="4181839" cy="6858000"/>
          </a:xfrm>
          <a:prstGeom prst="rect">
            <a:avLst/>
          </a:prstGeom>
          <a:solidFill>
            <a:srgbClr val="C55A1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983C1-323B-42AC-BA36-E9C3BD6370EB}"/>
              </a:ext>
            </a:extLst>
          </p:cNvPr>
          <p:cNvSpPr txBox="1"/>
          <p:nvPr/>
        </p:nvSpPr>
        <p:spPr>
          <a:xfrm>
            <a:off x="0" y="476859"/>
            <a:ext cx="4181839" cy="1077218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Deep learning in LISFLOOD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D9B70-F3A9-45A9-AF9B-3CCF7EBEAD7B}"/>
              </a:ext>
            </a:extLst>
          </p:cNvPr>
          <p:cNvSpPr txBox="1"/>
          <p:nvPr/>
        </p:nvSpPr>
        <p:spPr>
          <a:xfrm>
            <a:off x="1104406" y="5341107"/>
            <a:ext cx="286202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Jesús Casado Rodríguez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</a:rPr>
              <a:t>JRC-E1</a:t>
            </a:r>
          </a:p>
          <a:p>
            <a:r>
              <a:rPr lang="es-ES" sz="1600" dirty="0">
                <a:solidFill>
                  <a:schemeClr val="bg1"/>
                </a:solidFill>
                <a:latin typeface="+mj-lt"/>
              </a:rPr>
              <a:t>28.02.2024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EC12D-8020-4FDD-8990-6DDBA79677A6}"/>
              </a:ext>
            </a:extLst>
          </p:cNvPr>
          <p:cNvSpPr txBox="1"/>
          <p:nvPr/>
        </p:nvSpPr>
        <p:spPr>
          <a:xfrm>
            <a:off x="136525" y="2126838"/>
            <a:ext cx="404531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LISFLOOD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Google Flood Hub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Calibration of hydrological models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rPr>
              <a:t>Parameter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E5A88-22B6-42EC-8373-97681112C4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5363032"/>
            <a:ext cx="752476" cy="772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0DBFF3-4F4A-4123-9A83-410BE658EB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35179"/>
            <a:ext cx="1025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10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71105-9F66-4890-8D62-D92A516E6152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D7D04-FA81-4D81-9150-5C1CBC8F0015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A98A7-80CE-40F4-9F59-D036DEF4A3D5}"/>
              </a:ext>
            </a:extLst>
          </p:cNvPr>
          <p:cNvSpPr txBox="1"/>
          <p:nvPr/>
        </p:nvSpPr>
        <p:spPr>
          <a:xfrm>
            <a:off x="7881113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7935-EBCF-4997-AB27-311D2CD40E9B}"/>
              </a:ext>
            </a:extLst>
          </p:cNvPr>
          <p:cNvSpPr txBox="1"/>
          <p:nvPr/>
        </p:nvSpPr>
        <p:spPr>
          <a:xfrm>
            <a:off x="672404" y="965518"/>
            <a:ext cx="609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Differentiable routine + parameter learning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C5BF4BB-C7C1-4C79-B367-0165F4816D69}"/>
              </a:ext>
            </a:extLst>
          </p:cNvPr>
          <p:cNvSpPr txBox="1"/>
          <p:nvPr/>
        </p:nvSpPr>
        <p:spPr>
          <a:xfrm>
            <a:off x="670560" y="1601512"/>
            <a:ext cx="1047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Write a process-based reservoir routine in a differentiable platform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apply parameter learning.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096F8A-A8AF-4EC9-8392-71D83A7943BB}"/>
              </a:ext>
            </a:extLst>
          </p:cNvPr>
          <p:cNvSpPr txBox="1"/>
          <p:nvPr/>
        </p:nvSpPr>
        <p:spPr>
          <a:xfrm>
            <a:off x="2473587" y="4856237"/>
            <a:ext cx="15967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5"/>
              </a:buClr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F36A32-E6C7-452F-8316-FE6A348403FB}"/>
              </a:ext>
            </a:extLst>
          </p:cNvPr>
          <p:cNvGrpSpPr/>
          <p:nvPr/>
        </p:nvGrpSpPr>
        <p:grpSpPr>
          <a:xfrm>
            <a:off x="2810256" y="4137902"/>
            <a:ext cx="795522" cy="952040"/>
            <a:chOff x="2842788" y="4879032"/>
            <a:chExt cx="795522" cy="95204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C52CB90-E721-4784-A118-EB35B04F19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487903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5F7D5D3-6FB6-485F-BC38-E219DF377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146854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970460E-2C39-4F0A-933B-674BF8A1B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419250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9D6BC273-CE6E-43BA-B71E-1B2B5B6BE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68707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56B134F-0969-4008-923C-6CDDA7C0A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4980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70CD208-2E40-4142-AD30-3E0021CA64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248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D9EEA59-778D-4307-93E5-7E1699708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520509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ABF8DAD-A8CB-4897-BADC-6C1D0C17D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124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B281794-834D-4BE4-8404-AC2DDE799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392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8A643E-0ECD-4843-A9BA-568D354D5E2D}"/>
                </a:ext>
              </a:extLst>
            </p:cNvPr>
            <p:cNvCxnSpPr>
              <a:cxnSpLocks/>
              <a:stCxn id="141" idx="6"/>
              <a:endCxn id="146" idx="2"/>
            </p:cNvCxnSpPr>
            <p:nvPr/>
          </p:nvCxnSpPr>
          <p:spPr>
            <a:xfrm>
              <a:off x="2986788" y="4951032"/>
              <a:ext cx="181761" cy="3690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62AB0D4-A213-456D-864F-E8B6E8F2FB23}"/>
                </a:ext>
              </a:extLst>
            </p:cNvPr>
            <p:cNvCxnSpPr>
              <a:cxnSpLocks/>
              <a:stCxn id="141" idx="6"/>
              <a:endCxn id="145" idx="2"/>
            </p:cNvCxnSpPr>
            <p:nvPr/>
          </p:nvCxnSpPr>
          <p:spPr>
            <a:xfrm>
              <a:off x="2986788" y="4951032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1FBDE6F-6DB8-4619-AE90-514B4E4092AB}"/>
                </a:ext>
              </a:extLst>
            </p:cNvPr>
            <p:cNvCxnSpPr>
              <a:cxnSpLocks/>
              <a:stCxn id="141" idx="6"/>
              <a:endCxn id="147" idx="2"/>
            </p:cNvCxnSpPr>
            <p:nvPr/>
          </p:nvCxnSpPr>
          <p:spPr>
            <a:xfrm>
              <a:off x="2986788" y="4951032"/>
              <a:ext cx="181761" cy="64147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92272CA-12C3-420C-BB2F-93468F5E5DB3}"/>
                </a:ext>
              </a:extLst>
            </p:cNvPr>
            <p:cNvCxnSpPr>
              <a:cxnSpLocks/>
              <a:stCxn id="142" idx="6"/>
              <a:endCxn id="145" idx="2"/>
            </p:cNvCxnSpPr>
            <p:nvPr/>
          </p:nvCxnSpPr>
          <p:spPr>
            <a:xfrm flipV="1">
              <a:off x="2986788" y="5052291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39A0F92-6479-4075-A9AE-EBEA4E34FDA7}"/>
                </a:ext>
              </a:extLst>
            </p:cNvPr>
            <p:cNvCxnSpPr>
              <a:cxnSpLocks/>
              <a:stCxn id="142" idx="6"/>
              <a:endCxn id="146" idx="2"/>
            </p:cNvCxnSpPr>
            <p:nvPr/>
          </p:nvCxnSpPr>
          <p:spPr>
            <a:xfrm>
              <a:off x="2986788" y="5218854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0E5559F-3323-48CB-B672-FBF593B87A6C}"/>
                </a:ext>
              </a:extLst>
            </p:cNvPr>
            <p:cNvCxnSpPr>
              <a:cxnSpLocks/>
              <a:stCxn id="142" idx="6"/>
              <a:endCxn id="147" idx="2"/>
            </p:cNvCxnSpPr>
            <p:nvPr/>
          </p:nvCxnSpPr>
          <p:spPr>
            <a:xfrm>
              <a:off x="2986788" y="5218854"/>
              <a:ext cx="181761" cy="3736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16B6269-D8A1-4B0D-AE0D-6E3FBCA367D2}"/>
                </a:ext>
              </a:extLst>
            </p:cNvPr>
            <p:cNvCxnSpPr>
              <a:cxnSpLocks/>
              <a:stCxn id="143" idx="6"/>
              <a:endCxn id="147" idx="2"/>
            </p:cNvCxnSpPr>
            <p:nvPr/>
          </p:nvCxnSpPr>
          <p:spPr>
            <a:xfrm>
              <a:off x="2986788" y="5491250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9A87D34-0E5C-445F-B515-0515D1F84A4B}"/>
                </a:ext>
              </a:extLst>
            </p:cNvPr>
            <p:cNvCxnSpPr>
              <a:cxnSpLocks/>
              <a:stCxn id="143" idx="6"/>
              <a:endCxn id="146" idx="2"/>
            </p:cNvCxnSpPr>
            <p:nvPr/>
          </p:nvCxnSpPr>
          <p:spPr>
            <a:xfrm flipV="1">
              <a:off x="2986788" y="5320113"/>
              <a:ext cx="181761" cy="1711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89BA912-CB11-4109-869C-D01D2BA81C81}"/>
                </a:ext>
              </a:extLst>
            </p:cNvPr>
            <p:cNvCxnSpPr>
              <a:cxnSpLocks/>
              <a:stCxn id="143" idx="6"/>
              <a:endCxn id="145" idx="2"/>
            </p:cNvCxnSpPr>
            <p:nvPr/>
          </p:nvCxnSpPr>
          <p:spPr>
            <a:xfrm flipV="1">
              <a:off x="2986788" y="5052291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4B4FED3-C2F0-4BCA-B149-F3927EA8E41A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2986788" y="5592509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D22D310-F1D6-42D3-A773-82AAA78493BE}"/>
                </a:ext>
              </a:extLst>
            </p:cNvPr>
            <p:cNvCxnSpPr>
              <a:cxnSpLocks/>
              <a:stCxn id="144" idx="6"/>
              <a:endCxn id="146" idx="2"/>
            </p:cNvCxnSpPr>
            <p:nvPr/>
          </p:nvCxnSpPr>
          <p:spPr>
            <a:xfrm flipV="1">
              <a:off x="2986788" y="5320113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38D9DCB-7E74-4D94-BF8A-C6D6D4057FD0}"/>
                </a:ext>
              </a:extLst>
            </p:cNvPr>
            <p:cNvCxnSpPr>
              <a:cxnSpLocks/>
              <a:stCxn id="144" idx="6"/>
              <a:endCxn id="145" idx="2"/>
            </p:cNvCxnSpPr>
            <p:nvPr/>
          </p:nvCxnSpPr>
          <p:spPr>
            <a:xfrm flipV="1">
              <a:off x="2986788" y="5052291"/>
              <a:ext cx="181761" cy="7067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6F224755-6058-47B6-BDB0-C2C01B766502}"/>
                </a:ext>
              </a:extLst>
            </p:cNvPr>
            <p:cNvCxnSpPr>
              <a:cxnSpLocks/>
              <a:stCxn id="145" idx="6"/>
              <a:endCxn id="148" idx="2"/>
            </p:cNvCxnSpPr>
            <p:nvPr/>
          </p:nvCxnSpPr>
          <p:spPr>
            <a:xfrm>
              <a:off x="3312549" y="5052291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1F3B093-7278-4A18-8277-F3515AB2C6D5}"/>
                </a:ext>
              </a:extLst>
            </p:cNvPr>
            <p:cNvCxnSpPr>
              <a:cxnSpLocks/>
              <a:stCxn id="145" idx="6"/>
              <a:endCxn id="149" idx="2"/>
            </p:cNvCxnSpPr>
            <p:nvPr/>
          </p:nvCxnSpPr>
          <p:spPr>
            <a:xfrm>
              <a:off x="3312549" y="5052291"/>
              <a:ext cx="181761" cy="411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8DB3C19-CBB0-4102-8CFB-D8F4BF227CB8}"/>
                </a:ext>
              </a:extLst>
            </p:cNvPr>
            <p:cNvCxnSpPr>
              <a:cxnSpLocks/>
              <a:stCxn id="146" idx="6"/>
              <a:endCxn id="148" idx="2"/>
            </p:cNvCxnSpPr>
            <p:nvPr/>
          </p:nvCxnSpPr>
          <p:spPr>
            <a:xfrm flipV="1">
              <a:off x="3312549" y="5196291"/>
              <a:ext cx="181761" cy="123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280E9A3-1FC3-44C0-8C1D-45C53A33242F}"/>
                </a:ext>
              </a:extLst>
            </p:cNvPr>
            <p:cNvCxnSpPr>
              <a:cxnSpLocks/>
              <a:stCxn id="146" idx="6"/>
              <a:endCxn id="149" idx="2"/>
            </p:cNvCxnSpPr>
            <p:nvPr/>
          </p:nvCxnSpPr>
          <p:spPr>
            <a:xfrm>
              <a:off x="3312549" y="5320113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D5AFC48-1491-44C1-8736-17C935FF1349}"/>
                </a:ext>
              </a:extLst>
            </p:cNvPr>
            <p:cNvCxnSpPr>
              <a:cxnSpLocks/>
              <a:stCxn id="147" idx="6"/>
              <a:endCxn id="148" idx="2"/>
            </p:cNvCxnSpPr>
            <p:nvPr/>
          </p:nvCxnSpPr>
          <p:spPr>
            <a:xfrm flipV="1">
              <a:off x="3312549" y="5196291"/>
              <a:ext cx="181761" cy="39621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6A1B217-8F8C-4531-9799-63A7012D6565}"/>
                </a:ext>
              </a:extLst>
            </p:cNvPr>
            <p:cNvCxnSpPr>
              <a:cxnSpLocks/>
              <a:stCxn id="147" idx="6"/>
              <a:endCxn id="149" idx="2"/>
            </p:cNvCxnSpPr>
            <p:nvPr/>
          </p:nvCxnSpPr>
          <p:spPr>
            <a:xfrm flipV="1">
              <a:off x="3312549" y="5464113"/>
              <a:ext cx="181761" cy="1283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AD195F-0F95-4C9C-8BE1-EC954F1953F1}"/>
              </a:ext>
            </a:extLst>
          </p:cNvPr>
          <p:cNvCxnSpPr>
            <a:cxnSpLocks/>
            <a:endCxn id="179" idx="2"/>
          </p:cNvCxnSpPr>
          <p:nvPr/>
        </p:nvCxnSpPr>
        <p:spPr>
          <a:xfrm>
            <a:off x="3707939" y="4604447"/>
            <a:ext cx="265398" cy="17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A8EA5216-C977-4A2C-B340-2E4B0384DEBD}"/>
              </a:ext>
            </a:extLst>
          </p:cNvPr>
          <p:cNvSpPr/>
          <p:nvPr/>
        </p:nvSpPr>
        <p:spPr>
          <a:xfrm>
            <a:off x="5839755" y="3232433"/>
            <a:ext cx="1286060" cy="11191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different</a:t>
            </a:r>
            <a:r>
              <a:rPr lang="es-ES" dirty="0">
                <a:solidFill>
                  <a:schemeClr val="bg1"/>
                </a:solidFill>
              </a:rPr>
              <a:t>. </a:t>
            </a:r>
            <a:r>
              <a:rPr lang="es-ES" dirty="0" err="1">
                <a:solidFill>
                  <a:schemeClr val="bg1"/>
                </a:solidFill>
              </a:rPr>
              <a:t>reservoir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routine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DDD72DF-3218-41A8-8C93-8EA6893C5FB7}"/>
              </a:ext>
            </a:extLst>
          </p:cNvPr>
          <p:cNvCxnSpPr>
            <a:endCxn id="169" idx="1"/>
          </p:cNvCxnSpPr>
          <p:nvPr/>
        </p:nvCxnSpPr>
        <p:spPr>
          <a:xfrm rot="5400000" flipH="1" flipV="1">
            <a:off x="3716962" y="1950079"/>
            <a:ext cx="280870" cy="396471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E85BE92A-98DB-4F7C-9E9A-BD5B23956B39}"/>
              </a:ext>
            </a:extLst>
          </p:cNvPr>
          <p:cNvCxnSpPr>
            <a:cxnSpLocks/>
            <a:stCxn id="179" idx="6"/>
            <a:endCxn id="169" idx="1"/>
          </p:cNvCxnSpPr>
          <p:nvPr/>
        </p:nvCxnSpPr>
        <p:spPr>
          <a:xfrm flipV="1">
            <a:off x="4909935" y="3792002"/>
            <a:ext cx="929820" cy="8141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6474BE16-90D1-431F-9958-09C60A34CA96}"/>
              </a:ext>
            </a:extLst>
          </p:cNvPr>
          <p:cNvCxnSpPr>
            <a:cxnSpLocks/>
            <a:stCxn id="178" idx="6"/>
            <a:endCxn id="169" idx="1"/>
          </p:cNvCxnSpPr>
          <p:nvPr/>
        </p:nvCxnSpPr>
        <p:spPr>
          <a:xfrm>
            <a:off x="4909001" y="2983467"/>
            <a:ext cx="930754" cy="808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47E43F9-A5C5-4682-87A4-28D92A6365AD}"/>
              </a:ext>
            </a:extLst>
          </p:cNvPr>
          <p:cNvCxnSpPr>
            <a:cxnSpLocks/>
            <a:stCxn id="169" idx="3"/>
            <a:endCxn id="180" idx="2"/>
          </p:cNvCxnSpPr>
          <p:nvPr/>
        </p:nvCxnSpPr>
        <p:spPr>
          <a:xfrm flipV="1">
            <a:off x="7125815" y="3790852"/>
            <a:ext cx="394889" cy="11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89ACE91-C067-4E1D-BFF9-4E9E056F6394}"/>
              </a:ext>
            </a:extLst>
          </p:cNvPr>
          <p:cNvCxnSpPr>
            <a:cxnSpLocks/>
            <a:endCxn id="181" idx="2"/>
          </p:cNvCxnSpPr>
          <p:nvPr/>
        </p:nvCxnSpPr>
        <p:spPr>
          <a:xfrm>
            <a:off x="8457302" y="3790852"/>
            <a:ext cx="488029" cy="87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F997A598-AD95-4CF7-8E0E-9BD605A1AA60}"/>
              </a:ext>
            </a:extLst>
          </p:cNvPr>
          <p:cNvSpPr>
            <a:spLocks noChangeAspect="1"/>
          </p:cNvSpPr>
          <p:nvPr/>
        </p:nvSpPr>
        <p:spPr>
          <a:xfrm>
            <a:off x="3972403" y="2515168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inp</a:t>
            </a:r>
            <a:r>
              <a:rPr lang="es-ES" baseline="-25000" dirty="0" err="1"/>
              <a:t>dyn</a:t>
            </a:r>
            <a:endParaRPr lang="en-GB" baseline="-25000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0D69E89D-34BA-4C26-BBB0-906DA1D7387F}"/>
              </a:ext>
            </a:extLst>
          </p:cNvPr>
          <p:cNvSpPr>
            <a:spLocks noChangeAspect="1"/>
          </p:cNvSpPr>
          <p:nvPr/>
        </p:nvSpPr>
        <p:spPr>
          <a:xfrm>
            <a:off x="3973337" y="4137902"/>
            <a:ext cx="936598" cy="9365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parameters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8D864FA1-ECEC-442B-8C80-173A14809411}"/>
              </a:ext>
            </a:extLst>
          </p:cNvPr>
          <p:cNvSpPr>
            <a:spLocks noChangeAspect="1"/>
          </p:cNvSpPr>
          <p:nvPr/>
        </p:nvSpPr>
        <p:spPr>
          <a:xfrm>
            <a:off x="7520704" y="3322553"/>
            <a:ext cx="936598" cy="9365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sim</a:t>
            </a:r>
            <a:endParaRPr lang="en-GB" baseline="-25000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D1DE8E01-1FEC-46D8-BADE-C3F436E5C036}"/>
              </a:ext>
            </a:extLst>
          </p:cNvPr>
          <p:cNvSpPr>
            <a:spLocks noChangeAspect="1"/>
          </p:cNvSpPr>
          <p:nvPr/>
        </p:nvSpPr>
        <p:spPr>
          <a:xfrm>
            <a:off x="8945331" y="3331316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/>
              <a:t>obs</a:t>
            </a:r>
            <a:endParaRPr lang="en-GB" baseline="-25000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A5CD6FA-8D52-4595-B9DD-D8EEEF998A38}"/>
              </a:ext>
            </a:extLst>
          </p:cNvPr>
          <p:cNvSpPr>
            <a:spLocks noChangeAspect="1"/>
          </p:cNvSpPr>
          <p:nvPr/>
        </p:nvSpPr>
        <p:spPr>
          <a:xfrm>
            <a:off x="1408824" y="3255916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inp</a:t>
            </a:r>
            <a:r>
              <a:rPr lang="es-ES" baseline="-25000" dirty="0" err="1"/>
              <a:t>stat</a:t>
            </a:r>
            <a:endParaRPr lang="en-GB" baseline="-25000" dirty="0"/>
          </a:p>
        </p:txBody>
      </p:sp>
      <p:cxnSp>
        <p:nvCxnSpPr>
          <p:cNvPr id="183" name="Connector: Elbow 42">
            <a:extLst>
              <a:ext uri="{FF2B5EF4-FFF2-40B4-BE49-F238E27FC236}">
                <a16:creationId xmlns:a16="http://schemas.microsoft.com/office/drawing/2014/main" id="{33CA73B5-61D4-4B6C-B117-A05FDDCB59C3}"/>
              </a:ext>
            </a:extLst>
          </p:cNvPr>
          <p:cNvCxnSpPr/>
          <p:nvPr/>
        </p:nvCxnSpPr>
        <p:spPr>
          <a:xfrm rot="16200000" flipH="1">
            <a:off x="2096150" y="3972918"/>
            <a:ext cx="406134" cy="84532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F38B32A-DB77-461C-8A26-A64C8812D0D0}"/>
              </a:ext>
            </a:extLst>
          </p:cNvPr>
          <p:cNvGrpSpPr/>
          <p:nvPr/>
        </p:nvGrpSpPr>
        <p:grpSpPr>
          <a:xfrm>
            <a:off x="4905027" y="5557274"/>
            <a:ext cx="3259733" cy="290392"/>
            <a:chOff x="8526857" y="4930500"/>
            <a:chExt cx="3259733" cy="290392"/>
          </a:xfrm>
        </p:grpSpPr>
        <p:sp>
          <p:nvSpPr>
            <p:cNvPr id="192" name="Rectangle: Rounded Corners 36">
              <a:extLst>
                <a:ext uri="{FF2B5EF4-FFF2-40B4-BE49-F238E27FC236}">
                  <a16:creationId xmlns:a16="http://schemas.microsoft.com/office/drawing/2014/main" id="{A52EB1A7-405F-4BB0-A6D9-014E871C5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4648" y="4966500"/>
              <a:ext cx="216000" cy="21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193" name="Rectangle: Rounded Corners 37">
              <a:extLst>
                <a:ext uri="{FF2B5EF4-FFF2-40B4-BE49-F238E27FC236}">
                  <a16:creationId xmlns:a16="http://schemas.microsoft.com/office/drawing/2014/main" id="{6BB132E9-9FA7-4BCE-B63C-7769D2CA2CF8}"/>
                </a:ext>
              </a:extLst>
            </p:cNvPr>
            <p:cNvSpPr/>
            <p:nvPr/>
          </p:nvSpPr>
          <p:spPr>
            <a:xfrm>
              <a:off x="9796308" y="4930500"/>
              <a:ext cx="874752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4" name="Rectangle: Rounded Corners 38">
              <a:extLst>
                <a:ext uri="{FF2B5EF4-FFF2-40B4-BE49-F238E27FC236}">
                  <a16:creationId xmlns:a16="http://schemas.microsoft.com/office/drawing/2014/main" id="{ADB20D73-DB7F-4A66-9436-DC6656A01440}"/>
                </a:ext>
              </a:extLst>
            </p:cNvPr>
            <p:cNvSpPr/>
            <p:nvPr/>
          </p:nvSpPr>
          <p:spPr>
            <a:xfrm>
              <a:off x="8526857" y="4966500"/>
              <a:ext cx="216000" cy="216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: Rounded Corners 39">
              <a:extLst>
                <a:ext uri="{FF2B5EF4-FFF2-40B4-BE49-F238E27FC236}">
                  <a16:creationId xmlns:a16="http://schemas.microsoft.com/office/drawing/2014/main" id="{275E99D5-2E94-464B-81BB-3CD2B87439D2}"/>
                </a:ext>
              </a:extLst>
            </p:cNvPr>
            <p:cNvSpPr/>
            <p:nvPr/>
          </p:nvSpPr>
          <p:spPr>
            <a:xfrm>
              <a:off x="8829182" y="4930500"/>
              <a:ext cx="693434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6" name="Rectangle: Rounded Corners 40">
              <a:extLst>
                <a:ext uri="{FF2B5EF4-FFF2-40B4-BE49-F238E27FC236}">
                  <a16:creationId xmlns:a16="http://schemas.microsoft.com/office/drawing/2014/main" id="{793309A7-7C22-405F-A0A9-F566C25BE5CF}"/>
                </a:ext>
              </a:extLst>
            </p:cNvPr>
            <p:cNvSpPr/>
            <p:nvPr/>
          </p:nvSpPr>
          <p:spPr>
            <a:xfrm>
              <a:off x="10610262" y="4970534"/>
              <a:ext cx="216000" cy="216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</p:txBody>
        </p:sp>
        <p:sp>
          <p:nvSpPr>
            <p:cNvPr id="197" name="Rectangle: Rounded Corners 41">
              <a:extLst>
                <a:ext uri="{FF2B5EF4-FFF2-40B4-BE49-F238E27FC236}">
                  <a16:creationId xmlns:a16="http://schemas.microsoft.com/office/drawing/2014/main" id="{B7087B80-AD82-48A0-8149-01025898CE1B}"/>
                </a:ext>
              </a:extLst>
            </p:cNvPr>
            <p:cNvSpPr/>
            <p:nvPr/>
          </p:nvSpPr>
          <p:spPr>
            <a:xfrm>
              <a:off x="10911838" y="4932892"/>
              <a:ext cx="874752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01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2C82FAC5-CE79-4020-A92E-451A1D022690}"/>
              </a:ext>
            </a:extLst>
          </p:cNvPr>
          <p:cNvSpPr txBox="1"/>
          <p:nvPr/>
        </p:nvSpPr>
        <p:spPr>
          <a:xfrm>
            <a:off x="2473587" y="4856237"/>
            <a:ext cx="15967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5"/>
              </a:buClr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2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17677-28E5-4AE1-9EEB-DDEFB84E064B}"/>
              </a:ext>
            </a:extLst>
          </p:cNvPr>
          <p:cNvSpPr txBox="1"/>
          <p:nvPr/>
        </p:nvSpPr>
        <p:spPr>
          <a:xfrm>
            <a:off x="670559" y="1310989"/>
            <a:ext cx="999655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utilize the power of deep learning in the calibration of process-based hydrological models.</a:t>
            </a:r>
          </a:p>
          <a:p>
            <a:endParaRPr lang="en-U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merges model calibration and parameter regionalization into a single modelling chain that leverages the computation power and learning capacity of deep learning.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F1EFB5-5EA4-45F2-BD1A-A5F64144E73C}"/>
              </a:ext>
            </a:extLst>
          </p:cNvPr>
          <p:cNvGrpSpPr/>
          <p:nvPr/>
        </p:nvGrpSpPr>
        <p:grpSpPr>
          <a:xfrm>
            <a:off x="2810256" y="4137902"/>
            <a:ext cx="795522" cy="952040"/>
            <a:chOff x="2842788" y="4879032"/>
            <a:chExt cx="795522" cy="9520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ABA431-725B-4152-9A20-53A471A80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487903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145AA5-D67D-414E-A65F-7FB6FC970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146854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D85DD8-91CA-4001-B178-575AFD012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419250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F77C16-94E8-4F05-8E01-D98B04583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68707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9440E3-0489-4C70-8F8A-DD14CDEC9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4980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0E7AAA-9EE5-4A11-B501-480537E56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248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7C4D2D-7675-442F-9F0D-BE1004740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520509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403AB3-D11A-450E-9405-F31A78E2D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124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B3FE96-3CFF-420F-8957-5121094D0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392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9AF560-2ACC-4FEB-A98D-1F7FAF731A33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2986788" y="4951032"/>
              <a:ext cx="181761" cy="3690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0CE27F-BDFA-4B5C-B533-BB09AB8EF7C3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2986788" y="4951032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0B325A-DB78-4EC8-AD74-7F0C4C959211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2986788" y="4951032"/>
              <a:ext cx="181761" cy="64147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804FDE-21EF-4978-BF6B-AF27C6262847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2986788" y="5052291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ED4133-B2B1-408F-B8C0-CCB33125E096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2986788" y="5218854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9E197BC-58EE-4488-B3BC-EEDB4610E2BC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2986788" y="5218854"/>
              <a:ext cx="181761" cy="3736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236567-1DC1-4162-89D3-949F5A4FAAEB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2986788" y="5491250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2B3148-6CDE-4BF8-A6EB-06E44194F22A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2986788" y="5320113"/>
              <a:ext cx="181761" cy="1711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E23137-C8AE-4B0F-B4F1-820C6D52427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2986788" y="5052291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6DE282-C0B3-4072-ABD3-20C9300F10D3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2986788" y="5592509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37D9F1D-7A0A-49CC-B2CF-E2B3706E31BA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2986788" y="5320113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7B6E4E-3652-4614-8037-AD2AB69B255E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986788" y="5052291"/>
              <a:ext cx="181761" cy="7067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7819D8B-EEE2-48DE-A352-A6461AD2E00C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3312549" y="5052291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73BFC5-CDE1-43B7-918C-0580382E47D4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3312549" y="5052291"/>
              <a:ext cx="181761" cy="411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55397A-F917-4386-BCFF-A0C58F41922E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312549" y="5196291"/>
              <a:ext cx="181761" cy="123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AECA7-0A76-4607-BCAA-695041F05F52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3312549" y="5320113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1F33E4-599E-4490-AE8E-EE2B3498BB0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 flipV="1">
              <a:off x="3312549" y="5196291"/>
              <a:ext cx="181761" cy="39621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6B9FCA0-23E2-47D3-B618-257437CDEFA0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 flipV="1">
              <a:off x="3312549" y="5464113"/>
              <a:ext cx="181761" cy="1283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AE6E36-89C3-4400-B42A-423AB3F2771D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3707939" y="4604447"/>
            <a:ext cx="265398" cy="17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29266B6-C02A-47EC-BD5F-68AE7B4C19BB}"/>
              </a:ext>
            </a:extLst>
          </p:cNvPr>
          <p:cNvSpPr/>
          <p:nvPr/>
        </p:nvSpPr>
        <p:spPr>
          <a:xfrm>
            <a:off x="5839755" y="3232433"/>
            <a:ext cx="1286060" cy="11191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hydrological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640765D-34C6-4442-8AAE-98F13AECD783}"/>
              </a:ext>
            </a:extLst>
          </p:cNvPr>
          <p:cNvCxnSpPr>
            <a:endCxn id="42" idx="1"/>
          </p:cNvCxnSpPr>
          <p:nvPr/>
        </p:nvCxnSpPr>
        <p:spPr>
          <a:xfrm rot="5400000" flipH="1" flipV="1">
            <a:off x="3716962" y="1950079"/>
            <a:ext cx="280870" cy="396471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40E5BFE-D681-431F-B9CC-A89953F18B25}"/>
              </a:ext>
            </a:extLst>
          </p:cNvPr>
          <p:cNvCxnSpPr>
            <a:cxnSpLocks/>
            <a:stCxn id="62" idx="6"/>
            <a:endCxn id="42" idx="1"/>
          </p:cNvCxnSpPr>
          <p:nvPr/>
        </p:nvCxnSpPr>
        <p:spPr>
          <a:xfrm flipV="1">
            <a:off x="4909935" y="3792002"/>
            <a:ext cx="929820" cy="81419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524DCAD-1233-4F27-B2A2-31C82344723D}"/>
              </a:ext>
            </a:extLst>
          </p:cNvPr>
          <p:cNvCxnSpPr>
            <a:cxnSpLocks/>
            <a:stCxn id="61" idx="6"/>
            <a:endCxn id="42" idx="1"/>
          </p:cNvCxnSpPr>
          <p:nvPr/>
        </p:nvCxnSpPr>
        <p:spPr>
          <a:xfrm>
            <a:off x="4909001" y="2983467"/>
            <a:ext cx="930754" cy="8085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A4EECB-9BDA-4332-BF7D-B610506B21CD}"/>
              </a:ext>
            </a:extLst>
          </p:cNvPr>
          <p:cNvCxnSpPr>
            <a:cxnSpLocks/>
            <a:stCxn id="42" idx="3"/>
            <a:endCxn id="64" idx="2"/>
          </p:cNvCxnSpPr>
          <p:nvPr/>
        </p:nvCxnSpPr>
        <p:spPr>
          <a:xfrm flipV="1">
            <a:off x="7125815" y="3790852"/>
            <a:ext cx="394889" cy="11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4EBFB9-4D11-4C63-9110-FA570BA616A7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8457302" y="3790852"/>
            <a:ext cx="488029" cy="87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659FE10-2E8F-403F-BB37-98BD4C648F9E}"/>
              </a:ext>
            </a:extLst>
          </p:cNvPr>
          <p:cNvSpPr txBox="1"/>
          <p:nvPr/>
        </p:nvSpPr>
        <p:spPr>
          <a:xfrm>
            <a:off x="2107475" y="5696395"/>
            <a:ext cx="69118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The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hydrological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model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must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backpropagate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s-ES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gradients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Differentiable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model</a:t>
            </a:r>
            <a:endParaRPr lang="es-ES" sz="16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Segoe Print" panose="02000600000000000000" pitchFamily="2" charset="0"/>
              </a:rPr>
              <a:t>Surrogate</a:t>
            </a:r>
            <a:endParaRPr lang="es-ES" sz="1600" dirty="0">
              <a:solidFill>
                <a:schemeClr val="accent2">
                  <a:lumMod val="7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457935-EBCF-4997-AB27-311D2CD40E9B}"/>
              </a:ext>
            </a:extLst>
          </p:cNvPr>
          <p:cNvSpPr txBox="1"/>
          <p:nvPr/>
        </p:nvSpPr>
        <p:spPr>
          <a:xfrm>
            <a:off x="670559" y="853548"/>
            <a:ext cx="391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idea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EC647-D1A8-4751-929B-C51566A48ABA}"/>
              </a:ext>
            </a:extLst>
          </p:cNvPr>
          <p:cNvSpPr txBox="1"/>
          <p:nvPr/>
        </p:nvSpPr>
        <p:spPr>
          <a:xfrm>
            <a:off x="8443458" y="3834504"/>
            <a:ext cx="5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5"/>
              </a:buCl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LF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47DE547-E7DC-418E-8FCC-745783D7F169}"/>
              </a:ext>
            </a:extLst>
          </p:cNvPr>
          <p:cNvCxnSpPr>
            <a:cxnSpLocks/>
            <a:stCxn id="57" idx="2"/>
            <a:endCxn id="63" idx="2"/>
          </p:cNvCxnSpPr>
          <p:nvPr/>
        </p:nvCxnSpPr>
        <p:spPr>
          <a:xfrm rot="5400000">
            <a:off x="5521931" y="1953851"/>
            <a:ext cx="929400" cy="5429370"/>
          </a:xfrm>
          <a:prstGeom prst="bentConnector3">
            <a:avLst>
              <a:gd name="adj1" fmla="val 12459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1281E14-5DC3-41AE-B822-67ED43B4BEC0}"/>
              </a:ext>
            </a:extLst>
          </p:cNvPr>
          <p:cNvSpPr txBox="1"/>
          <p:nvPr/>
        </p:nvSpPr>
        <p:spPr>
          <a:xfrm>
            <a:off x="5717548" y="5256009"/>
            <a:ext cx="15967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chemeClr val="accent5"/>
              </a:buClr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back propagation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8C5483-64E8-4A91-A916-4EF5D5C852E3}"/>
              </a:ext>
            </a:extLst>
          </p:cNvPr>
          <p:cNvSpPr>
            <a:spLocks noChangeAspect="1"/>
          </p:cNvSpPr>
          <p:nvPr/>
        </p:nvSpPr>
        <p:spPr>
          <a:xfrm>
            <a:off x="3972403" y="2515168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meteo</a:t>
            </a:r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6A7AF7-B3E9-4F2D-A875-AD21881DD291}"/>
              </a:ext>
            </a:extLst>
          </p:cNvPr>
          <p:cNvSpPr>
            <a:spLocks noChangeAspect="1"/>
          </p:cNvSpPr>
          <p:nvPr/>
        </p:nvSpPr>
        <p:spPr>
          <a:xfrm>
            <a:off x="3973337" y="4137902"/>
            <a:ext cx="936598" cy="9365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/>
              <a:t>parameters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AB4A5-04DC-4C54-B64A-B24BE4B148DD}"/>
              </a:ext>
            </a:extLst>
          </p:cNvPr>
          <p:cNvSpPr>
            <a:spLocks noChangeAspect="1"/>
          </p:cNvSpPr>
          <p:nvPr/>
        </p:nvSpPr>
        <p:spPr>
          <a:xfrm>
            <a:off x="7520704" y="3322553"/>
            <a:ext cx="936598" cy="9365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/>
              <a:t>Q</a:t>
            </a:r>
            <a:r>
              <a:rPr lang="en-GB" baseline="-25000" dirty="0" err="1"/>
              <a:t>sim</a:t>
            </a:r>
            <a:endParaRPr lang="en-GB" baseline="-250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7450F28-C1EC-465E-991B-AC0D4D0B6097}"/>
              </a:ext>
            </a:extLst>
          </p:cNvPr>
          <p:cNvSpPr>
            <a:spLocks noChangeAspect="1"/>
          </p:cNvSpPr>
          <p:nvPr/>
        </p:nvSpPr>
        <p:spPr>
          <a:xfrm>
            <a:off x="8945331" y="3331316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/>
              <a:t>Q</a:t>
            </a:r>
            <a:r>
              <a:rPr lang="en-GB" baseline="-25000" dirty="0" err="1"/>
              <a:t>obs</a:t>
            </a:r>
            <a:endParaRPr lang="en-GB" baseline="-250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F8C5483-64E8-4A91-A916-4EF5D5C852E3}"/>
              </a:ext>
            </a:extLst>
          </p:cNvPr>
          <p:cNvSpPr>
            <a:spLocks noChangeAspect="1"/>
          </p:cNvSpPr>
          <p:nvPr/>
        </p:nvSpPr>
        <p:spPr>
          <a:xfrm>
            <a:off x="1408824" y="3255916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attributes</a:t>
            </a:r>
            <a:endParaRPr lang="en-GB" dirty="0"/>
          </a:p>
        </p:txBody>
      </p:sp>
      <p:cxnSp>
        <p:nvCxnSpPr>
          <p:cNvPr id="67" name="Connector: Elbow 42">
            <a:extLst>
              <a:ext uri="{FF2B5EF4-FFF2-40B4-BE49-F238E27FC236}">
                <a16:creationId xmlns:a16="http://schemas.microsoft.com/office/drawing/2014/main" id="{7640765D-34C6-4442-8AAE-98F13AECD783}"/>
              </a:ext>
            </a:extLst>
          </p:cNvPr>
          <p:cNvCxnSpPr/>
          <p:nvPr/>
        </p:nvCxnSpPr>
        <p:spPr>
          <a:xfrm rot="16200000" flipH="1">
            <a:off x="2096150" y="3972918"/>
            <a:ext cx="406134" cy="845326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0122404" y="4413107"/>
            <a:ext cx="1183285" cy="985437"/>
            <a:chOff x="9494648" y="4568237"/>
            <a:chExt cx="1183285" cy="985437"/>
          </a:xfrm>
        </p:grpSpPr>
        <p:sp>
          <p:nvSpPr>
            <p:cNvPr id="96" name="Rectangle: Rounded Corners 36">
              <a:extLst>
                <a:ext uri="{FF2B5EF4-FFF2-40B4-BE49-F238E27FC236}">
                  <a16:creationId xmlns:a16="http://schemas.microsoft.com/office/drawing/2014/main" id="{8F2B6B80-01E5-4BCC-BD3B-370C704C0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4648" y="4966500"/>
              <a:ext cx="216000" cy="21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Rectangle: Rounded Corners 37">
              <a:extLst>
                <a:ext uri="{FF2B5EF4-FFF2-40B4-BE49-F238E27FC236}">
                  <a16:creationId xmlns:a16="http://schemas.microsoft.com/office/drawing/2014/main" id="{96629F69-BEA0-4527-8543-1F6956BF2729}"/>
                </a:ext>
              </a:extLst>
            </p:cNvPr>
            <p:cNvSpPr/>
            <p:nvPr/>
          </p:nvSpPr>
          <p:spPr>
            <a:xfrm>
              <a:off x="9796308" y="4930500"/>
              <a:ext cx="874752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: Rounded Corners 38">
              <a:extLst>
                <a:ext uri="{FF2B5EF4-FFF2-40B4-BE49-F238E27FC236}">
                  <a16:creationId xmlns:a16="http://schemas.microsoft.com/office/drawing/2014/main" id="{1ADDEFDC-7E18-442B-B2C7-7C10503E42EF}"/>
                </a:ext>
              </a:extLst>
            </p:cNvPr>
            <p:cNvSpPr/>
            <p:nvPr/>
          </p:nvSpPr>
          <p:spPr>
            <a:xfrm>
              <a:off x="9500856" y="4604237"/>
              <a:ext cx="216000" cy="216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Rectangle: Rounded Corners 39">
              <a:extLst>
                <a:ext uri="{FF2B5EF4-FFF2-40B4-BE49-F238E27FC236}">
                  <a16:creationId xmlns:a16="http://schemas.microsoft.com/office/drawing/2014/main" id="{3E92D629-1633-4DDC-A47F-D860894E2B5A}"/>
                </a:ext>
              </a:extLst>
            </p:cNvPr>
            <p:cNvSpPr/>
            <p:nvPr/>
          </p:nvSpPr>
          <p:spPr>
            <a:xfrm>
              <a:off x="9803181" y="4568237"/>
              <a:ext cx="693434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Rectangle: Rounded Corners 40">
              <a:extLst>
                <a:ext uri="{FF2B5EF4-FFF2-40B4-BE49-F238E27FC236}">
                  <a16:creationId xmlns:a16="http://schemas.microsoft.com/office/drawing/2014/main" id="{12250CC0-8962-475D-955B-3510101C96A9}"/>
                </a:ext>
              </a:extLst>
            </p:cNvPr>
            <p:cNvSpPr/>
            <p:nvPr/>
          </p:nvSpPr>
          <p:spPr>
            <a:xfrm>
              <a:off x="9501605" y="5303316"/>
              <a:ext cx="216000" cy="216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</p:txBody>
        </p:sp>
        <p:sp>
          <p:nvSpPr>
            <p:cNvPr id="101" name="Rectangle: Rounded Corners 41">
              <a:extLst>
                <a:ext uri="{FF2B5EF4-FFF2-40B4-BE49-F238E27FC236}">
                  <a16:creationId xmlns:a16="http://schemas.microsoft.com/office/drawing/2014/main" id="{691D5036-B06A-491D-8721-2B9713160471}"/>
                </a:ext>
              </a:extLst>
            </p:cNvPr>
            <p:cNvSpPr/>
            <p:nvPr/>
          </p:nvSpPr>
          <p:spPr>
            <a:xfrm>
              <a:off x="9803181" y="5265674"/>
              <a:ext cx="874752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EC823E0B-6254-4E66-B591-9BC45A4BF46A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A04DCA-4E82-4267-8A75-5555C6DD0C0B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740672-E3DA-4F55-9972-108832DE9D63}"/>
              </a:ext>
            </a:extLst>
          </p:cNvPr>
          <p:cNvSpPr txBox="1"/>
          <p:nvPr/>
        </p:nvSpPr>
        <p:spPr>
          <a:xfrm>
            <a:off x="78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279633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27C7D4-F4CE-45E1-AA31-EEEF025F3B66}"/>
              </a:ext>
            </a:extLst>
          </p:cNvPr>
          <p:cNvSpPr txBox="1"/>
          <p:nvPr/>
        </p:nvSpPr>
        <p:spPr>
          <a:xfrm>
            <a:off x="670559" y="1328358"/>
            <a:ext cx="391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plan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0AF5C6-ADC5-44E3-AF04-ABE1402D3E32}"/>
              </a:ext>
            </a:extLst>
          </p:cNvPr>
          <p:cNvSpPr txBox="1"/>
          <p:nvPr/>
        </p:nvSpPr>
        <p:spPr>
          <a:xfrm>
            <a:off x="670559" y="1808329"/>
            <a:ext cx="99965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surrogate of LISFLOOD-OS that replicates its discharge simulations</a:t>
            </a:r>
          </a:p>
          <a:p>
            <a:pPr marL="342900" indent="-342900">
              <a:buFont typeface="+mj-lt"/>
              <a:buAutoNum type="arabicPeriod"/>
            </a:pPr>
            <a:endParaRPr lang="en-US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Implement a parameter learning framework on top of that surrogate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C359FE-7821-4DD3-92BF-2BB69CF24C2F}"/>
              </a:ext>
            </a:extLst>
          </p:cNvPr>
          <p:cNvSpPr txBox="1"/>
          <p:nvPr/>
        </p:nvSpPr>
        <p:spPr>
          <a:xfrm>
            <a:off x="670559" y="2861484"/>
            <a:ext cx="391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E3B9A6-41FD-440C-8D73-D9631EA64D4B}"/>
              </a:ext>
            </a:extLst>
          </p:cNvPr>
          <p:cNvSpPr txBox="1"/>
          <p:nvPr/>
        </p:nvSpPr>
        <p:spPr>
          <a:xfrm>
            <a:off x="670559" y="3323149"/>
            <a:ext cx="9996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We have started working on the 739 headwater catchments used in GloFASV4 regionalization: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Static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Meteorological forcings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Observed discharge at the outlet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Pairs of model parameter sets and simulated discharge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Optimal parameter set + discharge of the GloFAS long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Parameter sets in the calibration + modified KGE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9E2A6-3661-4457-B49B-12531CEDE9EA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B2124-37A8-4023-8738-28824BCE9D31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815DA8-30FD-42EB-90C3-B1AA0D4FA733}"/>
              </a:ext>
            </a:extLst>
          </p:cNvPr>
          <p:cNvSpPr txBox="1"/>
          <p:nvPr/>
        </p:nvSpPr>
        <p:spPr>
          <a:xfrm>
            <a:off x="78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405122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4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B6EB9A-EB11-4E70-8AE0-B3F1117F3ECD}"/>
              </a:ext>
            </a:extLst>
          </p:cNvPr>
          <p:cNvSpPr>
            <a:spLocks noChangeAspect="1"/>
          </p:cNvSpPr>
          <p:nvPr/>
        </p:nvSpPr>
        <p:spPr>
          <a:xfrm>
            <a:off x="3489640" y="1526842"/>
            <a:ext cx="1440000" cy="144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LISFLOOD-OS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2C5F271-E0B8-4222-B483-33E7BC6F1CB0}"/>
                  </a:ext>
                </a:extLst>
              </p:cNvPr>
              <p:cNvSpPr/>
              <p:nvPr/>
            </p:nvSpPr>
            <p:spPr>
              <a:xfrm>
                <a:off x="2063517" y="1723433"/>
                <a:ext cx="576000" cy="28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2C5F271-E0B8-4222-B483-33E7BC6F1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17" y="1723433"/>
                <a:ext cx="576000" cy="288000"/>
              </a:xfrm>
              <a:prstGeom prst="roundRect">
                <a:avLst/>
              </a:prstGeom>
              <a:blipFill>
                <a:blip r:embed="rId2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79B5901-8E8D-4216-9315-3CED1B139D6C}"/>
                  </a:ext>
                </a:extLst>
              </p:cNvPr>
              <p:cNvSpPr/>
              <p:nvPr/>
            </p:nvSpPr>
            <p:spPr>
              <a:xfrm>
                <a:off x="2063517" y="2105125"/>
                <a:ext cx="576000" cy="28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79B5901-8E8D-4216-9315-3CED1B139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17" y="2105125"/>
                <a:ext cx="576000" cy="288000"/>
              </a:xfrm>
              <a:prstGeom prst="roundRect">
                <a:avLst/>
              </a:prstGeom>
              <a:blipFill>
                <a:blip r:embed="rId3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CEDF3F-91D7-4E3E-BD28-22207AC8E35E}"/>
              </a:ext>
            </a:extLst>
          </p:cNvPr>
          <p:cNvSpPr/>
          <p:nvPr/>
        </p:nvSpPr>
        <p:spPr>
          <a:xfrm>
            <a:off x="2063520" y="2491360"/>
            <a:ext cx="576000" cy="28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/>
              <a:t>θ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E716415-4ED8-485B-9052-4D0B55997915}"/>
                  </a:ext>
                </a:extLst>
              </p:cNvPr>
              <p:cNvSpPr/>
              <p:nvPr/>
            </p:nvSpPr>
            <p:spPr>
              <a:xfrm>
                <a:off x="5568715" y="2066842"/>
                <a:ext cx="900000" cy="3600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𝑃𝐵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DE716415-4ED8-485B-9052-4D0B5599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715" y="2066842"/>
                <a:ext cx="900000" cy="360000"/>
              </a:xfrm>
              <a:prstGeom prst="roundRect">
                <a:avLst/>
              </a:prstGeom>
              <a:blipFill>
                <a:blip r:embed="rId4"/>
                <a:stretch>
                  <a:fillRect l="-4762" b="-11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B6EB5F-881C-4035-821B-63FDB6A68F36}"/>
                  </a:ext>
                </a:extLst>
              </p:cNvPr>
              <p:cNvSpPr/>
              <p:nvPr/>
            </p:nvSpPr>
            <p:spPr>
              <a:xfrm>
                <a:off x="5568715" y="4382949"/>
                <a:ext cx="900000" cy="3600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8B6EB5F-881C-4035-821B-63FDB6A68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715" y="4382949"/>
                <a:ext cx="900000" cy="360000"/>
              </a:xfrm>
              <a:prstGeom prst="roundRect">
                <a:avLst/>
              </a:prstGeom>
              <a:blipFill>
                <a:blip r:embed="rId5"/>
                <a:stretch>
                  <a:fillRect l="-4082" b="-11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92A2F6-E733-4878-96CB-DC082CFE6A6D}"/>
              </a:ext>
            </a:extLst>
          </p:cNvPr>
          <p:cNvSpPr>
            <a:spLocks noChangeAspect="1"/>
          </p:cNvSpPr>
          <p:nvPr/>
        </p:nvSpPr>
        <p:spPr>
          <a:xfrm>
            <a:off x="3489640" y="3839658"/>
            <a:ext cx="1440000" cy="144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surrogate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6EF2C7-D9D9-4A17-A35E-E0AA3F83340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18715" y="2426842"/>
            <a:ext cx="0" cy="19561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DF94A1-E93E-4B8F-A27D-56F09FC8407F}"/>
              </a:ext>
            </a:extLst>
          </p:cNvPr>
          <p:cNvSpPr/>
          <p:nvPr/>
        </p:nvSpPr>
        <p:spPr>
          <a:xfrm>
            <a:off x="5535917" y="3172090"/>
            <a:ext cx="968477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16694C-B916-499B-91D8-222CC104A341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>
            <a:off x="2639517" y="1867433"/>
            <a:ext cx="850123" cy="37940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0743F-6819-44FC-BEF3-E3DF1B0535E8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 flipV="1">
            <a:off x="2639520" y="2246842"/>
            <a:ext cx="850120" cy="388518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58A3C1A-FFE8-4096-87CC-F543D26DFC1F}"/>
              </a:ext>
            </a:extLst>
          </p:cNvPr>
          <p:cNvCxnSpPr>
            <a:cxnSpLocks/>
            <a:stCxn id="33" idx="3"/>
            <a:endCxn id="14" idx="1"/>
          </p:cNvCxnSpPr>
          <p:nvPr/>
        </p:nvCxnSpPr>
        <p:spPr>
          <a:xfrm flipV="1">
            <a:off x="2651451" y="4559658"/>
            <a:ext cx="838189" cy="382455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A7C36AE-5DD8-40A2-8366-0C65F365A357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>
            <a:off x="2651448" y="4169109"/>
            <a:ext cx="838192" cy="39054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3ED7689-0AF0-4A33-8551-AD4BE9EA4664}"/>
              </a:ext>
            </a:extLst>
          </p:cNvPr>
          <p:cNvCxnSpPr>
            <a:cxnSpLocks/>
            <a:stCxn id="9" idx="1"/>
            <a:endCxn id="31" idx="1"/>
          </p:cNvCxnSpPr>
          <p:nvPr/>
        </p:nvCxnSpPr>
        <p:spPr>
          <a:xfrm rot="10800000" flipH="1" flipV="1">
            <a:off x="2063516" y="1867433"/>
            <a:ext cx="11931" cy="2301676"/>
          </a:xfrm>
          <a:prstGeom prst="bentConnector3">
            <a:avLst>
              <a:gd name="adj1" fmla="val -19160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8294EE9-FD72-4535-9009-1049932D1443}"/>
              </a:ext>
            </a:extLst>
          </p:cNvPr>
          <p:cNvCxnSpPr>
            <a:cxnSpLocks/>
            <a:stCxn id="10" idx="1"/>
            <a:endCxn id="32" idx="1"/>
          </p:cNvCxnSpPr>
          <p:nvPr/>
        </p:nvCxnSpPr>
        <p:spPr>
          <a:xfrm rot="10800000" flipH="1" flipV="1">
            <a:off x="2063516" y="2249124"/>
            <a:ext cx="11931" cy="2306753"/>
          </a:xfrm>
          <a:prstGeom prst="bentConnector3">
            <a:avLst>
              <a:gd name="adj1" fmla="val -19160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BAF54-DE05-4A2A-8F85-954FE6012CF7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>
            <a:off x="4929640" y="2246842"/>
            <a:ext cx="63907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15C0F-605D-4A57-A337-6528CC336E30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929640" y="4559658"/>
            <a:ext cx="639075" cy="329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A50D433-CB9B-4AA8-AE11-90CA226018D4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2639517" y="2246842"/>
            <a:ext cx="850123" cy="2283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22383C7-3B97-4D8A-BED7-187E6CF7B1FC}"/>
                  </a:ext>
                </a:extLst>
              </p:cNvPr>
              <p:cNvSpPr/>
              <p:nvPr/>
            </p:nvSpPr>
            <p:spPr>
              <a:xfrm>
                <a:off x="2075448" y="4025109"/>
                <a:ext cx="576000" cy="28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D22383C7-3B97-4D8A-BED7-187E6CF7B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448" y="4025109"/>
                <a:ext cx="576000" cy="288000"/>
              </a:xfrm>
              <a:prstGeom prst="roundRect">
                <a:avLst/>
              </a:prstGeom>
              <a:blipFill>
                <a:blip r:embed="rId6"/>
                <a:stretch>
                  <a:fillRect t="-2083" r="-33684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0DA5DC6-4627-4057-98D8-D368AEECA68F}"/>
                  </a:ext>
                </a:extLst>
              </p:cNvPr>
              <p:cNvSpPr/>
              <p:nvPr/>
            </p:nvSpPr>
            <p:spPr>
              <a:xfrm>
                <a:off x="2075448" y="4411878"/>
                <a:ext cx="576000" cy="28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0DA5DC6-4627-4057-98D8-D368AEECA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448" y="4411878"/>
                <a:ext cx="576000" cy="288000"/>
              </a:xfrm>
              <a:prstGeom prst="roundRect">
                <a:avLst/>
              </a:prstGeom>
              <a:blipFill>
                <a:blip r:embed="rId7"/>
                <a:stretch>
                  <a:fillRect t="-2128" r="-22105"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414F530-EEE9-4435-B235-8339A71B4AA8}"/>
              </a:ext>
            </a:extLst>
          </p:cNvPr>
          <p:cNvSpPr/>
          <p:nvPr/>
        </p:nvSpPr>
        <p:spPr>
          <a:xfrm>
            <a:off x="2075451" y="4798113"/>
            <a:ext cx="576000" cy="28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/>
              <a:t>θ</a:t>
            </a:r>
            <a:endParaRPr lang="en-GB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BAA5C5A-59DB-4BB6-BFAD-084E5B2FB2BC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>
            <a:off x="2651448" y="4555878"/>
            <a:ext cx="838192" cy="3780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2B6B80-01E5-4BCC-BD3B-370C704C0A47}"/>
              </a:ext>
            </a:extLst>
          </p:cNvPr>
          <p:cNvSpPr>
            <a:spLocks noChangeAspect="1"/>
          </p:cNvSpPr>
          <p:nvPr/>
        </p:nvSpPr>
        <p:spPr>
          <a:xfrm>
            <a:off x="3685130" y="5852435"/>
            <a:ext cx="216000" cy="216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6629F69-BEA0-4527-8543-1F6956BF2729}"/>
              </a:ext>
            </a:extLst>
          </p:cNvPr>
          <p:cNvSpPr/>
          <p:nvPr/>
        </p:nvSpPr>
        <p:spPr>
          <a:xfrm>
            <a:off x="3986790" y="5816435"/>
            <a:ext cx="874752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ADDEFDC-7E18-442B-B2C7-7C10503E42EF}"/>
              </a:ext>
            </a:extLst>
          </p:cNvPr>
          <p:cNvSpPr/>
          <p:nvPr/>
        </p:nvSpPr>
        <p:spPr>
          <a:xfrm>
            <a:off x="2508802" y="5852435"/>
            <a:ext cx="216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E92D629-1633-4DDC-A47F-D860894E2B5A}"/>
              </a:ext>
            </a:extLst>
          </p:cNvPr>
          <p:cNvSpPr/>
          <p:nvPr/>
        </p:nvSpPr>
        <p:spPr>
          <a:xfrm>
            <a:off x="2811127" y="5816435"/>
            <a:ext cx="69343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2250CC0-8962-475D-955B-3510101C96A9}"/>
              </a:ext>
            </a:extLst>
          </p:cNvPr>
          <p:cNvSpPr/>
          <p:nvPr/>
        </p:nvSpPr>
        <p:spPr>
          <a:xfrm>
            <a:off x="4784826" y="5854077"/>
            <a:ext cx="216000" cy="216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i="1" dirty="0">
              <a:latin typeface="Cambria Math" panose="020405030504060302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91D5036-B06A-491D-8721-2B9713160471}"/>
              </a:ext>
            </a:extLst>
          </p:cNvPr>
          <p:cNvSpPr/>
          <p:nvPr/>
        </p:nvSpPr>
        <p:spPr>
          <a:xfrm>
            <a:off x="5086402" y="5816435"/>
            <a:ext cx="874752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085ECE-398D-4B6A-AD01-339AF9F92106}"/>
              </a:ext>
            </a:extLst>
          </p:cNvPr>
          <p:cNvSpPr txBox="1"/>
          <p:nvPr/>
        </p:nvSpPr>
        <p:spPr>
          <a:xfrm>
            <a:off x="670559" y="853551"/>
            <a:ext cx="322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Surrogate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497471-853B-4335-92F2-97C9B491A3A8}"/>
                  </a:ext>
                </a:extLst>
              </p:cNvPr>
              <p:cNvSpPr/>
              <p:nvPr/>
            </p:nvSpPr>
            <p:spPr>
              <a:xfrm>
                <a:off x="7239298" y="2701092"/>
                <a:ext cx="4705332" cy="1324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: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meteorological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inputs</a:t>
                </a:r>
                <a:endParaRPr lang="en-GB" sz="1600" dirty="0">
                  <a:solidFill>
                    <a:srgbClr val="595959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: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catchment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aggregation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of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the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meteorological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inputs</a:t>
                </a:r>
                <a:endParaRPr lang="en-GB" sz="1600" dirty="0">
                  <a:solidFill>
                    <a:srgbClr val="595959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GB" sz="160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: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static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attributes</a:t>
                </a:r>
                <a:endParaRPr lang="en-GB" sz="1600" dirty="0">
                  <a:solidFill>
                    <a:srgbClr val="595959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6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: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catchment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aggregation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of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the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static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attributes</a:t>
                </a:r>
                <a:endParaRPr lang="en-GB" sz="1600" dirty="0">
                  <a:solidFill>
                    <a:srgbClr val="595959"/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: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model</a:t>
                </a:r>
                <a:r>
                  <a:rPr lang="es-ES" sz="1600" dirty="0">
                    <a:solidFill>
                      <a:srgbClr val="595959"/>
                    </a:solidFill>
                    <a:latin typeface="+mj-lt"/>
                  </a:rPr>
                  <a:t> </a:t>
                </a:r>
                <a:r>
                  <a:rPr lang="es-ES" sz="1600" dirty="0" err="1">
                    <a:solidFill>
                      <a:srgbClr val="595959"/>
                    </a:solidFill>
                    <a:latin typeface="+mj-lt"/>
                  </a:rPr>
                  <a:t>parameters</a:t>
                </a:r>
                <a:endParaRPr lang="en-GB" sz="1600" dirty="0">
                  <a:solidFill>
                    <a:srgbClr val="595959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E497471-853B-4335-92F2-97C9B491A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98" y="2701092"/>
                <a:ext cx="4705332" cy="1324017"/>
              </a:xfrm>
              <a:prstGeom prst="rect">
                <a:avLst/>
              </a:prstGeom>
              <a:blipFill>
                <a:blip r:embed="rId8"/>
                <a:stretch>
                  <a:fillRect t="-1382" r="-130" b="-5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F69309C6-A199-46F5-AEB4-F508905CC99C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CBE230-B2D3-4F97-B8A7-49D1CDC36069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D0F27C-596C-44C7-937A-FA45B2AEC2EA}"/>
              </a:ext>
            </a:extLst>
          </p:cNvPr>
          <p:cNvSpPr txBox="1"/>
          <p:nvPr/>
        </p:nvSpPr>
        <p:spPr>
          <a:xfrm>
            <a:off x="78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133501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5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B1B3AD-1651-458A-8342-8E3DF83DA4EB}"/>
              </a:ext>
            </a:extLst>
          </p:cNvPr>
          <p:cNvSpPr txBox="1"/>
          <p:nvPr/>
        </p:nvSpPr>
        <p:spPr>
          <a:xfrm>
            <a:off x="670559" y="2456354"/>
            <a:ext cx="322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980D5E-D103-467F-8B68-ACC407485E8D}"/>
              </a:ext>
            </a:extLst>
          </p:cNvPr>
          <p:cNvSpPr txBox="1"/>
          <p:nvPr/>
        </p:nvSpPr>
        <p:spPr>
          <a:xfrm>
            <a:off x="670559" y="2935725"/>
            <a:ext cx="9996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Apply parameter learning in a spatially distributed model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Extract from the static and dynamic maps the relevant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Patching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Vision transformers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Include human intervention on natural catchments: reservoirs, water abstraction, irrigation...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How to include inflows?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22DF8-72CD-40B5-9310-32DABC73C64A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82880-1432-44AA-9399-C2B3D042D145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1A87F-51FA-461E-A0ED-73E7818B19AE}"/>
              </a:ext>
            </a:extLst>
          </p:cNvPr>
          <p:cNvSpPr txBox="1"/>
          <p:nvPr/>
        </p:nvSpPr>
        <p:spPr>
          <a:xfrm>
            <a:off x="78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35921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17677-28E5-4AE1-9EEB-DDEFB84E064B}"/>
              </a:ext>
            </a:extLst>
          </p:cNvPr>
          <p:cNvSpPr txBox="1"/>
          <p:nvPr/>
        </p:nvSpPr>
        <p:spPr>
          <a:xfrm>
            <a:off x="672404" y="1539153"/>
            <a:ext cx="99965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investigate the potential use of deep learning to improve reservoir simulations in LISFLOOD-OS.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data-driven model (LSTM, transformer…) able to reproduce operations of multiple reservoirs.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process-based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routine in a differentiable platform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PyTorch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 and apply parameter learning.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Current LISFLOOD routine (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Burek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2013)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Hanazaki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(2022)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Shin (2019),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Sadki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(2023), Shrestha (2024)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B966B-7B12-4603-91C9-9B998B9FC968}"/>
              </a:ext>
            </a:extLst>
          </p:cNvPr>
          <p:cNvSpPr txBox="1"/>
          <p:nvPr/>
        </p:nvSpPr>
        <p:spPr>
          <a:xfrm>
            <a:off x="672404" y="965518"/>
            <a:ext cx="391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EB8255-85B2-4C45-89F8-9BC783B75365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C5D05-ACC8-41D8-986F-1F8EEE76DCA4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180111-56B9-4DA3-837D-8E384BDB4692}"/>
              </a:ext>
            </a:extLst>
          </p:cNvPr>
          <p:cNvSpPr txBox="1"/>
          <p:nvPr/>
        </p:nvSpPr>
        <p:spPr>
          <a:xfrm>
            <a:off x="7881113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290361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7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17677-28E5-4AE1-9EEB-DDEFB84E064B}"/>
              </a:ext>
            </a:extLst>
          </p:cNvPr>
          <p:cNvSpPr txBox="1"/>
          <p:nvPr/>
        </p:nvSpPr>
        <p:spPr>
          <a:xfrm>
            <a:off x="670559" y="1315213"/>
            <a:ext cx="61743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new dataset of reservoirs operations in Spain including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292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reservoirs.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Daily time series: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Observed reservoir storage, level (and outflow) from CEDEX, ACA and </a:t>
            </a:r>
            <a:r>
              <a:rPr lang="en-U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Hidrosur</a:t>
            </a: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Simulated inflow from EFAS5 long-run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Meteorology from EMO1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(evaporation, temperature, precipitation)</a:t>
            </a:r>
            <a:endParaRPr lang="en-US" sz="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sz="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study period is at most from Jan-1990</a:t>
            </a:r>
            <a:r>
              <a:rPr lang="en-US" sz="17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to Sep-2020</a:t>
            </a:r>
          </a:p>
          <a:p>
            <a:pPr lvl="1"/>
            <a:endParaRPr lang="en-US" sz="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Normalized by reservoir capacity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Attributes: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Reservoir and dam characteristics from Spanish Ministry of the Environment, ICOLD, </a:t>
            </a:r>
            <a:r>
              <a:rPr lang="en-US" sz="17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GRanD</a:t>
            </a:r>
            <a:endParaRPr lang="en-US" sz="17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Catchment characteristics from EFAS5 static maps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Catchment meteorology from EMO1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7935-EBCF-4997-AB27-311D2CD40E9B}"/>
              </a:ext>
            </a:extLst>
          </p:cNvPr>
          <p:cNvSpPr txBox="1"/>
          <p:nvPr/>
        </p:nvSpPr>
        <p:spPr>
          <a:xfrm>
            <a:off x="670559" y="853548"/>
            <a:ext cx="391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65A1A-17B4-4ED0-A137-1C9E8285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04" y="2260956"/>
            <a:ext cx="4724400" cy="2886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670B66-12AA-42D1-88F8-8FB0B4B0160D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378BE-132A-494F-9C4D-8DBBEFB0A5FB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40129-85AE-430B-94DD-9A146E6AD48A}"/>
              </a:ext>
            </a:extLst>
          </p:cNvPr>
          <p:cNvSpPr txBox="1"/>
          <p:nvPr/>
        </p:nvSpPr>
        <p:spPr>
          <a:xfrm>
            <a:off x="7881113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9A860-8C69-412A-B146-B3EA03A2EC99}"/>
              </a:ext>
            </a:extLst>
          </p:cNvPr>
          <p:cNvSpPr/>
          <p:nvPr/>
        </p:nvSpPr>
        <p:spPr>
          <a:xfrm>
            <a:off x="670559" y="6466117"/>
            <a:ext cx="7985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Available in BDAP: 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eos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jeodpp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/projects/FLOODS-RIVER/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LisfloodPL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/reservoirs/</a:t>
            </a:r>
            <a:r>
              <a:rPr lang="en-GB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ResOpsES</a:t>
            </a: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6BAB82DA-5916-42A2-8A93-6C8AEFE2D859}"/>
              </a:ext>
            </a:extLst>
          </p:cNvPr>
          <p:cNvSpPr/>
          <p:nvPr/>
        </p:nvSpPr>
        <p:spPr>
          <a:xfrm rot="10800000" flipH="1" flipV="1">
            <a:off x="6245131" y="3621083"/>
            <a:ext cx="5540069" cy="1702898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8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7935-EBCF-4997-AB27-311D2CD40E9B}"/>
              </a:ext>
            </a:extLst>
          </p:cNvPr>
          <p:cNvSpPr txBox="1"/>
          <p:nvPr/>
        </p:nvSpPr>
        <p:spPr>
          <a:xfrm>
            <a:off x="672404" y="965518"/>
            <a:ext cx="391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Long-Short Term Memory</a:t>
            </a:r>
          </a:p>
        </p:txBody>
      </p:sp>
      <p:sp>
        <p:nvSpPr>
          <p:cNvPr id="3" name="Right Triangle 2"/>
          <p:cNvSpPr/>
          <p:nvPr/>
        </p:nvSpPr>
        <p:spPr>
          <a:xfrm flipH="1" flipV="1">
            <a:off x="6569752" y="3716185"/>
            <a:ext cx="3442996" cy="1287624"/>
          </a:xfrm>
          <a:prstGeom prst="rt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842838">
            <a:off x="10616685" y="5070603"/>
            <a:ext cx="1199734" cy="1094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rapezoid 3"/>
          <p:cNvSpPr/>
          <p:nvPr/>
        </p:nvSpPr>
        <p:spPr>
          <a:xfrm>
            <a:off x="9548091" y="3524908"/>
            <a:ext cx="1304841" cy="1670179"/>
          </a:xfrm>
          <a:prstGeom prst="trapezoid">
            <a:avLst>
              <a:gd name="adj" fmla="val 398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6EF2C7-D9D9-4A17-A35E-E0AA3F833402}"/>
              </a:ext>
            </a:extLst>
          </p:cNvPr>
          <p:cNvCxnSpPr/>
          <p:nvPr/>
        </p:nvCxnSpPr>
        <p:spPr>
          <a:xfrm flipH="1">
            <a:off x="8114984" y="2708079"/>
            <a:ext cx="8100" cy="9208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C1DF94A1-E93E-4B8F-A27D-56F09FC8407F}"/>
              </a:ext>
            </a:extLst>
          </p:cNvPr>
          <p:cNvSpPr/>
          <p:nvPr/>
        </p:nvSpPr>
        <p:spPr>
          <a:xfrm>
            <a:off x="7954918" y="2964482"/>
            <a:ext cx="336332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6EF2C7-D9D9-4A17-A35E-E0AA3F833402}"/>
              </a:ext>
            </a:extLst>
          </p:cNvPr>
          <p:cNvCxnSpPr/>
          <p:nvPr/>
        </p:nvCxnSpPr>
        <p:spPr>
          <a:xfrm flipH="1" flipV="1">
            <a:off x="8912311" y="2692175"/>
            <a:ext cx="8100" cy="9208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5">
            <a:extLst>
              <a:ext uri="{FF2B5EF4-FFF2-40B4-BE49-F238E27FC236}">
                <a16:creationId xmlns:a16="http://schemas.microsoft.com/office/drawing/2014/main" id="{C1DF94A1-E93E-4B8F-A27D-56F09FC8407F}"/>
              </a:ext>
            </a:extLst>
          </p:cNvPr>
          <p:cNvSpPr/>
          <p:nvPr/>
        </p:nvSpPr>
        <p:spPr>
          <a:xfrm>
            <a:off x="8752245" y="2964482"/>
            <a:ext cx="336332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6EF2C7-D9D9-4A17-A35E-E0AA3F833402}"/>
              </a:ext>
            </a:extLst>
          </p:cNvPr>
          <p:cNvCxnSpPr/>
          <p:nvPr/>
        </p:nvCxnSpPr>
        <p:spPr>
          <a:xfrm rot="16200000" flipH="1">
            <a:off x="6405198" y="3076765"/>
            <a:ext cx="8100" cy="9208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15">
            <a:extLst>
              <a:ext uri="{FF2B5EF4-FFF2-40B4-BE49-F238E27FC236}">
                <a16:creationId xmlns:a16="http://schemas.microsoft.com/office/drawing/2014/main" id="{C1DF94A1-E93E-4B8F-A27D-56F09FC8407F}"/>
              </a:ext>
            </a:extLst>
          </p:cNvPr>
          <p:cNvSpPr/>
          <p:nvPr/>
        </p:nvSpPr>
        <p:spPr>
          <a:xfrm>
            <a:off x="6245131" y="3349072"/>
            <a:ext cx="451473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es-ES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</a:t>
            </a:r>
            <a:endParaRPr lang="en-GB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6EF2C7-D9D9-4A17-A35E-E0AA3F833402}"/>
              </a:ext>
            </a:extLst>
          </p:cNvPr>
          <p:cNvCxnSpPr/>
          <p:nvPr/>
        </p:nvCxnSpPr>
        <p:spPr>
          <a:xfrm rot="16200000" flipH="1">
            <a:off x="11320747" y="4188386"/>
            <a:ext cx="8100" cy="9208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15">
            <a:extLst>
              <a:ext uri="{FF2B5EF4-FFF2-40B4-BE49-F238E27FC236}">
                <a16:creationId xmlns:a16="http://schemas.microsoft.com/office/drawing/2014/main" id="{C1DF94A1-E93E-4B8F-A27D-56F09FC8407F}"/>
              </a:ext>
            </a:extLst>
          </p:cNvPr>
          <p:cNvSpPr/>
          <p:nvPr/>
        </p:nvSpPr>
        <p:spPr>
          <a:xfrm>
            <a:off x="11160680" y="4460693"/>
            <a:ext cx="451473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es-ES" baseline="-25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</a:t>
            </a:r>
            <a:endParaRPr lang="en-GB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817677-28E5-4AE1-9EEB-DDEFB84E064B}"/>
              </a:ext>
            </a:extLst>
          </p:cNvPr>
          <p:cNvSpPr txBox="1"/>
          <p:nvPr/>
        </p:nvSpPr>
        <p:spPr>
          <a:xfrm>
            <a:off x="670559" y="1540551"/>
            <a:ext cx="802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Train a LSTM capable of reproducing reservoir operations for the complete dataset: </a:t>
            </a:r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C1DF94A1-E93E-4B8F-A27D-56F09FC8407F}"/>
              </a:ext>
            </a:extLst>
          </p:cNvPr>
          <p:cNvSpPr/>
          <p:nvPr/>
        </p:nvSpPr>
        <p:spPr>
          <a:xfrm>
            <a:off x="9200298" y="4071997"/>
            <a:ext cx="336332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5" name="Rectangle: Rounded Corners 15">
            <a:extLst>
              <a:ext uri="{FF2B5EF4-FFF2-40B4-BE49-F238E27FC236}">
                <a16:creationId xmlns:a16="http://schemas.microsoft.com/office/drawing/2014/main" id="{C1DF94A1-E93E-4B8F-A27D-56F09FC8407F}"/>
              </a:ext>
            </a:extLst>
          </p:cNvPr>
          <p:cNvSpPr/>
          <p:nvPr/>
        </p:nvSpPr>
        <p:spPr>
          <a:xfrm>
            <a:off x="6245131" y="2864578"/>
            <a:ext cx="336332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4DC410-F655-4124-9443-3FFA5CD36694}"/>
              </a:ext>
            </a:extLst>
          </p:cNvPr>
          <p:cNvSpPr txBox="1"/>
          <p:nvPr/>
        </p:nvSpPr>
        <p:spPr>
          <a:xfrm>
            <a:off x="666999" y="4611179"/>
            <a:ext cx="50608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Static inputs: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Reservoir characteristics: maximum area and storage, dam height, elevation, coordinates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Catchment characteristics: area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Regulation indices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5C1D3-E6B6-483F-B54E-D781806107CB}"/>
              </a:ext>
            </a:extLst>
          </p:cNvPr>
          <p:cNvSpPr txBox="1"/>
          <p:nvPr/>
        </p:nvSpPr>
        <p:spPr>
          <a:xfrm>
            <a:off x="670560" y="2033638"/>
            <a:ext cx="506089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Storage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Outflow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Storage and outflow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3857-7D44-4F79-8A3A-696635ED4815}"/>
              </a:ext>
            </a:extLst>
          </p:cNvPr>
          <p:cNvSpPr txBox="1"/>
          <p:nvPr/>
        </p:nvSpPr>
        <p:spPr>
          <a:xfrm>
            <a:off x="678460" y="3195407"/>
            <a:ext cx="50608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Dynamic inputs: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Reservoir inflow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Precipitation/evaporation to/from the reservoir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Catchment average temperature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Year, month, day of the week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98A05-B9A5-42F0-9AF2-FD7E91954FC5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5116A3-7DBC-44E6-8F4F-516D69CDB7E9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6CBBA4-3CCE-4F6C-8E47-413E34CDD6FD}"/>
              </a:ext>
            </a:extLst>
          </p:cNvPr>
          <p:cNvSpPr txBox="1"/>
          <p:nvPr/>
        </p:nvSpPr>
        <p:spPr>
          <a:xfrm>
            <a:off x="7881113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308283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79B186B6-CFD2-4934-BC76-51CEF13D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467452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9</a:t>
            </a:fld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7935-EBCF-4997-AB27-311D2CD40E9B}"/>
              </a:ext>
            </a:extLst>
          </p:cNvPr>
          <p:cNvSpPr txBox="1"/>
          <p:nvPr/>
        </p:nvSpPr>
        <p:spPr>
          <a:xfrm>
            <a:off x="672404" y="965518"/>
            <a:ext cx="391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/>
              </a:buClr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Long-Short Term Memory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F1EFB5-5EA4-45F2-BD1A-A5F64144E73C}"/>
              </a:ext>
            </a:extLst>
          </p:cNvPr>
          <p:cNvGrpSpPr/>
          <p:nvPr/>
        </p:nvGrpSpPr>
        <p:grpSpPr>
          <a:xfrm>
            <a:off x="3004463" y="3836462"/>
            <a:ext cx="795522" cy="952040"/>
            <a:chOff x="2842788" y="4879032"/>
            <a:chExt cx="795522" cy="9520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ABA431-725B-4152-9A20-53A471A80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487903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145AA5-D67D-414E-A65F-7FB6FC970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146854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3D85DD8-91CA-4001-B178-575AFD012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419250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F77C16-94E8-4F05-8E01-D98B04583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68707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9440E3-0489-4C70-8F8A-DD14CDEC9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4980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60E7AAA-9EE5-4A11-B501-480537E56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248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7C4D2D-7675-442F-9F0D-BE1004740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520509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403AB3-D11A-450E-9405-F31A78E2D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124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B3FE96-3CFF-420F-8957-5121094D0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392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9AF560-2ACC-4FEB-A98D-1F7FAF731A33}"/>
                </a:ext>
              </a:extLst>
            </p:cNvPr>
            <p:cNvCxnSpPr>
              <a:cxnSpLocks/>
              <a:stCxn id="28" idx="6"/>
              <a:endCxn id="33" idx="2"/>
            </p:cNvCxnSpPr>
            <p:nvPr/>
          </p:nvCxnSpPr>
          <p:spPr>
            <a:xfrm>
              <a:off x="2986788" y="4951032"/>
              <a:ext cx="181761" cy="3690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0CE27F-BDFA-4B5C-B533-BB09AB8EF7C3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>
              <a:off x="2986788" y="4951032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0B325A-DB78-4EC8-AD74-7F0C4C959211}"/>
                </a:ext>
              </a:extLst>
            </p:cNvPr>
            <p:cNvCxnSpPr>
              <a:cxnSpLocks/>
              <a:stCxn id="28" idx="6"/>
              <a:endCxn id="35" idx="2"/>
            </p:cNvCxnSpPr>
            <p:nvPr/>
          </p:nvCxnSpPr>
          <p:spPr>
            <a:xfrm>
              <a:off x="2986788" y="4951032"/>
              <a:ext cx="181761" cy="64147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C804FDE-21EF-4978-BF6B-AF27C6262847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 flipV="1">
              <a:off x="2986788" y="5052291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D4133-B2B1-408F-B8C0-CCB33125E096}"/>
                </a:ext>
              </a:extLst>
            </p:cNvPr>
            <p:cNvCxnSpPr>
              <a:cxnSpLocks/>
              <a:stCxn id="29" idx="6"/>
              <a:endCxn id="33" idx="2"/>
            </p:cNvCxnSpPr>
            <p:nvPr/>
          </p:nvCxnSpPr>
          <p:spPr>
            <a:xfrm>
              <a:off x="2986788" y="5218854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E197BC-58EE-4488-B3BC-EEDB4610E2BC}"/>
                </a:ext>
              </a:extLst>
            </p:cNvPr>
            <p:cNvCxnSpPr>
              <a:cxnSpLocks/>
              <a:stCxn id="29" idx="6"/>
              <a:endCxn id="35" idx="2"/>
            </p:cNvCxnSpPr>
            <p:nvPr/>
          </p:nvCxnSpPr>
          <p:spPr>
            <a:xfrm>
              <a:off x="2986788" y="5218854"/>
              <a:ext cx="181761" cy="3736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236567-1DC1-4162-89D3-949F5A4FAAEB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>
              <a:off x="2986788" y="5491250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2B3148-6CDE-4BF8-A6EB-06E44194F22A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 flipV="1">
              <a:off x="2986788" y="5320113"/>
              <a:ext cx="181761" cy="1711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23137-C8AE-4B0F-B4F1-820C6D524278}"/>
                </a:ext>
              </a:extLst>
            </p:cNvPr>
            <p:cNvCxnSpPr>
              <a:cxnSpLocks/>
              <a:stCxn id="30" idx="6"/>
              <a:endCxn id="32" idx="2"/>
            </p:cNvCxnSpPr>
            <p:nvPr/>
          </p:nvCxnSpPr>
          <p:spPr>
            <a:xfrm flipV="1">
              <a:off x="2986788" y="5052291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C6DE282-C0B3-4072-ABD3-20C9300F10D3}"/>
                </a:ext>
              </a:extLst>
            </p:cNvPr>
            <p:cNvCxnSpPr>
              <a:cxnSpLocks/>
              <a:stCxn id="31" idx="6"/>
              <a:endCxn id="35" idx="2"/>
            </p:cNvCxnSpPr>
            <p:nvPr/>
          </p:nvCxnSpPr>
          <p:spPr>
            <a:xfrm flipV="1">
              <a:off x="2986788" y="5592509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7D9F1D-7A0A-49CC-B2CF-E2B3706E31BA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2986788" y="5320113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07B6E4E-3652-4614-8037-AD2AB69B255E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2986788" y="5052291"/>
              <a:ext cx="181761" cy="7067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819D8B-EEE2-48DE-A352-A6461AD2E00C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>
              <a:off x="3312549" y="5052291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E73BFC5-CDE1-43B7-918C-0580382E47D4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>
              <a:off x="3312549" y="5052291"/>
              <a:ext cx="181761" cy="411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5397A-F917-4386-BCFF-A0C58F41922E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3312549" y="5196291"/>
              <a:ext cx="181761" cy="123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FDAECA7-0A76-4607-BCAA-695041F05F52}"/>
                </a:ext>
              </a:extLst>
            </p:cNvPr>
            <p:cNvCxnSpPr>
              <a:cxnSpLocks/>
              <a:stCxn id="33" idx="6"/>
              <a:endCxn id="37" idx="2"/>
            </p:cNvCxnSpPr>
            <p:nvPr/>
          </p:nvCxnSpPr>
          <p:spPr>
            <a:xfrm>
              <a:off x="3312549" y="5320113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1F33E4-599E-4490-AE8E-EE2B3498BB04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3312549" y="5196291"/>
              <a:ext cx="181761" cy="39621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B9FCA0-23E2-47D3-B618-257437CDEFA0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 flipV="1">
              <a:off x="3312549" y="5464113"/>
              <a:ext cx="181761" cy="1283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AE6E36-89C3-4400-B42A-423AB3F2771D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3818082" y="4303007"/>
            <a:ext cx="349462" cy="175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41">
            <a:extLst>
              <a:ext uri="{FF2B5EF4-FFF2-40B4-BE49-F238E27FC236}">
                <a16:creationId xmlns:a16="http://schemas.microsoft.com/office/drawing/2014/main" id="{829266B6-C02A-47EC-BD5F-68AE7B4C19BB}"/>
              </a:ext>
            </a:extLst>
          </p:cNvPr>
          <p:cNvSpPr/>
          <p:nvPr/>
        </p:nvSpPr>
        <p:spPr>
          <a:xfrm>
            <a:off x="5754427" y="3075179"/>
            <a:ext cx="1286060" cy="11191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LSTM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58" name="Connector: Elbow 43">
            <a:extLst>
              <a:ext uri="{FF2B5EF4-FFF2-40B4-BE49-F238E27FC236}">
                <a16:creationId xmlns:a16="http://schemas.microsoft.com/office/drawing/2014/main" id="{040E5BFE-D681-431F-B9CC-A89953F18B25}"/>
              </a:ext>
            </a:extLst>
          </p:cNvPr>
          <p:cNvCxnSpPr>
            <a:cxnSpLocks/>
            <a:stCxn id="59" idx="6"/>
            <a:endCxn id="57" idx="1"/>
          </p:cNvCxnSpPr>
          <p:nvPr/>
        </p:nvCxnSpPr>
        <p:spPr>
          <a:xfrm flipV="1">
            <a:off x="5104142" y="3634748"/>
            <a:ext cx="650285" cy="67001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36A7AF7-B3E9-4F2D-A875-AD21881DD291}"/>
              </a:ext>
            </a:extLst>
          </p:cNvPr>
          <p:cNvSpPr>
            <a:spLocks noChangeAspect="1"/>
          </p:cNvSpPr>
          <p:nvPr/>
        </p:nvSpPr>
        <p:spPr>
          <a:xfrm>
            <a:off x="4167544" y="3836462"/>
            <a:ext cx="936598" cy="9365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emb</a:t>
            </a:r>
            <a:r>
              <a:rPr lang="es-ES" baseline="-25000" dirty="0" err="1"/>
              <a:t>stat</a:t>
            </a:r>
            <a:endParaRPr lang="en-GB" baseline="-25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F1EFB5-5EA4-45F2-BD1A-A5F64144E73C}"/>
              </a:ext>
            </a:extLst>
          </p:cNvPr>
          <p:cNvGrpSpPr/>
          <p:nvPr/>
        </p:nvGrpSpPr>
        <p:grpSpPr>
          <a:xfrm>
            <a:off x="3004463" y="2593755"/>
            <a:ext cx="795522" cy="952040"/>
            <a:chOff x="2842788" y="4879032"/>
            <a:chExt cx="795522" cy="9520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ABA431-725B-4152-9A20-53A471A80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487903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0145AA5-D67D-414E-A65F-7FB6FC970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146854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3D85DD8-91CA-4001-B178-575AFD012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419250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CF77C16-94E8-4F05-8E01-D98B04583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68707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99440E3-0489-4C70-8F8A-DD14CDEC9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4980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60E7AAA-9EE5-4A11-B501-480537E56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248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7C4D2D-7675-442F-9F0D-BE10047406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520509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9403AB3-D11A-450E-9405-F31A78E2D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124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0B3FE96-3CFF-420F-8957-5121094D0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392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9AF560-2ACC-4FEB-A98D-1F7FAF731A33}"/>
                </a:ext>
              </a:extLst>
            </p:cNvPr>
            <p:cNvCxnSpPr>
              <a:cxnSpLocks/>
              <a:stCxn id="63" idx="6"/>
              <a:endCxn id="68" idx="2"/>
            </p:cNvCxnSpPr>
            <p:nvPr/>
          </p:nvCxnSpPr>
          <p:spPr>
            <a:xfrm>
              <a:off x="2986788" y="4951032"/>
              <a:ext cx="181761" cy="3690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0CE27F-BDFA-4B5C-B533-BB09AB8EF7C3}"/>
                </a:ext>
              </a:extLst>
            </p:cNvPr>
            <p:cNvCxnSpPr>
              <a:cxnSpLocks/>
              <a:stCxn id="63" idx="6"/>
              <a:endCxn id="67" idx="2"/>
            </p:cNvCxnSpPr>
            <p:nvPr/>
          </p:nvCxnSpPr>
          <p:spPr>
            <a:xfrm>
              <a:off x="2986788" y="4951032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0B325A-DB78-4EC8-AD74-7F0C4C959211}"/>
                </a:ext>
              </a:extLst>
            </p:cNvPr>
            <p:cNvCxnSpPr>
              <a:cxnSpLocks/>
              <a:stCxn id="63" idx="6"/>
              <a:endCxn id="69" idx="2"/>
            </p:cNvCxnSpPr>
            <p:nvPr/>
          </p:nvCxnSpPr>
          <p:spPr>
            <a:xfrm>
              <a:off x="2986788" y="4951032"/>
              <a:ext cx="181761" cy="64147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804FDE-21EF-4978-BF6B-AF27C6262847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 flipV="1">
              <a:off x="2986788" y="5052291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ED4133-B2B1-408F-B8C0-CCB33125E096}"/>
                </a:ext>
              </a:extLst>
            </p:cNvPr>
            <p:cNvCxnSpPr>
              <a:cxnSpLocks/>
              <a:stCxn id="64" idx="6"/>
              <a:endCxn id="68" idx="2"/>
            </p:cNvCxnSpPr>
            <p:nvPr/>
          </p:nvCxnSpPr>
          <p:spPr>
            <a:xfrm>
              <a:off x="2986788" y="5218854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9E197BC-58EE-4488-B3BC-EEDB4610E2BC}"/>
                </a:ext>
              </a:extLst>
            </p:cNvPr>
            <p:cNvCxnSpPr>
              <a:cxnSpLocks/>
              <a:stCxn id="64" idx="6"/>
              <a:endCxn id="69" idx="2"/>
            </p:cNvCxnSpPr>
            <p:nvPr/>
          </p:nvCxnSpPr>
          <p:spPr>
            <a:xfrm>
              <a:off x="2986788" y="5218854"/>
              <a:ext cx="181761" cy="3736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B236567-1DC1-4162-89D3-949F5A4FAAEB}"/>
                </a:ext>
              </a:extLst>
            </p:cNvPr>
            <p:cNvCxnSpPr>
              <a:cxnSpLocks/>
              <a:stCxn id="65" idx="6"/>
              <a:endCxn id="69" idx="2"/>
            </p:cNvCxnSpPr>
            <p:nvPr/>
          </p:nvCxnSpPr>
          <p:spPr>
            <a:xfrm>
              <a:off x="2986788" y="5491250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72B3148-6CDE-4BF8-A6EB-06E44194F22A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 flipV="1">
              <a:off x="2986788" y="5320113"/>
              <a:ext cx="181761" cy="1711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E23137-C8AE-4B0F-B4F1-820C6D524278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 flipV="1">
              <a:off x="2986788" y="5052291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C6DE282-C0B3-4072-ABD3-20C9300F10D3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 flipV="1">
              <a:off x="2986788" y="5592509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37D9F1D-7A0A-49CC-B2CF-E2B3706E31BA}"/>
                </a:ext>
              </a:extLst>
            </p:cNvPr>
            <p:cNvCxnSpPr>
              <a:cxnSpLocks/>
              <a:stCxn id="66" idx="6"/>
              <a:endCxn id="68" idx="2"/>
            </p:cNvCxnSpPr>
            <p:nvPr/>
          </p:nvCxnSpPr>
          <p:spPr>
            <a:xfrm flipV="1">
              <a:off x="2986788" y="5320113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7B6E4E-3652-4614-8037-AD2AB69B255E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 flipV="1">
              <a:off x="2986788" y="5052291"/>
              <a:ext cx="181761" cy="7067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7819D8B-EEE2-48DE-A352-A6461AD2E00C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>
              <a:off x="3312549" y="5052291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E73BFC5-CDE1-43B7-918C-0580382E47D4}"/>
                </a:ext>
              </a:extLst>
            </p:cNvPr>
            <p:cNvCxnSpPr>
              <a:cxnSpLocks/>
              <a:stCxn id="67" idx="6"/>
              <a:endCxn id="71" idx="2"/>
            </p:cNvCxnSpPr>
            <p:nvPr/>
          </p:nvCxnSpPr>
          <p:spPr>
            <a:xfrm>
              <a:off x="3312549" y="5052291"/>
              <a:ext cx="181761" cy="411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455397A-F917-4386-BCFF-A0C58F41922E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3312549" y="5196291"/>
              <a:ext cx="181761" cy="123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DAECA7-0A76-4607-BCAA-695041F05F52}"/>
                </a:ext>
              </a:extLst>
            </p:cNvPr>
            <p:cNvCxnSpPr>
              <a:cxnSpLocks/>
              <a:stCxn id="68" idx="6"/>
              <a:endCxn id="71" idx="2"/>
            </p:cNvCxnSpPr>
            <p:nvPr/>
          </p:nvCxnSpPr>
          <p:spPr>
            <a:xfrm>
              <a:off x="3312549" y="5320113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F33E4-599E-4490-AE8E-EE2B3498BB0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 flipV="1">
              <a:off x="3312549" y="5196291"/>
              <a:ext cx="181761" cy="39621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6B9FCA0-23E2-47D3-B618-257437CDEFA0}"/>
                </a:ext>
              </a:extLst>
            </p:cNvPr>
            <p:cNvCxnSpPr>
              <a:cxnSpLocks/>
              <a:stCxn id="69" idx="6"/>
              <a:endCxn id="71" idx="2"/>
            </p:cNvCxnSpPr>
            <p:nvPr/>
          </p:nvCxnSpPr>
          <p:spPr>
            <a:xfrm flipV="1">
              <a:off x="3312549" y="5464113"/>
              <a:ext cx="181761" cy="1283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3AE6E36-89C3-4400-B42A-423AB3F2771D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818082" y="3062054"/>
            <a:ext cx="34946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36A7AF7-B3E9-4F2D-A875-AD21881DD291}"/>
              </a:ext>
            </a:extLst>
          </p:cNvPr>
          <p:cNvSpPr>
            <a:spLocks noChangeAspect="1"/>
          </p:cNvSpPr>
          <p:nvPr/>
        </p:nvSpPr>
        <p:spPr>
          <a:xfrm>
            <a:off x="4167544" y="2593755"/>
            <a:ext cx="936598" cy="93659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emb</a:t>
            </a:r>
            <a:r>
              <a:rPr lang="es-ES" baseline="-25000" dirty="0" err="1"/>
              <a:t>dyn</a:t>
            </a:r>
            <a:endParaRPr lang="en-GB" baseline="-25000" dirty="0"/>
          </a:p>
        </p:txBody>
      </p:sp>
      <p:cxnSp>
        <p:nvCxnSpPr>
          <p:cNvPr id="92" name="Connector: Elbow 43">
            <a:extLst>
              <a:ext uri="{FF2B5EF4-FFF2-40B4-BE49-F238E27FC236}">
                <a16:creationId xmlns:a16="http://schemas.microsoft.com/office/drawing/2014/main" id="{040E5BFE-D681-431F-B9CC-A89953F18B25}"/>
              </a:ext>
            </a:extLst>
          </p:cNvPr>
          <p:cNvCxnSpPr>
            <a:cxnSpLocks/>
            <a:stCxn id="91" idx="6"/>
            <a:endCxn id="57" idx="1"/>
          </p:cNvCxnSpPr>
          <p:nvPr/>
        </p:nvCxnSpPr>
        <p:spPr>
          <a:xfrm>
            <a:off x="5104142" y="3062054"/>
            <a:ext cx="650285" cy="57269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4EBFB9-4D11-4C63-9110-FA570BA616A7}"/>
              </a:ext>
            </a:extLst>
          </p:cNvPr>
          <p:cNvCxnSpPr>
            <a:cxnSpLocks/>
            <a:stCxn id="98" idx="6"/>
            <a:endCxn id="99" idx="2"/>
          </p:cNvCxnSpPr>
          <p:nvPr/>
        </p:nvCxnSpPr>
        <p:spPr>
          <a:xfrm>
            <a:off x="9508870" y="3639145"/>
            <a:ext cx="49218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F2AB4A5-04DC-4C54-B64A-B24BE4B148DD}"/>
              </a:ext>
            </a:extLst>
          </p:cNvPr>
          <p:cNvSpPr>
            <a:spLocks noChangeAspect="1"/>
          </p:cNvSpPr>
          <p:nvPr/>
        </p:nvSpPr>
        <p:spPr>
          <a:xfrm>
            <a:off x="8572272" y="3170846"/>
            <a:ext cx="936598" cy="93659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/>
              <a:t>sim</a:t>
            </a:r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7450F28-C1EC-465E-991B-AC0D4D0B6097}"/>
              </a:ext>
            </a:extLst>
          </p:cNvPr>
          <p:cNvSpPr>
            <a:spLocks noChangeAspect="1"/>
          </p:cNvSpPr>
          <p:nvPr/>
        </p:nvSpPr>
        <p:spPr>
          <a:xfrm>
            <a:off x="10001051" y="3170846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err="1"/>
              <a:t>obs</a:t>
            </a:r>
            <a:endParaRPr lang="en-GB" baseline="-250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3AE6E36-89C3-4400-B42A-423AB3F2771D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040487" y="3634748"/>
            <a:ext cx="360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F36A7AF7-B3E9-4F2D-A875-AD21881DD291}"/>
              </a:ext>
            </a:extLst>
          </p:cNvPr>
          <p:cNvSpPr>
            <a:spLocks noChangeAspect="1"/>
          </p:cNvSpPr>
          <p:nvPr/>
        </p:nvSpPr>
        <p:spPr>
          <a:xfrm>
            <a:off x="1694640" y="2604905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inp</a:t>
            </a:r>
            <a:r>
              <a:rPr lang="es-ES" baseline="-25000" dirty="0" err="1"/>
              <a:t>dyn</a:t>
            </a:r>
            <a:endParaRPr lang="en-GB" baseline="-25000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C934AEF-2347-40F2-9487-5523491ADB05}"/>
              </a:ext>
            </a:extLst>
          </p:cNvPr>
          <p:cNvGrpSpPr/>
          <p:nvPr/>
        </p:nvGrpSpPr>
        <p:grpSpPr>
          <a:xfrm>
            <a:off x="7402442" y="3140962"/>
            <a:ext cx="795522" cy="952040"/>
            <a:chOff x="2842788" y="4879032"/>
            <a:chExt cx="795522" cy="95204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9D8A613-C6B3-4498-B55C-003C0BD1A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487903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F1A97C0-D44F-405C-B8D8-64A43E703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146854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B0F701F-8D9D-4AFB-A2C2-DAA17054F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419250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BB4F2C6-2176-46F7-95B4-517E011C7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2788" y="5687072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3AC5A03-B6EA-4E92-89DE-4876BDDC4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4980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16CEA6D-E090-49C6-BC0A-4DBB1D369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248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B91BC98-3E1B-49B2-80EA-8840327FC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549" y="5520509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52DFDC-448D-4D1E-9CF0-F20144F72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124291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5327B81-5052-4F30-93D8-0C8121DA57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4310" y="5392113"/>
              <a:ext cx="144000" cy="14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A07ECA9-571A-499E-A885-9F2004F7398E}"/>
                </a:ext>
              </a:extLst>
            </p:cNvPr>
            <p:cNvCxnSpPr>
              <a:cxnSpLocks/>
              <a:stCxn id="94" idx="6"/>
              <a:endCxn id="105" idx="2"/>
            </p:cNvCxnSpPr>
            <p:nvPr/>
          </p:nvCxnSpPr>
          <p:spPr>
            <a:xfrm>
              <a:off x="2986788" y="4951032"/>
              <a:ext cx="181761" cy="3690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DCAC855-45B9-4753-B9E6-1AE37566F95C}"/>
                </a:ext>
              </a:extLst>
            </p:cNvPr>
            <p:cNvCxnSpPr>
              <a:cxnSpLocks/>
              <a:stCxn id="94" idx="6"/>
              <a:endCxn id="102" idx="2"/>
            </p:cNvCxnSpPr>
            <p:nvPr/>
          </p:nvCxnSpPr>
          <p:spPr>
            <a:xfrm>
              <a:off x="2986788" y="4951032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20D982-AA9A-471A-AB5C-FFA635EE0134}"/>
                </a:ext>
              </a:extLst>
            </p:cNvPr>
            <p:cNvCxnSpPr>
              <a:cxnSpLocks/>
              <a:stCxn id="94" idx="6"/>
              <a:endCxn id="106" idx="2"/>
            </p:cNvCxnSpPr>
            <p:nvPr/>
          </p:nvCxnSpPr>
          <p:spPr>
            <a:xfrm>
              <a:off x="2986788" y="4951032"/>
              <a:ext cx="181761" cy="64147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F92E866-6306-47CF-B8AB-D731C381E2B7}"/>
                </a:ext>
              </a:extLst>
            </p:cNvPr>
            <p:cNvCxnSpPr>
              <a:cxnSpLocks/>
              <a:stCxn id="95" idx="6"/>
              <a:endCxn id="102" idx="2"/>
            </p:cNvCxnSpPr>
            <p:nvPr/>
          </p:nvCxnSpPr>
          <p:spPr>
            <a:xfrm flipV="1">
              <a:off x="2986788" y="5052291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17E58B-6473-478D-B4C9-C5F84597F2CA}"/>
                </a:ext>
              </a:extLst>
            </p:cNvPr>
            <p:cNvCxnSpPr>
              <a:cxnSpLocks/>
              <a:stCxn id="95" idx="6"/>
              <a:endCxn id="105" idx="2"/>
            </p:cNvCxnSpPr>
            <p:nvPr/>
          </p:nvCxnSpPr>
          <p:spPr>
            <a:xfrm>
              <a:off x="2986788" y="5218854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7E7065-C807-4CAA-81C2-8A433FA0289A}"/>
                </a:ext>
              </a:extLst>
            </p:cNvPr>
            <p:cNvCxnSpPr>
              <a:cxnSpLocks/>
              <a:stCxn id="95" idx="6"/>
              <a:endCxn id="106" idx="2"/>
            </p:cNvCxnSpPr>
            <p:nvPr/>
          </p:nvCxnSpPr>
          <p:spPr>
            <a:xfrm>
              <a:off x="2986788" y="5218854"/>
              <a:ext cx="181761" cy="37365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7A53EDC-46B9-4B7B-BF11-336EEDE8FD6C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2986788" y="5491250"/>
              <a:ext cx="181761" cy="1012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971EE93-B1F0-4181-A42E-789EAEDFE5C4}"/>
                </a:ext>
              </a:extLst>
            </p:cNvPr>
            <p:cNvCxnSpPr>
              <a:cxnSpLocks/>
              <a:stCxn id="96" idx="6"/>
              <a:endCxn id="105" idx="2"/>
            </p:cNvCxnSpPr>
            <p:nvPr/>
          </p:nvCxnSpPr>
          <p:spPr>
            <a:xfrm flipV="1">
              <a:off x="2986788" y="5320113"/>
              <a:ext cx="181761" cy="171137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9371166-98D3-4E84-9A87-3A1A0A23D160}"/>
                </a:ext>
              </a:extLst>
            </p:cNvPr>
            <p:cNvCxnSpPr>
              <a:cxnSpLocks/>
              <a:stCxn id="96" idx="6"/>
              <a:endCxn id="102" idx="2"/>
            </p:cNvCxnSpPr>
            <p:nvPr/>
          </p:nvCxnSpPr>
          <p:spPr>
            <a:xfrm flipV="1">
              <a:off x="2986788" y="5052291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65ACED1-C4D2-4DF7-B28A-46988E2FF6EB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 flipV="1">
              <a:off x="2986788" y="5592509"/>
              <a:ext cx="181761" cy="16656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ADAF8C8-596C-48AA-9765-E5341B880DFF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2986788" y="5320113"/>
              <a:ext cx="181761" cy="43895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11F88C1-CD5C-44F8-89AE-F839AE459F04}"/>
                </a:ext>
              </a:extLst>
            </p:cNvPr>
            <p:cNvCxnSpPr>
              <a:cxnSpLocks/>
              <a:stCxn id="101" idx="6"/>
              <a:endCxn id="102" idx="2"/>
            </p:cNvCxnSpPr>
            <p:nvPr/>
          </p:nvCxnSpPr>
          <p:spPr>
            <a:xfrm flipV="1">
              <a:off x="2986788" y="5052291"/>
              <a:ext cx="181761" cy="706781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4F6DC73-C6FF-429C-8362-295CECA1D7AE}"/>
                </a:ext>
              </a:extLst>
            </p:cNvPr>
            <p:cNvCxnSpPr>
              <a:cxnSpLocks/>
              <a:stCxn id="102" idx="6"/>
              <a:endCxn id="107" idx="2"/>
            </p:cNvCxnSpPr>
            <p:nvPr/>
          </p:nvCxnSpPr>
          <p:spPr>
            <a:xfrm>
              <a:off x="3312549" y="5052291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955B11-4D29-4BDF-9273-73053D4F85FA}"/>
                </a:ext>
              </a:extLst>
            </p:cNvPr>
            <p:cNvCxnSpPr>
              <a:cxnSpLocks/>
              <a:stCxn id="102" idx="6"/>
              <a:endCxn id="108" idx="2"/>
            </p:cNvCxnSpPr>
            <p:nvPr/>
          </p:nvCxnSpPr>
          <p:spPr>
            <a:xfrm>
              <a:off x="3312549" y="5052291"/>
              <a:ext cx="181761" cy="411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D331579-DBF8-4409-8BC7-75F146719AE8}"/>
                </a:ext>
              </a:extLst>
            </p:cNvPr>
            <p:cNvCxnSpPr>
              <a:cxnSpLocks/>
              <a:stCxn id="105" idx="6"/>
              <a:endCxn id="107" idx="2"/>
            </p:cNvCxnSpPr>
            <p:nvPr/>
          </p:nvCxnSpPr>
          <p:spPr>
            <a:xfrm flipV="1">
              <a:off x="3312549" y="5196291"/>
              <a:ext cx="181761" cy="12382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208A35-EC81-4849-9960-E8B14D93CA27}"/>
                </a:ext>
              </a:extLst>
            </p:cNvPr>
            <p:cNvCxnSpPr>
              <a:cxnSpLocks/>
              <a:stCxn id="105" idx="6"/>
              <a:endCxn id="108" idx="2"/>
            </p:cNvCxnSpPr>
            <p:nvPr/>
          </p:nvCxnSpPr>
          <p:spPr>
            <a:xfrm>
              <a:off x="3312549" y="5320113"/>
              <a:ext cx="181761" cy="1440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A651D10-05DC-4080-BF49-B5F726D78B0F}"/>
                </a:ext>
              </a:extLst>
            </p:cNvPr>
            <p:cNvCxnSpPr>
              <a:cxnSpLocks/>
              <a:stCxn id="106" idx="6"/>
              <a:endCxn id="107" idx="2"/>
            </p:cNvCxnSpPr>
            <p:nvPr/>
          </p:nvCxnSpPr>
          <p:spPr>
            <a:xfrm flipV="1">
              <a:off x="3312549" y="5196291"/>
              <a:ext cx="181761" cy="39621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C77329B-89B8-4D82-9A6D-7CF60CEE6997}"/>
                </a:ext>
              </a:extLst>
            </p:cNvPr>
            <p:cNvCxnSpPr>
              <a:cxnSpLocks/>
              <a:stCxn id="106" idx="6"/>
              <a:endCxn id="108" idx="2"/>
            </p:cNvCxnSpPr>
            <p:nvPr/>
          </p:nvCxnSpPr>
          <p:spPr>
            <a:xfrm flipV="1">
              <a:off x="3312549" y="5464113"/>
              <a:ext cx="181761" cy="1283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A231CED-8A38-4244-B05E-CBC3C0366780}"/>
              </a:ext>
            </a:extLst>
          </p:cNvPr>
          <p:cNvCxnSpPr>
            <a:cxnSpLocks/>
          </p:cNvCxnSpPr>
          <p:nvPr/>
        </p:nvCxnSpPr>
        <p:spPr>
          <a:xfrm>
            <a:off x="8197964" y="3634747"/>
            <a:ext cx="35335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9146D43-FDD4-40DD-A117-BB999E346051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2631237" y="3073204"/>
            <a:ext cx="360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D839176C-6E77-41D0-A6D1-182945C50790}"/>
              </a:ext>
            </a:extLst>
          </p:cNvPr>
          <p:cNvSpPr>
            <a:spLocks noChangeAspect="1"/>
          </p:cNvSpPr>
          <p:nvPr/>
        </p:nvSpPr>
        <p:spPr>
          <a:xfrm>
            <a:off x="1690056" y="3834708"/>
            <a:ext cx="936598" cy="93659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err="1"/>
              <a:t>inp</a:t>
            </a:r>
            <a:r>
              <a:rPr lang="es-ES" baseline="-25000" dirty="0" err="1"/>
              <a:t>stat</a:t>
            </a:r>
            <a:endParaRPr lang="en-GB" baseline="-250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DD6FC8B-FDA6-4E24-8152-59231098E4F3}"/>
              </a:ext>
            </a:extLst>
          </p:cNvPr>
          <p:cNvCxnSpPr>
            <a:cxnSpLocks/>
            <a:stCxn id="130" idx="6"/>
          </p:cNvCxnSpPr>
          <p:nvPr/>
        </p:nvCxnSpPr>
        <p:spPr>
          <a:xfrm>
            <a:off x="2626653" y="4303007"/>
            <a:ext cx="3600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40B6D33-C413-4864-8C67-46C8CC818B76}"/>
              </a:ext>
            </a:extLst>
          </p:cNvPr>
          <p:cNvGrpSpPr/>
          <p:nvPr/>
        </p:nvGrpSpPr>
        <p:grpSpPr>
          <a:xfrm>
            <a:off x="4905027" y="5557274"/>
            <a:ext cx="3259733" cy="290392"/>
            <a:chOff x="8526857" y="4930500"/>
            <a:chExt cx="3259733" cy="290392"/>
          </a:xfrm>
        </p:grpSpPr>
        <p:sp>
          <p:nvSpPr>
            <p:cNvPr id="134" name="Rectangle: Rounded Corners 36">
              <a:extLst>
                <a:ext uri="{FF2B5EF4-FFF2-40B4-BE49-F238E27FC236}">
                  <a16:creationId xmlns:a16="http://schemas.microsoft.com/office/drawing/2014/main" id="{B5F6994F-DAB8-4809-9FD5-E48D04022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4648" y="4966500"/>
              <a:ext cx="216000" cy="216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Rectangle: Rounded Corners 37">
              <a:extLst>
                <a:ext uri="{FF2B5EF4-FFF2-40B4-BE49-F238E27FC236}">
                  <a16:creationId xmlns:a16="http://schemas.microsoft.com/office/drawing/2014/main" id="{CF62EF0B-E4DF-4078-B09D-2257FACAFC58}"/>
                </a:ext>
              </a:extLst>
            </p:cNvPr>
            <p:cNvSpPr/>
            <p:nvPr/>
          </p:nvSpPr>
          <p:spPr>
            <a:xfrm>
              <a:off x="9796308" y="4930500"/>
              <a:ext cx="874752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38">
              <a:extLst>
                <a:ext uri="{FF2B5EF4-FFF2-40B4-BE49-F238E27FC236}">
                  <a16:creationId xmlns:a16="http://schemas.microsoft.com/office/drawing/2014/main" id="{74B8247B-5B14-4228-BCA2-64CDA42D7F07}"/>
                </a:ext>
              </a:extLst>
            </p:cNvPr>
            <p:cNvSpPr/>
            <p:nvPr/>
          </p:nvSpPr>
          <p:spPr>
            <a:xfrm>
              <a:off x="8526857" y="4966500"/>
              <a:ext cx="216000" cy="216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Rectangle: Rounded Corners 39">
              <a:extLst>
                <a:ext uri="{FF2B5EF4-FFF2-40B4-BE49-F238E27FC236}">
                  <a16:creationId xmlns:a16="http://schemas.microsoft.com/office/drawing/2014/main" id="{371A7560-98FB-4681-B1E1-C306B494B8DB}"/>
                </a:ext>
              </a:extLst>
            </p:cNvPr>
            <p:cNvSpPr/>
            <p:nvPr/>
          </p:nvSpPr>
          <p:spPr>
            <a:xfrm>
              <a:off x="8829182" y="4930500"/>
              <a:ext cx="693434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input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Rectangle: Rounded Corners 40">
              <a:extLst>
                <a:ext uri="{FF2B5EF4-FFF2-40B4-BE49-F238E27FC236}">
                  <a16:creationId xmlns:a16="http://schemas.microsoft.com/office/drawing/2014/main" id="{EA3754AE-60DB-48BF-9752-79F541AFC980}"/>
                </a:ext>
              </a:extLst>
            </p:cNvPr>
            <p:cNvSpPr/>
            <p:nvPr/>
          </p:nvSpPr>
          <p:spPr>
            <a:xfrm>
              <a:off x="10610262" y="4970534"/>
              <a:ext cx="216000" cy="216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i="1" dirty="0">
                <a:latin typeface="Cambria Math" panose="02040503050406030204" pitchFamily="18" charset="0"/>
              </a:endParaRPr>
            </a:p>
          </p:txBody>
        </p:sp>
        <p:sp>
          <p:nvSpPr>
            <p:cNvPr id="139" name="Rectangle: Rounded Corners 41">
              <a:extLst>
                <a:ext uri="{FF2B5EF4-FFF2-40B4-BE49-F238E27FC236}">
                  <a16:creationId xmlns:a16="http://schemas.microsoft.com/office/drawing/2014/main" id="{D93FDE59-CEC2-41A7-AB9E-6588E8AB9387}"/>
                </a:ext>
              </a:extLst>
            </p:cNvPr>
            <p:cNvSpPr/>
            <p:nvPr/>
          </p:nvSpPr>
          <p:spPr>
            <a:xfrm>
              <a:off x="10911838" y="4932892"/>
              <a:ext cx="874752" cy="288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output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973F46-FC85-40AF-81A1-233C4AD413E5}"/>
              </a:ext>
            </a:extLst>
          </p:cNvPr>
          <p:cNvSpPr txBox="1"/>
          <p:nvPr/>
        </p:nvSpPr>
        <p:spPr>
          <a:xfrm>
            <a:off x="6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Parameter learning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512C35A-D91F-4AF8-97DE-F885CE8C4D5E}"/>
              </a:ext>
            </a:extLst>
          </p:cNvPr>
          <p:cNvSpPr txBox="1"/>
          <p:nvPr/>
        </p:nvSpPr>
        <p:spPr>
          <a:xfrm>
            <a:off x="4272404" y="391883"/>
            <a:ext cx="36000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LISFLOOD-OS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320661-61AF-4A06-A4A3-D652334A9F8F}"/>
              </a:ext>
            </a:extLst>
          </p:cNvPr>
          <p:cNvSpPr txBox="1"/>
          <p:nvPr/>
        </p:nvSpPr>
        <p:spPr>
          <a:xfrm>
            <a:off x="7881113" y="391883"/>
            <a:ext cx="36000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53612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625</Words>
  <Application>Microsoft Office PowerPoint</Application>
  <PresentationFormat>Widescreen</PresentationFormat>
  <Paragraphs>180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Courier New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175</cp:revision>
  <dcterms:created xsi:type="dcterms:W3CDTF">2023-11-06T14:14:49Z</dcterms:created>
  <dcterms:modified xsi:type="dcterms:W3CDTF">2024-09-08T09:15:00Z</dcterms:modified>
</cp:coreProperties>
</file>