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150" d="100"/>
          <a:sy n="150" d="100"/>
        </p:scale>
        <p:origin x="108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152B-F9FB-433B-A2E0-F380F2DC0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A4366-06B3-435A-8FA1-C41B2AC12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8D18-3B85-4BCC-8937-39A98417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53FD-CF29-413E-B06D-D9BBFD5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7E7A-84E3-41C9-BD77-CA9494AE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21A4-6B9C-43C6-83D6-96AF45E7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4C6E0-1B89-44B8-9A7D-B8A64BF66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4A910-0DE6-4FC9-91EC-ECFDC7E3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29FC-AD8A-4204-9752-37491FCE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7165-959F-496D-A4A0-28692668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9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F1E44-7990-433A-AE77-38ED240E2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97B01-D664-43B1-B8D8-50E074E9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95B3-EC7C-4832-B2CA-F30DC67E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EB8E-E5E4-47AE-AEDD-EFE4C373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FCD5F-3609-4051-A6FA-59E487FE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E45B-2361-474F-8938-1AC08E3D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400B-9FE4-470E-92CC-14426E47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9ADDB-10CE-4C6E-A06D-EDB2BD0E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A9C8-3A0A-4EE1-8CF6-C989528F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D46A3-4E69-48F4-97D3-06216560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07D-32E0-4CAD-A0DC-6EF160E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FF7E-7DF8-4F4A-A112-0A3609117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6E9-36C2-4639-B47B-B65D0232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EF22-0EEA-4CB0-9860-9891718F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36B7-101F-4C52-98BC-2DA0A03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01CC-1FB6-4279-9E10-B5A085BB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B5A5-A27D-4E7F-841D-64EE33E48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60583-29C3-46E3-ABA2-D96AF7809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7241-3E26-4C04-B988-A25D141B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75E6-80F0-4819-AADA-1E33AF1D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A224-6383-4210-B228-C06E8712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5BB4-3F71-4035-9173-A1AC9397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6F13A-64D2-462F-A89C-D94F54E2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9F80B-6DB7-46DC-B9A6-82AB6F38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E42A7-2CE5-4F42-84DC-BF0F6484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302B9-A1DC-41F3-8567-8B4F6969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7C29A-7D5B-4420-8DAB-AFA7BE96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44BAB-A452-4F96-8FF9-EDAC0ADD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95353-962B-4437-8FFB-211B2B57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6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450D-356E-433B-B023-07BC67F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90B60-ECB4-4966-A7E2-677BD7E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F8848-604A-4C67-B4B7-4ADE213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2E5A-98AC-4408-85D8-B96A2774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A015CA-C613-493E-872B-C3213CBF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ED28-BA21-49CD-83BA-7ED2E6E6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25BA-3AE1-4A7D-AB3D-DB6CF0C5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B76-BDE5-42DB-B0EE-DB84C3A2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9D90-EAC1-4A7F-8A36-2AC76B6BE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FEC9F-F560-4A9D-8978-95EF07E8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C641-FB01-4749-B475-16BB8EFB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A798D-8CA9-4808-9CC2-C9B6570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9353-D498-4664-A6CD-18F3222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B5DD-E1E3-41CA-9BCD-A262C8746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9B854B-4433-4F06-B539-49D0BFF24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7F073-3A6F-42B5-8C6B-08339EE2E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09685-180B-46D9-B88B-F7DF3CE0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90651-6A5B-4642-ADE6-D191D75DE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2C01E-9B3F-4560-A62D-6A030237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BBC3D-5CF7-4E16-857E-657A538F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38EED-7341-4E94-8BC3-BB021E77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8CF8-9A7A-43DC-94B5-A772AC57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C2BDA-185B-41CE-B7A8-F4FFE041D0D6}" type="datetimeFigureOut">
              <a:rPr lang="en-US" smtClean="0"/>
              <a:t>2023-11-17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058A-E453-4227-AEBE-198251910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94D9-448C-4C4D-87EB-D93ADB65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EEBD8-EA60-4AF7-8849-E8F8B3432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0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022169404001404" TargetMode="External"/><Relationship Id="rId4" Type="http://schemas.openxmlformats.org/officeDocument/2006/relationships/hyperlink" Target="https://www.hydrosheds.org/products/hydrolak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pii/S0022169404001404" TargetMode="External"/><Relationship Id="rId5" Type="http://schemas.openxmlformats.org/officeDocument/2006/relationships/hyperlink" Target="https://www.nature.com/articles/s41597-020-0362-5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ature.com/articles/s41597-022-01134-7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022169421008933?via%3Dihub" TargetMode="External"/><Relationship Id="rId2" Type="http://schemas.openxmlformats.org/officeDocument/2006/relationships/hyperlink" Target="https://agupubs.onlinelibrary.wiley.com/doi/full/10.1029/2021MS0029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022169419309424" TargetMode="External"/><Relationship Id="rId4" Type="http://schemas.openxmlformats.org/officeDocument/2006/relationships/hyperlink" Target="https://hess.copernicus.org/articles/27/3875/202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983C1-323B-42AC-BA36-E9C3BD6370EB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Reservoirs, lakes and wetlands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EC12D-8020-4FDD-8990-6DDBA79677A6}"/>
              </a:ext>
            </a:extLst>
          </p:cNvPr>
          <p:cNvSpPr txBox="1"/>
          <p:nvPr/>
        </p:nvSpPr>
        <p:spPr>
          <a:xfrm>
            <a:off x="670559" y="1345714"/>
            <a:ext cx="644546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+mj-lt"/>
              </a:rPr>
              <a:t>Add lakes and reservoirs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accent1"/>
                </a:solidFill>
                <a:latin typeface="+mj-lt"/>
              </a:rPr>
              <a:t>Improve the reservoir simulation</a:t>
            </a:r>
          </a:p>
          <a:p>
            <a:pPr marL="274638" indent="-274638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  <a:latin typeface="+mj-lt"/>
              </a:rPr>
              <a:t>Add wetlands in the model simulation</a:t>
            </a:r>
          </a:p>
        </p:txBody>
      </p:sp>
    </p:spTree>
    <p:extLst>
      <p:ext uri="{BB962C8B-B14F-4D97-AF65-F5344CB8AC3E}">
        <p14:creationId xmlns:p14="http://schemas.microsoft.com/office/powerpoint/2010/main" val="30179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D2DDE0F-FE30-47DE-B656-D82A89B332A1}"/>
              </a:ext>
            </a:extLst>
          </p:cNvPr>
          <p:cNvGrpSpPr>
            <a:grpSpLocks noChangeAspect="1"/>
          </p:cNvGrpSpPr>
          <p:nvPr/>
        </p:nvGrpSpPr>
        <p:grpSpPr>
          <a:xfrm>
            <a:off x="4008886" y="1321042"/>
            <a:ext cx="4174228" cy="3043006"/>
            <a:chOff x="1880600" y="2311582"/>
            <a:chExt cx="5317812" cy="387667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7D57CC-E819-419E-95FA-D0FC50352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071"/>
            <a:stretch/>
          </p:blipFill>
          <p:spPr>
            <a:xfrm>
              <a:off x="5980437" y="2311582"/>
              <a:ext cx="1217975" cy="38766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F08C47-A3B8-4191-967C-3EC4FC8A1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6453"/>
            <a:stretch/>
          </p:blipFill>
          <p:spPr>
            <a:xfrm>
              <a:off x="1880600" y="2311583"/>
              <a:ext cx="4102190" cy="38766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4E5359-5181-4273-BD29-5A8680D78924}"/>
              </a:ext>
            </a:extLst>
          </p:cNvPr>
          <p:cNvGrpSpPr/>
          <p:nvPr/>
        </p:nvGrpSpPr>
        <p:grpSpPr>
          <a:xfrm>
            <a:off x="2254148" y="1315216"/>
            <a:ext cx="7683704" cy="3048832"/>
            <a:chOff x="282720" y="3361396"/>
            <a:chExt cx="7683704" cy="30488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61A289-D3E6-4816-A0AC-EE86CFD13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56" b="3823"/>
            <a:stretch/>
          </p:blipFill>
          <p:spPr>
            <a:xfrm>
              <a:off x="282720" y="3699950"/>
              <a:ext cx="7683704" cy="271027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AC49C-9964-45CB-8356-F352C61453FD}"/>
                </a:ext>
              </a:extLst>
            </p:cNvPr>
            <p:cNvSpPr txBox="1"/>
            <p:nvPr/>
          </p:nvSpPr>
          <p:spPr>
            <a:xfrm>
              <a:off x="282720" y="3361396"/>
              <a:ext cx="768370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GLWD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C5A525-C06A-4E8C-8EC7-5811583971BE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Add lakes and reservoirs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60819-5C7D-4653-9DD9-7C93AF997695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Lakes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10BAC-0442-4405-BFB8-5A497E19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18972"/>
              </p:ext>
            </p:extLst>
          </p:nvPr>
        </p:nvGraphicFramePr>
        <p:xfrm>
          <a:off x="2460166" y="4696774"/>
          <a:ext cx="6627771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611">
                  <a:extLst>
                    <a:ext uri="{9D8B030D-6E8A-4147-A177-3AD203B41FA5}">
                      <a16:colId xmlns:a16="http://schemas.microsoft.com/office/drawing/2014/main" val="1244571150"/>
                    </a:ext>
                  </a:extLst>
                </a:gridCol>
                <a:gridCol w="1564872">
                  <a:extLst>
                    <a:ext uri="{9D8B030D-6E8A-4147-A177-3AD203B41FA5}">
                      <a16:colId xmlns:a16="http://schemas.microsoft.com/office/drawing/2014/main" val="3334587285"/>
                    </a:ext>
                  </a:extLst>
                </a:gridCol>
                <a:gridCol w="1787335">
                  <a:extLst>
                    <a:ext uri="{9D8B030D-6E8A-4147-A177-3AD203B41FA5}">
                      <a16:colId xmlns:a16="http://schemas.microsoft.com/office/drawing/2014/main" val="731484340"/>
                    </a:ext>
                  </a:extLst>
                </a:gridCol>
                <a:gridCol w="2089953">
                  <a:extLst>
                    <a:ext uri="{9D8B030D-6E8A-4147-A177-3AD203B41FA5}">
                      <a16:colId xmlns:a16="http://schemas.microsoft.com/office/drawing/2014/main" val="2802332159"/>
                    </a:ext>
                  </a:extLst>
                </a:gridCol>
              </a:tblGrid>
              <a:tr h="170206">
                <a:tc>
                  <a:txBody>
                    <a:bodyPr/>
                    <a:lstStyle/>
                    <a:p>
                      <a:r>
                        <a:rPr lang="en-US" sz="1600" b="1" noProof="0">
                          <a:latin typeface="+mj-lt"/>
                        </a:rPr>
                        <a:t>Source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latin typeface="+mj-lt"/>
                        </a:rPr>
                        <a:t>Number of lakes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latin typeface="+mj-lt"/>
                        </a:rPr>
                        <a:t>Total area (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sz="1600" b="1" noProof="0" dirty="0">
                          <a:latin typeface="+mj-lt"/>
                        </a:rPr>
                        <a:t>km</a:t>
                      </a:r>
                      <a:r>
                        <a:rPr lang="en-US" sz="1600" b="1" baseline="30000" noProof="0" dirty="0">
                          <a:latin typeface="+mj-lt"/>
                        </a:rPr>
                        <a:t>2</a:t>
                      </a:r>
                      <a:r>
                        <a:rPr lang="en-US" sz="1600" b="1" noProof="0" dirty="0">
                          <a:latin typeface="+mj-lt"/>
                        </a:rPr>
                        <a:t>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latin typeface="+mj-lt"/>
                        </a:rPr>
                        <a:t>Condition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766858"/>
                  </a:ext>
                </a:extLst>
              </a:tr>
              <a:tr h="193784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  <a:hlinkClick r:id="rId4"/>
                        </a:rPr>
                        <a:t>HydroLakes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1.4 </a:t>
                      </a:r>
                      <a:r>
                        <a:rPr lang="en-US" sz="1600" kern="1200" dirty="0">
                          <a:latin typeface="+mj-lt"/>
                        </a:rPr>
                        <a:t>∙ 10</a:t>
                      </a:r>
                      <a:r>
                        <a:rPr lang="en-US" sz="1600" kern="1200" baseline="30000" dirty="0">
                          <a:latin typeface="+mj-lt"/>
                        </a:rPr>
                        <a:t>6</a:t>
                      </a:r>
                      <a:r>
                        <a:rPr lang="en-US" sz="1600" kern="1200" dirty="0">
                          <a:latin typeface="+mj-lt"/>
                        </a:rPr>
                        <a:t> 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2.927</a:t>
                      </a:r>
                      <a:endParaRPr lang="en-US" sz="1600" baseline="300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672044"/>
                  </a:ext>
                </a:extLst>
              </a:tr>
              <a:tr h="160162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  <a:hlinkClick r:id="rId5"/>
                        </a:rPr>
                        <a:t>GLWD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3067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1.685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(58%)</a:t>
                      </a:r>
                      <a:endParaRPr lang="en-US" sz="16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975154"/>
                  </a:ext>
                </a:extLst>
              </a:tr>
              <a:tr h="15482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GloFAS4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463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0.755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(26%)</a:t>
                      </a:r>
                      <a:endParaRPr lang="en-US" sz="16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A &gt; 50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km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GloFAS5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963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0.939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(32%)</a:t>
                      </a:r>
                    </a:p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 &gt; 50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km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baseline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catchment</a:t>
                      </a:r>
                      <a:r>
                        <a:rPr lang="es-ES" sz="16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&gt; 1,000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km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98276"/>
                  </a:ext>
                </a:extLst>
              </a:tr>
            </a:tbl>
          </a:graphicData>
        </a:graphic>
      </p:graphicFrame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3B134792-97FD-445E-8550-78BBA43BC0FA}"/>
              </a:ext>
            </a:extLst>
          </p:cNvPr>
          <p:cNvSpPr/>
          <p:nvPr/>
        </p:nvSpPr>
        <p:spPr>
          <a:xfrm>
            <a:off x="2025827" y="5540828"/>
            <a:ext cx="262062" cy="381001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4A8C147-AB59-48C8-B5C0-574EBFD84589}"/>
              </a:ext>
            </a:extLst>
          </p:cNvPr>
          <p:cNvGrpSpPr/>
          <p:nvPr/>
        </p:nvGrpSpPr>
        <p:grpSpPr>
          <a:xfrm>
            <a:off x="2311065" y="1281366"/>
            <a:ext cx="7920000" cy="2963417"/>
            <a:chOff x="2136000" y="3187988"/>
            <a:chExt cx="7920000" cy="29634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AA10D6-9B23-4EA3-8CCF-1ABA613D8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61"/>
            <a:stretch/>
          </p:blipFill>
          <p:spPr>
            <a:xfrm>
              <a:off x="2136000" y="3521075"/>
              <a:ext cx="7920000" cy="263033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741B82-BFE5-4981-BBA4-867FA2AB44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36000" y="3187988"/>
              <a:ext cx="79200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+mj-lt"/>
                </a:rPr>
                <a:t>GRanD</a:t>
              </a:r>
              <a:endParaRPr lang="en-US" sz="1600" b="1" dirty="0">
                <a:latin typeface="+mj-lt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622274-05C6-4D82-B520-60834DA3AAFA}"/>
              </a:ext>
            </a:extLst>
          </p:cNvPr>
          <p:cNvGrpSpPr/>
          <p:nvPr/>
        </p:nvGrpSpPr>
        <p:grpSpPr>
          <a:xfrm>
            <a:off x="2311065" y="1281366"/>
            <a:ext cx="7920000" cy="3219690"/>
            <a:chOff x="2245749" y="3170041"/>
            <a:chExt cx="7920000" cy="32196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3D65FB-FCF9-4E2E-8DAA-34A1A6688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44"/>
            <a:stretch/>
          </p:blipFill>
          <p:spPr>
            <a:xfrm>
              <a:off x="2245749" y="3508595"/>
              <a:ext cx="7920000" cy="288113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FA338C-E8CA-4060-A462-8CEA1E0267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5749" y="3170041"/>
              <a:ext cx="79200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+mj-lt"/>
                </a:rPr>
                <a:t>GRanD</a:t>
              </a:r>
              <a:r>
                <a:rPr lang="en-US" sz="1600" b="1" dirty="0">
                  <a:latin typeface="+mj-lt"/>
                </a:rPr>
                <a:t> – to be added in GloFAS5</a:t>
              </a:r>
            </a:p>
          </p:txBody>
        </p:sp>
      </p:grp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A9736C1D-5BBA-4C0A-86EB-C12C3BE17F10}"/>
              </a:ext>
            </a:extLst>
          </p:cNvPr>
          <p:cNvSpPr/>
          <p:nvPr/>
        </p:nvSpPr>
        <p:spPr>
          <a:xfrm>
            <a:off x="2263440" y="5704710"/>
            <a:ext cx="327777" cy="461664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35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4515D528-3958-4700-A85B-E8F6B0BAC51F}"/>
              </a:ext>
            </a:extLst>
          </p:cNvPr>
          <p:cNvSpPr/>
          <p:nvPr/>
        </p:nvSpPr>
        <p:spPr>
          <a:xfrm>
            <a:off x="1766207" y="5328664"/>
            <a:ext cx="449608" cy="752091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650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2F2D068-F838-49B6-89E3-FF26279F7A0F}"/>
              </a:ext>
            </a:extLst>
          </p:cNvPr>
          <p:cNvGrpSpPr/>
          <p:nvPr/>
        </p:nvGrpSpPr>
        <p:grpSpPr>
          <a:xfrm>
            <a:off x="2311065" y="1281366"/>
            <a:ext cx="7920000" cy="3157793"/>
            <a:chOff x="820657" y="2332353"/>
            <a:chExt cx="7920000" cy="315779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90009C-C719-437C-94E0-34642EED5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32"/>
            <a:stretch/>
          </p:blipFill>
          <p:spPr>
            <a:xfrm>
              <a:off x="820657" y="2677885"/>
              <a:ext cx="7920000" cy="281226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8443FB-E06C-469C-957A-CF1CD554BA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20657" y="2332353"/>
              <a:ext cx="79200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latin typeface="+mj-lt"/>
                </a:rPr>
                <a:t>GloFAS</a:t>
              </a:r>
              <a:endParaRPr lang="en-US" sz="1600" b="1" dirty="0">
                <a:latin typeface="+mj-lt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F10BAC-0442-4405-BFB8-5A497E192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61627"/>
              </p:ext>
            </p:extLst>
          </p:nvPr>
        </p:nvGraphicFramePr>
        <p:xfrm>
          <a:off x="2591217" y="4520565"/>
          <a:ext cx="6565287" cy="204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611">
                  <a:extLst>
                    <a:ext uri="{9D8B030D-6E8A-4147-A177-3AD203B41FA5}">
                      <a16:colId xmlns:a16="http://schemas.microsoft.com/office/drawing/2014/main" val="1244571150"/>
                    </a:ext>
                  </a:extLst>
                </a:gridCol>
                <a:gridCol w="1564872">
                  <a:extLst>
                    <a:ext uri="{9D8B030D-6E8A-4147-A177-3AD203B41FA5}">
                      <a16:colId xmlns:a16="http://schemas.microsoft.com/office/drawing/2014/main" val="3334587285"/>
                    </a:ext>
                  </a:extLst>
                </a:gridCol>
                <a:gridCol w="1724851">
                  <a:extLst>
                    <a:ext uri="{9D8B030D-6E8A-4147-A177-3AD203B41FA5}">
                      <a16:colId xmlns:a16="http://schemas.microsoft.com/office/drawing/2014/main" val="731484340"/>
                    </a:ext>
                  </a:extLst>
                </a:gridCol>
                <a:gridCol w="2089953">
                  <a:extLst>
                    <a:ext uri="{9D8B030D-6E8A-4147-A177-3AD203B41FA5}">
                      <a16:colId xmlns:a16="http://schemas.microsoft.com/office/drawing/2014/main" val="2802332159"/>
                    </a:ext>
                  </a:extLst>
                </a:gridCol>
              </a:tblGrid>
              <a:tr h="170206">
                <a:tc>
                  <a:txBody>
                    <a:bodyPr/>
                    <a:lstStyle/>
                    <a:p>
                      <a:r>
                        <a:rPr lang="en-US" sz="1600" b="1" noProof="0">
                          <a:latin typeface="+mj-lt"/>
                        </a:rPr>
                        <a:t>Source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latin typeface="+mj-lt"/>
                        </a:rPr>
                        <a:t>Number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latin typeface="+mj-lt"/>
                        </a:rPr>
                        <a:t>Total volume (km</a:t>
                      </a:r>
                      <a:r>
                        <a:rPr lang="en-US" sz="1600" b="1" baseline="30000" noProof="0" dirty="0">
                          <a:latin typeface="+mj-lt"/>
                        </a:rPr>
                        <a:t>3</a:t>
                      </a:r>
                      <a:r>
                        <a:rPr lang="en-US" sz="1600" b="1" noProof="0" dirty="0">
                          <a:latin typeface="+mj-lt"/>
                        </a:rPr>
                        <a:t>)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>
                          <a:latin typeface="+mj-lt"/>
                        </a:rPr>
                        <a:t>Condition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766858"/>
                  </a:ext>
                </a:extLst>
              </a:tr>
              <a:tr h="193784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  <a:hlinkClick r:id="rId5"/>
                        </a:rPr>
                        <a:t>GOODD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38,000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7,000-8,300</a:t>
                      </a:r>
                      <a:endParaRPr lang="en-US" sz="1600" baseline="300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672044"/>
                  </a:ext>
                </a:extLst>
              </a:tr>
              <a:tr h="160162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  <a:hlinkClick r:id="rId6"/>
                        </a:rPr>
                        <a:t>GLWD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654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4,615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(60%)</a:t>
                      </a:r>
                      <a:endParaRPr lang="en-US" sz="16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975154"/>
                  </a:ext>
                </a:extLst>
              </a:tr>
              <a:tr h="160162">
                <a:tc>
                  <a:txBody>
                    <a:bodyPr/>
                    <a:lstStyle/>
                    <a:p>
                      <a:r>
                        <a:rPr lang="es-ES" sz="1600" dirty="0" err="1">
                          <a:latin typeface="+mj-lt"/>
                        </a:rPr>
                        <a:t>GRanD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7,320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aseline="0" dirty="0">
                          <a:solidFill>
                            <a:schemeClr val="tx1"/>
                          </a:solidFill>
                          <a:latin typeface="+mj-lt"/>
                        </a:rPr>
                        <a:t>6,881</a:t>
                      </a:r>
                      <a:r>
                        <a:rPr lang="es-ES" sz="16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 (90%)</a:t>
                      </a:r>
                      <a:endParaRPr lang="en-US" sz="16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487225"/>
                  </a:ext>
                </a:extLst>
              </a:tr>
              <a:tr h="15482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GloFAS4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685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4,588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(60%)</a:t>
                      </a:r>
                      <a:endParaRPr lang="en-US" sz="16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V &gt; 0.1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km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9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GloFAS5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890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+mj-lt"/>
                        </a:rPr>
                        <a:t>5,726 </a:t>
                      </a:r>
                      <a:r>
                        <a:rPr lang="es-ES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(80%)</a:t>
                      </a:r>
                      <a:endParaRPr 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 &gt; 0.1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km</a:t>
                      </a:r>
                      <a:r>
                        <a:rPr lang="en-US" sz="160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598276"/>
                  </a:ext>
                </a:extLst>
              </a:tr>
            </a:tbl>
          </a:graphicData>
        </a:graphic>
      </p:graphicFrame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EE7E1350-79BD-4C90-966F-8866EB3C4613}"/>
              </a:ext>
            </a:extLst>
          </p:cNvPr>
          <p:cNvSpPr/>
          <p:nvPr/>
        </p:nvSpPr>
        <p:spPr>
          <a:xfrm flipH="1">
            <a:off x="9259477" y="5673351"/>
            <a:ext cx="449608" cy="752091"/>
          </a:xfrm>
          <a:prstGeom prst="curved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205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405C73-1EBC-4873-90FD-5B03FF438035}"/>
              </a:ext>
            </a:extLst>
          </p:cNvPr>
          <p:cNvSpPr txBox="1"/>
          <p:nvPr/>
        </p:nvSpPr>
        <p:spPr>
          <a:xfrm>
            <a:off x="10021515" y="4914381"/>
            <a:ext cx="179901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Different reservoir capacity in GLWD and </a:t>
            </a:r>
            <a:r>
              <a:rPr lang="en-US" dirty="0" err="1">
                <a:latin typeface="+mj-lt"/>
              </a:rPr>
              <a:t>GRanD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46D4D0-49DC-47B8-8E57-B07FA228FFD5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1. Add lakes and reservoirs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1E2D9-D850-4601-A0DE-50ACB59C2CA0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Reservoirs</a:t>
            </a:r>
          </a:p>
        </p:txBody>
      </p:sp>
    </p:spTree>
    <p:extLst>
      <p:ext uri="{BB962C8B-B14F-4D97-AF65-F5344CB8AC3E}">
        <p14:creationId xmlns:p14="http://schemas.microsoft.com/office/powerpoint/2010/main" val="82985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41168" y="2639424"/>
            <a:ext cx="3120050" cy="2557728"/>
            <a:chOff x="841168" y="2512682"/>
            <a:chExt cx="3120050" cy="2557728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57418" y="4499216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Q</a:t>
              </a:r>
              <a:r>
                <a:rPr lang="es-ES" sz="1400" baseline="-25000" dirty="0" err="1">
                  <a:latin typeface="+mj-lt"/>
                </a:rPr>
                <a:t>min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n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f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41168" y="2512682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Q</a:t>
              </a:r>
              <a:r>
                <a:rPr lang="es-ES" sz="1400" baseline="-25000" dirty="0" err="1">
                  <a:latin typeface="+mj-lt"/>
                </a:rPr>
                <a:t>f</a:t>
              </a:r>
              <a:endParaRPr lang="en-US" sz="1400" baseline="-25000" dirty="0">
                <a:latin typeface="+mj-lt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27343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4640FA-4364-4FE2-9336-7FE18618B732}"/>
              </a:ext>
            </a:extLst>
          </p:cNvPr>
          <p:cNvCxnSpPr>
            <a:cxnSpLocks/>
          </p:cNvCxnSpPr>
          <p:nvPr/>
        </p:nvCxnSpPr>
        <p:spPr>
          <a:xfrm>
            <a:off x="730430" y="4107666"/>
            <a:ext cx="0" cy="8581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1C70FD6-D679-41DB-8178-FF9EC32E786C}"/>
              </a:ext>
            </a:extLst>
          </p:cNvPr>
          <p:cNvSpPr txBox="1"/>
          <p:nvPr/>
        </p:nvSpPr>
        <p:spPr>
          <a:xfrm flipH="1">
            <a:off x="670559" y="4380162"/>
            <a:ext cx="12682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E2CC9B-1A6F-48C6-9CFC-9072588F86D3}"/>
              </a:ext>
            </a:extLst>
          </p:cNvPr>
          <p:cNvCxnSpPr>
            <a:cxnSpLocks/>
          </p:cNvCxnSpPr>
          <p:nvPr/>
        </p:nvCxnSpPr>
        <p:spPr>
          <a:xfrm flipV="1">
            <a:off x="2731736" y="5567991"/>
            <a:ext cx="588867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65FDD53-75A0-4992-8CFC-5603477FF9A7}"/>
              </a:ext>
            </a:extLst>
          </p:cNvPr>
          <p:cNvSpPr txBox="1"/>
          <p:nvPr/>
        </p:nvSpPr>
        <p:spPr>
          <a:xfrm flipH="1">
            <a:off x="2969395" y="5411415"/>
            <a:ext cx="12287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2736977"/>
            <a:ext cx="3059991" cy="1996949"/>
            <a:chOff x="8299018" y="2610235"/>
            <a:chExt cx="3059991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10250938" y="2610235"/>
              <a:ext cx="1108071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111054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5D61542-B371-4C79-84BD-F87780758392}"/>
              </a:ext>
            </a:extLst>
          </p:cNvPr>
          <p:cNvGrpSpPr/>
          <p:nvPr/>
        </p:nvGrpSpPr>
        <p:grpSpPr>
          <a:xfrm>
            <a:off x="1803443" y="2734340"/>
            <a:ext cx="2019320" cy="2009341"/>
            <a:chOff x="1803443" y="2607598"/>
            <a:chExt cx="2019320" cy="2009341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AE39766-BD57-4BD6-B2DE-5E229410D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2607598"/>
              <a:ext cx="2019320" cy="1999585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C92C937-25DC-449C-9802-A3EBAAA9C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4412375"/>
              <a:ext cx="928293" cy="204564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3C308F5-82AF-43E8-8127-970991F62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861" y="2607598"/>
              <a:ext cx="240902" cy="1811922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C415DB-45D7-49CA-9BC3-A751BC069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1736" y="4412375"/>
              <a:ext cx="860302" cy="4171"/>
            </a:xfrm>
            <a:prstGeom prst="line">
              <a:avLst/>
            </a:prstGeom>
            <a:ln w="952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19251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outflow</a:t>
              </a:r>
              <a:endParaRPr lang="en-US" sz="1500" b="1" baseline="-25000" dirty="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19251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inflow</a:t>
              </a:r>
              <a:endParaRPr lang="en-US" sz="1500" b="1" baseline="-25000" dirty="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D979431F-2F29-47C5-B4D5-4E0A9B1ACD3C}"/>
              </a:ext>
            </a:extLst>
          </p:cNvPr>
          <p:cNvSpPr txBox="1"/>
          <p:nvPr/>
        </p:nvSpPr>
        <p:spPr>
          <a:xfrm>
            <a:off x="8584435" y="2793717"/>
            <a:ext cx="305999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3 default </a:t>
            </a:r>
            <a:r>
              <a:rPr lang="es-ES" dirty="0" err="1">
                <a:latin typeface="+mj-lt"/>
              </a:rPr>
              <a:t>parameters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Limited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flood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regulation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99926-2ACC-4A1D-9C9F-6D9754DCC615}"/>
              </a:ext>
            </a:extLst>
          </p:cNvPr>
          <p:cNvSpPr txBox="1"/>
          <p:nvPr/>
        </p:nvSpPr>
        <p:spPr>
          <a:xfrm flipH="1">
            <a:off x="5873943" y="2986916"/>
            <a:ext cx="41154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k=1.2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Current routine</a:t>
            </a:r>
          </a:p>
        </p:txBody>
      </p:sp>
    </p:spTree>
    <p:extLst>
      <p:ext uri="{BB962C8B-B14F-4D97-AF65-F5344CB8AC3E}">
        <p14:creationId xmlns:p14="http://schemas.microsoft.com/office/powerpoint/2010/main" val="81922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0" grpId="0" animBg="1"/>
      <p:bldP spid="210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21362" y="2633502"/>
            <a:ext cx="3139856" cy="2563650"/>
            <a:chOff x="821362" y="2506760"/>
            <a:chExt cx="3139856" cy="25636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26280" y="4487143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Q</a:t>
              </a:r>
              <a:r>
                <a:rPr lang="es-ES" sz="1400" baseline="-25000" dirty="0" err="1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n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f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21362" y="250676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Q</a:t>
              </a:r>
              <a:r>
                <a:rPr lang="es-ES" sz="1400" baseline="-25000" dirty="0" err="1">
                  <a:latin typeface="+mj-lt"/>
                </a:rPr>
                <a:t>f</a:t>
              </a:r>
              <a:endParaRPr lang="en-US" sz="1400" baseline="-25000" dirty="0">
                <a:latin typeface="+mj-lt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27343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4640FA-4364-4FE2-9336-7FE18618B732}"/>
              </a:ext>
            </a:extLst>
          </p:cNvPr>
          <p:cNvCxnSpPr>
            <a:cxnSpLocks/>
          </p:cNvCxnSpPr>
          <p:nvPr/>
        </p:nvCxnSpPr>
        <p:spPr>
          <a:xfrm>
            <a:off x="663239" y="4115022"/>
            <a:ext cx="9978" cy="370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1C70FD6-D679-41DB-8178-FF9EC32E786C}"/>
              </a:ext>
            </a:extLst>
          </p:cNvPr>
          <p:cNvSpPr txBox="1"/>
          <p:nvPr/>
        </p:nvSpPr>
        <p:spPr>
          <a:xfrm flipH="1">
            <a:off x="471410" y="4156502"/>
            <a:ext cx="12682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E2CC9B-1A6F-48C6-9CFC-9072588F86D3}"/>
              </a:ext>
            </a:extLst>
          </p:cNvPr>
          <p:cNvCxnSpPr>
            <a:cxnSpLocks/>
          </p:cNvCxnSpPr>
          <p:nvPr/>
        </p:nvCxnSpPr>
        <p:spPr>
          <a:xfrm flipV="1">
            <a:off x="2731736" y="5567991"/>
            <a:ext cx="588867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65FDD53-75A0-4992-8CFC-5603477FF9A7}"/>
              </a:ext>
            </a:extLst>
          </p:cNvPr>
          <p:cNvSpPr txBox="1"/>
          <p:nvPr/>
        </p:nvSpPr>
        <p:spPr>
          <a:xfrm flipH="1">
            <a:off x="2969395" y="5426804"/>
            <a:ext cx="12287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sz="16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2736977"/>
            <a:ext cx="3059991" cy="1996949"/>
            <a:chOff x="8299018" y="2610235"/>
            <a:chExt cx="3059991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10250938" y="2610235"/>
              <a:ext cx="1108071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111054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19251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outflow</a:t>
              </a:r>
              <a:endParaRPr lang="en-US" sz="1500" b="1" baseline="-25000" dirty="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19251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inflow</a:t>
              </a:r>
              <a:endParaRPr lang="en-US" sz="1500" b="1" baseline="-25000" dirty="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D979431F-2F29-47C5-B4D5-4E0A9B1ACD3C}"/>
              </a:ext>
            </a:extLst>
          </p:cNvPr>
          <p:cNvSpPr txBox="1"/>
          <p:nvPr/>
        </p:nvSpPr>
        <p:spPr>
          <a:xfrm>
            <a:off x="8584435" y="2793717"/>
            <a:ext cx="305999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3 default </a:t>
            </a:r>
            <a:r>
              <a:rPr lang="es-ES" dirty="0" err="1">
                <a:latin typeface="+mj-lt"/>
              </a:rPr>
              <a:t>parameters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Limited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flood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regulation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Current routine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38824D-36D3-4401-A4AB-369629977363}"/>
              </a:ext>
            </a:extLst>
          </p:cNvPr>
          <p:cNvSpPr/>
          <p:nvPr/>
        </p:nvSpPr>
        <p:spPr>
          <a:xfrm>
            <a:off x="1205163" y="4485878"/>
            <a:ext cx="2118862" cy="47643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0D0787-F4BD-4F0B-A3D1-038D2938CF0E}"/>
              </a:ext>
            </a:extLst>
          </p:cNvPr>
          <p:cNvSpPr txBox="1"/>
          <p:nvPr/>
        </p:nvSpPr>
        <p:spPr>
          <a:xfrm flipH="1">
            <a:off x="818394" y="4313096"/>
            <a:ext cx="338767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400" dirty="0" err="1">
                <a:latin typeface="+mj-lt"/>
              </a:rPr>
              <a:t>Q</a:t>
            </a:r>
            <a:r>
              <a:rPr lang="es-ES" sz="1400" baseline="-25000" dirty="0" err="1">
                <a:latin typeface="+mj-lt"/>
              </a:rPr>
              <a:t>n</a:t>
            </a:r>
            <a:endParaRPr lang="en-US" sz="1400" baseline="-25000" dirty="0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0DFBFC-0580-484D-BEB5-8E1F116B1811}"/>
              </a:ext>
            </a:extLst>
          </p:cNvPr>
          <p:cNvSpPr txBox="1"/>
          <p:nvPr/>
        </p:nvSpPr>
        <p:spPr>
          <a:xfrm flipH="1">
            <a:off x="5802334" y="2915191"/>
            <a:ext cx="604259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algn="l"/>
            <a:r>
              <a:rPr lang="el-GR" sz="1400" dirty="0">
                <a:solidFill>
                  <a:schemeClr val="tx1"/>
                </a:solidFill>
              </a:rPr>
              <a:t>Κ</a:t>
            </a:r>
            <a:r>
              <a:rPr lang="es-ES" sz="1400" dirty="0">
                <a:solidFill>
                  <a:schemeClr val="tx1"/>
                </a:solidFill>
              </a:rPr>
              <a:t>=1.2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9" name="Right Triangle 68">
            <a:extLst>
              <a:ext uri="{FF2B5EF4-FFF2-40B4-BE49-F238E27FC236}">
                <a16:creationId xmlns:a16="http://schemas.microsoft.com/office/drawing/2014/main" id="{E406E57B-5B6C-4310-9394-F9A673D47079}"/>
              </a:ext>
            </a:extLst>
          </p:cNvPr>
          <p:cNvSpPr>
            <a:spLocks noChangeAspect="1"/>
          </p:cNvSpPr>
          <p:nvPr/>
        </p:nvSpPr>
        <p:spPr>
          <a:xfrm flipH="1">
            <a:off x="5631631" y="2958846"/>
            <a:ext cx="133016" cy="159619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C8D7F3-4DA6-4ED8-94C8-76FCBF121D4A}"/>
              </a:ext>
            </a:extLst>
          </p:cNvPr>
          <p:cNvSpPr txBox="1"/>
          <p:nvPr/>
        </p:nvSpPr>
        <p:spPr>
          <a:xfrm flipH="1">
            <a:off x="5631628" y="3116045"/>
            <a:ext cx="13301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s-ES" sz="1400" dirty="0">
                <a:solidFill>
                  <a:schemeClr val="tx1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8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0" grpId="0" animBg="1"/>
      <p:bldP spid="2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C02CE0-AC06-464D-B7BB-6212BBD1E902}"/>
              </a:ext>
            </a:extLst>
          </p:cNvPr>
          <p:cNvGrpSpPr/>
          <p:nvPr/>
        </p:nvGrpSpPr>
        <p:grpSpPr>
          <a:xfrm>
            <a:off x="638993" y="1925108"/>
            <a:ext cx="3379431" cy="3375492"/>
            <a:chOff x="1285875" y="1362075"/>
            <a:chExt cx="4086225" cy="40814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23F013-8D5C-4E43-991E-9A56643BE8CA}"/>
                </a:ext>
              </a:extLst>
            </p:cNvPr>
            <p:cNvSpPr/>
            <p:nvPr/>
          </p:nvSpPr>
          <p:spPr>
            <a:xfrm>
              <a:off x="1285875" y="1362075"/>
              <a:ext cx="285750" cy="3381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1DDC281-5D16-498C-8E3E-26759A1E9BFA}"/>
                </a:ext>
              </a:extLst>
            </p:cNvPr>
            <p:cNvGrpSpPr/>
            <p:nvPr/>
          </p:nvGrpSpPr>
          <p:grpSpPr>
            <a:xfrm>
              <a:off x="2024061" y="5129213"/>
              <a:ext cx="3348039" cy="314324"/>
              <a:chOff x="2024061" y="5129213"/>
              <a:chExt cx="3348039" cy="3143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5680208-30D7-44D5-B713-69334A7988DA}"/>
                  </a:ext>
                </a:extLst>
              </p:cNvPr>
              <p:cNvSpPr/>
              <p:nvPr/>
            </p:nvSpPr>
            <p:spPr>
              <a:xfrm>
                <a:off x="2024061" y="5129213"/>
                <a:ext cx="33480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55BB48B-4694-4A6E-8435-95713BBFA8DF}"/>
                  </a:ext>
                </a:extLst>
              </p:cNvPr>
              <p:cNvSpPr/>
              <p:nvPr/>
            </p:nvSpPr>
            <p:spPr>
              <a:xfrm>
                <a:off x="4881561" y="5286375"/>
                <a:ext cx="490539" cy="1571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0685A2-D07A-41FD-AFF6-E3F2A0414233}"/>
              </a:ext>
            </a:extLst>
          </p:cNvPr>
          <p:cNvGrpSpPr/>
          <p:nvPr/>
        </p:nvGrpSpPr>
        <p:grpSpPr>
          <a:xfrm>
            <a:off x="809335" y="2633502"/>
            <a:ext cx="3151883" cy="2563650"/>
            <a:chOff x="809335" y="2506760"/>
            <a:chExt cx="3151883" cy="256365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AFC268A-21CE-41B2-BA64-0456B183FE25}"/>
                </a:ext>
              </a:extLst>
            </p:cNvPr>
            <p:cNvSpPr/>
            <p:nvPr/>
          </p:nvSpPr>
          <p:spPr>
            <a:xfrm>
              <a:off x="1201741" y="3988301"/>
              <a:ext cx="1529995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E8055E-5692-47ED-B053-419EB870155F}"/>
                </a:ext>
              </a:extLst>
            </p:cNvPr>
            <p:cNvSpPr/>
            <p:nvPr/>
          </p:nvSpPr>
          <p:spPr>
            <a:xfrm>
              <a:off x="1203320" y="4614558"/>
              <a:ext cx="600123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7C06A56-7E8F-4D85-A1A2-FFC6CCD4A3A6}"/>
                </a:ext>
              </a:extLst>
            </p:cNvPr>
            <p:cNvSpPr txBox="1"/>
            <p:nvPr/>
          </p:nvSpPr>
          <p:spPr>
            <a:xfrm flipH="1">
              <a:off x="832018" y="4499216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Q</a:t>
              </a:r>
              <a:r>
                <a:rPr lang="es-ES" sz="1400" baseline="-25000" dirty="0" err="1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13D3B5-5CFD-4C83-85F8-91ECB623726C}"/>
                </a:ext>
              </a:extLst>
            </p:cNvPr>
            <p:cNvSpPr txBox="1"/>
            <p:nvPr/>
          </p:nvSpPr>
          <p:spPr>
            <a:xfrm flipH="1">
              <a:off x="841168" y="388965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FC4B159-76EE-41F5-AB38-EB6304D59FDE}"/>
                </a:ext>
              </a:extLst>
            </p:cNvPr>
            <p:cNvSpPr txBox="1"/>
            <p:nvPr/>
          </p:nvSpPr>
          <p:spPr>
            <a:xfrm flipH="1">
              <a:off x="1296117" y="4846441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latin typeface="+mj-lt"/>
                </a:rPr>
                <a:t>V</a:t>
              </a:r>
              <a:r>
                <a:rPr lang="es-ES" sz="1400" baseline="-25000" dirty="0" err="1">
                  <a:latin typeface="+mj-lt"/>
                </a:rPr>
                <a:t>c</a:t>
              </a:r>
              <a:endParaRPr lang="en-US" sz="1400" baseline="-25000" dirty="0"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9488CBD-CA26-48AB-A4D0-35DFB617F8F0}"/>
                </a:ext>
              </a:extLst>
            </p:cNvPr>
            <p:cNvSpPr txBox="1"/>
            <p:nvPr/>
          </p:nvSpPr>
          <p:spPr>
            <a:xfrm flipH="1">
              <a:off x="2648652" y="4850958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E67D50-6334-4839-B470-46138AA3DDE9}"/>
                </a:ext>
              </a:extLst>
            </p:cNvPr>
            <p:cNvSpPr txBox="1"/>
            <p:nvPr/>
          </p:nvSpPr>
          <p:spPr>
            <a:xfrm flipH="1">
              <a:off x="3208256" y="4854966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n</a:t>
              </a:r>
              <a:r>
                <a:rPr lang="es-ES" sz="14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’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FE5A5E-EF2F-42D2-AD7C-E80D0AC9BEE5}"/>
                </a:ext>
              </a:extLst>
            </p:cNvPr>
            <p:cNvSpPr txBox="1"/>
            <p:nvPr/>
          </p:nvSpPr>
          <p:spPr>
            <a:xfrm flipH="1">
              <a:off x="3675555" y="4847172"/>
              <a:ext cx="285663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V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26A6174-AF15-478A-8794-1B216CFA99E0}"/>
                </a:ext>
              </a:extLst>
            </p:cNvPr>
            <p:cNvSpPr/>
            <p:nvPr/>
          </p:nvSpPr>
          <p:spPr>
            <a:xfrm>
              <a:off x="1205245" y="4613275"/>
              <a:ext cx="299099" cy="22425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498CE7-5A70-4F8A-8E3D-3CEA3D0C51A0}"/>
                </a:ext>
              </a:extLst>
            </p:cNvPr>
            <p:cNvSpPr/>
            <p:nvPr/>
          </p:nvSpPr>
          <p:spPr>
            <a:xfrm>
              <a:off x="1201741" y="3988300"/>
              <a:ext cx="2118862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85E2ED-7FEC-4419-B759-D60FEA86DB1A}"/>
                </a:ext>
              </a:extLst>
            </p:cNvPr>
            <p:cNvSpPr/>
            <p:nvPr/>
          </p:nvSpPr>
          <p:spPr>
            <a:xfrm>
              <a:off x="1201740" y="2607602"/>
              <a:ext cx="2621023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349643A-86E3-4D14-BD6E-617E387493EC}"/>
                </a:ext>
              </a:extLst>
            </p:cNvPr>
            <p:cNvSpPr txBox="1"/>
            <p:nvPr/>
          </p:nvSpPr>
          <p:spPr>
            <a:xfrm flipH="1">
              <a:off x="809335" y="2506760"/>
              <a:ext cx="33876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sz="14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Q</a:t>
              </a:r>
              <a:r>
                <a:rPr lang="es-ES" sz="1400" baseline="-25000" dirty="0" err="1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f</a:t>
              </a:r>
              <a:endParaRPr lang="en-US" sz="1400" baseline="-250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92EDDF2-6A9C-433E-BCB8-2C0DC182DE9D}"/>
              </a:ext>
            </a:extLst>
          </p:cNvPr>
          <p:cNvGrpSpPr/>
          <p:nvPr/>
        </p:nvGrpSpPr>
        <p:grpSpPr>
          <a:xfrm>
            <a:off x="3323915" y="2734335"/>
            <a:ext cx="687760" cy="1384791"/>
            <a:chOff x="3323915" y="2607593"/>
            <a:chExt cx="687760" cy="1384791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A2322350-DCA6-4E99-AE8E-DAF08125DB05}"/>
                </a:ext>
              </a:extLst>
            </p:cNvPr>
            <p:cNvSpPr/>
            <p:nvPr/>
          </p:nvSpPr>
          <p:spPr>
            <a:xfrm>
              <a:off x="3323915" y="2607595"/>
              <a:ext cx="502160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BFC5109C-82F8-430B-AF35-889FCE3974AA}"/>
                </a:ext>
              </a:extLst>
            </p:cNvPr>
            <p:cNvSpPr/>
            <p:nvPr/>
          </p:nvSpPr>
          <p:spPr>
            <a:xfrm flipH="1" flipV="1">
              <a:off x="3826072" y="2607593"/>
              <a:ext cx="185603" cy="138068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4640FA-4364-4FE2-9336-7FE18618B732}"/>
              </a:ext>
            </a:extLst>
          </p:cNvPr>
          <p:cNvCxnSpPr>
            <a:cxnSpLocks/>
          </p:cNvCxnSpPr>
          <p:nvPr/>
        </p:nvCxnSpPr>
        <p:spPr>
          <a:xfrm>
            <a:off x="638993" y="4131734"/>
            <a:ext cx="0" cy="60956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E2CC9B-1A6F-48C6-9CFC-9072588F86D3}"/>
              </a:ext>
            </a:extLst>
          </p:cNvPr>
          <p:cNvCxnSpPr>
            <a:cxnSpLocks/>
          </p:cNvCxnSpPr>
          <p:nvPr/>
        </p:nvCxnSpPr>
        <p:spPr>
          <a:xfrm flipV="1">
            <a:off x="2731736" y="5567991"/>
            <a:ext cx="588867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65FDD53-75A0-4992-8CFC-5603477FF9A7}"/>
              </a:ext>
            </a:extLst>
          </p:cNvPr>
          <p:cNvSpPr txBox="1"/>
          <p:nvPr/>
        </p:nvSpPr>
        <p:spPr>
          <a:xfrm flipH="1">
            <a:off x="2969395" y="5442192"/>
            <a:ext cx="1228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l-GR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β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1D1675A0-8141-46FE-B607-38842A6228D7}"/>
              </a:ext>
            </a:extLst>
          </p:cNvPr>
          <p:cNvGrpSpPr/>
          <p:nvPr/>
        </p:nvGrpSpPr>
        <p:grpSpPr>
          <a:xfrm>
            <a:off x="4683064" y="2736977"/>
            <a:ext cx="3059989" cy="1996949"/>
            <a:chOff x="8299018" y="2610235"/>
            <a:chExt cx="3059989" cy="1996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9475905-EE59-478A-80D4-EFE76943F333}"/>
                </a:ext>
              </a:extLst>
            </p:cNvPr>
            <p:cNvSpPr/>
            <p:nvPr/>
          </p:nvSpPr>
          <p:spPr>
            <a:xfrm>
              <a:off x="9877054" y="2610235"/>
              <a:ext cx="1481953" cy="1392372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Isosceles Triangle 171">
              <a:extLst>
                <a:ext uri="{FF2B5EF4-FFF2-40B4-BE49-F238E27FC236}">
                  <a16:creationId xmlns:a16="http://schemas.microsoft.com/office/drawing/2014/main" id="{C5C98FA5-D2B6-4147-8EBF-08E953705A1D}"/>
                </a:ext>
              </a:extLst>
            </p:cNvPr>
            <p:cNvSpPr/>
            <p:nvPr/>
          </p:nvSpPr>
          <p:spPr>
            <a:xfrm>
              <a:off x="9140399" y="2618734"/>
              <a:ext cx="736655" cy="1384789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7F1484C-7389-4EB7-A290-64955438F795}"/>
                </a:ext>
              </a:extLst>
            </p:cNvPr>
            <p:cNvSpPr/>
            <p:nvPr/>
          </p:nvSpPr>
          <p:spPr>
            <a:xfrm>
              <a:off x="8299018" y="3997826"/>
              <a:ext cx="3059989" cy="609358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8163BFA-F521-4A0F-8918-00F7DCB27371}"/>
              </a:ext>
            </a:extLst>
          </p:cNvPr>
          <p:cNvGrpSpPr/>
          <p:nvPr/>
        </p:nvGrpSpPr>
        <p:grpSpPr>
          <a:xfrm>
            <a:off x="1201740" y="1925108"/>
            <a:ext cx="2813256" cy="3040701"/>
            <a:chOff x="1201740" y="1798366"/>
            <a:chExt cx="2813256" cy="304070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1267E03-6681-4FBC-A2B3-69EA7655C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443" y="3988299"/>
              <a:ext cx="928293" cy="6262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AA68D3-771B-438B-BD48-2E029C060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603" y="2607604"/>
              <a:ext cx="502160" cy="13806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6A9413F-A683-47C9-A91A-5A0B89C7E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996" y="1798366"/>
              <a:ext cx="0" cy="8092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4D17265-F1C8-46A0-A6F2-B2D80A7E5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1740" y="4607183"/>
              <a:ext cx="304529" cy="23188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551C802-D6E9-45A9-87AB-8A0564F3B14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581" y="4614558"/>
              <a:ext cx="2988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3A1AC5B-509B-498C-AEB9-9AD74FD53122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36" y="3988299"/>
              <a:ext cx="588867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9FD607A-A96A-46D8-83DC-9CC4B431BDC7}"/>
                </a:ext>
              </a:extLst>
            </p:cNvPr>
            <p:cNvCxnSpPr>
              <a:cxnSpLocks/>
            </p:cNvCxnSpPr>
            <p:nvPr/>
          </p:nvCxnSpPr>
          <p:spPr>
            <a:xfrm>
              <a:off x="3822763" y="2607600"/>
              <a:ext cx="192233" cy="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DA3BFB-E55C-4B25-9543-6E783C0938F2}"/>
              </a:ext>
            </a:extLst>
          </p:cNvPr>
          <p:cNvCxnSpPr>
            <a:cxnSpLocks/>
          </p:cNvCxnSpPr>
          <p:nvPr/>
        </p:nvCxnSpPr>
        <p:spPr>
          <a:xfrm flipV="1">
            <a:off x="4677044" y="1925108"/>
            <a:ext cx="3066009" cy="30333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A6E0D1C-15AA-4ECB-83F2-BB767980DBBE}"/>
              </a:ext>
            </a:extLst>
          </p:cNvPr>
          <p:cNvGrpSpPr/>
          <p:nvPr/>
        </p:nvGrpSpPr>
        <p:grpSpPr>
          <a:xfrm>
            <a:off x="686199" y="1925108"/>
            <a:ext cx="3575532" cy="3485256"/>
            <a:chOff x="686199" y="1798366"/>
            <a:chExt cx="3575532" cy="3485256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EE2E921-FCC8-4A0C-A313-D74DBD44AEBC}"/>
                </a:ext>
              </a:extLst>
            </p:cNvPr>
            <p:cNvSpPr/>
            <p:nvPr/>
          </p:nvSpPr>
          <p:spPr>
            <a:xfrm>
              <a:off x="1201741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FADDB3F-9439-44CD-B651-80BD0D4F865E}"/>
                </a:ext>
              </a:extLst>
            </p:cNvPr>
            <p:cNvSpPr txBox="1"/>
            <p:nvPr/>
          </p:nvSpPr>
          <p:spPr>
            <a:xfrm rot="16200000" flipH="1">
              <a:off x="437652" y="323785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outflow</a:t>
              </a:r>
              <a:endParaRPr lang="en-US" sz="1500" b="1" baseline="-25000" dirty="0">
                <a:latin typeface="+mj-lt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84799B99-14D5-48A9-A1FD-6A401C95E5F2}"/>
                </a:ext>
              </a:extLst>
            </p:cNvPr>
            <p:cNvSpPr txBox="1"/>
            <p:nvPr/>
          </p:nvSpPr>
          <p:spPr>
            <a:xfrm flipH="1">
              <a:off x="2449140" y="5052790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storage</a:t>
              </a:r>
              <a:endParaRPr lang="en-US" sz="1500" b="1" baseline="-25000" dirty="0"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7AF8D7-0FB6-42C9-9738-D55BCAD7D7D8}"/>
              </a:ext>
            </a:extLst>
          </p:cNvPr>
          <p:cNvGrpSpPr/>
          <p:nvPr/>
        </p:nvGrpSpPr>
        <p:grpSpPr>
          <a:xfrm>
            <a:off x="4683065" y="1925108"/>
            <a:ext cx="3059991" cy="3546050"/>
            <a:chOff x="4683065" y="1798366"/>
            <a:chExt cx="3059991" cy="354605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AD0ED20-EEC8-47AD-B420-2497AD6BA263}"/>
                </a:ext>
              </a:extLst>
            </p:cNvPr>
            <p:cNvSpPr/>
            <p:nvPr/>
          </p:nvSpPr>
          <p:spPr>
            <a:xfrm>
              <a:off x="4683066" y="1798366"/>
              <a:ext cx="3059990" cy="3040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354C97B-3844-420C-9C71-83E84F959439}"/>
                </a:ext>
              </a:extLst>
            </p:cNvPr>
            <p:cNvSpPr txBox="1"/>
            <p:nvPr/>
          </p:nvSpPr>
          <p:spPr>
            <a:xfrm flipH="1">
              <a:off x="5846087" y="5113584"/>
              <a:ext cx="727926" cy="230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500" b="1" dirty="0" err="1">
                  <a:latin typeface="+mj-lt"/>
                </a:rPr>
                <a:t>inflow</a:t>
              </a:r>
              <a:endParaRPr lang="en-US" sz="1500" b="1" baseline="-25000" dirty="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4280110-4D36-40C0-A167-9C291ED5EA39}"/>
                </a:ext>
              </a:extLst>
            </p:cNvPr>
            <p:cNvSpPr/>
            <p:nvPr/>
          </p:nvSpPr>
          <p:spPr>
            <a:xfrm>
              <a:off x="4686472" y="4614558"/>
              <a:ext cx="223200" cy="224508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DC4F8F4-011A-4801-A09D-D1A2FC45A788}"/>
                </a:ext>
              </a:extLst>
            </p:cNvPr>
            <p:cNvSpPr/>
            <p:nvPr/>
          </p:nvSpPr>
          <p:spPr>
            <a:xfrm>
              <a:off x="4683066" y="3988398"/>
              <a:ext cx="842400" cy="84339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B67904F-FBD8-44CE-A90C-CA8CA7F714CC}"/>
                </a:ext>
              </a:extLst>
            </p:cNvPr>
            <p:cNvSpPr/>
            <p:nvPr/>
          </p:nvSpPr>
          <p:spPr>
            <a:xfrm>
              <a:off x="4683065" y="2607602"/>
              <a:ext cx="2232000" cy="2231464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D979431F-2F29-47C5-B4D5-4E0A9B1ACD3C}"/>
              </a:ext>
            </a:extLst>
          </p:cNvPr>
          <p:cNvSpPr txBox="1"/>
          <p:nvPr/>
        </p:nvSpPr>
        <p:spPr>
          <a:xfrm>
            <a:off x="8584435" y="2793717"/>
            <a:ext cx="305999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Different from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3 default </a:t>
            </a:r>
            <a:r>
              <a:rPr lang="es-ES" dirty="0" err="1">
                <a:latin typeface="+mj-lt"/>
              </a:rPr>
              <a:t>parameters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+mj-lt"/>
              </a:rPr>
              <a:t>Limited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flood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regulation</a:t>
            </a:r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No seasonality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N</a:t>
            </a:r>
            <a:r>
              <a:rPr lang="en-US" dirty="0">
                <a:latin typeface="+mj-lt"/>
              </a:rPr>
              <a:t>o reservoir use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E6FAE0-AB45-47B1-AE01-CC03D4ED1BF9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671D3-9C8C-4670-88D2-CB7F76D37AB3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Current routine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2682C8-71EC-4D4F-9D00-040CCB79D5E3}"/>
              </a:ext>
            </a:extLst>
          </p:cNvPr>
          <p:cNvCxnSpPr>
            <a:cxnSpLocks/>
          </p:cNvCxnSpPr>
          <p:nvPr/>
        </p:nvCxnSpPr>
        <p:spPr>
          <a:xfrm>
            <a:off x="1509009" y="5567993"/>
            <a:ext cx="123205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1C70FD6-D679-41DB-8178-FF9EC32E786C}"/>
              </a:ext>
            </a:extLst>
          </p:cNvPr>
          <p:cNvSpPr txBox="1"/>
          <p:nvPr/>
        </p:nvSpPr>
        <p:spPr>
          <a:xfrm flipH="1">
            <a:off x="2093982" y="5442191"/>
            <a:ext cx="12682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l-GR" sz="14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α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C14FB7-29CC-4AE4-A88F-351F423958F1}"/>
              </a:ext>
            </a:extLst>
          </p:cNvPr>
          <p:cNvSpPr txBox="1"/>
          <p:nvPr/>
        </p:nvSpPr>
        <p:spPr>
          <a:xfrm flipH="1">
            <a:off x="387349" y="4312091"/>
            <a:ext cx="24842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l-GR" sz="1400" dirty="0"/>
              <a:t>γ</a:t>
            </a:r>
            <a:endParaRPr 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2C0979-D5A6-4157-9959-8E7B312420ED}"/>
              </a:ext>
            </a:extLst>
          </p:cNvPr>
          <p:cNvGrpSpPr/>
          <p:nvPr/>
        </p:nvGrpSpPr>
        <p:grpSpPr>
          <a:xfrm>
            <a:off x="6168101" y="2824494"/>
            <a:ext cx="260188" cy="448697"/>
            <a:chOff x="6210048" y="2900060"/>
            <a:chExt cx="260188" cy="44869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099926-2ACC-4A1D-9C9F-6D9754DCC615}"/>
                </a:ext>
              </a:extLst>
            </p:cNvPr>
            <p:cNvSpPr txBox="1"/>
            <p:nvPr/>
          </p:nvSpPr>
          <p:spPr>
            <a:xfrm flipH="1">
              <a:off x="6337218" y="2900060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l-GR" sz="1400" dirty="0"/>
                <a:t>κ</a:t>
              </a:r>
              <a:endParaRPr lang="en-US" sz="1400" dirty="0"/>
            </a:p>
          </p:txBody>
        </p:sp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F3C1635C-6FD7-4240-8DFA-3562865711F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210050" y="2950713"/>
              <a:ext cx="102102" cy="195569"/>
            </a:xfrm>
            <a:prstGeom prst="rtTriangl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0A23D3-B645-40BE-8805-73CDD4542C67}"/>
                </a:ext>
              </a:extLst>
            </p:cNvPr>
            <p:cNvSpPr txBox="1"/>
            <p:nvPr/>
          </p:nvSpPr>
          <p:spPr>
            <a:xfrm flipH="1">
              <a:off x="6210048" y="3133313"/>
              <a:ext cx="133018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accent2">
                      <a:lumMod val="75000"/>
                    </a:schemeClr>
                  </a:solidFill>
                  <a:latin typeface="+mj-lt"/>
                </a:defRPr>
              </a:lvl1pPr>
            </a:lstStyle>
            <a:p>
              <a:r>
                <a:rPr lang="es-ES" sz="1400" dirty="0"/>
                <a:t>1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56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210" grpId="0" animBg="1"/>
      <p:bldP spid="128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5B9CB-C344-418D-91F6-E5BF3CDB4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2" y="2447794"/>
            <a:ext cx="3739896" cy="340156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C020BFF-5BFD-4506-BD7C-3F10C15C7C6B}"/>
              </a:ext>
            </a:extLst>
          </p:cNvPr>
          <p:cNvGrpSpPr/>
          <p:nvPr/>
        </p:nvGrpSpPr>
        <p:grpSpPr>
          <a:xfrm>
            <a:off x="1176950" y="1567897"/>
            <a:ext cx="5277976" cy="5140376"/>
            <a:chOff x="740230" y="571043"/>
            <a:chExt cx="5994751" cy="58384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DE26CB-7832-4303-883D-D98ED78E9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07" r="58857" b="48335"/>
            <a:stretch/>
          </p:blipFill>
          <p:spPr>
            <a:xfrm>
              <a:off x="740230" y="900170"/>
              <a:ext cx="5016136" cy="258145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2BB5099-6C46-4DC3-BFD1-4BF22D653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353" r="58857" b="47522"/>
            <a:stretch/>
          </p:blipFill>
          <p:spPr>
            <a:xfrm>
              <a:off x="740230" y="3753394"/>
              <a:ext cx="5016136" cy="265611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4C56D6-5A99-4C0C-9353-C51199DA0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17" t="7807" r="49762" b="48335"/>
            <a:stretch/>
          </p:blipFill>
          <p:spPr>
            <a:xfrm>
              <a:off x="5891192" y="2499992"/>
              <a:ext cx="843789" cy="258145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C7724E-FB1D-475D-80DA-DDE2C42E43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0230" y="571043"/>
              <a:ext cx="5016136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36000" bIns="36000" rtlCol="0">
              <a:spAutoFit/>
            </a:bodyPr>
            <a:lstStyle/>
            <a:p>
              <a:pPr algn="ctr"/>
              <a:r>
                <a:rPr lang="en-US" sz="1600" b="1" dirty="0">
                  <a:latin typeface="+mj-lt"/>
                </a:rPr>
                <a:t>outflow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3EFAFB1-FC84-4DF9-9321-F4259E21D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0230" y="3468286"/>
              <a:ext cx="5016136" cy="3189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0000" tIns="36000" bIns="36000" rtlCol="0">
              <a:spAutoFit/>
            </a:bodyPr>
            <a:lstStyle/>
            <a:p>
              <a:pPr algn="ctr"/>
              <a:r>
                <a:rPr lang="es-ES" sz="1600" b="1" dirty="0">
                  <a:latin typeface="+mj-lt"/>
                </a:rPr>
                <a:t>s</a:t>
              </a:r>
              <a:r>
                <a:rPr lang="en-US" sz="1600" b="1" dirty="0" err="1">
                  <a:latin typeface="+mj-lt"/>
                </a:rPr>
                <a:t>torage</a:t>
              </a:r>
              <a:endParaRPr lang="en-US" sz="1600" b="1" dirty="0">
                <a:latin typeface="+mj-lt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995179D-1790-4C01-BCEB-5E01D207962B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F84BD1-B673-41A1-B4AA-08C31F69B246}"/>
              </a:ext>
            </a:extLst>
          </p:cNvPr>
          <p:cNvSpPr txBox="1"/>
          <p:nvPr/>
        </p:nvSpPr>
        <p:spPr>
          <a:xfrm>
            <a:off x="670559" y="781127"/>
            <a:ext cx="438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Performance GloFAS4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7BBD91-E878-4B43-9F40-6EF3EF759F7E}"/>
              </a:ext>
            </a:extLst>
          </p:cNvPr>
          <p:cNvSpPr txBox="1"/>
          <p:nvPr/>
        </p:nvSpPr>
        <p:spPr>
          <a:xfrm>
            <a:off x="670558" y="1183565"/>
            <a:ext cx="438041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j-lt"/>
              </a:rPr>
              <a:t>Observed records: </a:t>
            </a:r>
            <a:r>
              <a:rPr lang="en-US" sz="1700" dirty="0">
                <a:latin typeface="+mj-lt"/>
                <a:hlinkClick r:id="rId5"/>
              </a:rPr>
              <a:t>ResOpsUS</a:t>
            </a:r>
            <a:endParaRPr lang="en-US" sz="1700" dirty="0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772D35-5F85-4F54-999F-48C220F255DC}"/>
              </a:ext>
            </a:extLst>
          </p:cNvPr>
          <p:cNvSpPr txBox="1"/>
          <p:nvPr/>
        </p:nvSpPr>
        <p:spPr>
          <a:xfrm>
            <a:off x="9750582" y="391886"/>
            <a:ext cx="1962171" cy="1046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+mj-lt"/>
              </a:rPr>
              <a:t>Other data sources?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Spain</a:t>
            </a:r>
            <a:endParaRPr lang="es-ES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Norway</a:t>
            </a:r>
            <a:endParaRPr lang="es-ES" sz="15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Japan</a:t>
            </a:r>
            <a:endParaRPr lang="es-E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239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9D22ED-38BE-46E6-8064-38C1A874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" y="1646325"/>
            <a:ext cx="8129016" cy="47365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60AF1A1-53A3-4648-9F38-6B332AF062A4}"/>
              </a:ext>
            </a:extLst>
          </p:cNvPr>
          <p:cNvGrpSpPr/>
          <p:nvPr/>
        </p:nvGrpSpPr>
        <p:grpSpPr>
          <a:xfrm>
            <a:off x="4671732" y="4907367"/>
            <a:ext cx="2318475" cy="499956"/>
            <a:chOff x="6157632" y="4878792"/>
            <a:chExt cx="2318475" cy="4999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D9044F-710A-4EBD-A003-A09CDD8C2A6B}"/>
                </a:ext>
              </a:extLst>
            </p:cNvPr>
            <p:cNvSpPr txBox="1"/>
            <p:nvPr/>
          </p:nvSpPr>
          <p:spPr>
            <a:xfrm flipH="1">
              <a:off x="7397451" y="5101749"/>
              <a:ext cx="107865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s-ES" dirty="0">
                  <a:latin typeface="+mj-lt"/>
                </a:rPr>
                <a:t>k = 1.2?</a:t>
              </a:r>
              <a:endParaRPr lang="en-US" dirty="0">
                <a:latin typeface="+mj-lt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87937DA-E5EA-483E-BB01-9EA454347257}"/>
                </a:ext>
              </a:extLst>
            </p:cNvPr>
            <p:cNvSpPr/>
            <p:nvPr/>
          </p:nvSpPr>
          <p:spPr>
            <a:xfrm>
              <a:off x="6157632" y="4878792"/>
              <a:ext cx="246069" cy="246386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1B57413-2CE3-4C66-8D38-4748ACE95A1E}"/>
                </a:ext>
              </a:extLst>
            </p:cNvPr>
            <p:cNvCxnSpPr>
              <a:cxnSpLocks/>
              <a:stCxn id="13" idx="3"/>
              <a:endCxn id="14" idx="5"/>
            </p:cNvCxnSpPr>
            <p:nvPr/>
          </p:nvCxnSpPr>
          <p:spPr>
            <a:xfrm rot="10800000">
              <a:off x="6367665" y="5089097"/>
              <a:ext cx="1029786" cy="151153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CA933C69-7468-4E0A-8F9D-B5DB8B67E9AD}"/>
              </a:ext>
            </a:extLst>
          </p:cNvPr>
          <p:cNvSpPr/>
          <p:nvPr/>
        </p:nvSpPr>
        <p:spPr>
          <a:xfrm rot="13930112">
            <a:off x="5165268" y="3704402"/>
            <a:ext cx="594060" cy="1461154"/>
          </a:xfrm>
          <a:prstGeom prst="arc">
            <a:avLst>
              <a:gd name="adj1" fmla="val 17037612"/>
              <a:gd name="adj2" fmla="val 15214986"/>
            </a:avLst>
          </a:prstGeom>
          <a:ln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52B866-1BFA-4DB3-9315-DE949EB2694D}"/>
              </a:ext>
            </a:extLst>
          </p:cNvPr>
          <p:cNvSpPr txBox="1"/>
          <p:nvPr/>
        </p:nvSpPr>
        <p:spPr>
          <a:xfrm flipH="1">
            <a:off x="5918233" y="4082067"/>
            <a:ext cx="106315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s-ES" dirty="0">
                <a:latin typeface="+mj-lt"/>
              </a:rPr>
              <a:t>no </a:t>
            </a:r>
            <a:r>
              <a:rPr lang="es-ES" dirty="0" err="1">
                <a:latin typeface="+mj-lt"/>
              </a:rPr>
              <a:t>flood</a:t>
            </a:r>
            <a:endParaRPr lang="es-ES" dirty="0">
              <a:latin typeface="+mj-lt"/>
            </a:endParaRPr>
          </a:p>
          <a:p>
            <a:pPr algn="ctr"/>
            <a:r>
              <a:rPr lang="es-ES" dirty="0" err="1">
                <a:latin typeface="+mj-lt"/>
              </a:rPr>
              <a:t>regulation</a:t>
            </a:r>
            <a:endParaRPr lang="en-US" dirty="0">
              <a:latin typeface="+mj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9967C5B-45D5-4AB1-9C92-8EC52329CCCE}"/>
              </a:ext>
            </a:extLst>
          </p:cNvPr>
          <p:cNvGrpSpPr/>
          <p:nvPr/>
        </p:nvGrpSpPr>
        <p:grpSpPr>
          <a:xfrm>
            <a:off x="6449810" y="2664698"/>
            <a:ext cx="4879331" cy="1417368"/>
            <a:chOff x="6449810" y="2664698"/>
            <a:chExt cx="4879331" cy="141736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6E44152-67D0-428B-B085-4D5806B9EB32}"/>
                </a:ext>
              </a:extLst>
            </p:cNvPr>
            <p:cNvCxnSpPr/>
            <p:nvPr/>
          </p:nvCxnSpPr>
          <p:spPr>
            <a:xfrm>
              <a:off x="9229615" y="2726036"/>
              <a:ext cx="0" cy="945811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AD822C-D7A5-498C-87B4-3C7FC32FBA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9616" y="3671847"/>
              <a:ext cx="2099525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0705980-A3FB-4AF4-AB8A-657F860807CE}"/>
                </a:ext>
              </a:extLst>
            </p:cNvPr>
            <p:cNvSpPr/>
            <p:nvPr/>
          </p:nvSpPr>
          <p:spPr>
            <a:xfrm>
              <a:off x="9314604" y="2880142"/>
              <a:ext cx="1714500" cy="705501"/>
            </a:xfrm>
            <a:custGeom>
              <a:avLst/>
              <a:gdLst>
                <a:gd name="connsiteX0" fmla="*/ 0 w 1714500"/>
                <a:gd name="connsiteY0" fmla="*/ 705501 h 705501"/>
                <a:gd name="connsiteX1" fmla="*/ 195262 w 1714500"/>
                <a:gd name="connsiteY1" fmla="*/ 657876 h 705501"/>
                <a:gd name="connsiteX2" fmla="*/ 428625 w 1714500"/>
                <a:gd name="connsiteY2" fmla="*/ 438801 h 705501"/>
                <a:gd name="connsiteX3" fmla="*/ 723900 w 1714500"/>
                <a:gd name="connsiteY3" fmla="*/ 43514 h 705501"/>
                <a:gd name="connsiteX4" fmla="*/ 971550 w 1714500"/>
                <a:gd name="connsiteY4" fmla="*/ 62564 h 705501"/>
                <a:gd name="connsiteX5" fmla="*/ 1319212 w 1714500"/>
                <a:gd name="connsiteY5" fmla="*/ 510239 h 705501"/>
                <a:gd name="connsiteX6" fmla="*/ 1428750 w 1714500"/>
                <a:gd name="connsiteY6" fmla="*/ 615014 h 705501"/>
                <a:gd name="connsiteX7" fmla="*/ 1562100 w 1714500"/>
                <a:gd name="connsiteY7" fmla="*/ 667401 h 705501"/>
                <a:gd name="connsiteX8" fmla="*/ 1714500 w 1714500"/>
                <a:gd name="connsiteY8" fmla="*/ 691214 h 70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4500" h="705501">
                  <a:moveTo>
                    <a:pt x="0" y="705501"/>
                  </a:moveTo>
                  <a:cubicBezTo>
                    <a:pt x="61912" y="703913"/>
                    <a:pt x="123825" y="702326"/>
                    <a:pt x="195262" y="657876"/>
                  </a:cubicBezTo>
                  <a:cubicBezTo>
                    <a:pt x="266699" y="613426"/>
                    <a:pt x="340519" y="541195"/>
                    <a:pt x="428625" y="438801"/>
                  </a:cubicBezTo>
                  <a:cubicBezTo>
                    <a:pt x="516731" y="336407"/>
                    <a:pt x="633412" y="106220"/>
                    <a:pt x="723900" y="43514"/>
                  </a:cubicBezTo>
                  <a:cubicBezTo>
                    <a:pt x="814388" y="-19192"/>
                    <a:pt x="872331" y="-15224"/>
                    <a:pt x="971550" y="62564"/>
                  </a:cubicBezTo>
                  <a:cubicBezTo>
                    <a:pt x="1070769" y="140351"/>
                    <a:pt x="1243012" y="418164"/>
                    <a:pt x="1319212" y="510239"/>
                  </a:cubicBezTo>
                  <a:cubicBezTo>
                    <a:pt x="1395412" y="602314"/>
                    <a:pt x="1388269" y="588820"/>
                    <a:pt x="1428750" y="615014"/>
                  </a:cubicBezTo>
                  <a:cubicBezTo>
                    <a:pt x="1469231" y="641208"/>
                    <a:pt x="1514475" y="654701"/>
                    <a:pt x="1562100" y="667401"/>
                  </a:cubicBezTo>
                  <a:cubicBezTo>
                    <a:pt x="1609725" y="680101"/>
                    <a:pt x="1662112" y="685657"/>
                    <a:pt x="1714500" y="691214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E6EAF1-34D3-46A4-B549-7D870EC5ADC1}"/>
                </a:ext>
              </a:extLst>
            </p:cNvPr>
            <p:cNvSpPr/>
            <p:nvPr/>
          </p:nvSpPr>
          <p:spPr>
            <a:xfrm>
              <a:off x="9305079" y="3120104"/>
              <a:ext cx="1947862" cy="460777"/>
            </a:xfrm>
            <a:custGeom>
              <a:avLst/>
              <a:gdLst>
                <a:gd name="connsiteX0" fmla="*/ 0 w 1947862"/>
                <a:gd name="connsiteY0" fmla="*/ 460777 h 460777"/>
                <a:gd name="connsiteX1" fmla="*/ 280987 w 1947862"/>
                <a:gd name="connsiteY1" fmla="*/ 432202 h 460777"/>
                <a:gd name="connsiteX2" fmla="*/ 581025 w 1947862"/>
                <a:gd name="connsiteY2" fmla="*/ 289327 h 460777"/>
                <a:gd name="connsiteX3" fmla="*/ 762000 w 1947862"/>
                <a:gd name="connsiteY3" fmla="*/ 170264 h 460777"/>
                <a:gd name="connsiteX4" fmla="*/ 942975 w 1947862"/>
                <a:gd name="connsiteY4" fmla="*/ 55964 h 460777"/>
                <a:gd name="connsiteX5" fmla="*/ 1152525 w 1947862"/>
                <a:gd name="connsiteY5" fmla="*/ 3577 h 460777"/>
                <a:gd name="connsiteX6" fmla="*/ 1428750 w 1947862"/>
                <a:gd name="connsiteY6" fmla="*/ 151214 h 460777"/>
                <a:gd name="connsiteX7" fmla="*/ 1614487 w 1947862"/>
                <a:gd name="connsiteY7" fmla="*/ 303614 h 460777"/>
                <a:gd name="connsiteX8" fmla="*/ 1866900 w 1947862"/>
                <a:gd name="connsiteY8" fmla="*/ 432202 h 460777"/>
                <a:gd name="connsiteX9" fmla="*/ 1947862 w 1947862"/>
                <a:gd name="connsiteY9" fmla="*/ 446489 h 46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47862" h="460777">
                  <a:moveTo>
                    <a:pt x="0" y="460777"/>
                  </a:moveTo>
                  <a:cubicBezTo>
                    <a:pt x="92075" y="460777"/>
                    <a:pt x="184150" y="460777"/>
                    <a:pt x="280987" y="432202"/>
                  </a:cubicBezTo>
                  <a:cubicBezTo>
                    <a:pt x="377824" y="403627"/>
                    <a:pt x="500856" y="332983"/>
                    <a:pt x="581025" y="289327"/>
                  </a:cubicBezTo>
                  <a:cubicBezTo>
                    <a:pt x="661194" y="245671"/>
                    <a:pt x="701675" y="209158"/>
                    <a:pt x="762000" y="170264"/>
                  </a:cubicBezTo>
                  <a:cubicBezTo>
                    <a:pt x="822325" y="131370"/>
                    <a:pt x="877888" y="83745"/>
                    <a:pt x="942975" y="55964"/>
                  </a:cubicBezTo>
                  <a:cubicBezTo>
                    <a:pt x="1008062" y="28183"/>
                    <a:pt x="1071563" y="-12298"/>
                    <a:pt x="1152525" y="3577"/>
                  </a:cubicBezTo>
                  <a:cubicBezTo>
                    <a:pt x="1233488" y="19452"/>
                    <a:pt x="1351756" y="101208"/>
                    <a:pt x="1428750" y="151214"/>
                  </a:cubicBezTo>
                  <a:cubicBezTo>
                    <a:pt x="1505744" y="201220"/>
                    <a:pt x="1541462" y="256783"/>
                    <a:pt x="1614487" y="303614"/>
                  </a:cubicBezTo>
                  <a:cubicBezTo>
                    <a:pt x="1687512" y="350445"/>
                    <a:pt x="1811338" y="408390"/>
                    <a:pt x="1866900" y="432202"/>
                  </a:cubicBezTo>
                  <a:cubicBezTo>
                    <a:pt x="1922462" y="456014"/>
                    <a:pt x="1935162" y="451251"/>
                    <a:pt x="1947862" y="446489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2CCD00-E011-4F03-AF52-5E754FE51E6E}"/>
                </a:ext>
              </a:extLst>
            </p:cNvPr>
            <p:cNvSpPr txBox="1"/>
            <p:nvPr/>
          </p:nvSpPr>
          <p:spPr>
            <a:xfrm flipH="1">
              <a:off x="8955994" y="2741481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Q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31AE42-9DEC-4998-AF8D-7E1F2DE00547}"/>
                </a:ext>
              </a:extLst>
            </p:cNvPr>
            <p:cNvSpPr txBox="1"/>
            <p:nvPr/>
          </p:nvSpPr>
          <p:spPr>
            <a:xfrm flipH="1">
              <a:off x="11102514" y="3667085"/>
              <a:ext cx="22372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>
                  <a:latin typeface="+mj-lt"/>
                </a:rPr>
                <a:t>t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AF4062-B1E2-4689-9246-08DB91301AED}"/>
                </a:ext>
              </a:extLst>
            </p:cNvPr>
            <p:cNvSpPr txBox="1"/>
            <p:nvPr/>
          </p:nvSpPr>
          <p:spPr>
            <a:xfrm flipH="1">
              <a:off x="9840651" y="2664698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inflow</a:t>
              </a:r>
              <a:endPara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2517C0-1CCE-4671-88A7-90E47E972131}"/>
                </a:ext>
              </a:extLst>
            </p:cNvPr>
            <p:cNvSpPr txBox="1"/>
            <p:nvPr/>
          </p:nvSpPr>
          <p:spPr>
            <a:xfrm flipH="1">
              <a:off x="10530615" y="2966899"/>
              <a:ext cx="679599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accent2"/>
                  </a:solidFill>
                  <a:latin typeface="+mj-lt"/>
                </a:rPr>
                <a:t>outflow</a:t>
              </a:r>
              <a:endParaRPr lang="en-US" sz="1400" dirty="0">
                <a:solidFill>
                  <a:schemeClr val="accent2"/>
                </a:solidFill>
                <a:latin typeface="+mj-lt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F1B0C82C-9BEE-452B-A7C1-A200E48F8775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10800000" flipV="1">
              <a:off x="6449810" y="3232891"/>
              <a:ext cx="2355941" cy="849175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75418E-9BAA-45E0-8024-59E07D095458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D2551-FB03-4F95-86BD-6ADA17796C02}"/>
              </a:ext>
            </a:extLst>
          </p:cNvPr>
          <p:cNvSpPr txBox="1"/>
          <p:nvPr/>
        </p:nvSpPr>
        <p:spPr>
          <a:xfrm>
            <a:off x="670559" y="781127"/>
            <a:ext cx="5947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An example: the Boysen Reservoir (Mississippi)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5346C6-4B4F-4219-BD36-F782800ECB54}"/>
              </a:ext>
            </a:extLst>
          </p:cNvPr>
          <p:cNvGrpSpPr/>
          <p:nvPr/>
        </p:nvGrpSpPr>
        <p:grpSpPr>
          <a:xfrm>
            <a:off x="1338911" y="1287862"/>
            <a:ext cx="3523810" cy="3774275"/>
            <a:chOff x="1338911" y="1287862"/>
            <a:chExt cx="3523810" cy="37742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447E53-C632-4FE0-92B4-A8C78B915828}"/>
                </a:ext>
              </a:extLst>
            </p:cNvPr>
            <p:cNvSpPr/>
            <p:nvPr/>
          </p:nvSpPr>
          <p:spPr>
            <a:xfrm>
              <a:off x="3546909" y="1661191"/>
              <a:ext cx="864000" cy="8651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323C5B-4BF8-482C-BDD1-4B4E8048144E}"/>
                </a:ext>
              </a:extLst>
            </p:cNvPr>
            <p:cNvSpPr txBox="1"/>
            <p:nvPr/>
          </p:nvSpPr>
          <p:spPr>
            <a:xfrm flipH="1">
              <a:off x="1338911" y="3504288"/>
              <a:ext cx="13754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s-ES" dirty="0">
                  <a:latin typeface="+mj-lt"/>
                </a:rPr>
                <a:t>non-</a:t>
              </a:r>
              <a:r>
                <a:rPr lang="es-ES" dirty="0" err="1">
                  <a:latin typeface="+mj-lt"/>
                </a:rPr>
                <a:t>calibrated</a:t>
              </a:r>
              <a:endParaRPr lang="en-US" dirty="0">
                <a:latin typeface="+mj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464013-EF2B-4A63-8CFC-8634B28AE538}"/>
                </a:ext>
              </a:extLst>
            </p:cNvPr>
            <p:cNvSpPr/>
            <p:nvPr/>
          </p:nvSpPr>
          <p:spPr>
            <a:xfrm>
              <a:off x="3859333" y="4744225"/>
              <a:ext cx="317503" cy="317912"/>
            </a:xfrm>
            <a:prstGeom prst="ellipse">
              <a:avLst/>
            </a:prstGeom>
            <a:ln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8F0A80DA-FC84-4404-94F4-4A8191048622}"/>
                </a:ext>
              </a:extLst>
            </p:cNvPr>
            <p:cNvCxnSpPr>
              <a:stCxn id="10" idx="1"/>
              <a:endCxn id="11" idx="0"/>
            </p:cNvCxnSpPr>
            <p:nvPr/>
          </p:nvCxnSpPr>
          <p:spPr>
            <a:xfrm>
              <a:off x="2714360" y="3642788"/>
              <a:ext cx="1303725" cy="1101437"/>
            </a:xfrm>
            <a:prstGeom prst="curvedConnector2">
              <a:avLst/>
            </a:prstGeom>
            <a:ln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7777A-3C4A-4DCE-8853-BDAF7A0C48CF}"/>
                </a:ext>
              </a:extLst>
            </p:cNvPr>
            <p:cNvSpPr txBox="1"/>
            <p:nvPr/>
          </p:nvSpPr>
          <p:spPr>
            <a:xfrm flipH="1">
              <a:off x="3095096" y="1287862"/>
              <a:ext cx="17676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s-ES" dirty="0" err="1">
                  <a:latin typeface="+mj-lt"/>
                </a:rPr>
                <a:t>tendency</a:t>
              </a:r>
              <a:r>
                <a:rPr lang="es-ES" dirty="0">
                  <a:latin typeface="+mj-lt"/>
                </a:rPr>
                <a:t> </a:t>
              </a:r>
              <a:r>
                <a:rPr lang="es-ES" dirty="0" err="1">
                  <a:latin typeface="+mj-lt"/>
                </a:rPr>
                <a:t>to</a:t>
              </a:r>
              <a:r>
                <a:rPr lang="es-ES" dirty="0">
                  <a:latin typeface="+mj-lt"/>
                </a:rPr>
                <a:t> </a:t>
              </a:r>
              <a:r>
                <a:rPr lang="es-ES" dirty="0" err="1">
                  <a:latin typeface="+mj-lt"/>
                </a:rPr>
                <a:t>fill</a:t>
              </a:r>
              <a:r>
                <a:rPr lang="es-ES" dirty="0">
                  <a:latin typeface="+mj-lt"/>
                </a:rPr>
                <a:t> up</a:t>
              </a:r>
              <a:endParaRPr 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61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C75418E-9BAA-45E0-8024-59E07D095458}"/>
              </a:ext>
            </a:extLst>
          </p:cNvPr>
          <p:cNvSpPr txBox="1"/>
          <p:nvPr/>
        </p:nvSpPr>
        <p:spPr>
          <a:xfrm>
            <a:off x="670559" y="391886"/>
            <a:ext cx="438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2. Reservoir simulation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8D2551-FB03-4F95-86BD-6ADA17796C02}"/>
              </a:ext>
            </a:extLst>
          </p:cNvPr>
          <p:cNvSpPr txBox="1"/>
          <p:nvPr/>
        </p:nvSpPr>
        <p:spPr>
          <a:xfrm>
            <a:off x="670559" y="781127"/>
            <a:ext cx="5947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+mj-lt"/>
              </a:rPr>
              <a:t>Following steps: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D3BCF-88C4-42E4-A1D4-A54C2745182E}"/>
              </a:ext>
            </a:extLst>
          </p:cNvPr>
          <p:cNvSpPr txBox="1"/>
          <p:nvPr/>
        </p:nvSpPr>
        <p:spPr>
          <a:xfrm>
            <a:off x="742384" y="2353896"/>
            <a:ext cx="66905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Estimate parameters based on observed data.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n-US" dirty="0">
                <a:latin typeface="+mj-lt"/>
              </a:rPr>
              <a:t>Bivariable calibration: storage &amp; outflow.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es-ES" dirty="0" err="1">
                <a:latin typeface="+mj-lt"/>
              </a:rPr>
              <a:t>Regionalization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of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parameters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based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reservoir</a:t>
            </a:r>
            <a:r>
              <a:rPr lang="es-ES" dirty="0">
                <a:latin typeface="+mj-lt"/>
              </a:rPr>
              <a:t> use</a:t>
            </a:r>
            <a:endParaRPr lang="en-US" dirty="0">
              <a:latin typeface="+mj-lt"/>
            </a:endParaRPr>
          </a:p>
          <a:p>
            <a:pPr marL="742950" lvl="1" indent="-285750">
              <a:buFont typeface="Calibri" panose="020F0502020204030204" pitchFamily="34" charset="0"/>
              <a:buChar char="‒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Test the evolution of </a:t>
            </a:r>
            <a:r>
              <a:rPr lang="en-US" dirty="0" err="1">
                <a:latin typeface="+mj-lt"/>
              </a:rPr>
              <a:t>Burek</a:t>
            </a:r>
            <a:r>
              <a:rPr lang="en-US" dirty="0">
                <a:latin typeface="+mj-lt"/>
              </a:rPr>
              <a:t> 2013 by </a:t>
            </a:r>
            <a:r>
              <a:rPr lang="en-US" dirty="0">
                <a:latin typeface="+mj-lt"/>
                <a:hlinkClick r:id="rId2"/>
              </a:rPr>
              <a:t>Hanazaki et al. (2022)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Test the approach to seasonality by </a:t>
            </a:r>
            <a:r>
              <a:rPr lang="en-US" dirty="0">
                <a:latin typeface="+mj-lt"/>
                <a:hlinkClick r:id="rId3"/>
              </a:rPr>
              <a:t>Turner et al. (2021)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Deep learning? </a:t>
            </a:r>
            <a:r>
              <a:rPr lang="en-US" dirty="0">
                <a:latin typeface="+mj-lt"/>
                <a:hlinkClick r:id="rId4"/>
              </a:rPr>
              <a:t>Ramos-Oliveira et al. (2023)</a:t>
            </a:r>
            <a:r>
              <a:rPr lang="en-US" dirty="0">
                <a:latin typeface="+mj-lt"/>
              </a:rPr>
              <a:t>, </a:t>
            </a:r>
            <a:r>
              <a:rPr lang="en-US" dirty="0">
                <a:latin typeface="+mj-lt"/>
                <a:hlinkClick r:id="rId5"/>
              </a:rPr>
              <a:t>Liu et al. (2019)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38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380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41</cp:revision>
  <dcterms:created xsi:type="dcterms:W3CDTF">2023-11-06T14:14:49Z</dcterms:created>
  <dcterms:modified xsi:type="dcterms:W3CDTF">2023-11-20T07:34:44Z</dcterms:modified>
</cp:coreProperties>
</file>