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2" r:id="rId4"/>
    <p:sldId id="265" r:id="rId5"/>
    <p:sldId id="277" r:id="rId6"/>
    <p:sldId id="262" r:id="rId7"/>
    <p:sldId id="266" r:id="rId8"/>
    <p:sldId id="273" r:id="rId9"/>
    <p:sldId id="271" r:id="rId10"/>
    <p:sldId id="267" r:id="rId11"/>
    <p:sldId id="268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5CFE1B-B890-4AE2-B144-3F68C1BDBB8D}">
          <p14:sldIdLst>
            <p14:sldId id="256"/>
          </p14:sldIdLst>
        </p14:section>
        <p14:section name="Data" id="{521BDB2D-7FB7-4E45-AF6A-713FC813F434}">
          <p14:sldIdLst>
            <p14:sldId id="276"/>
            <p14:sldId id="272"/>
          </p14:sldIdLst>
        </p14:section>
        <p14:section name="Current: performance" id="{EF40F5D1-14EC-4930-A7EE-A066662F1F0A}">
          <p14:sldIdLst>
            <p14:sldId id="265"/>
            <p14:sldId id="277"/>
            <p14:sldId id="262"/>
          </p14:sldIdLst>
        </p14:section>
        <p14:section name="Current: calibration" id="{B9F2A7A8-A684-4E4A-A967-CE353D9DCEE8}">
          <p14:sldIdLst>
            <p14:sldId id="266"/>
            <p14:sldId id="273"/>
            <p14:sldId id="271"/>
          </p14:sldIdLst>
        </p14:section>
        <p14:section name="Hanazaki" id="{F54CC89A-90C5-47B5-A669-415458C89C4C}">
          <p14:sldIdLst>
            <p14:sldId id="267"/>
            <p14:sldId id="268"/>
          </p14:sldIdLst>
        </p14:section>
        <p14:section name="Other approaches" id="{02B119F9-55AE-4800-A8C1-DACEDEB06D79}">
          <p14:sldIdLst>
            <p14:sldId id="274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472C4"/>
    <a:srgbClr val="993366"/>
    <a:srgbClr val="D9D9D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BE4C-FBF5-4D9C-94FB-530A34F84ECE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EE55-152B-4EC7-9F2E-35311E21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EE55-152B-4EC7-9F2E-35311E21D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2B-F9FB-433B-A2E0-F380F2DC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4366-06B3-435A-8FA1-C41B2AC1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8D18-3B85-4BCC-8937-39A98417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53FD-CF29-413E-B06D-D9BBFD5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7E7A-84E3-41C9-BD77-CA9494A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1A4-6B9C-43C6-83D6-96AF45E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C6E0-1B89-44B8-9A7D-B8A64BF6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A910-0DE6-4FC9-91EC-ECFDC7E3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29FC-AD8A-4204-9752-37491FC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7165-959F-496D-A4A0-28692668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F1E44-7990-433A-AE77-38ED240E2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97B01-D664-43B1-B8D8-50E074E9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3-EC7C-4832-B2CA-F30DC67E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EB8E-E5E4-47AE-AEDD-EFE4C37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CD5F-3609-4051-A6FA-59E487FE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45B-2361-474F-8938-1AC08E3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00B-9FE4-470E-92CC-14426E47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ADDB-10CE-4C6E-A06D-EDB2BD0E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A9C8-3A0A-4EE1-8CF6-C989528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46A3-4E69-48F4-97D3-0621656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07D-32E0-4CAD-A0DC-6EF160E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FF7E-7DF8-4F4A-A112-0A360911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6E9-36C2-4639-B47B-B65D023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EF22-0EEA-4CB0-9860-9891718F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36B7-101F-4C52-98BC-2DA0A03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1CC-1FB6-4279-9E10-B5A085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5A5-A27D-4E7F-841D-64EE33E4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0583-29C3-46E3-ABA2-D96AF78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7241-3E26-4C04-B988-A25D141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75E6-80F0-4819-AADA-1E33AF1D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A224-6383-4210-B228-C06E8712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BB4-3F71-4035-9173-A1AC9397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F13A-64D2-462F-A89C-D94F54E2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F80B-6DB7-46DC-B9A6-82AB6F38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42A7-2CE5-4F42-84DC-BF0F6484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02B9-A1DC-41F3-8567-8B4F6969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7C29A-7D5B-4420-8DAB-AFA7BE9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4BAB-A452-4F96-8FF9-EDAC0AD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5353-962B-4437-8FFB-211B2B5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50D-356E-433B-B023-07BC67F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90B60-ECB4-4966-A7E2-677BD7E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8848-604A-4C67-B4B7-4ADE213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2E5A-98AC-4408-85D8-B96A2774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015CA-C613-493E-872B-C3213CB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ED28-BA21-49CD-83BA-7ED2E6E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25BA-3AE1-4A7D-AB3D-DB6CF0C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6-BDE5-42DB-B0EE-DB84C3A2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D90-EAC1-4A7F-8A36-2AC76B6B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EC9F-F560-4A9D-8978-95EF07E8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C641-FB01-4749-B475-16BB8EFB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798D-8CA9-4808-9CC2-C9B6570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9353-D498-4664-A6CD-18F3222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5DD-E1E3-41CA-9BCD-A262C874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B854B-4433-4F06-B539-49D0BFF24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F073-3A6F-42B5-8C6B-08339EE2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685-180B-46D9-B88B-F7DF3CE0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651-6A5B-4642-ADE6-D191D75D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C01E-9B3F-4560-A62D-6A030237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BC3D-5CF7-4E16-857E-657A538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8EED-7341-4E94-8BC3-BB021E77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8CF8-9A7A-43DC-94B5-A772AC5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058A-E453-4227-AEBE-19825191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94D9-448C-4C4D-87EB-D93ADB65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eh.cedex.es/anuarioaforos/default.asp" TargetMode="External"/><Relationship Id="rId2" Type="http://schemas.openxmlformats.org/officeDocument/2006/relationships/hyperlink" Target="https://www.nature.com/articles/s41597-022-01134-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verse.tdl.org/dataset.xhtml?persistentId=doi:10.18738/T8/DF80WG" TargetMode="External"/><Relationship Id="rId7" Type="http://schemas.openxmlformats.org/officeDocument/2006/relationships/hyperlink" Target="https://essd.copernicus.org/articles/15/2781/2023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hiti.dgfi.tum.de/en/" TargetMode="External"/><Relationship Id="rId5" Type="http://schemas.openxmlformats.org/officeDocument/2006/relationships/hyperlink" Target="https://agupubs.onlinelibrary.wiley.com/doi/full/10.1029/2017WR022040" TargetMode="External"/><Relationship Id="rId4" Type="http://schemas.openxmlformats.org/officeDocument/2006/relationships/hyperlink" Target="https://www.nature.com/articles/s41597-022-01449-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363CA-9485-4F0B-8A22-B4A1131AC596}"/>
              </a:ext>
            </a:extLst>
          </p:cNvPr>
          <p:cNvSpPr/>
          <p:nvPr/>
        </p:nvSpPr>
        <p:spPr>
          <a:xfrm>
            <a:off x="0" y="0"/>
            <a:ext cx="4181839" cy="6858000"/>
          </a:xfrm>
          <a:prstGeom prst="rect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7A706-0267-48A7-B2A6-65E64577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29"/>
          <a:stretch/>
        </p:blipFill>
        <p:spPr>
          <a:xfrm>
            <a:off x="4181839" y="0"/>
            <a:ext cx="79996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0" y="476859"/>
            <a:ext cx="388755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Reservoirs in LISFLOOD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D9B70-F3A9-45A9-AF9B-3CCF7EBEAD7B}"/>
              </a:ext>
            </a:extLst>
          </p:cNvPr>
          <p:cNvSpPr txBox="1"/>
          <p:nvPr/>
        </p:nvSpPr>
        <p:spPr>
          <a:xfrm>
            <a:off x="1104406" y="5456717"/>
            <a:ext cx="28620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Jesús Casado Rodríguez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JRC-E1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EC12D-8020-4FDD-8990-6DDBA79677A6}"/>
              </a:ext>
            </a:extLst>
          </p:cNvPr>
          <p:cNvSpPr txBox="1"/>
          <p:nvPr/>
        </p:nvSpPr>
        <p:spPr>
          <a:xfrm>
            <a:off x="139341" y="1001721"/>
            <a:ext cx="3887553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Data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Reservoir simulation</a:t>
            </a:r>
          </a:p>
          <a:p>
            <a:pPr marL="182563">
              <a:lnSpc>
                <a:spcPct val="150000"/>
              </a:lnSpc>
            </a:pP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.1 Current routine</a:t>
            </a:r>
          </a:p>
          <a:p>
            <a:pPr marL="182563">
              <a:lnSpc>
                <a:spcPct val="150000"/>
              </a:lnSpc>
            </a:pP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.2 Other approaches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E5A88-22B6-42EC-8373-97681112C4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5363032"/>
            <a:ext cx="752476" cy="772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0DBFF3-4F4A-4123-9A83-410BE658EB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35179"/>
            <a:ext cx="1025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A7213E1-3576-40C0-9055-263AB336250B}"/>
              </a:ext>
            </a:extLst>
          </p:cNvPr>
          <p:cNvSpPr/>
          <p:nvPr/>
        </p:nvSpPr>
        <p:spPr>
          <a:xfrm>
            <a:off x="4038204" y="1924621"/>
            <a:ext cx="223527" cy="82488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37" y="4061710"/>
            <a:ext cx="1800000" cy="90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745476"/>
            <a:ext cx="2836464" cy="2220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245F4-9DB9-4C0E-90FE-AA52BE6822C5}"/>
              </a:ext>
            </a:extLst>
          </p:cNvPr>
          <p:cNvSpPr>
            <a:spLocks noChangeAspect="1"/>
          </p:cNvSpPr>
          <p:nvPr/>
        </p:nvSpPr>
        <p:spPr>
          <a:xfrm>
            <a:off x="1201971" y="4512068"/>
            <a:ext cx="900000" cy="45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EBDAE-EB63-4172-95A0-016B72DFBD1C}"/>
              </a:ext>
            </a:extLst>
          </p:cNvPr>
          <p:cNvSpPr/>
          <p:nvPr/>
        </p:nvSpPr>
        <p:spPr>
          <a:xfrm>
            <a:off x="1202874" y="2745476"/>
            <a:ext cx="1800000" cy="221673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FFB1C-814A-47CB-801D-185B4E80077A}"/>
              </a:ext>
            </a:extLst>
          </p:cNvPr>
          <p:cNvCxnSpPr>
            <a:cxnSpLocks/>
          </p:cNvCxnSpPr>
          <p:nvPr/>
        </p:nvCxnSpPr>
        <p:spPr>
          <a:xfrm flipV="1">
            <a:off x="4038204" y="2749509"/>
            <a:ext cx="223527" cy="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B3CCD6DA-A6F1-4499-85FB-920B3C03D938}"/>
              </a:ext>
            </a:extLst>
          </p:cNvPr>
          <p:cNvSpPr/>
          <p:nvPr/>
        </p:nvSpPr>
        <p:spPr>
          <a:xfrm>
            <a:off x="3008895" y="2310471"/>
            <a:ext cx="1029308" cy="43250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0B07E1-4D45-48EE-B04C-04E8968DD4DE}"/>
              </a:ext>
            </a:extLst>
          </p:cNvPr>
          <p:cNvSpPr/>
          <p:nvPr/>
        </p:nvSpPr>
        <p:spPr>
          <a:xfrm>
            <a:off x="4039107" y="1924139"/>
            <a:ext cx="223527" cy="825369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625255" y="4382112"/>
            <a:ext cx="54552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0.5·Q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33548" y="397829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+mj-lt"/>
              </a:rPr>
              <a:t>Q</a:t>
            </a:r>
            <a:r>
              <a:rPr lang="es-ES" sz="1400" b="1" baseline="-25000" dirty="0">
                <a:latin typeface="+mj-lt"/>
              </a:rPr>
              <a:t>n</a:t>
            </a:r>
            <a:endParaRPr lang="en-US" sz="1400" b="1" baseline="-25000" dirty="0">
              <a:latin typeface="+mj-lt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785069" y="4973914"/>
            <a:ext cx="42131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0.5·V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880707" y="4964087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b="1" dirty="0">
                <a:latin typeface="+mj-lt"/>
              </a:rPr>
              <a:t>V</a:t>
            </a:r>
            <a:r>
              <a:rPr lang="es-ES" sz="1400" b="1" baseline="-25000" dirty="0">
                <a:latin typeface="+mj-lt"/>
              </a:rPr>
              <a:t>f</a:t>
            </a:r>
            <a:endParaRPr lang="en-US" sz="1400" b="1" baseline="-25000" dirty="0">
              <a:latin typeface="+mj-lt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890832" y="4966294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09335" y="263350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+mj-lt"/>
              </a:rPr>
              <a:t>Q</a:t>
            </a:r>
            <a:r>
              <a:rPr lang="es-ES" sz="1400" b="1" baseline="-25000" dirty="0">
                <a:latin typeface="+mj-lt"/>
              </a:rPr>
              <a:t>f</a:t>
            </a:r>
            <a:endParaRPr lang="en-US" sz="1400" b="1" baseline="-25000" dirty="0">
              <a:latin typeface="+mj-lt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24424" y="4508328"/>
            <a:ext cx="877313" cy="454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outflow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77419" y="1925108"/>
            <a:ext cx="3065637" cy="3546050"/>
            <a:chOff x="4677419" y="1798366"/>
            <a:chExt cx="3065637" cy="354605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77419" y="4381586"/>
              <a:ext cx="450000" cy="45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34967"/>
              <a:ext cx="900000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16458"/>
              <a:ext cx="2221200" cy="22226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inflow</a:t>
              </a:r>
              <a:endParaRPr lang="en-US" sz="1500" b="1" baseline="-25000" dirty="0">
                <a:latin typeface="+mj-lt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22065E-7567-41EE-A8B6-E9A557C8B8F2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2115474" y="2741225"/>
            <a:ext cx="893422" cy="17724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D54A9FC2-E6ED-4554-A03C-09AA80EC4E1F}"/>
              </a:ext>
            </a:extLst>
          </p:cNvPr>
          <p:cNvSpPr/>
          <p:nvPr/>
        </p:nvSpPr>
        <p:spPr>
          <a:xfrm rot="16200000" flipH="1" flipV="1">
            <a:off x="-880504" y="-590458"/>
            <a:ext cx="5991956" cy="4216310"/>
          </a:xfrm>
          <a:prstGeom prst="arc">
            <a:avLst>
              <a:gd name="adj1" fmla="val 18182925"/>
              <a:gd name="adj2" fmla="val 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D56879-8EC8-456F-BF8D-0EE5F6E46E16}"/>
              </a:ext>
            </a:extLst>
          </p:cNvPr>
          <p:cNvCxnSpPr>
            <a:cxnSpLocks/>
          </p:cNvCxnSpPr>
          <p:nvPr/>
        </p:nvCxnSpPr>
        <p:spPr>
          <a:xfrm flipV="1">
            <a:off x="3008896" y="2314064"/>
            <a:ext cx="1035330" cy="4265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350CD7-3A6F-4864-9343-D50A1AF937FB}"/>
              </a:ext>
            </a:extLst>
          </p:cNvPr>
          <p:cNvSpPr txBox="1"/>
          <p:nvPr/>
        </p:nvSpPr>
        <p:spPr>
          <a:xfrm flipH="1">
            <a:off x="3920910" y="2404994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b="1" dirty="0">
                <a:solidFill>
                  <a:schemeClr val="tx1"/>
                </a:solidFill>
              </a:rPr>
              <a:t>κ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E276F3-CB83-48B3-8A42-FFB4D3E45F27}"/>
              </a:ext>
            </a:extLst>
          </p:cNvPr>
          <p:cNvSpPr txBox="1"/>
          <p:nvPr/>
        </p:nvSpPr>
        <p:spPr>
          <a:xfrm flipH="1">
            <a:off x="3695626" y="2574995"/>
            <a:ext cx="13301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8FB1726-5599-46BD-98C0-AC1BC4A3D37E}"/>
              </a:ext>
            </a:extLst>
          </p:cNvPr>
          <p:cNvSpPr>
            <a:spLocks noChangeAspect="1"/>
          </p:cNvSpPr>
          <p:nvPr/>
        </p:nvSpPr>
        <p:spPr>
          <a:xfrm>
            <a:off x="3642886" y="2465252"/>
            <a:ext cx="216000" cy="90761"/>
          </a:xfrm>
          <a:prstGeom prst="triangle">
            <a:avLst>
              <a:gd name="adj" fmla="val 10000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7E2BB4-4DCB-40E3-9210-8146753B78D4}"/>
              </a:ext>
            </a:extLst>
          </p:cNvPr>
          <p:cNvCxnSpPr>
            <a:cxnSpLocks/>
          </p:cNvCxnSpPr>
          <p:nvPr/>
        </p:nvCxnSpPr>
        <p:spPr>
          <a:xfrm>
            <a:off x="3797333" y="5656787"/>
            <a:ext cx="2774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E44607-5FCF-4A01-BB2B-30570D1AD4FC}"/>
              </a:ext>
            </a:extLst>
          </p:cNvPr>
          <p:cNvSpPr txBox="1"/>
          <p:nvPr/>
        </p:nvSpPr>
        <p:spPr>
          <a:xfrm flipH="1">
            <a:off x="4176495" y="5520478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&lt;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10DA5C-AB71-4360-B8DC-191323C26211}"/>
              </a:ext>
            </a:extLst>
          </p:cNvPr>
          <p:cNvCxnSpPr>
            <a:cxnSpLocks/>
          </p:cNvCxnSpPr>
          <p:nvPr/>
        </p:nvCxnSpPr>
        <p:spPr>
          <a:xfrm>
            <a:off x="3797333" y="5950339"/>
            <a:ext cx="2774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4B9F5-E58D-4F06-ADA0-769E2D18BDEF}"/>
              </a:ext>
            </a:extLst>
          </p:cNvPr>
          <p:cNvSpPr txBox="1"/>
          <p:nvPr/>
        </p:nvSpPr>
        <p:spPr>
          <a:xfrm flipH="1">
            <a:off x="4176495" y="5814030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≥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02C77C-BE35-4263-8363-3C7FA9782ED2}"/>
              </a:ext>
            </a:extLst>
          </p:cNvPr>
          <p:cNvSpPr txBox="1"/>
          <p:nvPr/>
        </p:nvSpPr>
        <p:spPr>
          <a:xfrm>
            <a:off x="8158366" y="2796519"/>
            <a:ext cx="4005926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Evolution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All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reservoir-specific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662FAD-D203-4F78-AD9E-0D31CB620E12}"/>
              </a:ext>
            </a:extLst>
          </p:cNvPr>
          <p:cNvSpPr txBox="1"/>
          <p:nvPr/>
        </p:nvSpPr>
        <p:spPr>
          <a:xfrm>
            <a:off x="2856421" y="786084"/>
            <a:ext cx="2664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Hanazaki et al. (2022)</a:t>
            </a:r>
          </a:p>
        </p:txBody>
      </p:sp>
      <p:sp>
        <p:nvSpPr>
          <p:cNvPr id="138" name="Slide Number Placeholder 4">
            <a:extLst>
              <a:ext uri="{FF2B5EF4-FFF2-40B4-BE49-F238E27FC236}">
                <a16:creationId xmlns:a16="http://schemas.microsoft.com/office/drawing/2014/main" id="{D3950D09-FB56-443A-9E89-406AC6A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10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0" grpId="0" animBg="1"/>
      <p:bldP spid="101" grpId="0" animBg="1"/>
      <p:bldP spid="60" grpId="0" animBg="1"/>
      <p:bldP spid="62" grpId="0" animBg="1"/>
      <p:bldP spid="82" grpId="0" animBg="1"/>
      <p:bldP spid="83" grpId="0" animBg="1"/>
      <p:bldP spid="175" grpId="0"/>
      <p:bldP spid="176" grpId="0"/>
      <p:bldP spid="185" grpId="0"/>
      <p:bldP spid="186" grpId="0"/>
      <p:bldP spid="188" grpId="0"/>
      <p:bldP spid="177" grpId="0"/>
      <p:bldP spid="67" grpId="0"/>
      <p:bldP spid="11" grpId="0" animBg="1"/>
      <p:bldP spid="84" grpId="0"/>
      <p:bldP spid="86" grpId="0"/>
      <p:bldP spid="87" grpId="0" animBg="1"/>
      <p:bldP spid="94" grpId="0"/>
      <p:bldP spid="102" grpId="0"/>
      <p:bldP spid="136" grpId="0" animBg="1"/>
      <p:bldP spid="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5C74C402-09DD-421D-9428-F14E4B363C42}"/>
              </a:ext>
            </a:extLst>
          </p:cNvPr>
          <p:cNvSpPr/>
          <p:nvPr/>
        </p:nvSpPr>
        <p:spPr>
          <a:xfrm>
            <a:off x="9179715" y="84464"/>
            <a:ext cx="2936080" cy="1480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A5AC7B-1FB2-409E-A182-35FD50E2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8" y="1432480"/>
            <a:ext cx="8448377" cy="492267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AFE23C-7348-4397-8F43-F9B542A288BF}"/>
              </a:ext>
            </a:extLst>
          </p:cNvPr>
          <p:cNvGrpSpPr>
            <a:grpSpLocks noChangeAspect="1"/>
          </p:cNvGrpSpPr>
          <p:nvPr/>
        </p:nvGrpSpPr>
        <p:grpSpPr>
          <a:xfrm>
            <a:off x="8794690" y="-1276350"/>
            <a:ext cx="3262119" cy="2820549"/>
            <a:chOff x="7319" y="-1478281"/>
            <a:chExt cx="7735737" cy="668860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3AD956F-A04E-48AB-BF5E-E4AD040B3F8F}"/>
                </a:ext>
              </a:extLst>
            </p:cNvPr>
            <p:cNvSpPr/>
            <p:nvPr/>
          </p:nvSpPr>
          <p:spPr>
            <a:xfrm>
              <a:off x="3008895" y="2310471"/>
              <a:ext cx="1029308" cy="432506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71D0B5-38ED-4C14-84E5-EA390C57068E}"/>
                </a:ext>
              </a:extLst>
            </p:cNvPr>
            <p:cNvSpPr/>
            <p:nvPr/>
          </p:nvSpPr>
          <p:spPr>
            <a:xfrm>
              <a:off x="4039107" y="1924139"/>
              <a:ext cx="223527" cy="82536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6F46FC7-3E45-4E2B-A5A9-2121DE9A7B74}"/>
                </a:ext>
              </a:extLst>
            </p:cNvPr>
            <p:cNvGrpSpPr/>
            <p:nvPr/>
          </p:nvGrpSpPr>
          <p:grpSpPr>
            <a:xfrm>
              <a:off x="638993" y="1925108"/>
              <a:ext cx="3379431" cy="3245513"/>
              <a:chOff x="1285875" y="1362075"/>
              <a:chExt cx="4086225" cy="392429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1E5E9-0302-4C18-A304-3D7393DC6470}"/>
                  </a:ext>
                </a:extLst>
              </p:cNvPr>
              <p:cNvSpPr/>
              <p:nvPr/>
            </p:nvSpPr>
            <p:spPr>
              <a:xfrm>
                <a:off x="1285875" y="1362075"/>
                <a:ext cx="285750" cy="3381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8CBD00-9C15-420E-9F0A-ABAD177398B5}"/>
                  </a:ext>
                </a:extLst>
              </p:cNvPr>
              <p:cNvSpPr/>
              <p:nvPr/>
            </p:nvSpPr>
            <p:spPr>
              <a:xfrm>
                <a:off x="2024060" y="5129212"/>
                <a:ext cx="3348040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E3D99A-F48F-4875-ADC0-AD80B3246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424" y="4508328"/>
              <a:ext cx="877313" cy="45429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6E8376-9A3D-49DB-B9CF-6CE53630321E}"/>
                </a:ext>
              </a:extLst>
            </p:cNvPr>
            <p:cNvSpPr/>
            <p:nvPr/>
          </p:nvSpPr>
          <p:spPr>
            <a:xfrm>
              <a:off x="1201741" y="1925108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0C7B07-729A-4D79-B4A7-03D0101944A6}"/>
                </a:ext>
              </a:extLst>
            </p:cNvPr>
            <p:cNvSpPr txBox="1"/>
            <p:nvPr/>
          </p:nvSpPr>
          <p:spPr>
            <a:xfrm flipH="1">
              <a:off x="910265" y="3387675"/>
              <a:ext cx="26483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200" dirty="0">
                  <a:latin typeface="+mj-lt"/>
                </a:rPr>
                <a:t>Q</a:t>
              </a:r>
              <a:endParaRPr lang="en-US" sz="1200" baseline="-25000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FAC07B-80A9-4ABA-8B5D-2A4287CC7243}"/>
                </a:ext>
              </a:extLst>
            </p:cNvPr>
            <p:cNvSpPr txBox="1"/>
            <p:nvPr/>
          </p:nvSpPr>
          <p:spPr>
            <a:xfrm flipH="1">
              <a:off x="2496802" y="5020592"/>
              <a:ext cx="727926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S</a:t>
              </a:r>
              <a:endParaRPr lang="en-US" sz="1200" baseline="-25000" dirty="0">
                <a:latin typeface="+mj-l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1C5E57-7EEB-4095-8D09-7B12C306916E}"/>
                </a:ext>
              </a:extLst>
            </p:cNvPr>
            <p:cNvSpPr/>
            <p:nvPr/>
          </p:nvSpPr>
          <p:spPr>
            <a:xfrm>
              <a:off x="4683066" y="1925108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2C0FDB-7C8A-4798-940D-D4F8B9176A81}"/>
                </a:ext>
              </a:extLst>
            </p:cNvPr>
            <p:cNvSpPr txBox="1"/>
            <p:nvPr/>
          </p:nvSpPr>
          <p:spPr>
            <a:xfrm flipH="1">
              <a:off x="5849098" y="5025661"/>
              <a:ext cx="727926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200" dirty="0">
                  <a:latin typeface="+mj-lt"/>
                </a:rPr>
                <a:t>I</a:t>
              </a:r>
              <a:endParaRPr lang="en-US" sz="1200" baseline="-25000" dirty="0">
                <a:latin typeface="+mj-lt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FFB124-2970-43A9-BB43-FB5B3FE44BD4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V="1">
              <a:off x="2115474" y="2741225"/>
              <a:ext cx="893422" cy="177245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1EFD4258-C9D8-4B56-BE04-96522A47031B}"/>
                </a:ext>
              </a:extLst>
            </p:cNvPr>
            <p:cNvSpPr/>
            <p:nvPr/>
          </p:nvSpPr>
          <p:spPr>
            <a:xfrm rot="16200000" flipH="1" flipV="1">
              <a:off x="-880504" y="-590458"/>
              <a:ext cx="5991956" cy="4216310"/>
            </a:xfrm>
            <a:prstGeom prst="arc">
              <a:avLst>
                <a:gd name="adj1" fmla="val 18182925"/>
                <a:gd name="adj2" fmla="val 0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F9C676-BF5E-4A03-B9CC-35FB09DB3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04" y="2749509"/>
              <a:ext cx="223527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D53536-37ED-40E8-A017-CF179232B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896" y="2314064"/>
              <a:ext cx="1035330" cy="42653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F745068C-57EB-4F03-B811-3387D09EF2CD}"/>
              </a:ext>
            </a:extLst>
          </p:cNvPr>
          <p:cNvSpPr/>
          <p:nvPr/>
        </p:nvSpPr>
        <p:spPr>
          <a:xfrm>
            <a:off x="2428764" y="1416073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DD35B1-3715-46C2-A89D-D12C9DB216B8}"/>
              </a:ext>
            </a:extLst>
          </p:cNvPr>
          <p:cNvSpPr/>
          <p:nvPr/>
        </p:nvSpPr>
        <p:spPr>
          <a:xfrm>
            <a:off x="4500499" y="4559324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F0AD98-1CAB-4E8F-96E3-1BEF3327EE64}"/>
              </a:ext>
            </a:extLst>
          </p:cNvPr>
          <p:cNvSpPr/>
          <p:nvPr/>
        </p:nvSpPr>
        <p:spPr>
          <a:xfrm>
            <a:off x="2234241" y="3971761"/>
            <a:ext cx="1575886" cy="1577914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E7B569-6DC8-42E9-8AAB-43794164F501}"/>
              </a:ext>
            </a:extLst>
          </p:cNvPr>
          <p:cNvSpPr txBox="1"/>
          <p:nvPr/>
        </p:nvSpPr>
        <p:spPr>
          <a:xfrm>
            <a:off x="670559" y="781127"/>
            <a:ext cx="517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 Hanazaki et al. (2022)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57B0C6-8CEC-4F98-A07E-0D7B62EB90DF}"/>
              </a:ext>
            </a:extLst>
          </p:cNvPr>
          <p:cNvSpPr/>
          <p:nvPr/>
        </p:nvSpPr>
        <p:spPr>
          <a:xfrm>
            <a:off x="5197165" y="3619895"/>
            <a:ext cx="1003337" cy="1004628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Slide Number Placeholder 4">
            <a:extLst>
              <a:ext uri="{FF2B5EF4-FFF2-40B4-BE49-F238E27FC236}">
                <a16:creationId xmlns:a16="http://schemas.microsoft.com/office/drawing/2014/main" id="{15F4D889-7139-47E2-8018-09F39876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11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96162-CF20-4F38-8694-784DBA87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96" y="1212014"/>
            <a:ext cx="7975718" cy="55670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675ABC-920C-4CCC-AC0D-0E33DB78B6AD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1CAD4-FAB9-4F6B-9930-62C4F61FD910}"/>
              </a:ext>
            </a:extLst>
          </p:cNvPr>
          <p:cNvSpPr txBox="1"/>
          <p:nvPr/>
        </p:nvSpPr>
        <p:spPr>
          <a:xfrm>
            <a:off x="2856420" y="786084"/>
            <a:ext cx="4798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adding seasonality, Turner et al. (2021)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0C77984-E2BF-429F-9C1B-9E158A46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12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8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FDA7D-DAED-4C4F-925D-70102BD039B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A7CF6-CA6E-449C-96FC-874FDA77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242792"/>
            <a:ext cx="6319553" cy="2696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3E378-8F12-4FDF-BD7B-A66E3BA8DCEA}"/>
              </a:ext>
            </a:extLst>
          </p:cNvPr>
          <p:cNvSpPr txBox="1"/>
          <p:nvPr/>
        </p:nvSpPr>
        <p:spPr>
          <a:xfrm>
            <a:off x="7437121" y="3062444"/>
            <a:ext cx="4160454" cy="160043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r>
              <a:rPr lang="en-US" dirty="0"/>
              <a:t>Extend to multiple reservoirs to create a general model</a:t>
            </a:r>
          </a:p>
          <a:p>
            <a:endParaRPr lang="en-US" sz="800" dirty="0"/>
          </a:p>
          <a:p>
            <a:r>
              <a:rPr lang="en-US" dirty="0"/>
              <a:t>Add static parameters: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reservoir use, coordinates, climate, reservoir/dam properties, month, day of the week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BE7E1-5E33-4AED-ADB5-2D304BFE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4" y="4143111"/>
            <a:ext cx="4844356" cy="2502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84739-3602-4A78-BDFD-CD5385D66208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F3927-868B-4BED-911C-25B59F830DA4}"/>
              </a:ext>
            </a:extLst>
          </p:cNvPr>
          <p:cNvSpPr txBox="1"/>
          <p:nvPr/>
        </p:nvSpPr>
        <p:spPr>
          <a:xfrm>
            <a:off x="2856420" y="786084"/>
            <a:ext cx="548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deep learning, Ramos-Oliveira et al. (2023)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7F38BA0-3BF3-43B4-BA88-08D35DA6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7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363CA-9485-4F0B-8A22-B4A1131AC596}"/>
              </a:ext>
            </a:extLst>
          </p:cNvPr>
          <p:cNvSpPr/>
          <p:nvPr/>
        </p:nvSpPr>
        <p:spPr>
          <a:xfrm>
            <a:off x="0" y="0"/>
            <a:ext cx="4181839" cy="6858000"/>
          </a:xfrm>
          <a:prstGeom prst="rect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7A706-0267-48A7-B2A6-65E64577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29"/>
          <a:stretch/>
        </p:blipFill>
        <p:spPr>
          <a:xfrm>
            <a:off x="4181839" y="0"/>
            <a:ext cx="79996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0" y="2987130"/>
            <a:ext cx="388755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24E7F-FD1F-45FB-9543-E7D94B6BA009}"/>
              </a:ext>
            </a:extLst>
          </p:cNvPr>
          <p:cNvSpPr txBox="1"/>
          <p:nvPr/>
        </p:nvSpPr>
        <p:spPr>
          <a:xfrm>
            <a:off x="562990" y="6317072"/>
            <a:ext cx="36188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600" spc="-150" dirty="0">
                <a:solidFill>
                  <a:schemeClr val="bg1"/>
                </a:solidFill>
                <a:latin typeface="+mj-lt"/>
              </a:rPr>
              <a:t>github.com/casadoj/</a:t>
            </a:r>
            <a:r>
              <a:rPr lang="es-ES" sz="1600" spc="-150" dirty="0" err="1">
                <a:solidFill>
                  <a:schemeClr val="bg1"/>
                </a:solidFill>
                <a:latin typeface="+mj-lt"/>
              </a:rPr>
              <a:t>LF_water_bodies</a:t>
            </a:r>
            <a:endParaRPr lang="en-US" sz="1600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84225-42A4-4949-B991-BCB331D22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3" y="6306349"/>
            <a:ext cx="3690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Reservoir attributes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6774CB-39F1-4050-ADCD-4BD51481A73C}"/>
              </a:ext>
            </a:extLst>
          </p:cNvPr>
          <p:cNvGrpSpPr/>
          <p:nvPr/>
        </p:nvGrpSpPr>
        <p:grpSpPr>
          <a:xfrm>
            <a:off x="4238625" y="1269206"/>
            <a:ext cx="7953375" cy="5588796"/>
            <a:chOff x="4238625" y="1269206"/>
            <a:chExt cx="7953375" cy="558879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94E55DD-BAF9-4723-8E65-C37B5E5C5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9C9C9"/>
                </a:clrFrom>
                <a:clrTo>
                  <a:srgbClr val="C9C9C9">
                    <a:alpha val="0"/>
                  </a:srgbClr>
                </a:clrTo>
              </a:clrChange>
            </a:blip>
            <a:srcRect l="327" t="470"/>
            <a:stretch/>
          </p:blipFill>
          <p:spPr>
            <a:xfrm>
              <a:off x="4238625" y="1269206"/>
              <a:ext cx="7953375" cy="558879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FA608-CA8D-4526-BB68-02B9888D1C07}"/>
                </a:ext>
              </a:extLst>
            </p:cNvPr>
            <p:cNvSpPr/>
            <p:nvPr/>
          </p:nvSpPr>
          <p:spPr>
            <a:xfrm>
              <a:off x="4238625" y="1269206"/>
              <a:ext cx="669473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D246465-886B-4F75-A7D4-E4C3B11E0B9D}"/>
              </a:ext>
            </a:extLst>
          </p:cNvPr>
          <p:cNvSpPr txBox="1"/>
          <p:nvPr/>
        </p:nvSpPr>
        <p:spPr>
          <a:xfrm>
            <a:off x="670560" y="1303314"/>
            <a:ext cx="356806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EFAS5 includes 1423 reservoirs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(121 in Norway)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Very few reservoirs from </a:t>
            </a:r>
            <a:r>
              <a:rPr lang="en-US" sz="1600" dirty="0" err="1">
                <a:latin typeface="+mj-lt"/>
              </a:rPr>
              <a:t>GRanD</a:t>
            </a:r>
            <a:r>
              <a:rPr lang="en-US" sz="1600" dirty="0">
                <a:latin typeface="+mj-lt"/>
              </a:rPr>
              <a:t> are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D2 will get the ICOLD data set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3719A35-6007-4EE3-A085-C8F7B0FF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bg1"/>
                </a:solidFill>
                <a:latin typeface="+mj-lt"/>
              </a:rPr>
              <a:t>2</a:t>
            </a:fld>
            <a:endParaRPr lang="en-GB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08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804842-1DD3-4517-98E8-4CFA278FD571}"/>
              </a:ext>
            </a:extLst>
          </p:cNvPr>
          <p:cNvSpPr/>
          <p:nvPr/>
        </p:nvSpPr>
        <p:spPr>
          <a:xfrm>
            <a:off x="670559" y="1601255"/>
            <a:ext cx="5044441" cy="783805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Reservoir 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0A3E5-4357-475D-A4F6-D30694645E61}"/>
              </a:ext>
            </a:extLst>
          </p:cNvPr>
          <p:cNvSpPr txBox="1"/>
          <p:nvPr/>
        </p:nvSpPr>
        <p:spPr>
          <a:xfrm>
            <a:off x="662940" y="1212014"/>
            <a:ext cx="5433060" cy="20005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Required to improve the reservoir routine</a:t>
            </a:r>
          </a:p>
          <a:p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2"/>
              </a:rPr>
              <a:t>ResOpsUS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679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major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reservoirs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Daily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time series: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inflow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storage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outflow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evaporation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hlinkClick r:id="rId3"/>
              </a:rPr>
              <a:t>Anuario</a:t>
            </a:r>
            <a:r>
              <a:rPr lang="en-US" sz="1600" dirty="0">
                <a:latin typeface="+mj-lt"/>
                <a:hlinkClick r:id="rId3"/>
              </a:rPr>
              <a:t> de </a:t>
            </a:r>
            <a:r>
              <a:rPr lang="en-US" sz="1600" dirty="0" err="1">
                <a:latin typeface="+mj-lt"/>
                <a:hlinkClick r:id="rId3"/>
              </a:rPr>
              <a:t>Aforos</a:t>
            </a:r>
            <a:r>
              <a:rPr lang="en-US" sz="1600" dirty="0">
                <a:latin typeface="+mj-lt"/>
                <a:hlinkClick r:id="rId3"/>
              </a:rPr>
              <a:t> de </a:t>
            </a:r>
            <a:r>
              <a:rPr lang="en-US" sz="1600" dirty="0" err="1">
                <a:latin typeface="+mj-lt"/>
                <a:hlinkClick r:id="rId3"/>
              </a:rPr>
              <a:t>España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394 reservoirs in Spain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Daily time series: storage, outflow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A0208-437A-4833-91AC-175E155916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C9C9C9"/>
              </a:clrFrom>
              <a:clrTo>
                <a:srgbClr val="C9C9C9">
                  <a:alpha val="0"/>
                </a:srgbClr>
              </a:clrTo>
            </a:clrChange>
          </a:blip>
          <a:srcRect l="511" t="2671" b="1"/>
          <a:stretch/>
        </p:blipFill>
        <p:spPr>
          <a:xfrm>
            <a:off x="1546860" y="3268980"/>
            <a:ext cx="9098280" cy="3589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B3168E-6D72-4FDC-8905-FC640D010671}"/>
              </a:ext>
            </a:extLst>
          </p:cNvPr>
          <p:cNvSpPr txBox="1"/>
          <p:nvPr/>
        </p:nvSpPr>
        <p:spPr>
          <a:xfrm>
            <a:off x="6096000" y="1624944"/>
            <a:ext cx="543306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EFAS </a:t>
            </a:r>
            <a:r>
              <a:rPr lang="es-ES" sz="1600" dirty="0" err="1">
                <a:latin typeface="+mj-lt"/>
              </a:rPr>
              <a:t>Hydrological</a:t>
            </a:r>
            <a:r>
              <a:rPr lang="es-ES" sz="1600" dirty="0">
                <a:latin typeface="+mj-lt"/>
              </a:rPr>
              <a:t> Data </a:t>
            </a:r>
            <a:r>
              <a:rPr lang="es-ES" sz="1600" dirty="0" err="1">
                <a:latin typeface="+mj-lt"/>
              </a:rPr>
              <a:t>Collection</a:t>
            </a:r>
            <a:r>
              <a:rPr lang="es-ES" sz="1600" dirty="0">
                <a:latin typeface="+mj-lt"/>
              </a:rPr>
              <a:t> Centre: </a:t>
            </a:r>
            <a:r>
              <a:rPr lang="es-ES" sz="1600" dirty="0" err="1">
                <a:latin typeface="+mj-lt"/>
              </a:rPr>
              <a:t>Sava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D2 has contacted possible </a:t>
            </a:r>
            <a:r>
              <a:rPr lang="en-US" sz="1600" dirty="0" err="1">
                <a:latin typeface="+mj-lt"/>
              </a:rPr>
              <a:t>colaborators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latin typeface="+mj-lt"/>
              </a:rPr>
              <a:t>Is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the</a:t>
            </a:r>
            <a:r>
              <a:rPr lang="es-ES" sz="1600" b="1" dirty="0">
                <a:latin typeface="+mj-lt"/>
              </a:rPr>
              <a:t> data in </a:t>
            </a:r>
            <a:r>
              <a:rPr lang="es-ES" sz="1600" b="1" dirty="0" err="1">
                <a:latin typeface="+mj-lt"/>
              </a:rPr>
              <a:t>Norway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available</a:t>
            </a:r>
            <a:r>
              <a:rPr lang="es-ES" sz="1600" b="1" dirty="0">
                <a:latin typeface="+mj-lt"/>
              </a:rPr>
              <a:t>?</a:t>
            </a:r>
            <a:endParaRPr lang="en-US" sz="1600" b="1" dirty="0">
              <a:latin typeface="+mj-lt"/>
            </a:endParaRP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5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94280110-4D36-40C0-A167-9C291ED5EA39}"/>
              </a:ext>
            </a:extLst>
          </p:cNvPr>
          <p:cNvSpPr/>
          <p:nvPr/>
        </p:nvSpPr>
        <p:spPr>
          <a:xfrm>
            <a:off x="4686472" y="4741300"/>
            <a:ext cx="223200" cy="22450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DC4F8F4-011A-4801-A09D-D1A2FC45A788}"/>
              </a:ext>
            </a:extLst>
          </p:cNvPr>
          <p:cNvSpPr/>
          <p:nvPr/>
        </p:nvSpPr>
        <p:spPr>
          <a:xfrm>
            <a:off x="4683066" y="4115140"/>
            <a:ext cx="842400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B67904F-FBD8-44CE-A90C-CA8CA7F714CC}"/>
              </a:ext>
            </a:extLst>
          </p:cNvPr>
          <p:cNvSpPr/>
          <p:nvPr/>
        </p:nvSpPr>
        <p:spPr>
          <a:xfrm>
            <a:off x="4683065" y="2734344"/>
            <a:ext cx="2232000" cy="22314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FC268A-21CE-41B2-BA64-0456B183FE25}"/>
              </a:ext>
            </a:extLst>
          </p:cNvPr>
          <p:cNvSpPr/>
          <p:nvPr/>
        </p:nvSpPr>
        <p:spPr>
          <a:xfrm>
            <a:off x="1201741" y="4115043"/>
            <a:ext cx="1529995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E8055E-5692-47ED-B053-419EB870155F}"/>
              </a:ext>
            </a:extLst>
          </p:cNvPr>
          <p:cNvSpPr/>
          <p:nvPr/>
        </p:nvSpPr>
        <p:spPr>
          <a:xfrm>
            <a:off x="1203320" y="4741300"/>
            <a:ext cx="600123" cy="22450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41" y="4115042"/>
            <a:ext cx="2118862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734344"/>
            <a:ext cx="2621023" cy="22314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01740" y="4733925"/>
            <a:ext cx="304529" cy="23188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723F013-8D5C-4E43-991E-9A56643BE8CA}"/>
              </a:ext>
            </a:extLst>
          </p:cNvPr>
          <p:cNvSpPr/>
          <p:nvPr/>
        </p:nvSpPr>
        <p:spPr>
          <a:xfrm>
            <a:off x="638993" y="1925108"/>
            <a:ext cx="236324" cy="279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DDC281-5D16-498C-8E3E-26759A1E9BFA}"/>
              </a:ext>
            </a:extLst>
          </p:cNvPr>
          <p:cNvGrpSpPr/>
          <p:nvPr/>
        </p:nvGrpSpPr>
        <p:grpSpPr>
          <a:xfrm>
            <a:off x="1249495" y="5040645"/>
            <a:ext cx="2768929" cy="259955"/>
            <a:chOff x="2024061" y="5129213"/>
            <a:chExt cx="3348039" cy="3143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680208-30D7-44D5-B713-69334A7988DA}"/>
                </a:ext>
              </a:extLst>
            </p:cNvPr>
            <p:cNvSpPr/>
            <p:nvPr/>
          </p:nvSpPr>
          <p:spPr>
            <a:xfrm>
              <a:off x="2024061" y="5129213"/>
              <a:ext cx="3348039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5BB48B-4694-4A6E-8435-95713BBFA8DF}"/>
                </a:ext>
              </a:extLst>
            </p:cNvPr>
            <p:cNvSpPr/>
            <p:nvPr/>
          </p:nvSpPr>
          <p:spPr>
            <a:xfrm>
              <a:off x="4881561" y="5286375"/>
              <a:ext cx="490539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826280" y="4613885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Q</a:t>
            </a:r>
            <a:r>
              <a:rPr lang="es-ES" sz="1400" baseline="-25000" dirty="0">
                <a:latin typeface="+mj-lt"/>
              </a:rPr>
              <a:t>c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41168" y="401639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 b="1">
                <a:latin typeface="+mj-lt"/>
              </a:defRPr>
            </a:lvl1pPr>
          </a:lstStyle>
          <a:p>
            <a:r>
              <a:rPr lang="es-ES" dirty="0"/>
              <a:t>Q</a:t>
            </a:r>
            <a:r>
              <a:rPr lang="es-ES" baseline="-25000" dirty="0"/>
              <a:t>n</a:t>
            </a:r>
            <a:r>
              <a:rPr lang="es-ES" dirty="0"/>
              <a:t>’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296117" y="4973183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c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648652" y="4977700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n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7E67D50-6334-4839-B470-46138AA3DDE9}"/>
              </a:ext>
            </a:extLst>
          </p:cNvPr>
          <p:cNvSpPr txBox="1"/>
          <p:nvPr/>
        </p:nvSpPr>
        <p:spPr>
          <a:xfrm flipH="1">
            <a:off x="3208256" y="4981708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 b="1">
                <a:latin typeface="+mj-lt"/>
              </a:defRPr>
            </a:lvl1pPr>
          </a:lstStyle>
          <a:p>
            <a:r>
              <a:rPr lang="es-ES" dirty="0"/>
              <a:t>V</a:t>
            </a:r>
            <a:r>
              <a:rPr lang="es-ES" baseline="-25000" dirty="0"/>
              <a:t>n</a:t>
            </a:r>
            <a:r>
              <a:rPr lang="es-ES" dirty="0"/>
              <a:t>’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675555" y="4973914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f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6A6174-AF15-478A-8794-1B216CFA99E0}"/>
              </a:ext>
            </a:extLst>
          </p:cNvPr>
          <p:cNvSpPr/>
          <p:nvPr/>
        </p:nvSpPr>
        <p:spPr>
          <a:xfrm>
            <a:off x="1205245" y="4740017"/>
            <a:ext cx="299099" cy="2242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21362" y="263350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Q</a:t>
            </a:r>
            <a:r>
              <a:rPr lang="es-ES" sz="1400" baseline="-25000" dirty="0">
                <a:latin typeface="+mj-lt"/>
              </a:rPr>
              <a:t>f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2322350-DCA6-4E99-AE8E-DAF08125DB05}"/>
              </a:ext>
            </a:extLst>
          </p:cNvPr>
          <p:cNvSpPr/>
          <p:nvPr/>
        </p:nvSpPr>
        <p:spPr>
          <a:xfrm>
            <a:off x="3323915" y="2734337"/>
            <a:ext cx="502160" cy="1384789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FC5109C-82F8-430B-AF35-889FCE3974AA}"/>
              </a:ext>
            </a:extLst>
          </p:cNvPr>
          <p:cNvSpPr/>
          <p:nvPr/>
        </p:nvSpPr>
        <p:spPr>
          <a:xfrm flipH="1" flipV="1">
            <a:off x="3826072" y="2734335"/>
            <a:ext cx="185603" cy="1380687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475905-EE59-478A-80D4-EFE76943F333}"/>
              </a:ext>
            </a:extLst>
          </p:cNvPr>
          <p:cNvSpPr/>
          <p:nvPr/>
        </p:nvSpPr>
        <p:spPr>
          <a:xfrm>
            <a:off x="6634984" y="2736977"/>
            <a:ext cx="1108071" cy="139237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C5C98FA5-D2B6-4147-8EBF-08E953705A1D}"/>
              </a:ext>
            </a:extLst>
          </p:cNvPr>
          <p:cNvSpPr/>
          <p:nvPr/>
        </p:nvSpPr>
        <p:spPr>
          <a:xfrm>
            <a:off x="5524445" y="2745476"/>
            <a:ext cx="1110540" cy="1384789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F1484C-7389-4EB7-A290-64955438F795}"/>
              </a:ext>
            </a:extLst>
          </p:cNvPr>
          <p:cNvSpPr/>
          <p:nvPr/>
        </p:nvSpPr>
        <p:spPr>
          <a:xfrm>
            <a:off x="4683064" y="4124568"/>
            <a:ext cx="3059989" cy="609358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267E03-6681-4FBC-A2B3-69EA7655C61B}"/>
              </a:ext>
            </a:extLst>
          </p:cNvPr>
          <p:cNvCxnSpPr>
            <a:cxnSpLocks/>
          </p:cNvCxnSpPr>
          <p:nvPr/>
        </p:nvCxnSpPr>
        <p:spPr>
          <a:xfrm flipV="1">
            <a:off x="1803443" y="4115041"/>
            <a:ext cx="928293" cy="62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FAA68D3-771B-438B-BD48-2E029C060536}"/>
              </a:ext>
            </a:extLst>
          </p:cNvPr>
          <p:cNvCxnSpPr>
            <a:cxnSpLocks/>
          </p:cNvCxnSpPr>
          <p:nvPr/>
        </p:nvCxnSpPr>
        <p:spPr>
          <a:xfrm flipV="1">
            <a:off x="3320603" y="2734346"/>
            <a:ext cx="502160" cy="1380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6A9413F-A683-47C9-A91A-5A0B89C7E3F1}"/>
              </a:ext>
            </a:extLst>
          </p:cNvPr>
          <p:cNvCxnSpPr>
            <a:cxnSpLocks/>
          </p:cNvCxnSpPr>
          <p:nvPr/>
        </p:nvCxnSpPr>
        <p:spPr>
          <a:xfrm flipV="1">
            <a:off x="4014996" y="1925108"/>
            <a:ext cx="0" cy="80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551C802-D6E9-45A9-87AB-8A0564F3B144}"/>
              </a:ext>
            </a:extLst>
          </p:cNvPr>
          <p:cNvCxnSpPr>
            <a:cxnSpLocks/>
          </p:cNvCxnSpPr>
          <p:nvPr/>
        </p:nvCxnSpPr>
        <p:spPr>
          <a:xfrm>
            <a:off x="1509581" y="4741300"/>
            <a:ext cx="29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A1AC5B-509B-498C-AEB9-9AD74FD53122}"/>
              </a:ext>
            </a:extLst>
          </p:cNvPr>
          <p:cNvCxnSpPr>
            <a:cxnSpLocks/>
          </p:cNvCxnSpPr>
          <p:nvPr/>
        </p:nvCxnSpPr>
        <p:spPr>
          <a:xfrm>
            <a:off x="2731736" y="4115041"/>
            <a:ext cx="5888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9FD607A-A96A-46D8-83DC-9CC4B431BDC7}"/>
              </a:ext>
            </a:extLst>
          </p:cNvPr>
          <p:cNvCxnSpPr>
            <a:cxnSpLocks/>
          </p:cNvCxnSpPr>
          <p:nvPr/>
        </p:nvCxnSpPr>
        <p:spPr>
          <a:xfrm>
            <a:off x="3822763" y="2734342"/>
            <a:ext cx="192233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EE2E921-FCC8-4A0C-A313-D74DBD44AEBC}"/>
              </a:ext>
            </a:extLst>
          </p:cNvPr>
          <p:cNvSpPr/>
          <p:nvPr/>
        </p:nvSpPr>
        <p:spPr>
          <a:xfrm>
            <a:off x="1201741" y="1925108"/>
            <a:ext cx="3059990" cy="30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FADDB3F-9439-44CD-B651-80BD0D4F865E}"/>
              </a:ext>
            </a:extLst>
          </p:cNvPr>
          <p:cNvSpPr txBox="1"/>
          <p:nvPr/>
        </p:nvSpPr>
        <p:spPr>
          <a:xfrm rot="16200000" flipH="1">
            <a:off x="437652" y="3364592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outflow</a:t>
            </a:r>
            <a:endParaRPr lang="en-US" sz="1500" b="1" baseline="-25000">
              <a:latin typeface="+mj-lt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799B99-14D5-48A9-A1FD-6A401C95E5F2}"/>
              </a:ext>
            </a:extLst>
          </p:cNvPr>
          <p:cNvSpPr txBox="1"/>
          <p:nvPr/>
        </p:nvSpPr>
        <p:spPr>
          <a:xfrm flipH="1">
            <a:off x="2449140" y="5179532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storage</a:t>
            </a:r>
            <a:endParaRPr lang="en-US" sz="1500" b="1" baseline="-25000">
              <a:latin typeface="+mj-lt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D0ED20-EEC8-47AD-B420-2497AD6BA263}"/>
              </a:ext>
            </a:extLst>
          </p:cNvPr>
          <p:cNvSpPr/>
          <p:nvPr/>
        </p:nvSpPr>
        <p:spPr>
          <a:xfrm>
            <a:off x="4683066" y="1925108"/>
            <a:ext cx="3059990" cy="30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54C97B-3844-420C-9C71-83E84F959439}"/>
              </a:ext>
            </a:extLst>
          </p:cNvPr>
          <p:cNvSpPr txBox="1"/>
          <p:nvPr/>
        </p:nvSpPr>
        <p:spPr>
          <a:xfrm flipH="1">
            <a:off x="5846087" y="5240326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inflow</a:t>
            </a:r>
            <a:endParaRPr lang="en-US" sz="1500" b="1" baseline="-25000">
              <a:latin typeface="+mj-lt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979431F-2F29-47C5-B4D5-4E0A9B1ACD3C}"/>
              </a:ext>
            </a:extLst>
          </p:cNvPr>
          <p:cNvSpPr txBox="1"/>
          <p:nvPr/>
        </p:nvSpPr>
        <p:spPr>
          <a:xfrm>
            <a:off x="8158366" y="2413337"/>
            <a:ext cx="3713713" cy="20313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3 default (</a:t>
            </a:r>
            <a:r>
              <a:rPr lang="es-ES" dirty="0" err="1">
                <a:latin typeface="+mj-lt"/>
              </a:rPr>
              <a:t>storage</a:t>
            </a:r>
            <a:r>
              <a:rPr lang="es-E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2 </a:t>
            </a:r>
            <a:r>
              <a:rPr lang="es-ES" dirty="0" err="1">
                <a:latin typeface="+mj-lt"/>
              </a:rPr>
              <a:t>reservoir-specific</a:t>
            </a:r>
            <a:r>
              <a:rPr lang="es-ES" dirty="0">
                <a:latin typeface="+mj-lt"/>
              </a:rPr>
              <a:t> (</a:t>
            </a:r>
            <a:r>
              <a:rPr lang="es-ES" dirty="0" err="1">
                <a:latin typeface="+mj-lt"/>
              </a:rPr>
              <a:t>outflow</a:t>
            </a:r>
            <a:r>
              <a:rPr lang="es-E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2 </a:t>
            </a:r>
            <a:r>
              <a:rPr lang="es-ES" dirty="0" err="1">
                <a:latin typeface="+mj-lt"/>
              </a:rPr>
              <a:t>calibrated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0DFBFC-0580-484D-BEB5-8E1F116B1811}"/>
              </a:ext>
            </a:extLst>
          </p:cNvPr>
          <p:cNvSpPr txBox="1"/>
          <p:nvPr/>
        </p:nvSpPr>
        <p:spPr>
          <a:xfrm flipH="1">
            <a:off x="5802334" y="2915191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dirty="0">
                <a:solidFill>
                  <a:schemeClr val="tx1"/>
                </a:solidFill>
              </a:rPr>
              <a:t>κ</a:t>
            </a:r>
            <a:r>
              <a:rPr lang="es-ES" sz="1400" dirty="0">
                <a:solidFill>
                  <a:schemeClr val="tx1"/>
                </a:solidFill>
              </a:rPr>
              <a:t>=1.2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E406E57B-5B6C-4310-9394-F9A673D47079}"/>
              </a:ext>
            </a:extLst>
          </p:cNvPr>
          <p:cNvSpPr>
            <a:spLocks noChangeAspect="1"/>
          </p:cNvSpPr>
          <p:nvPr/>
        </p:nvSpPr>
        <p:spPr>
          <a:xfrm flipH="1">
            <a:off x="5631631" y="2958846"/>
            <a:ext cx="133016" cy="159619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C8D7F3-4DA6-4ED8-94C8-76FCBF121D4A}"/>
              </a:ext>
            </a:extLst>
          </p:cNvPr>
          <p:cNvSpPr txBox="1"/>
          <p:nvPr/>
        </p:nvSpPr>
        <p:spPr>
          <a:xfrm flipH="1">
            <a:off x="5631628" y="3116045"/>
            <a:ext cx="13301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1DB1B0E6-C33D-40EC-B3A9-987CB86F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2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99" grpId="0" animBg="1"/>
      <p:bldP spid="98" grpId="0" animBg="1"/>
      <p:bldP spid="100" grpId="0" animBg="1"/>
      <p:bldP spid="101" grpId="0" animBg="1"/>
      <p:bldP spid="6" grpId="0" animBg="1"/>
      <p:bldP spid="175" grpId="0"/>
      <p:bldP spid="176" grpId="0"/>
      <p:bldP spid="185" grpId="0"/>
      <p:bldP spid="186" grpId="0"/>
      <p:bldP spid="187" grpId="0"/>
      <p:bldP spid="188" grpId="0"/>
      <p:bldP spid="97" grpId="0" animBg="1"/>
      <p:bldP spid="177" grpId="0"/>
      <p:bldP spid="47" grpId="0" animBg="1"/>
      <p:bldP spid="53" grpId="0" animBg="1"/>
      <p:bldP spid="173" grpId="0" animBg="1"/>
      <p:bldP spid="172" grpId="0" animBg="1"/>
      <p:bldP spid="170" grpId="0" animBg="1"/>
      <p:bldP spid="96" grpId="0" animBg="1"/>
      <p:bldP spid="195" grpId="0"/>
      <p:bldP spid="197" grpId="0"/>
      <p:bldP spid="162" grpId="0" animBg="1"/>
      <p:bldP spid="196" grpId="0"/>
      <p:bldP spid="210" grpId="0" animBg="1"/>
      <p:bldP spid="67" grpId="0"/>
      <p:bldP spid="68" grpId="0"/>
      <p:bldP spid="69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995179D-1790-4C01-BCEB-5E01D207962B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BBD91-E878-4B43-9F40-6EF3EF759F7E}"/>
              </a:ext>
            </a:extLst>
          </p:cNvPr>
          <p:cNvSpPr txBox="1"/>
          <p:nvPr/>
        </p:nvSpPr>
        <p:spPr>
          <a:xfrm>
            <a:off x="670557" y="1431977"/>
            <a:ext cx="640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Comparison of the simulated and observed time series for </a:t>
            </a:r>
            <a:r>
              <a:rPr lang="en-US" sz="1600" b="1" dirty="0">
                <a:latin typeface="+mj-lt"/>
              </a:rPr>
              <a:t>121</a:t>
            </a:r>
            <a:r>
              <a:rPr lang="en-US" sz="1600" dirty="0">
                <a:latin typeface="+mj-lt"/>
              </a:rPr>
              <a:t> reservoirs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6B084-10B4-4A0B-ABA3-8FADD2C6A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2164904"/>
            <a:ext cx="3596641" cy="3442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95BD6-43EF-4BC4-9CF1-69D039CB48E9}"/>
              </a:ext>
            </a:extLst>
          </p:cNvPr>
          <p:cNvSpPr txBox="1"/>
          <p:nvPr/>
        </p:nvSpPr>
        <p:spPr>
          <a:xfrm>
            <a:off x="5050970" y="3094951"/>
            <a:ext cx="4896973" cy="126188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sz="1700" dirty="0"/>
              <a:t>The performance in terms of outflow is fairly good given the errors imposed by the inflow</a:t>
            </a:r>
          </a:p>
          <a:p>
            <a:endParaRPr lang="es-ES" sz="800" dirty="0"/>
          </a:p>
          <a:p>
            <a:r>
              <a:rPr lang="en-US" sz="1700" dirty="0"/>
              <a:t>The main issue is the performance in terms of storage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C4EC7-A538-41CA-B03C-C5CC8E23E6D8}"/>
              </a:ext>
            </a:extLst>
          </p:cNvPr>
          <p:cNvSpPr txBox="1"/>
          <p:nvPr/>
        </p:nvSpPr>
        <p:spPr>
          <a:xfrm>
            <a:off x="670558" y="781127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1292-7DB4-477E-830E-71CF3F547A2B}"/>
              </a:ext>
            </a:extLst>
          </p:cNvPr>
          <p:cNvSpPr txBox="1"/>
          <p:nvPr/>
        </p:nvSpPr>
        <p:spPr>
          <a:xfrm>
            <a:off x="2399135" y="781126"/>
            <a:ext cx="2834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GloFAS4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C2DE4-BDCE-40E3-9632-A8D1A6250E56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638EF9-42C1-49E3-99B8-EB70BEAD8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78443FE-9DF1-4CA6-A730-627F39F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D22ED-38BE-46E6-8064-38C1A874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" y="1646325"/>
            <a:ext cx="8129016" cy="4736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0AF1A1-53A3-4648-9F38-6B332AF062A4}"/>
              </a:ext>
            </a:extLst>
          </p:cNvPr>
          <p:cNvGrpSpPr/>
          <p:nvPr/>
        </p:nvGrpSpPr>
        <p:grpSpPr>
          <a:xfrm>
            <a:off x="4671732" y="4907367"/>
            <a:ext cx="2318475" cy="499956"/>
            <a:chOff x="6157632" y="4878792"/>
            <a:chExt cx="2318475" cy="499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D9044F-710A-4EBD-A003-A09CDD8C2A6B}"/>
                </a:ext>
              </a:extLst>
            </p:cNvPr>
            <p:cNvSpPr txBox="1"/>
            <p:nvPr/>
          </p:nvSpPr>
          <p:spPr>
            <a:xfrm flipH="1">
              <a:off x="7397451" y="5101749"/>
              <a:ext cx="107865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ES" dirty="0">
                  <a:latin typeface="+mj-lt"/>
                </a:rPr>
                <a:t>k = 1.2?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7937DA-E5EA-483E-BB01-9EA454347257}"/>
                </a:ext>
              </a:extLst>
            </p:cNvPr>
            <p:cNvSpPr/>
            <p:nvPr/>
          </p:nvSpPr>
          <p:spPr>
            <a:xfrm>
              <a:off x="6157632" y="4878792"/>
              <a:ext cx="246069" cy="246386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1B57413-2CE3-4C66-8D38-4748ACE95A1E}"/>
                </a:ext>
              </a:extLst>
            </p:cNvPr>
            <p:cNvCxnSpPr>
              <a:cxnSpLocks/>
              <a:stCxn id="13" idx="3"/>
              <a:endCxn id="14" idx="5"/>
            </p:cNvCxnSpPr>
            <p:nvPr/>
          </p:nvCxnSpPr>
          <p:spPr>
            <a:xfrm rot="10800000">
              <a:off x="6367665" y="5089097"/>
              <a:ext cx="1029786" cy="151153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CA933C69-7468-4E0A-8F9D-B5DB8B67E9AD}"/>
              </a:ext>
            </a:extLst>
          </p:cNvPr>
          <p:cNvSpPr/>
          <p:nvPr/>
        </p:nvSpPr>
        <p:spPr>
          <a:xfrm rot="13930112">
            <a:off x="5165268" y="3704402"/>
            <a:ext cx="594060" cy="1461154"/>
          </a:xfrm>
          <a:prstGeom prst="arc">
            <a:avLst>
              <a:gd name="adj1" fmla="val 17037612"/>
              <a:gd name="adj2" fmla="val 15214986"/>
            </a:avLst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2B866-1BFA-4DB3-9315-DE949EB2694D}"/>
              </a:ext>
            </a:extLst>
          </p:cNvPr>
          <p:cNvSpPr txBox="1"/>
          <p:nvPr/>
        </p:nvSpPr>
        <p:spPr>
          <a:xfrm flipH="1">
            <a:off x="5918233" y="4082067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no flood</a:t>
            </a:r>
          </a:p>
          <a:p>
            <a:pPr algn="ctr"/>
            <a:r>
              <a:rPr lang="en-US" dirty="0">
                <a:latin typeface="+mj-lt"/>
              </a:rPr>
              <a:t>regulation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967C5B-45D5-4AB1-9C92-8EC52329CCCE}"/>
              </a:ext>
            </a:extLst>
          </p:cNvPr>
          <p:cNvGrpSpPr/>
          <p:nvPr/>
        </p:nvGrpSpPr>
        <p:grpSpPr>
          <a:xfrm>
            <a:off x="6449810" y="2664698"/>
            <a:ext cx="4879331" cy="1417368"/>
            <a:chOff x="6449810" y="2664698"/>
            <a:chExt cx="4879331" cy="14173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E44152-67D0-428B-B085-4D5806B9EB32}"/>
                </a:ext>
              </a:extLst>
            </p:cNvPr>
            <p:cNvCxnSpPr/>
            <p:nvPr/>
          </p:nvCxnSpPr>
          <p:spPr>
            <a:xfrm>
              <a:off x="9229615" y="2726036"/>
              <a:ext cx="0" cy="945811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AD822C-D7A5-498C-87B4-3C7FC32FB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9616" y="3671847"/>
              <a:ext cx="20995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705980-A3FB-4AF4-AB8A-657F860807CE}"/>
                </a:ext>
              </a:extLst>
            </p:cNvPr>
            <p:cNvSpPr/>
            <p:nvPr/>
          </p:nvSpPr>
          <p:spPr>
            <a:xfrm>
              <a:off x="9314604" y="2880142"/>
              <a:ext cx="1714500" cy="705501"/>
            </a:xfrm>
            <a:custGeom>
              <a:avLst/>
              <a:gdLst>
                <a:gd name="connsiteX0" fmla="*/ 0 w 1714500"/>
                <a:gd name="connsiteY0" fmla="*/ 705501 h 705501"/>
                <a:gd name="connsiteX1" fmla="*/ 195262 w 1714500"/>
                <a:gd name="connsiteY1" fmla="*/ 657876 h 705501"/>
                <a:gd name="connsiteX2" fmla="*/ 428625 w 1714500"/>
                <a:gd name="connsiteY2" fmla="*/ 438801 h 705501"/>
                <a:gd name="connsiteX3" fmla="*/ 723900 w 1714500"/>
                <a:gd name="connsiteY3" fmla="*/ 43514 h 705501"/>
                <a:gd name="connsiteX4" fmla="*/ 971550 w 1714500"/>
                <a:gd name="connsiteY4" fmla="*/ 62564 h 705501"/>
                <a:gd name="connsiteX5" fmla="*/ 1319212 w 1714500"/>
                <a:gd name="connsiteY5" fmla="*/ 510239 h 705501"/>
                <a:gd name="connsiteX6" fmla="*/ 1428750 w 1714500"/>
                <a:gd name="connsiteY6" fmla="*/ 615014 h 705501"/>
                <a:gd name="connsiteX7" fmla="*/ 1562100 w 1714500"/>
                <a:gd name="connsiteY7" fmla="*/ 667401 h 705501"/>
                <a:gd name="connsiteX8" fmla="*/ 1714500 w 1714500"/>
                <a:gd name="connsiteY8" fmla="*/ 691214 h 70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0" h="705501">
                  <a:moveTo>
                    <a:pt x="0" y="705501"/>
                  </a:moveTo>
                  <a:cubicBezTo>
                    <a:pt x="61912" y="703913"/>
                    <a:pt x="123825" y="702326"/>
                    <a:pt x="195262" y="657876"/>
                  </a:cubicBezTo>
                  <a:cubicBezTo>
                    <a:pt x="266699" y="613426"/>
                    <a:pt x="340519" y="541195"/>
                    <a:pt x="428625" y="438801"/>
                  </a:cubicBezTo>
                  <a:cubicBezTo>
                    <a:pt x="516731" y="336407"/>
                    <a:pt x="633412" y="106220"/>
                    <a:pt x="723900" y="43514"/>
                  </a:cubicBezTo>
                  <a:cubicBezTo>
                    <a:pt x="814388" y="-19192"/>
                    <a:pt x="872331" y="-15224"/>
                    <a:pt x="971550" y="62564"/>
                  </a:cubicBezTo>
                  <a:cubicBezTo>
                    <a:pt x="1070769" y="140351"/>
                    <a:pt x="1243012" y="418164"/>
                    <a:pt x="1319212" y="510239"/>
                  </a:cubicBezTo>
                  <a:cubicBezTo>
                    <a:pt x="1395412" y="602314"/>
                    <a:pt x="1388269" y="588820"/>
                    <a:pt x="1428750" y="615014"/>
                  </a:cubicBezTo>
                  <a:cubicBezTo>
                    <a:pt x="1469231" y="641208"/>
                    <a:pt x="1514475" y="654701"/>
                    <a:pt x="1562100" y="667401"/>
                  </a:cubicBezTo>
                  <a:cubicBezTo>
                    <a:pt x="1609725" y="680101"/>
                    <a:pt x="1662112" y="685657"/>
                    <a:pt x="1714500" y="691214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E6EAF1-34D3-46A4-B549-7D870EC5ADC1}"/>
                </a:ext>
              </a:extLst>
            </p:cNvPr>
            <p:cNvSpPr/>
            <p:nvPr/>
          </p:nvSpPr>
          <p:spPr>
            <a:xfrm>
              <a:off x="9305079" y="3120104"/>
              <a:ext cx="1947862" cy="460777"/>
            </a:xfrm>
            <a:custGeom>
              <a:avLst/>
              <a:gdLst>
                <a:gd name="connsiteX0" fmla="*/ 0 w 1947862"/>
                <a:gd name="connsiteY0" fmla="*/ 460777 h 460777"/>
                <a:gd name="connsiteX1" fmla="*/ 280987 w 1947862"/>
                <a:gd name="connsiteY1" fmla="*/ 432202 h 460777"/>
                <a:gd name="connsiteX2" fmla="*/ 581025 w 1947862"/>
                <a:gd name="connsiteY2" fmla="*/ 289327 h 460777"/>
                <a:gd name="connsiteX3" fmla="*/ 762000 w 1947862"/>
                <a:gd name="connsiteY3" fmla="*/ 170264 h 460777"/>
                <a:gd name="connsiteX4" fmla="*/ 942975 w 1947862"/>
                <a:gd name="connsiteY4" fmla="*/ 55964 h 460777"/>
                <a:gd name="connsiteX5" fmla="*/ 1152525 w 1947862"/>
                <a:gd name="connsiteY5" fmla="*/ 3577 h 460777"/>
                <a:gd name="connsiteX6" fmla="*/ 1428750 w 1947862"/>
                <a:gd name="connsiteY6" fmla="*/ 151214 h 460777"/>
                <a:gd name="connsiteX7" fmla="*/ 1614487 w 1947862"/>
                <a:gd name="connsiteY7" fmla="*/ 303614 h 460777"/>
                <a:gd name="connsiteX8" fmla="*/ 1866900 w 1947862"/>
                <a:gd name="connsiteY8" fmla="*/ 432202 h 460777"/>
                <a:gd name="connsiteX9" fmla="*/ 1947862 w 1947862"/>
                <a:gd name="connsiteY9" fmla="*/ 446489 h 46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862" h="460777">
                  <a:moveTo>
                    <a:pt x="0" y="460777"/>
                  </a:moveTo>
                  <a:cubicBezTo>
                    <a:pt x="92075" y="460777"/>
                    <a:pt x="184150" y="460777"/>
                    <a:pt x="280987" y="432202"/>
                  </a:cubicBezTo>
                  <a:cubicBezTo>
                    <a:pt x="377824" y="403627"/>
                    <a:pt x="500856" y="332983"/>
                    <a:pt x="581025" y="289327"/>
                  </a:cubicBezTo>
                  <a:cubicBezTo>
                    <a:pt x="661194" y="245671"/>
                    <a:pt x="701675" y="209158"/>
                    <a:pt x="762000" y="170264"/>
                  </a:cubicBezTo>
                  <a:cubicBezTo>
                    <a:pt x="822325" y="131370"/>
                    <a:pt x="877888" y="83745"/>
                    <a:pt x="942975" y="55964"/>
                  </a:cubicBezTo>
                  <a:cubicBezTo>
                    <a:pt x="1008062" y="28183"/>
                    <a:pt x="1071563" y="-12298"/>
                    <a:pt x="1152525" y="3577"/>
                  </a:cubicBezTo>
                  <a:cubicBezTo>
                    <a:pt x="1233488" y="19452"/>
                    <a:pt x="1351756" y="101208"/>
                    <a:pt x="1428750" y="151214"/>
                  </a:cubicBezTo>
                  <a:cubicBezTo>
                    <a:pt x="1505744" y="201220"/>
                    <a:pt x="1541462" y="256783"/>
                    <a:pt x="1614487" y="303614"/>
                  </a:cubicBezTo>
                  <a:cubicBezTo>
                    <a:pt x="1687512" y="350445"/>
                    <a:pt x="1811338" y="408390"/>
                    <a:pt x="1866900" y="432202"/>
                  </a:cubicBezTo>
                  <a:cubicBezTo>
                    <a:pt x="1922462" y="456014"/>
                    <a:pt x="1935162" y="451251"/>
                    <a:pt x="1947862" y="446489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CCD00-E011-4F03-AF52-5E754FE51E6E}"/>
                </a:ext>
              </a:extLst>
            </p:cNvPr>
            <p:cNvSpPr txBox="1"/>
            <p:nvPr/>
          </p:nvSpPr>
          <p:spPr>
            <a:xfrm flipH="1">
              <a:off x="8955994" y="2741481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Q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31AE42-9DEC-4998-AF8D-7E1F2DE00547}"/>
                </a:ext>
              </a:extLst>
            </p:cNvPr>
            <p:cNvSpPr txBox="1"/>
            <p:nvPr/>
          </p:nvSpPr>
          <p:spPr>
            <a:xfrm flipH="1">
              <a:off x="11102514" y="3667085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AF4062-B1E2-4689-9246-08DB91301AED}"/>
                </a:ext>
              </a:extLst>
            </p:cNvPr>
            <p:cNvSpPr txBox="1"/>
            <p:nvPr/>
          </p:nvSpPr>
          <p:spPr>
            <a:xfrm flipH="1">
              <a:off x="9840651" y="2664698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inflow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2517C0-1CCE-4671-88A7-90E47E972131}"/>
                </a:ext>
              </a:extLst>
            </p:cNvPr>
            <p:cNvSpPr txBox="1"/>
            <p:nvPr/>
          </p:nvSpPr>
          <p:spPr>
            <a:xfrm flipH="1">
              <a:off x="10530615" y="2966899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>
                  <a:solidFill>
                    <a:schemeClr val="accent2"/>
                  </a:solidFill>
                  <a:latin typeface="+mj-lt"/>
                </a:rPr>
                <a:t>outflow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F1B0C82C-9BEE-452B-A7C1-A200E48F877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0800000" flipV="1">
              <a:off x="6449810" y="3232891"/>
              <a:ext cx="2355941" cy="849175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75418E-9BAA-45E0-8024-59E07D095458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D2551-FB03-4F95-86BD-6ADA17796C02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5346C6-4B4F-4219-BD36-F782800ECB54}"/>
              </a:ext>
            </a:extLst>
          </p:cNvPr>
          <p:cNvGrpSpPr/>
          <p:nvPr/>
        </p:nvGrpSpPr>
        <p:grpSpPr>
          <a:xfrm>
            <a:off x="1338911" y="1287862"/>
            <a:ext cx="3523810" cy="3774275"/>
            <a:chOff x="1338911" y="1287862"/>
            <a:chExt cx="3523810" cy="37742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447E53-C632-4FE0-92B4-A8C78B915828}"/>
                </a:ext>
              </a:extLst>
            </p:cNvPr>
            <p:cNvSpPr/>
            <p:nvPr/>
          </p:nvSpPr>
          <p:spPr>
            <a:xfrm>
              <a:off x="3546909" y="1661191"/>
              <a:ext cx="864000" cy="8651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23C5B-4BF8-482C-BDD1-4B4E8048144E}"/>
                </a:ext>
              </a:extLst>
            </p:cNvPr>
            <p:cNvSpPr txBox="1"/>
            <p:nvPr/>
          </p:nvSpPr>
          <p:spPr>
            <a:xfrm flipH="1">
              <a:off x="1338911" y="3504288"/>
              <a:ext cx="13754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>
                  <a:latin typeface="+mj-lt"/>
                </a:rPr>
                <a:t>non-calibrated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464013-EF2B-4A63-8CFC-8634B28AE538}"/>
                </a:ext>
              </a:extLst>
            </p:cNvPr>
            <p:cNvSpPr/>
            <p:nvPr/>
          </p:nvSpPr>
          <p:spPr>
            <a:xfrm>
              <a:off x="3859333" y="4744225"/>
              <a:ext cx="317503" cy="3179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8F0A80DA-FC84-4404-94F4-4A8191048622}"/>
                </a:ext>
              </a:extLst>
            </p:cNvPr>
            <p:cNvCxnSpPr>
              <a:stCxn id="10" idx="1"/>
              <a:endCxn id="11" idx="0"/>
            </p:cNvCxnSpPr>
            <p:nvPr/>
          </p:nvCxnSpPr>
          <p:spPr>
            <a:xfrm>
              <a:off x="2714360" y="3642788"/>
              <a:ext cx="1303725" cy="1101437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7777A-3C4A-4DCE-8853-BDAF7A0C48CF}"/>
                </a:ext>
              </a:extLst>
            </p:cNvPr>
            <p:cNvSpPr txBox="1"/>
            <p:nvPr/>
          </p:nvSpPr>
          <p:spPr>
            <a:xfrm flipH="1">
              <a:off x="3095096" y="1287862"/>
              <a:ext cx="1767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latin typeface="+mj-lt"/>
                </a:rPr>
                <a:t>tendency to fill up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336DB-7A9E-4180-9061-49FBDE85EFA5}"/>
              </a:ext>
            </a:extLst>
          </p:cNvPr>
          <p:cNvGrpSpPr/>
          <p:nvPr/>
        </p:nvGrpSpPr>
        <p:grpSpPr>
          <a:xfrm>
            <a:off x="9079816" y="84464"/>
            <a:ext cx="3035979" cy="1497993"/>
            <a:chOff x="9079816" y="84464"/>
            <a:chExt cx="3035979" cy="14979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AF6031-AFC2-440C-937A-ED6456C9247E}"/>
                </a:ext>
              </a:extLst>
            </p:cNvPr>
            <p:cNvSpPr/>
            <p:nvPr/>
          </p:nvSpPr>
          <p:spPr>
            <a:xfrm>
              <a:off x="9179715" y="84464"/>
              <a:ext cx="2936080" cy="148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E3653-3418-4A0E-B7A3-9CD316CA20A1}"/>
                </a:ext>
              </a:extLst>
            </p:cNvPr>
            <p:cNvGrpSpPr/>
            <p:nvPr/>
          </p:nvGrpSpPr>
          <p:grpSpPr>
            <a:xfrm>
              <a:off x="9079816" y="119692"/>
              <a:ext cx="2976676" cy="1462765"/>
              <a:chOff x="8971180" y="155904"/>
              <a:chExt cx="2976676" cy="146276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C1212C-6E6D-4C03-858E-61B618DD492A}"/>
                  </a:ext>
                </a:extLst>
              </p:cNvPr>
              <p:cNvSpPr/>
              <p:nvPr/>
            </p:nvSpPr>
            <p:spPr>
              <a:xfrm>
                <a:off x="9224547" y="155904"/>
                <a:ext cx="1273948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90B270B-4417-4239-A228-3E831A948E6B}"/>
                  </a:ext>
                </a:extLst>
              </p:cNvPr>
              <p:cNvGrpSpPr/>
              <p:nvPr/>
            </p:nvGrpSpPr>
            <p:grpSpPr>
              <a:xfrm>
                <a:off x="10108060" y="492805"/>
                <a:ext cx="286331" cy="576522"/>
                <a:chOff x="3323915" y="2607593"/>
                <a:chExt cx="687760" cy="1384791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1971CC93-A6A9-40D1-82A9-0C428180B7DC}"/>
                    </a:ext>
                  </a:extLst>
                </p:cNvPr>
                <p:cNvSpPr/>
                <p:nvPr/>
              </p:nvSpPr>
              <p:spPr>
                <a:xfrm>
                  <a:off x="3323915" y="2607595"/>
                  <a:ext cx="50216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B7321C4E-5B1C-4429-B39B-01A17D3B7D2B}"/>
                    </a:ext>
                  </a:extLst>
                </p:cNvPr>
                <p:cNvSpPr/>
                <p:nvPr/>
              </p:nvSpPr>
              <p:spPr>
                <a:xfrm flipH="1" flipV="1">
                  <a:off x="3826072" y="2607593"/>
                  <a:ext cx="185603" cy="1380687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B3B25F5-86B7-46CA-9E97-0B0FF2454A6A}"/>
                  </a:ext>
                </a:extLst>
              </p:cNvPr>
              <p:cNvGrpSpPr/>
              <p:nvPr/>
            </p:nvGrpSpPr>
            <p:grpSpPr>
              <a:xfrm>
                <a:off x="10673907" y="493905"/>
                <a:ext cx="1273949" cy="831378"/>
                <a:chOff x="8299018" y="2610235"/>
                <a:chExt cx="3059991" cy="1996949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32C4D55-C785-4174-B4E4-B530A6628C04}"/>
                    </a:ext>
                  </a:extLst>
                </p:cNvPr>
                <p:cNvSpPr/>
                <p:nvPr/>
              </p:nvSpPr>
              <p:spPr>
                <a:xfrm>
                  <a:off x="10250938" y="2610235"/>
                  <a:ext cx="1108071" cy="139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D2B4FD3B-2F4A-4075-AD9C-87407ACDA923}"/>
                    </a:ext>
                  </a:extLst>
                </p:cNvPr>
                <p:cNvSpPr/>
                <p:nvPr/>
              </p:nvSpPr>
              <p:spPr>
                <a:xfrm>
                  <a:off x="9140399" y="2618734"/>
                  <a:ext cx="111054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BEC6353-02D9-4065-9EBC-C3162CF3B85A}"/>
                    </a:ext>
                  </a:extLst>
                </p:cNvPr>
                <p:cNvSpPr/>
                <p:nvPr/>
              </p:nvSpPr>
              <p:spPr>
                <a:xfrm>
                  <a:off x="8299018" y="3997826"/>
                  <a:ext cx="3059989" cy="6093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48BDBAB-B07A-42BC-9743-B6AFCD167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5050" y="1067626"/>
                <a:ext cx="386471" cy="26072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C6CD557-EB25-45E6-BA5D-6EA0391EB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6680" y="492809"/>
                <a:ext cx="209061" cy="574816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07BABA8-077A-4B06-8EA4-19CD2A8789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5773" y="155904"/>
                <a:ext cx="0" cy="336903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F22AEA-3B58-45CE-AFD2-9382B598A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4546" y="1325282"/>
                <a:ext cx="126783" cy="96539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5B742EF-787B-426A-AD01-E7C785FC8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708" y="1328353"/>
                <a:ext cx="124398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691E64-73C0-49B0-99DF-2103230D1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521" y="1067626"/>
                <a:ext cx="24516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762E5BD-AA73-4DEE-85EB-61287C7C3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5742" y="492808"/>
                <a:ext cx="80031" cy="1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5D301D-D044-4072-85D0-612B4B833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1400" y="155904"/>
                <a:ext cx="1276454" cy="126284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89170-2A5E-4C1D-86A3-D59D07705F1C}"/>
                  </a:ext>
                </a:extLst>
              </p:cNvPr>
              <p:cNvSpPr txBox="1"/>
              <p:nvPr/>
            </p:nvSpPr>
            <p:spPr>
              <a:xfrm flipH="1">
                <a:off x="8971180" y="686452"/>
                <a:ext cx="2237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s-ES" sz="1200" dirty="0">
                    <a:latin typeface="+mj-lt"/>
                  </a:rPr>
                  <a:t>Q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32E0ED-43A0-4D61-A50D-AFBE5DCD2808}"/>
                  </a:ext>
                </a:extLst>
              </p:cNvPr>
              <p:cNvSpPr txBox="1"/>
              <p:nvPr/>
            </p:nvSpPr>
            <p:spPr>
              <a:xfrm flipH="1">
                <a:off x="9569517" y="1426182"/>
                <a:ext cx="6505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S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A1323EA-659E-4543-806F-E76DED4A5CE5}"/>
                  </a:ext>
                </a:extLst>
              </p:cNvPr>
              <p:cNvSpPr/>
              <p:nvPr/>
            </p:nvSpPr>
            <p:spPr>
              <a:xfrm>
                <a:off x="10673907" y="155904"/>
                <a:ext cx="1273949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733E63-F55F-438A-B8DA-CA88FD7C5E4D}"/>
                  </a:ext>
                </a:extLst>
              </p:cNvPr>
              <p:cNvSpPr txBox="1"/>
              <p:nvPr/>
            </p:nvSpPr>
            <p:spPr>
              <a:xfrm flipH="1">
                <a:off x="11062850" y="1434003"/>
                <a:ext cx="5671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I</a:t>
                </a:r>
                <a:endParaRPr lang="en-US" sz="1200" baseline="-25000" dirty="0">
                  <a:latin typeface="+mj-lt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EBBC901-5F4F-4FC4-938A-CAD539A8B784}"/>
              </a:ext>
            </a:extLst>
          </p:cNvPr>
          <p:cNvSpPr txBox="1"/>
          <p:nvPr/>
        </p:nvSpPr>
        <p:spPr>
          <a:xfrm>
            <a:off x="2399135" y="781126"/>
            <a:ext cx="639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the example of the Boysen Reservoir (Mississippi)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93E3E2-7AAB-4EA8-AF93-26315A571667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193D920-FF89-4345-8EFB-7CFBCC5A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28BDBBC1-52DB-4422-8E3C-99B697D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76161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6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09335" y="2633502"/>
            <a:ext cx="3151883" cy="2563650"/>
            <a:chOff x="809335" y="2506760"/>
            <a:chExt cx="3151883" cy="25636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32018" y="4499216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Q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V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09335" y="250676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27343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2736977"/>
            <a:ext cx="3059989" cy="1996949"/>
            <a:chOff x="8299018" y="2610235"/>
            <a:chExt cx="3059989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9877054" y="2610235"/>
              <a:ext cx="1481953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736655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19251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outflow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19251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inflow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C0979-D5A6-4157-9959-8E7B312420ED}"/>
              </a:ext>
            </a:extLst>
          </p:cNvPr>
          <p:cNvGrpSpPr/>
          <p:nvPr/>
        </p:nvGrpSpPr>
        <p:grpSpPr>
          <a:xfrm>
            <a:off x="6168101" y="2824494"/>
            <a:ext cx="260188" cy="448697"/>
            <a:chOff x="6210048" y="2900060"/>
            <a:chExt cx="260188" cy="4486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099926-2ACC-4A1D-9C9F-6D9754DCC615}"/>
                </a:ext>
              </a:extLst>
            </p:cNvPr>
            <p:cNvSpPr txBox="1"/>
            <p:nvPr/>
          </p:nvSpPr>
          <p:spPr>
            <a:xfrm flipH="1">
              <a:off x="6337218" y="2900060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l-GR" sz="1400" dirty="0"/>
                <a:t>κ</a:t>
              </a:r>
              <a:endParaRPr lang="en-US" sz="1400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3C1635C-6FD7-4240-8DFA-3562865711F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0050" y="2950713"/>
              <a:ext cx="102102" cy="195569"/>
            </a:xfrm>
            <a:prstGeom prst="rt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0A23D3-B645-40BE-8805-73CDD4542C67}"/>
                </a:ext>
              </a:extLst>
            </p:cNvPr>
            <p:cNvSpPr txBox="1"/>
            <p:nvPr/>
          </p:nvSpPr>
          <p:spPr>
            <a:xfrm flipH="1">
              <a:off x="6210048" y="3133313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s-ES" sz="1400" dirty="0"/>
                <a:t>1</a:t>
              </a:r>
              <a:endParaRPr lang="en-US" sz="14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FD2646-F03C-4D5A-841D-3C98BA346D16}"/>
              </a:ext>
            </a:extLst>
          </p:cNvPr>
          <p:cNvSpPr txBox="1"/>
          <p:nvPr/>
        </p:nvSpPr>
        <p:spPr>
          <a:xfrm>
            <a:off x="8277407" y="2477510"/>
            <a:ext cx="3483045" cy="19236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93 </a:t>
            </a:r>
            <a:r>
              <a:rPr lang="es-ES" sz="1700" dirty="0" err="1">
                <a:latin typeface="+mj-lt"/>
              </a:rPr>
              <a:t>reservoirs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from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ResOpsUS</a:t>
            </a:r>
            <a:endParaRPr lang="en-US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+mj-lt"/>
              </a:rPr>
              <a:t>Optimization algorithm: SCE-UA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Objective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function</a:t>
            </a:r>
            <a:r>
              <a:rPr lang="es-ES" sz="1700" dirty="0">
                <a:latin typeface="+mj-lt"/>
              </a:rPr>
              <a:t>: KGE’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Target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Outflow</a:t>
            </a:r>
            <a:endParaRPr lang="es-ES" sz="17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Outflow</a:t>
            </a:r>
            <a:r>
              <a:rPr lang="es-ES" sz="1700" dirty="0">
                <a:latin typeface="+mj-lt"/>
              </a:rPr>
              <a:t> &amp; </a:t>
            </a:r>
            <a:r>
              <a:rPr lang="es-ES" sz="1700" dirty="0" err="1">
                <a:latin typeface="+mj-lt"/>
              </a:rPr>
              <a:t>storage</a:t>
            </a:r>
            <a:endParaRPr lang="en-US" sz="1700" dirty="0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8CB88D-1098-452D-8096-DB7A0955C7D0}"/>
              </a:ext>
            </a:extLst>
          </p:cNvPr>
          <p:cNvSpPr/>
          <p:nvPr/>
        </p:nvSpPr>
        <p:spPr>
          <a:xfrm>
            <a:off x="2592027" y="3653017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49BFD3-02CD-4F57-902C-F887A688F132}"/>
              </a:ext>
            </a:extLst>
          </p:cNvPr>
          <p:cNvSpPr/>
          <p:nvPr/>
        </p:nvSpPr>
        <p:spPr>
          <a:xfrm>
            <a:off x="5799165" y="2592282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976D17-7DA1-4C3F-8C6F-591BCA83F3B5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BB776-1E77-4A0C-8F82-E9AEA0E832F9}"/>
              </a:ext>
            </a:extLst>
          </p:cNvPr>
          <p:cNvSpPr txBox="1"/>
          <p:nvPr/>
        </p:nvSpPr>
        <p:spPr>
          <a:xfrm>
            <a:off x="2399135" y="781126"/>
            <a:ext cx="161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B9210B-32FE-4324-9587-9BB32198B45B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A5EC8C8-BD82-415E-A9E6-A67351E4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4ECA54F6-5380-4EBF-B7D4-509B0E41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7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5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65" grpId="1" animBg="1"/>
      <p:bldP spid="68" grpId="0" animBg="1"/>
      <p:bldP spid="68" grpId="1" animBg="1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519FA-3DA0-4A2C-B445-6662AF8C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690646"/>
            <a:ext cx="10800000" cy="3435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DCDD6-2330-415D-B124-F21774FDE906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FC4D2-891A-4309-8929-193B7CBDCAAB}"/>
              </a:ext>
            </a:extLst>
          </p:cNvPr>
          <p:cNvSpPr txBox="1"/>
          <p:nvPr/>
        </p:nvSpPr>
        <p:spPr>
          <a:xfrm>
            <a:off x="1091572" y="5281406"/>
            <a:ext cx="88884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dirty="0"/>
              <a:t>Calibrating only storage gives surprisingly good results </a:t>
            </a:r>
            <a:br>
              <a:rPr lang="en-US" dirty="0"/>
            </a:br>
            <a:r>
              <a:rPr lang="en-US" dirty="0"/>
              <a:t>→ global storage data sets from satellite data: </a:t>
            </a:r>
            <a:r>
              <a:rPr lang="en-US" dirty="0">
                <a:hlinkClick r:id="rId3"/>
              </a:rPr>
              <a:t>GRSAD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ReaLSAT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ReGeom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DAHITI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Res-CN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BD907-4BDA-4693-B217-C2BF31C19A10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7B9EC-090F-4960-BFC7-F6BE87411B36}"/>
              </a:ext>
            </a:extLst>
          </p:cNvPr>
          <p:cNvSpPr txBox="1"/>
          <p:nvPr/>
        </p:nvSpPr>
        <p:spPr>
          <a:xfrm>
            <a:off x="2399135" y="781126"/>
            <a:ext cx="161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DD742-B3CE-4ABA-8B46-8E78F4CD6BB6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EB871-D725-4D69-8A69-B7CF6A6C6D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65CB52D-D628-4C66-A18E-0ABCD86D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8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2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7195A-FC8F-4BAE-8477-DAC2462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1" y="1604605"/>
            <a:ext cx="8129016" cy="47365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9FED397-F247-4166-B7D3-C9BB138F6A81}"/>
              </a:ext>
            </a:extLst>
          </p:cNvPr>
          <p:cNvSpPr txBox="1"/>
          <p:nvPr/>
        </p:nvSpPr>
        <p:spPr>
          <a:xfrm flipH="1">
            <a:off x="5329757" y="3873838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no flood</a:t>
            </a:r>
          </a:p>
          <a:p>
            <a:pPr algn="ctr"/>
            <a:r>
              <a:rPr lang="en-US" dirty="0">
                <a:latin typeface="+mj-lt"/>
              </a:rPr>
              <a:t>regulation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503E1E-BB56-4EDF-909F-C8E1AC3FF131}"/>
              </a:ext>
            </a:extLst>
          </p:cNvPr>
          <p:cNvSpPr/>
          <p:nvPr/>
        </p:nvSpPr>
        <p:spPr>
          <a:xfrm>
            <a:off x="2808018" y="1588821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5FDB02-129A-4991-A04D-79842E9874B1}"/>
              </a:ext>
            </a:extLst>
          </p:cNvPr>
          <p:cNvSpPr txBox="1"/>
          <p:nvPr/>
        </p:nvSpPr>
        <p:spPr>
          <a:xfrm flipH="1">
            <a:off x="2365258" y="1269810"/>
            <a:ext cx="17676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tendency to fill up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0E8CDD-EFA9-4039-B54E-2A9EEF584F79}"/>
              </a:ext>
            </a:extLst>
          </p:cNvPr>
          <p:cNvSpPr txBox="1"/>
          <p:nvPr/>
        </p:nvSpPr>
        <p:spPr>
          <a:xfrm flipH="1">
            <a:off x="5971270" y="4939391"/>
            <a:ext cx="145257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ES" dirty="0">
                <a:latin typeface="+mj-lt"/>
              </a:rPr>
              <a:t>no </a:t>
            </a:r>
            <a:r>
              <a:rPr lang="el-GR" dirty="0">
                <a:latin typeface="+mj-lt"/>
              </a:rPr>
              <a:t>κ</a:t>
            </a:r>
            <a:endParaRPr lang="en-US" dirty="0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8C9A5D4-BB28-405F-8D21-B1B7825DD4EE}"/>
              </a:ext>
            </a:extLst>
          </p:cNvPr>
          <p:cNvSpPr/>
          <p:nvPr/>
        </p:nvSpPr>
        <p:spPr>
          <a:xfrm>
            <a:off x="4454449" y="5226542"/>
            <a:ext cx="246069" cy="246386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54D59224-BF35-483A-A293-6A8635637012}"/>
              </a:ext>
            </a:extLst>
          </p:cNvPr>
          <p:cNvCxnSpPr>
            <a:cxnSpLocks/>
            <a:stCxn id="123" idx="3"/>
            <a:endCxn id="124" idx="7"/>
          </p:cNvCxnSpPr>
          <p:nvPr/>
        </p:nvCxnSpPr>
        <p:spPr>
          <a:xfrm rot="10800000" flipV="1">
            <a:off x="4664482" y="5077890"/>
            <a:ext cx="1306788" cy="184733"/>
          </a:xfrm>
          <a:prstGeom prst="curved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097F0B7-5A8D-483C-9CF2-E6C449FB690F}"/>
              </a:ext>
            </a:extLst>
          </p:cNvPr>
          <p:cNvSpPr>
            <a:spLocks noChangeAspect="1"/>
          </p:cNvSpPr>
          <p:nvPr/>
        </p:nvSpPr>
        <p:spPr>
          <a:xfrm>
            <a:off x="2401470" y="5078856"/>
            <a:ext cx="540000" cy="540696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2608DE-876C-405B-A9E9-3EFF050EB82C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21D522-AA6D-4E01-8CA1-1420E5131000}"/>
              </a:ext>
            </a:extLst>
          </p:cNvPr>
          <p:cNvSpPr txBox="1"/>
          <p:nvPr/>
        </p:nvSpPr>
        <p:spPr>
          <a:xfrm>
            <a:off x="2399135" y="781126"/>
            <a:ext cx="5862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 of the Boysen Reservoir (Mississippi)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358D25-B25E-46C8-B97F-D942D24743F8}"/>
              </a:ext>
            </a:extLst>
          </p:cNvPr>
          <p:cNvGrpSpPr/>
          <p:nvPr/>
        </p:nvGrpSpPr>
        <p:grpSpPr>
          <a:xfrm>
            <a:off x="9079816" y="84464"/>
            <a:ext cx="3035979" cy="1497993"/>
            <a:chOff x="9079816" y="84464"/>
            <a:chExt cx="3035979" cy="149799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3A6701-99F1-4553-8C93-0A9ADCFBA768}"/>
                </a:ext>
              </a:extLst>
            </p:cNvPr>
            <p:cNvSpPr/>
            <p:nvPr/>
          </p:nvSpPr>
          <p:spPr>
            <a:xfrm>
              <a:off x="9179715" y="84464"/>
              <a:ext cx="2936080" cy="148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4A69927-111C-4A97-9AAE-F93B8A1B4F15}"/>
                </a:ext>
              </a:extLst>
            </p:cNvPr>
            <p:cNvGrpSpPr/>
            <p:nvPr/>
          </p:nvGrpSpPr>
          <p:grpSpPr>
            <a:xfrm>
              <a:off x="9079816" y="119692"/>
              <a:ext cx="2976676" cy="1462765"/>
              <a:chOff x="8971180" y="155904"/>
              <a:chExt cx="2976676" cy="1462765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BE7AA18-9C5D-4090-904C-C96C4BDD7601}"/>
                  </a:ext>
                </a:extLst>
              </p:cNvPr>
              <p:cNvSpPr/>
              <p:nvPr/>
            </p:nvSpPr>
            <p:spPr>
              <a:xfrm>
                <a:off x="9224547" y="155904"/>
                <a:ext cx="1273948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8CA4932-0E8D-4513-980A-E93BA12E92DA}"/>
                  </a:ext>
                </a:extLst>
              </p:cNvPr>
              <p:cNvGrpSpPr/>
              <p:nvPr/>
            </p:nvGrpSpPr>
            <p:grpSpPr>
              <a:xfrm>
                <a:off x="10108060" y="492805"/>
                <a:ext cx="286331" cy="576522"/>
                <a:chOff x="3323915" y="2607593"/>
                <a:chExt cx="687760" cy="1384791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57" name="Isosceles Triangle 156">
                  <a:extLst>
                    <a:ext uri="{FF2B5EF4-FFF2-40B4-BE49-F238E27FC236}">
                      <a16:creationId xmlns:a16="http://schemas.microsoft.com/office/drawing/2014/main" id="{1573D5AB-6E77-4804-B8AB-618826A1B11B}"/>
                    </a:ext>
                  </a:extLst>
                </p:cNvPr>
                <p:cNvSpPr/>
                <p:nvPr/>
              </p:nvSpPr>
              <p:spPr>
                <a:xfrm>
                  <a:off x="3323915" y="2607595"/>
                  <a:ext cx="50216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Isosceles Triangle 157">
                  <a:extLst>
                    <a:ext uri="{FF2B5EF4-FFF2-40B4-BE49-F238E27FC236}">
                      <a16:creationId xmlns:a16="http://schemas.microsoft.com/office/drawing/2014/main" id="{D3DCAAC7-E1DF-4A04-A764-51C4D2C40024}"/>
                    </a:ext>
                  </a:extLst>
                </p:cNvPr>
                <p:cNvSpPr/>
                <p:nvPr/>
              </p:nvSpPr>
              <p:spPr>
                <a:xfrm flipH="1" flipV="1">
                  <a:off x="3826072" y="2607593"/>
                  <a:ext cx="185603" cy="1380687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2118DC0-DF47-489C-B9B2-6E77B6F375FB}"/>
                  </a:ext>
                </a:extLst>
              </p:cNvPr>
              <p:cNvGrpSpPr/>
              <p:nvPr/>
            </p:nvGrpSpPr>
            <p:grpSpPr>
              <a:xfrm>
                <a:off x="10673907" y="493905"/>
                <a:ext cx="1273949" cy="831378"/>
                <a:chOff x="8299018" y="2610235"/>
                <a:chExt cx="3059991" cy="1996949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D26ACD4-B009-414D-9EAD-9FEB2113D5F9}"/>
                    </a:ext>
                  </a:extLst>
                </p:cNvPr>
                <p:cNvSpPr/>
                <p:nvPr/>
              </p:nvSpPr>
              <p:spPr>
                <a:xfrm>
                  <a:off x="10250938" y="2610235"/>
                  <a:ext cx="1108071" cy="139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Isosceles Triangle 154">
                  <a:extLst>
                    <a:ext uri="{FF2B5EF4-FFF2-40B4-BE49-F238E27FC236}">
                      <a16:creationId xmlns:a16="http://schemas.microsoft.com/office/drawing/2014/main" id="{CB33D727-B882-4274-B72E-ABD564315DFE}"/>
                    </a:ext>
                  </a:extLst>
                </p:cNvPr>
                <p:cNvSpPr/>
                <p:nvPr/>
              </p:nvSpPr>
              <p:spPr>
                <a:xfrm>
                  <a:off x="9140399" y="2618734"/>
                  <a:ext cx="111054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78DA51B-CD5D-40AA-B44A-B3C92D6FEA55}"/>
                    </a:ext>
                  </a:extLst>
                </p:cNvPr>
                <p:cNvSpPr/>
                <p:nvPr/>
              </p:nvSpPr>
              <p:spPr>
                <a:xfrm>
                  <a:off x="8299018" y="3997826"/>
                  <a:ext cx="3059989" cy="6093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9149EBD-13C2-4771-ACA4-0FB7DEBD2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5050" y="1067626"/>
                <a:ext cx="386471" cy="26072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9590F6F-887B-4F1A-A6B7-5B0C4EB87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6680" y="492809"/>
                <a:ext cx="209061" cy="574816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308400B-636E-4E91-8304-44F9B88BE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5773" y="155904"/>
                <a:ext cx="0" cy="336903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B02FC6C-B94E-44C8-B98F-9FB9A11A00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4546" y="1325282"/>
                <a:ext cx="126783" cy="96539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E138771-16DD-4960-B4FF-72BFC2990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708" y="1328353"/>
                <a:ext cx="124398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11D6703-8F72-496C-9F32-CDFF845D8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521" y="1067626"/>
                <a:ext cx="24516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66AF462-0774-4808-B1B3-C8F8EE0D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5742" y="492808"/>
                <a:ext cx="80031" cy="1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05D52A7-C107-41CE-B215-18A2BEE4F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1400" y="155904"/>
                <a:ext cx="1276454" cy="126284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51B22E1-BE99-4BD4-9697-23DA9DA62270}"/>
                  </a:ext>
                </a:extLst>
              </p:cNvPr>
              <p:cNvSpPr txBox="1"/>
              <p:nvPr/>
            </p:nvSpPr>
            <p:spPr>
              <a:xfrm flipH="1">
                <a:off x="8971180" y="686452"/>
                <a:ext cx="2237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s-ES" sz="1200" dirty="0">
                    <a:latin typeface="+mj-lt"/>
                  </a:rPr>
                  <a:t>Q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365F13E-05AE-41C6-98F3-58979B5F76CE}"/>
                  </a:ext>
                </a:extLst>
              </p:cNvPr>
              <p:cNvSpPr txBox="1"/>
              <p:nvPr/>
            </p:nvSpPr>
            <p:spPr>
              <a:xfrm flipH="1">
                <a:off x="9569517" y="1426182"/>
                <a:ext cx="6505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S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8F2D77D-59B5-48D4-81F5-F0B75854175E}"/>
                  </a:ext>
                </a:extLst>
              </p:cNvPr>
              <p:cNvSpPr/>
              <p:nvPr/>
            </p:nvSpPr>
            <p:spPr>
              <a:xfrm>
                <a:off x="10673907" y="155904"/>
                <a:ext cx="1273949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29EB894-DED3-4D72-853B-71A9C2F4869E}"/>
                  </a:ext>
                </a:extLst>
              </p:cNvPr>
              <p:cNvSpPr txBox="1"/>
              <p:nvPr/>
            </p:nvSpPr>
            <p:spPr>
              <a:xfrm flipH="1">
                <a:off x="11062850" y="1434003"/>
                <a:ext cx="5671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I</a:t>
                </a:r>
                <a:endParaRPr lang="en-US" sz="1200" baseline="-25000" dirty="0">
                  <a:latin typeface="+mj-lt"/>
                </a:endParaRPr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FC17D00-2351-4FCB-9023-E40E4919259B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3A65CE8-5D3E-4B11-8E2E-B1C49BFB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168" name="Slide Number Placeholder 4">
            <a:extLst>
              <a:ext uri="{FF2B5EF4-FFF2-40B4-BE49-F238E27FC236}">
                <a16:creationId xmlns:a16="http://schemas.microsoft.com/office/drawing/2014/main" id="{5F73C852-3621-4A58-A398-D2758FE1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1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9" grpId="1"/>
      <p:bldP spid="120" grpId="0" animBg="1"/>
      <p:bldP spid="120" grpId="1" animBg="1"/>
      <p:bldP spid="122" grpId="0"/>
      <p:bldP spid="122" grpId="1"/>
      <p:bldP spid="123" grpId="0"/>
      <p:bldP spid="124" grpId="0" animBg="1"/>
      <p:bldP spid="131" grpId="0" animBg="1"/>
      <p:bldP spid="13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597</Words>
  <Application>Microsoft Office PowerPoint</Application>
  <PresentationFormat>Widescreen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86</cp:revision>
  <dcterms:created xsi:type="dcterms:W3CDTF">2023-11-06T14:14:49Z</dcterms:created>
  <dcterms:modified xsi:type="dcterms:W3CDTF">2023-11-22T11:42:59Z</dcterms:modified>
</cp:coreProperties>
</file>