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1" r:id="rId5"/>
    <p:sldMasterId id="2147483681" r:id="rId6"/>
  </p:sldMasterIdLst>
  <p:notesMasterIdLst>
    <p:notesMasterId r:id="rId14"/>
  </p:notesMasterIdLst>
  <p:handoutMasterIdLst>
    <p:handoutMasterId r:id="rId15"/>
  </p:handoutMasterIdLst>
  <p:sldIdLst>
    <p:sldId id="490" r:id="rId7"/>
    <p:sldId id="277" r:id="rId8"/>
    <p:sldId id="266" r:id="rId9"/>
    <p:sldId id="273" r:id="rId10"/>
    <p:sldId id="267" r:id="rId11"/>
    <p:sldId id="497" r:id="rId12"/>
    <p:sldId id="4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DC1"/>
    <a:srgbClr val="004494"/>
    <a:srgbClr val="024B9C"/>
    <a:srgbClr val="E32DE0"/>
    <a:srgbClr val="0356B1"/>
    <a:srgbClr val="024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1" autoAdjust="0"/>
    <p:restoredTop sz="80918" autoAdjust="0"/>
  </p:normalViewPr>
  <p:slideViewPr>
    <p:cSldViewPr snapToGrid="0">
      <p:cViewPr varScale="1">
        <p:scale>
          <a:sx n="106" d="100"/>
          <a:sy n="106" d="100"/>
        </p:scale>
        <p:origin x="414" y="10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ADO RODRIGUEZ Jesus (JRC-ISPRA)" userId="02a91a76-4d39-4209-9d1b-4fa11cd36449" providerId="ADAL" clId="{D3705E6A-55C1-42C7-B298-7A19FCE37BF9}"/>
    <pc:docChg chg="modSld">
      <pc:chgData name="CASADO RODRIGUEZ Jesus (JRC-ISPRA)" userId="02a91a76-4d39-4209-9d1b-4fa11cd36449" providerId="ADAL" clId="{D3705E6A-55C1-42C7-B298-7A19FCE37BF9}" dt="2024-02-21T11:34:26.813" v="35" actId="20577"/>
      <pc:docMkLst>
        <pc:docMk/>
      </pc:docMkLst>
      <pc:sldChg chg="modSp">
        <pc:chgData name="CASADO RODRIGUEZ Jesus (JRC-ISPRA)" userId="02a91a76-4d39-4209-9d1b-4fa11cd36449" providerId="ADAL" clId="{D3705E6A-55C1-42C7-B298-7A19FCE37BF9}" dt="2024-02-21T11:34:26.813" v="35" actId="20577"/>
        <pc:sldMkLst>
          <pc:docMk/>
          <pc:sldMk cId="1565296079" sldId="267"/>
        </pc:sldMkLst>
        <pc:spChg chg="mod">
          <ac:chgData name="CASADO RODRIGUEZ Jesus (JRC-ISPRA)" userId="02a91a76-4d39-4209-9d1b-4fa11cd36449" providerId="ADAL" clId="{D3705E6A-55C1-42C7-B298-7A19FCE37BF9}" dt="2024-02-21T11:34:26.813" v="35" actId="20577"/>
          <ac:spMkLst>
            <pc:docMk/>
            <pc:sldMk cId="1565296079" sldId="267"/>
            <ac:spMk id="136" creationId="{3902C77C-BE35-4263-8363-3C7FA9782ED2}"/>
          </ac:spMkLst>
        </pc:spChg>
      </pc:sldChg>
      <pc:sldChg chg="modSp">
        <pc:chgData name="CASADO RODRIGUEZ Jesus (JRC-ISPRA)" userId="02a91a76-4d39-4209-9d1b-4fa11cd36449" providerId="ADAL" clId="{D3705E6A-55C1-42C7-B298-7A19FCE37BF9}" dt="2024-02-21T11:29:09.178" v="26" actId="207"/>
        <pc:sldMkLst>
          <pc:docMk/>
          <pc:sldMk cId="4233837799" sldId="497"/>
        </pc:sldMkLst>
        <pc:spChg chg="mod">
          <ac:chgData name="CASADO RODRIGUEZ Jesus (JRC-ISPRA)" userId="02a91a76-4d39-4209-9d1b-4fa11cd36449" providerId="ADAL" clId="{D3705E6A-55C1-42C7-B298-7A19FCE37BF9}" dt="2024-02-21T11:29:09.178" v="26" actId="207"/>
          <ac:spMkLst>
            <pc:docMk/>
            <pc:sldMk cId="4233837799" sldId="497"/>
            <ac:spMk id="136" creationId="{3902C77C-BE35-4263-8363-3C7FA9782ED2}"/>
          </ac:spMkLst>
        </pc:spChg>
        <pc:picChg chg="mod">
          <ac:chgData name="CASADO RODRIGUEZ Jesus (JRC-ISPRA)" userId="02a91a76-4d39-4209-9d1b-4fa11cd36449" providerId="ADAL" clId="{D3705E6A-55C1-42C7-B298-7A19FCE37BF9}" dt="2024-02-21T11:27:21.582" v="1" actId="14826"/>
          <ac:picMkLst>
            <pc:docMk/>
            <pc:sldMk cId="4233837799" sldId="497"/>
            <ac:picMk id="3" creationId="{881992A2-7CE1-4A69-871D-AF2B532B69F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39EFE-0303-44F6-9A16-FD3B5E015DB1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04766-77AF-4EBE-9704-229FD5F6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88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926D1-0013-4A80-B64E-9D824EE65210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F2995-AB43-4B7C-B8CD-9DC7C3692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84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EEE55-152B-4EC7-9F2E-35311E21D9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621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86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1078173"/>
            <a:ext cx="12192000" cy="5779827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</p:spPr>
        <p:txBody>
          <a:bodyPr wrap="none" anchor="t">
            <a:no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</p:spPr>
        <p:txBody>
          <a:bodyPr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557903"/>
            <a:ext cx="5040313" cy="52899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1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328000" cy="3906435"/>
          </a:xfrm>
        </p:spPr>
        <p:txBody>
          <a:bodyPr>
            <a:noAutofit/>
          </a:bodyPr>
          <a:lstStyle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250" y="1825625"/>
            <a:ext cx="5328000" cy="390643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7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6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04979" y="1825625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8371761" y="1825625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01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wrap="square" anchor="b"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97331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noFill/>
        </p:spPr>
        <p:txBody>
          <a:bodyPr wrap="square" anchor="b"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97331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694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30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59635" y="-59635"/>
            <a:ext cx="6155635" cy="6983896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447" y="743802"/>
            <a:ext cx="544923" cy="5449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8331" y="1992572"/>
            <a:ext cx="8226040" cy="3616657"/>
          </a:xfr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FontTx/>
              <a:buNone/>
              <a:defRPr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062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7056" y="1825625"/>
            <a:ext cx="4926841" cy="3769957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817056" y="482860"/>
            <a:ext cx="4669266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46383" y="-46383"/>
            <a:ext cx="6142383" cy="6964017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034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70722" y="2284667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01451" y="2284668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436086" y="2284667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206774" y="4038684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72139" y="4041944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37503" y="4037437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107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713869" y="2159957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713868" y="3968881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24547" y="2159956"/>
            <a:ext cx="2461593" cy="1638159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935227" y="3968880"/>
            <a:ext cx="2520000" cy="1638158"/>
          </a:xfrm>
          <a:noFill/>
        </p:spPr>
        <p:txBody>
          <a:bodyPr tIns="90000"/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033617" y="2159957"/>
            <a:ext cx="2520000" cy="1638159"/>
          </a:xfrm>
          <a:noFill/>
        </p:spPr>
        <p:txBody>
          <a:bodyPr tIns="90000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324549" y="3968880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1033617" y="3968881"/>
            <a:ext cx="2520000" cy="1638158"/>
          </a:xfrm>
          <a:noFill/>
        </p:spPr>
        <p:txBody>
          <a:bodyPr tIns="90000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8966322" y="2159956"/>
            <a:ext cx="2520000" cy="1638159"/>
          </a:xfrm>
          <a:noFill/>
        </p:spPr>
        <p:txBody>
          <a:bodyPr tIns="90000"/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556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6643"/>
            <a:ext cx="10515600" cy="78235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38200" y="3630613"/>
            <a:ext cx="10515600" cy="2035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774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1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0288"/>
            <a:ext cx="12192000" cy="50183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1078174"/>
            <a:ext cx="12192000" cy="28908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872647"/>
          </a:xfrm>
        </p:spPr>
        <p:txBody>
          <a:bodyPr anchor="t">
            <a:norm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71351" y="3067468"/>
            <a:ext cx="10065224" cy="897754"/>
          </a:xfrm>
        </p:spPr>
        <p:txBody>
          <a:bodyPr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783535"/>
            <a:ext cx="5040313" cy="528998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985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1080283" y="936000"/>
            <a:ext cx="10032212" cy="4986000"/>
          </a:xfrm>
          <a:prstGeom prst="rect">
            <a:avLst/>
          </a:prstGeom>
        </p:spPr>
        <p:txBody>
          <a:bodyPr lIns="0" tIns="0" rIns="0" bIns="0"/>
          <a:lstStyle>
            <a:lvl1pPr marL="0" indent="-179996">
              <a:lnSpc>
                <a:spcPts val="2200"/>
              </a:lnSpc>
              <a:spcBef>
                <a:spcPts val="1100"/>
              </a:spcBef>
              <a:buClr>
                <a:srgbClr val="064E83"/>
              </a:buClr>
              <a:defRPr sz="1800">
                <a:solidFill>
                  <a:schemeClr val="tx1"/>
                </a:solidFill>
              </a:defRPr>
            </a:lvl1pPr>
            <a:lvl2pPr marL="629984" indent="-269993">
              <a:lnSpc>
                <a:spcPts val="2000"/>
              </a:lnSpc>
              <a:spcBef>
                <a:spcPts val="1000"/>
              </a:spcBef>
              <a:buClr>
                <a:srgbClr val="064E83"/>
              </a:buClr>
              <a:defRPr sz="1600">
                <a:solidFill>
                  <a:schemeClr val="tx1"/>
                </a:solidFill>
              </a:defRPr>
            </a:lvl2pPr>
            <a:lvl3pPr marL="989975" indent="-269993">
              <a:lnSpc>
                <a:spcPts val="1800"/>
              </a:lnSpc>
              <a:spcBef>
                <a:spcPts val="900"/>
              </a:spcBef>
              <a:buClr>
                <a:srgbClr val="064E83"/>
              </a:buClr>
              <a:defRPr sz="1400">
                <a:solidFill>
                  <a:schemeClr val="tx1"/>
                </a:solidFill>
              </a:defRPr>
            </a:lvl3pPr>
            <a:lvl4pPr marL="1349966" indent="-269993">
              <a:lnSpc>
                <a:spcPts val="1600"/>
              </a:lnSpc>
              <a:spcBef>
                <a:spcPts val="800"/>
              </a:spcBef>
              <a:buClr>
                <a:srgbClr val="064E83"/>
              </a:buClr>
              <a:defRPr sz="1200">
                <a:solidFill>
                  <a:schemeClr val="tx1"/>
                </a:solidFill>
              </a:defRPr>
            </a:lvl4pPr>
            <a:lvl5pPr marL="1709957" indent="-269993">
              <a:lnSpc>
                <a:spcPts val="1400"/>
              </a:lnSpc>
              <a:spcBef>
                <a:spcPts val="700"/>
              </a:spcBef>
              <a:buClr>
                <a:srgbClr val="064E83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Top level text goes in here </a:t>
            </a:r>
          </a:p>
          <a:p>
            <a:pPr lvl="1"/>
            <a:r>
              <a:rPr lang="en-GB" dirty="0"/>
              <a:t>Second level text goes in here</a:t>
            </a:r>
          </a:p>
          <a:p>
            <a:pPr lvl="2"/>
            <a:r>
              <a:rPr lang="en-GB" dirty="0"/>
              <a:t>Third level text goes in here</a:t>
            </a:r>
          </a:p>
          <a:p>
            <a:pPr lvl="3"/>
            <a:r>
              <a:rPr lang="en-GB" dirty="0"/>
              <a:t>Fourth level text goes in here</a:t>
            </a:r>
          </a:p>
          <a:p>
            <a:pPr lvl="4"/>
            <a:r>
              <a:rPr lang="en-GB" dirty="0"/>
              <a:t>Fifth level text goes in here</a:t>
            </a:r>
            <a:endParaRPr lang="en-US" dirty="0"/>
          </a:p>
        </p:txBody>
      </p:sp>
      <p:sp>
        <p:nvSpPr>
          <p:cNvPr id="15" name="Date Placeholder 10"/>
          <p:cNvSpPr txBox="1">
            <a:spLocks/>
          </p:cNvSpPr>
          <p:nvPr userDrawn="1"/>
        </p:nvSpPr>
        <p:spPr>
          <a:xfrm>
            <a:off x="8566652" y="6308258"/>
            <a:ext cx="1465563" cy="23065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900" dirty="0">
                <a:solidFill>
                  <a:prstClr val="white"/>
                </a:solidFill>
              </a:rPr>
              <a:t>October 29, 2014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AA58D2-D029-0B45-A398-1D4E8E96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5" y="113911"/>
            <a:ext cx="9098165" cy="628211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19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58644" y="944347"/>
            <a:ext cx="4869943" cy="5217913"/>
          </a:xfrm>
          <a:prstGeom prst="rect">
            <a:avLst/>
          </a:prstGeom>
        </p:spPr>
        <p:txBody>
          <a:bodyPr lIns="0" tIns="0" rIns="0" bIns="0"/>
          <a:lstStyle>
            <a:lvl1pPr marL="0" indent="-179996">
              <a:lnSpc>
                <a:spcPts val="2200"/>
              </a:lnSpc>
              <a:spcBef>
                <a:spcPts val="1100"/>
              </a:spcBef>
              <a:buClr>
                <a:srgbClr val="064E83"/>
              </a:buClr>
              <a:defRPr sz="1800">
                <a:solidFill>
                  <a:schemeClr val="tx1"/>
                </a:solidFill>
              </a:defRPr>
            </a:lvl1pPr>
            <a:lvl2pPr marL="629984" indent="-269993">
              <a:lnSpc>
                <a:spcPts val="2000"/>
              </a:lnSpc>
              <a:spcBef>
                <a:spcPts val="1000"/>
              </a:spcBef>
              <a:buClr>
                <a:srgbClr val="064E83"/>
              </a:buClr>
              <a:defRPr sz="1600">
                <a:solidFill>
                  <a:schemeClr val="tx1"/>
                </a:solidFill>
              </a:defRPr>
            </a:lvl2pPr>
            <a:lvl3pPr marL="989975" indent="-269993">
              <a:lnSpc>
                <a:spcPts val="1800"/>
              </a:lnSpc>
              <a:spcBef>
                <a:spcPts val="900"/>
              </a:spcBef>
              <a:buClr>
                <a:srgbClr val="064E83"/>
              </a:buClr>
              <a:defRPr sz="1400">
                <a:solidFill>
                  <a:schemeClr val="tx1"/>
                </a:solidFill>
              </a:defRPr>
            </a:lvl3pPr>
            <a:lvl4pPr marL="1349966" indent="-269993">
              <a:lnSpc>
                <a:spcPts val="1600"/>
              </a:lnSpc>
              <a:spcBef>
                <a:spcPts val="800"/>
              </a:spcBef>
              <a:buClr>
                <a:srgbClr val="064E83"/>
              </a:buClr>
              <a:defRPr sz="1200">
                <a:solidFill>
                  <a:schemeClr val="tx1"/>
                </a:solidFill>
              </a:defRPr>
            </a:lvl4pPr>
            <a:lvl5pPr marL="1709957" indent="-269993">
              <a:lnSpc>
                <a:spcPts val="1400"/>
              </a:lnSpc>
              <a:spcBef>
                <a:spcPts val="700"/>
              </a:spcBef>
              <a:buClr>
                <a:srgbClr val="064E83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Top level text goes in here </a:t>
            </a:r>
          </a:p>
          <a:p>
            <a:pPr lvl="1"/>
            <a:r>
              <a:rPr lang="en-GB" dirty="0"/>
              <a:t>Second level text goes in here</a:t>
            </a:r>
          </a:p>
          <a:p>
            <a:pPr lvl="2"/>
            <a:r>
              <a:rPr lang="en-GB" dirty="0"/>
              <a:t>Third level text goes in here</a:t>
            </a:r>
          </a:p>
          <a:p>
            <a:pPr lvl="3"/>
            <a:r>
              <a:rPr lang="en-GB" dirty="0"/>
              <a:t>Fourth level text goes in here</a:t>
            </a:r>
          </a:p>
          <a:p>
            <a:pPr lvl="4"/>
            <a:r>
              <a:rPr lang="en-GB" dirty="0"/>
              <a:t>Fifth level text goes in here</a:t>
            </a:r>
            <a:endParaRPr lang="en-US" dirty="0"/>
          </a:p>
        </p:txBody>
      </p:sp>
      <p:sp>
        <p:nvSpPr>
          <p:cNvPr id="15" name="Date Placeholder 10"/>
          <p:cNvSpPr txBox="1">
            <a:spLocks/>
          </p:cNvSpPr>
          <p:nvPr userDrawn="1"/>
        </p:nvSpPr>
        <p:spPr>
          <a:xfrm>
            <a:off x="8566652" y="6308258"/>
            <a:ext cx="1465563" cy="23065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900" dirty="0">
                <a:solidFill>
                  <a:prstClr val="white"/>
                </a:solidFill>
              </a:rPr>
              <a:t>October 29, 2014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AA58D2-D029-0B45-A398-1D4E8E96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5" y="113911"/>
            <a:ext cx="9098165" cy="628211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C338A9C-9982-AF41-A14A-EA5075FEAD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864461" y="944348"/>
            <a:ext cx="4869943" cy="5217912"/>
          </a:xfrm>
          <a:prstGeom prst="rect">
            <a:avLst/>
          </a:prstGeom>
        </p:spPr>
        <p:txBody>
          <a:bodyPr lIns="0" tIns="0" rIns="0" bIns="0"/>
          <a:lstStyle>
            <a:lvl1pPr marL="0" indent="-179996">
              <a:lnSpc>
                <a:spcPts val="2200"/>
              </a:lnSpc>
              <a:spcBef>
                <a:spcPts val="1100"/>
              </a:spcBef>
              <a:buClr>
                <a:srgbClr val="064E83"/>
              </a:buClr>
              <a:defRPr sz="1800">
                <a:solidFill>
                  <a:schemeClr val="tx1"/>
                </a:solidFill>
              </a:defRPr>
            </a:lvl1pPr>
            <a:lvl2pPr marL="629984" indent="-269993">
              <a:lnSpc>
                <a:spcPts val="2000"/>
              </a:lnSpc>
              <a:spcBef>
                <a:spcPts val="1000"/>
              </a:spcBef>
              <a:buClr>
                <a:srgbClr val="064E83"/>
              </a:buClr>
              <a:defRPr sz="1600">
                <a:solidFill>
                  <a:schemeClr val="tx1"/>
                </a:solidFill>
              </a:defRPr>
            </a:lvl2pPr>
            <a:lvl3pPr marL="989975" indent="-269993">
              <a:lnSpc>
                <a:spcPts val="1800"/>
              </a:lnSpc>
              <a:spcBef>
                <a:spcPts val="900"/>
              </a:spcBef>
              <a:buClr>
                <a:srgbClr val="064E83"/>
              </a:buClr>
              <a:defRPr sz="1400">
                <a:solidFill>
                  <a:schemeClr val="tx1"/>
                </a:solidFill>
              </a:defRPr>
            </a:lvl3pPr>
            <a:lvl4pPr marL="1349966" indent="-269993">
              <a:lnSpc>
                <a:spcPts val="1600"/>
              </a:lnSpc>
              <a:spcBef>
                <a:spcPts val="800"/>
              </a:spcBef>
              <a:buClr>
                <a:srgbClr val="064E83"/>
              </a:buClr>
              <a:defRPr sz="1200">
                <a:solidFill>
                  <a:schemeClr val="tx1"/>
                </a:solidFill>
              </a:defRPr>
            </a:lvl4pPr>
            <a:lvl5pPr marL="1709957" indent="-269993">
              <a:lnSpc>
                <a:spcPts val="1400"/>
              </a:lnSpc>
              <a:spcBef>
                <a:spcPts val="700"/>
              </a:spcBef>
              <a:buClr>
                <a:srgbClr val="064E83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Top level text goes in here </a:t>
            </a:r>
          </a:p>
          <a:p>
            <a:pPr lvl="1"/>
            <a:r>
              <a:rPr lang="en-GB" dirty="0"/>
              <a:t>Second level text goes in here</a:t>
            </a:r>
          </a:p>
          <a:p>
            <a:pPr lvl="2"/>
            <a:r>
              <a:rPr lang="en-GB" dirty="0"/>
              <a:t>Third level text goes in here</a:t>
            </a:r>
          </a:p>
          <a:p>
            <a:pPr lvl="3"/>
            <a:r>
              <a:rPr lang="en-GB" dirty="0"/>
              <a:t>Fourth level text goes in here</a:t>
            </a:r>
          </a:p>
          <a:p>
            <a:pPr lvl="4"/>
            <a:r>
              <a:rPr lang="en-GB" dirty="0"/>
              <a:t>Fifth level text goes in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50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0"/>
          <p:cNvSpPr txBox="1">
            <a:spLocks/>
          </p:cNvSpPr>
          <p:nvPr userDrawn="1"/>
        </p:nvSpPr>
        <p:spPr>
          <a:xfrm>
            <a:off x="8566652" y="6308258"/>
            <a:ext cx="1465563" cy="23065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900" dirty="0">
                <a:solidFill>
                  <a:prstClr val="white"/>
                </a:solidFill>
              </a:rPr>
              <a:t>October 29, 2014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AA58D2-D029-0B45-A398-1D4E8E96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5" y="113911"/>
            <a:ext cx="9098165" cy="628211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022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AC99-AD70-9745-9CA4-AF0956E2A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473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AA74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9312E-BB58-2E44-9CBD-D53602015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473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10D9-C693-8C48-8ABD-FAEB910C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8F3-7823-A64F-8FE1-F18E0567B694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5F05-A055-3545-9866-98BF1D76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88B0-1989-0840-864E-BF093614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662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AF6F-F149-DA42-9950-EF235280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7295-F77B-5C48-851B-504131EA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196F-5AB7-9341-9BEF-D01EA123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8F3-7823-A64F-8FE1-F18E0567B694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519D5-383C-7F42-9986-2F9565F1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1DD4-800C-574F-9F8E-AD3BC5DF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94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E8EB-77E2-CA4A-8CD1-1F48A9C1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176" y="1709738"/>
            <a:ext cx="9929467" cy="2852737"/>
          </a:xfrm>
        </p:spPr>
        <p:txBody>
          <a:bodyPr anchor="b"/>
          <a:lstStyle>
            <a:lvl1pPr>
              <a:defRPr sz="6000">
                <a:solidFill>
                  <a:srgbClr val="FAA74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DD3E7-E5F5-D740-A6DD-2B195B78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8176" y="4589463"/>
            <a:ext cx="992946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A4FCE-9606-1942-8AC4-7908EB03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8F3-7823-A64F-8FE1-F18E0567B694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EEC4-E6C7-0E4C-92A2-036EB62D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0564-E364-BC4D-A948-14DE760F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084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394C-B2AB-C94C-AE26-28234421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AE38-205D-B345-8720-9A1B560F8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2341" y="1033670"/>
            <a:ext cx="4737369" cy="51432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D08C6-216C-E343-9380-5C1C7388E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4536" y="1033670"/>
            <a:ext cx="5092182" cy="51432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92F0A-1CF8-2948-AEC7-BCDBA0B9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8F3-7823-A64F-8FE1-F18E0567B694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C2FC2-E295-B148-BB13-007C820A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5A506-07FD-5C4B-9175-73438578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0405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CCFF-6BDF-4440-AB0E-C6919D9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8" y="477078"/>
            <a:ext cx="10243932" cy="25317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76C-30D2-1144-88E1-450D899F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7931" y="780017"/>
            <a:ext cx="45398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02D25-EBB7-4E42-AD77-572F3FFDC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7931" y="1653695"/>
            <a:ext cx="4539837" cy="45359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AD7E0-A5A8-D443-AF0E-D69524D2E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2393" y="7667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06A42-B1D3-5A49-B1C0-E94A1B23A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2393" y="1590676"/>
            <a:ext cx="5183188" cy="4598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9741F-18EC-5D4C-82A7-2356F212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8F3-7823-A64F-8FE1-F18E0567B694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D250A-B81A-9740-B128-9E10CB5B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B8E03-A0C4-6549-BAC0-EFF4A775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4404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297E-13D6-E244-829C-2B0825FD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CA591-6E21-DC4B-B6FE-529F9D3D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8F3-7823-A64F-8FE1-F18E0567B694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79E38-2395-7A4A-A5D1-C87F3406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EBA90-FA63-2048-A225-FA3C5687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083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06687-2DAB-B847-A7B3-4A062D42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8F3-7823-A64F-8FE1-F18E0567B694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28050-99A0-A34E-AAAE-0F898254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71A5B-D55B-1C45-BB2C-36383CF8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15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2219"/>
            <a:ext cx="12192000" cy="605919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289" y="1078173"/>
            <a:ext cx="12197346" cy="5783239"/>
          </a:xfrm>
          <a:prstGeom prst="rect">
            <a:avLst/>
          </a:prstGeom>
          <a:solidFill>
            <a:srgbClr val="024E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</p:spPr>
        <p:txBody>
          <a:bodyPr wrap="none" anchor="t">
            <a:no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</p:spPr>
        <p:txBody>
          <a:bodyPr wrap="none"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557903"/>
            <a:ext cx="5040313" cy="528998"/>
          </a:xfrm>
        </p:spPr>
        <p:txBody>
          <a:bodyPr wrap="none"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428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0264-CC2B-2046-B3FA-2BDFB78C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230" y="742122"/>
            <a:ext cx="3327538" cy="1315278"/>
          </a:xfrm>
        </p:spPr>
        <p:txBody>
          <a:bodyPr anchor="b"/>
          <a:lstStyle>
            <a:lvl1pPr>
              <a:defRPr sz="3200">
                <a:solidFill>
                  <a:srgbClr val="FAA7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4879-766E-054E-9513-2ADA2DE5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931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1757F-D408-4143-84A3-6C70979C8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5230" y="2057400"/>
            <a:ext cx="33275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FF841-CF3B-214F-8B29-29C322D3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8F3-7823-A64F-8FE1-F18E0567B694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35A8-0B29-8841-82E7-16BF1E3D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FF396-A293-BF49-9AF4-3C836458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02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189" y="1122363"/>
            <a:ext cx="10676038" cy="238760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0189" y="3602038"/>
            <a:ext cx="10676038" cy="165576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0"/>
            <a:ext cx="0" cy="32959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7715" y="6045257"/>
            <a:ext cx="1718512" cy="4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852" y="6045865"/>
            <a:ext cx="1716200" cy="45054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238760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32959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070189" y="3602038"/>
            <a:ext cx="10156297" cy="165576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5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3428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0" y="4160826"/>
            <a:ext cx="10889439" cy="162014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04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3428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0" y="4160826"/>
            <a:ext cx="10889439" cy="162014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39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5699" cy="38819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defRPr/>
            </a:lvl1pPr>
            <a:lvl2pPr>
              <a:lnSpc>
                <a:spcPct val="100000"/>
              </a:lnSpc>
              <a:spcAft>
                <a:spcPts val="1800"/>
              </a:spcAft>
              <a:defRPr/>
            </a:lvl2pPr>
            <a:lvl3pPr>
              <a:lnSpc>
                <a:spcPct val="100000"/>
              </a:lnSpc>
              <a:spcAft>
                <a:spcPts val="1800"/>
              </a:spcAft>
              <a:defRPr/>
            </a:lvl3pPr>
            <a:lvl4pPr>
              <a:lnSpc>
                <a:spcPct val="100000"/>
              </a:lnSpc>
              <a:spcAft>
                <a:spcPts val="1800"/>
              </a:spcAft>
              <a:defRPr/>
            </a:lvl4pPr>
            <a:lvl5pPr>
              <a:lnSpc>
                <a:spcPct val="100000"/>
              </a:lnSpc>
              <a:spcAft>
                <a:spcPts val="18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34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328000" cy="3906435"/>
          </a:xfrm>
        </p:spPr>
        <p:txBody>
          <a:bodyPr>
            <a:noAutofit/>
          </a:bodyPr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/>
            </a:lvl2pPr>
            <a:lvl3pPr>
              <a:spcAft>
                <a:spcPts val="1800"/>
              </a:spcAft>
              <a:defRPr/>
            </a:lvl3pPr>
            <a:lvl4pPr>
              <a:spcAft>
                <a:spcPts val="1800"/>
              </a:spcAft>
              <a:defRPr/>
            </a:lvl4pPr>
            <a:lvl5pPr>
              <a:spcAft>
                <a:spcPts val="18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250" y="1825625"/>
            <a:ext cx="5328000" cy="3906435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8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81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852" y="6045988"/>
            <a:ext cx="1715733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2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7" r:id="rId3"/>
    <p:sldLayoutId id="2147483649" r:id="rId4"/>
    <p:sldLayoutId id="2147483651" r:id="rId5"/>
    <p:sldLayoutId id="2147483669" r:id="rId6"/>
    <p:sldLayoutId id="2147483670" r:id="rId7"/>
    <p:sldLayoutId id="2147483650" r:id="rId8"/>
    <p:sldLayoutId id="2147483660" r:id="rId9"/>
    <p:sldLayoutId id="2147483652" r:id="rId10"/>
    <p:sldLayoutId id="2147483661" r:id="rId11"/>
    <p:sldLayoutId id="2147483653" r:id="rId12"/>
    <p:sldLayoutId id="2147483654" r:id="rId13"/>
    <p:sldLayoutId id="2147483659" r:id="rId14"/>
    <p:sldLayoutId id="2147483658" r:id="rId15"/>
    <p:sldLayoutId id="2147483666" r:id="rId16"/>
    <p:sldLayoutId id="2147483667" r:id="rId17"/>
    <p:sldLayoutId id="2147483668" r:id="rId18"/>
    <p:sldLayoutId id="214748365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 userDrawn="1"/>
        </p:nvSpPr>
        <p:spPr bwMode="auto">
          <a:xfrm>
            <a:off x="2" y="0"/>
            <a:ext cx="12191183" cy="831851"/>
          </a:xfrm>
          <a:prstGeom prst="rect">
            <a:avLst/>
          </a:prstGeom>
          <a:solidFill>
            <a:srgbClr val="FAA73F"/>
          </a:solidFill>
          <a:ln>
            <a:noFill/>
          </a:ln>
        </p:spPr>
        <p:txBody>
          <a:bodyPr anchor="ctr"/>
          <a:lstStyle>
            <a:lvl1pPr eaLnBrk="0" hangingPunct="0">
              <a:defRPr sz="2100" b="1">
                <a:solidFill>
                  <a:srgbClr val="00468C"/>
                </a:solidFill>
                <a:latin typeface="Arial" charset="0"/>
              </a:defRPr>
            </a:lvl1pPr>
            <a:lvl2pPr marL="742950" indent="-285750" eaLnBrk="0" hangingPunct="0">
              <a:defRPr sz="2100" b="1">
                <a:solidFill>
                  <a:srgbClr val="00468C"/>
                </a:solidFill>
                <a:latin typeface="Arial" charset="0"/>
              </a:defRPr>
            </a:lvl2pPr>
            <a:lvl3pPr marL="1143000" indent="-228600" eaLnBrk="0" hangingPunct="0">
              <a:defRPr sz="2100" b="1">
                <a:solidFill>
                  <a:srgbClr val="00468C"/>
                </a:solidFill>
                <a:latin typeface="Arial" charset="0"/>
              </a:defRPr>
            </a:lvl3pPr>
            <a:lvl4pPr marL="1600200" indent="-228600" eaLnBrk="0" hangingPunct="0">
              <a:defRPr sz="2100" b="1">
                <a:solidFill>
                  <a:srgbClr val="00468C"/>
                </a:solidFill>
                <a:latin typeface="Arial" charset="0"/>
              </a:defRPr>
            </a:lvl4pPr>
            <a:lvl5pPr marL="2057400" indent="-228600" eaLnBrk="0" hangingPunct="0">
              <a:defRPr sz="2100" b="1">
                <a:solidFill>
                  <a:srgbClr val="00468C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468C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468C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468C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468C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GB" altLang="en-US"/>
          </a:p>
        </p:txBody>
      </p:sp>
      <p:pic>
        <p:nvPicPr>
          <p:cNvPr id="7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767" y="132496"/>
            <a:ext cx="1617418" cy="99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0"/>
          <p:cNvSpPr txBox="1">
            <a:spLocks noChangeArrowheads="1"/>
          </p:cNvSpPr>
          <p:nvPr userDrawn="1"/>
        </p:nvSpPr>
        <p:spPr bwMode="auto">
          <a:xfrm>
            <a:off x="11738745" y="55420"/>
            <a:ext cx="453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 b="1">
                <a:solidFill>
                  <a:srgbClr val="00468C"/>
                </a:solidFill>
                <a:latin typeface="Arial" charset="0"/>
              </a:defRPr>
            </a:lvl1pPr>
            <a:lvl2pPr marL="742950" indent="-285750" eaLnBrk="0" hangingPunct="0">
              <a:defRPr sz="2100" b="1">
                <a:solidFill>
                  <a:srgbClr val="00468C"/>
                </a:solidFill>
                <a:latin typeface="Arial" charset="0"/>
              </a:defRPr>
            </a:lvl2pPr>
            <a:lvl3pPr marL="1143000" indent="-228600" eaLnBrk="0" hangingPunct="0">
              <a:defRPr sz="2100" b="1">
                <a:solidFill>
                  <a:srgbClr val="00468C"/>
                </a:solidFill>
                <a:latin typeface="Arial" charset="0"/>
              </a:defRPr>
            </a:lvl3pPr>
            <a:lvl4pPr marL="1600200" indent="-228600" eaLnBrk="0" hangingPunct="0">
              <a:defRPr sz="2100" b="1">
                <a:solidFill>
                  <a:srgbClr val="00468C"/>
                </a:solidFill>
                <a:latin typeface="Arial" charset="0"/>
              </a:defRPr>
            </a:lvl4pPr>
            <a:lvl5pPr marL="2057400" indent="-228600" eaLnBrk="0" hangingPunct="0">
              <a:defRPr sz="2100" b="1">
                <a:solidFill>
                  <a:srgbClr val="00468C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468C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468C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468C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468C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fld id="{44F51282-8C24-44DE-BB79-5CB686ACF695}" type="slidenum">
              <a:rPr lang="fr-BE" altLang="en-US" sz="1200" b="0" i="1" smtClean="0">
                <a:solidFill>
                  <a:srgbClr val="FFFFFF"/>
                </a:solidFill>
                <a:latin typeface="Verdana" pitchFamily="34" charset="0"/>
              </a:rPr>
              <a:pPr algn="ctr" eaLnBrk="1" hangingPunct="1">
                <a:defRPr/>
              </a:pPr>
              <a:t>‹#›</a:t>
            </a:fld>
            <a:endParaRPr lang="en-GB" altLang="en-US" sz="1200" b="0" i="1" dirty="0">
              <a:solidFill>
                <a:srgbClr val="FFFFFF"/>
              </a:solidFill>
              <a:latin typeface="Verdana" pitchFamily="34" charset="0"/>
            </a:endParaRPr>
          </a:p>
        </p:txBody>
      </p:sp>
      <p:pic>
        <p:nvPicPr>
          <p:cNvPr id="4" name="Picture 3" descr="PowerPoint_strip2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243840" cy="6858000"/>
          </a:xfrm>
          <a:prstGeom prst="rect">
            <a:avLst/>
          </a:prstGeom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FF73A770-D0F2-4E45-A2E9-984C963959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374" y="-5664"/>
            <a:ext cx="1071681" cy="83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EB1B54-E27E-084A-98F5-CACC14DCEDF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092" y="6397496"/>
            <a:ext cx="1617418" cy="3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7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dt="0"/>
  <p:txStyles>
    <p:titleStyle>
      <a:lvl1pPr algn="l" defTabSz="457189" rtl="0" eaLnBrk="1" latinLnBrk="0" hangingPunct="1">
        <a:lnSpc>
          <a:spcPts val="28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Clr>
          <a:schemeClr val="bg1"/>
        </a:buClr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Clr>
          <a:schemeClr val="bg1"/>
        </a:buClr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Clr>
          <a:schemeClr val="bg1"/>
        </a:buClr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Clr>
          <a:schemeClr val="bg1"/>
        </a:buClr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Clr>
          <a:schemeClr val="bg1"/>
        </a:buClr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55F3A3CD-00E9-439B-92C8-7DC0B8BF063F}"/>
              </a:ext>
            </a:extLst>
          </p:cNvPr>
          <p:cNvSpPr/>
          <p:nvPr userDrawn="1"/>
        </p:nvSpPr>
        <p:spPr>
          <a:xfrm>
            <a:off x="580569" y="236685"/>
            <a:ext cx="720000" cy="720000"/>
          </a:xfrm>
          <a:prstGeom prst="ellipse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9C59-80EC-CC4F-A546-349ECCD1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2340" y="1193369"/>
            <a:ext cx="10014378" cy="49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C272-62FD-884B-A40F-A8202CF98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5997" y="6356350"/>
            <a:ext cx="101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378F3-7823-A64F-8FE1-F18E0567B694}" type="datetimeFigureOut">
              <a:rPr lang="en-GB" smtClean="0"/>
              <a:t>21/02/2024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192D-8DF7-6D41-9848-1F92A9FE0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0868" y="6356350"/>
            <a:ext cx="4066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11A8E-68DA-A946-877D-88FCB218D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0220" y="6356350"/>
            <a:ext cx="700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60B7D-B252-46CA-892C-F83D80846AC9}"/>
              </a:ext>
            </a:extLst>
          </p:cNvPr>
          <p:cNvSpPr/>
          <p:nvPr userDrawn="1"/>
        </p:nvSpPr>
        <p:spPr>
          <a:xfrm rot="5400000">
            <a:off x="-1621899" y="4068781"/>
            <a:ext cx="5160933" cy="36000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98E4B2-9DEF-4586-B113-CC85322B1AE6}"/>
              </a:ext>
            </a:extLst>
          </p:cNvPr>
          <p:cNvSpPr/>
          <p:nvPr userDrawn="1"/>
        </p:nvSpPr>
        <p:spPr>
          <a:xfrm>
            <a:off x="1456841" y="433953"/>
            <a:ext cx="10259878" cy="325464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63776-EFE4-439F-991F-915D61E96054}"/>
              </a:ext>
            </a:extLst>
          </p:cNvPr>
          <p:cNvSpPr txBox="1"/>
          <p:nvPr userDrawn="1"/>
        </p:nvSpPr>
        <p:spPr>
          <a:xfrm>
            <a:off x="340178" y="943413"/>
            <a:ext cx="1200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</a:t>
            </a:r>
          </a:p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pic>
        <p:nvPicPr>
          <p:cNvPr id="19" name="Picture 18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3F86BDE7-3567-4205-ACD4-E5C9F3CC4C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biLevel thresh="50000"/>
          </a:blip>
          <a:srcRect r="56917"/>
          <a:stretch/>
        </p:blipFill>
        <p:spPr>
          <a:xfrm>
            <a:off x="638900" y="287303"/>
            <a:ext cx="597385" cy="6054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52E15-860E-0D41-B628-097DBBA0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2"/>
            <a:ext cx="10259878" cy="325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63776-EFE4-439F-991F-915D61E96054}"/>
              </a:ext>
            </a:extLst>
          </p:cNvPr>
          <p:cNvSpPr txBox="1"/>
          <p:nvPr userDrawn="1"/>
        </p:nvSpPr>
        <p:spPr>
          <a:xfrm>
            <a:off x="77821" y="6424812"/>
            <a:ext cx="1964987" cy="276999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glow rad="76200">
              <a:schemeClr val="accent1">
                <a:alpha val="40000"/>
              </a:scheme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 b="1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www.globalfloods.eu</a:t>
            </a:r>
          </a:p>
        </p:txBody>
      </p:sp>
    </p:spTree>
    <p:extLst>
      <p:ext uri="{BB962C8B-B14F-4D97-AF65-F5344CB8AC3E}">
        <p14:creationId xmlns:p14="http://schemas.microsoft.com/office/powerpoint/2010/main" val="287575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ssd.copernicus.org/articles/15/2781/2023/" TargetMode="External"/><Relationship Id="rId3" Type="http://schemas.openxmlformats.org/officeDocument/2006/relationships/image" Target="../media/image15.jpg"/><Relationship Id="rId7" Type="http://schemas.openxmlformats.org/officeDocument/2006/relationships/hyperlink" Target="https://dahiti.dgfi.tum.de/e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agupubs.onlinelibrary.wiley.com/doi/full/10.1029/2017WR022040" TargetMode="External"/><Relationship Id="rId5" Type="http://schemas.openxmlformats.org/officeDocument/2006/relationships/hyperlink" Target="https://www.nature.com/articles/s41597-022-01449-5" TargetMode="External"/><Relationship Id="rId4" Type="http://schemas.openxmlformats.org/officeDocument/2006/relationships/hyperlink" Target="https://dataverse.tdl.org/dataset.xhtml?persistentId=doi:10.18738/T8/DF80WG" TargetMode="Externa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22169421008933?via%3Dihub" TargetMode="External"/><Relationship Id="rId2" Type="http://schemas.openxmlformats.org/officeDocument/2006/relationships/hyperlink" Target="https://agupubs.onlinelibrary.wiley.com/doi/full/10.1029/2021MS002944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sciencedirect.com/science/article/pii/S0022169419309424" TargetMode="External"/><Relationship Id="rId4" Type="http://schemas.openxmlformats.org/officeDocument/2006/relationships/hyperlink" Target="https://hess.copernicus.org/articles/27/3875/202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DEC12D-8020-4FDD-8990-6DDBA79677A6}"/>
              </a:ext>
            </a:extLst>
          </p:cNvPr>
          <p:cNvSpPr txBox="1"/>
          <p:nvPr/>
        </p:nvSpPr>
        <p:spPr>
          <a:xfrm>
            <a:off x="970722" y="1653723"/>
            <a:ext cx="644546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indent="-274638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Add lakes and reservoirs</a:t>
            </a:r>
          </a:p>
          <a:p>
            <a:pPr marL="274638" indent="-274638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  <a:latin typeface="+mj-lt"/>
              </a:rPr>
              <a:t>Improve the reservoir simulation</a:t>
            </a:r>
          </a:p>
          <a:p>
            <a:pPr marL="274638" indent="-274638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Add wetlands in the model simulation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Reservoirs, lakes, and wetlands</a:t>
            </a:r>
          </a:p>
        </p:txBody>
      </p:sp>
    </p:spTree>
    <p:extLst>
      <p:ext uri="{BB962C8B-B14F-4D97-AF65-F5344CB8AC3E}">
        <p14:creationId xmlns:p14="http://schemas.microsoft.com/office/powerpoint/2010/main" val="376099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C57BBD91-E878-4B43-9F40-6EF3EF759F7E}"/>
              </a:ext>
            </a:extLst>
          </p:cNvPr>
          <p:cNvSpPr txBox="1"/>
          <p:nvPr/>
        </p:nvSpPr>
        <p:spPr>
          <a:xfrm>
            <a:off x="970722" y="1890891"/>
            <a:ext cx="73255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Comparison of the simulated and observed time series for </a:t>
            </a:r>
            <a:r>
              <a:rPr lang="en-US" sz="17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121</a:t>
            </a: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 reservoirs.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6B084-10B4-4A0B-ABA3-8FADD2C6A5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22" y="2441803"/>
            <a:ext cx="3596641" cy="34424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895BD6-43EF-4BC4-9CF1-69D039CB48E9}"/>
              </a:ext>
            </a:extLst>
          </p:cNvPr>
          <p:cNvSpPr txBox="1"/>
          <p:nvPr/>
        </p:nvSpPr>
        <p:spPr>
          <a:xfrm>
            <a:off x="4760170" y="2471893"/>
            <a:ext cx="4896973" cy="126188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>
                <a:latin typeface="+mj-lt"/>
              </a:defRPr>
            </a:lvl2pPr>
          </a:lstStyle>
          <a:p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performance in terms of outflow is fairly good given the errors imposed by the inflow</a:t>
            </a:r>
          </a:p>
          <a:p>
            <a:endParaRPr lang="es-ES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main issue is the performance in terms of storage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C4EC7-A538-41CA-B03C-C5CC8E23E6D8}"/>
              </a:ext>
            </a:extLst>
          </p:cNvPr>
          <p:cNvSpPr txBox="1"/>
          <p:nvPr/>
        </p:nvSpPr>
        <p:spPr>
          <a:xfrm>
            <a:off x="970722" y="1327339"/>
            <a:ext cx="77693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+mj-lt"/>
              </a:rPr>
              <a:t>Recap: GloFASv4 performance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3C2DE4-BDCE-40E3-9632-A8D1A6250E56}"/>
              </a:ext>
            </a:extLst>
          </p:cNvPr>
          <p:cNvSpPr txBox="1"/>
          <p:nvPr/>
        </p:nvSpPr>
        <p:spPr>
          <a:xfrm>
            <a:off x="390553" y="6484605"/>
            <a:ext cx="489697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github.com/casadoj/</a:t>
            </a:r>
            <a:r>
              <a:rPr lang="es-ES" sz="14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LF_water_bodies</a:t>
            </a:r>
            <a:r>
              <a:rPr lang="es-E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/docs/</a:t>
            </a:r>
            <a:r>
              <a:rPr lang="es-ES" sz="14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performance_US.md</a:t>
            </a:r>
            <a:endParaRPr lang="en-US" sz="1400" dirty="0">
              <a:solidFill>
                <a:schemeClr val="accent5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A638EF9-42C1-49E3-99B8-EB70BEAD81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" y="6466114"/>
            <a:ext cx="360000" cy="360000"/>
          </a:xfrm>
          <a:prstGeom prst="rect">
            <a:avLst/>
          </a:prstGeom>
        </p:spPr>
      </p:pic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178443FE-9DF1-4CA6-A730-627F39F4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2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DB6B43A-5F6B-40CB-B8B2-D01548FF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</p:spPr>
        <p:txBody>
          <a:bodyPr/>
          <a:lstStyle/>
          <a:p>
            <a:r>
              <a:rPr lang="en-US" dirty="0"/>
              <a:t>Reservoirs, lakes, and wetlands</a:t>
            </a:r>
          </a:p>
        </p:txBody>
      </p:sp>
    </p:spTree>
    <p:extLst>
      <p:ext uri="{BB962C8B-B14F-4D97-AF65-F5344CB8AC3E}">
        <p14:creationId xmlns:p14="http://schemas.microsoft.com/office/powerpoint/2010/main" val="254682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9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4C02CE0-AC06-464D-B7BB-6212BBD1E902}"/>
              </a:ext>
            </a:extLst>
          </p:cNvPr>
          <p:cNvGrpSpPr/>
          <p:nvPr/>
        </p:nvGrpSpPr>
        <p:grpSpPr>
          <a:xfrm>
            <a:off x="638993" y="2268008"/>
            <a:ext cx="3379431" cy="3375492"/>
            <a:chOff x="1285875" y="1362075"/>
            <a:chExt cx="4086225" cy="40814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23F013-8D5C-4E43-991E-9A56643BE8CA}"/>
                </a:ext>
              </a:extLst>
            </p:cNvPr>
            <p:cNvSpPr/>
            <p:nvPr/>
          </p:nvSpPr>
          <p:spPr>
            <a:xfrm>
              <a:off x="1285875" y="1362075"/>
              <a:ext cx="285750" cy="3381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DDC281-5D16-498C-8E3E-26759A1E9BFA}"/>
                </a:ext>
              </a:extLst>
            </p:cNvPr>
            <p:cNvGrpSpPr/>
            <p:nvPr/>
          </p:nvGrpSpPr>
          <p:grpSpPr>
            <a:xfrm>
              <a:off x="2024061" y="5129213"/>
              <a:ext cx="3348039" cy="314324"/>
              <a:chOff x="2024061" y="5129213"/>
              <a:chExt cx="3348039" cy="31432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680208-30D7-44D5-B713-69334A7988DA}"/>
                  </a:ext>
                </a:extLst>
              </p:cNvPr>
              <p:cNvSpPr/>
              <p:nvPr/>
            </p:nvSpPr>
            <p:spPr>
              <a:xfrm>
                <a:off x="2024061" y="5129213"/>
                <a:ext cx="3348039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55BB48B-4694-4A6E-8435-95713BBFA8DF}"/>
                  </a:ext>
                </a:extLst>
              </p:cNvPr>
              <p:cNvSpPr/>
              <p:nvPr/>
            </p:nvSpPr>
            <p:spPr>
              <a:xfrm>
                <a:off x="4881561" y="5286375"/>
                <a:ext cx="490539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70685A2-D07A-41FD-AFF6-E3F2A0414233}"/>
              </a:ext>
            </a:extLst>
          </p:cNvPr>
          <p:cNvGrpSpPr/>
          <p:nvPr/>
        </p:nvGrpSpPr>
        <p:grpSpPr>
          <a:xfrm>
            <a:off x="809335" y="2976402"/>
            <a:ext cx="3151883" cy="2563650"/>
            <a:chOff x="809335" y="2506760"/>
            <a:chExt cx="3151883" cy="256365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AFC268A-21CE-41B2-BA64-0456B183FE25}"/>
                </a:ext>
              </a:extLst>
            </p:cNvPr>
            <p:cNvSpPr/>
            <p:nvPr/>
          </p:nvSpPr>
          <p:spPr>
            <a:xfrm>
              <a:off x="1201741" y="3988301"/>
              <a:ext cx="1529995" cy="84339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9E8055E-5692-47ED-B053-419EB870155F}"/>
                </a:ext>
              </a:extLst>
            </p:cNvPr>
            <p:cNvSpPr/>
            <p:nvPr/>
          </p:nvSpPr>
          <p:spPr>
            <a:xfrm>
              <a:off x="1203320" y="4614558"/>
              <a:ext cx="600123" cy="22450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7C06A56-7E8F-4D85-A1A2-FFC6CCD4A3A6}"/>
                </a:ext>
              </a:extLst>
            </p:cNvPr>
            <p:cNvSpPr txBox="1"/>
            <p:nvPr/>
          </p:nvSpPr>
          <p:spPr>
            <a:xfrm flipH="1">
              <a:off x="832018" y="4499216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>
                  <a:latin typeface="+mj-lt"/>
                </a:rPr>
                <a:t>Q</a:t>
              </a:r>
              <a:r>
                <a:rPr lang="es-ES" sz="1400" baseline="-25000" dirty="0">
                  <a:latin typeface="+mj-lt"/>
                </a:rPr>
                <a:t>c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A13D3B5-5CFD-4C83-85F8-91ECB623726C}"/>
                </a:ext>
              </a:extLst>
            </p:cNvPr>
            <p:cNvSpPr txBox="1"/>
            <p:nvPr/>
          </p:nvSpPr>
          <p:spPr>
            <a:xfrm flipH="1">
              <a:off x="841168" y="3889650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>
                  <a:solidFill>
                    <a:schemeClr val="accent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Q</a:t>
              </a:r>
              <a:r>
                <a:rPr lang="es-ES" sz="1400" baseline="-25000" dirty="0">
                  <a:solidFill>
                    <a:schemeClr val="accent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</a:t>
              </a:r>
              <a:endParaRPr lang="en-US" sz="1400" baseline="-250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FC4B159-76EE-41F5-AB38-EB6304D59FDE}"/>
                </a:ext>
              </a:extLst>
            </p:cNvPr>
            <p:cNvSpPr txBox="1"/>
            <p:nvPr/>
          </p:nvSpPr>
          <p:spPr>
            <a:xfrm flipH="1">
              <a:off x="1296117" y="4846441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>
                  <a:latin typeface="+mj-lt"/>
                </a:rPr>
                <a:t>V</a:t>
              </a:r>
              <a:r>
                <a:rPr lang="es-ES" sz="1400" baseline="-25000" dirty="0">
                  <a:latin typeface="+mj-lt"/>
                </a:rPr>
                <a:t>c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9488CBD-CA26-48AB-A4D0-35DFB617F8F0}"/>
                </a:ext>
              </a:extLst>
            </p:cNvPr>
            <p:cNvSpPr txBox="1"/>
            <p:nvPr/>
          </p:nvSpPr>
          <p:spPr>
            <a:xfrm flipH="1">
              <a:off x="2648652" y="4850958"/>
              <a:ext cx="285663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accent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</a:t>
              </a:r>
              <a:r>
                <a:rPr lang="es-ES" sz="1400" baseline="-25000" dirty="0">
                  <a:solidFill>
                    <a:schemeClr val="accent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</a:t>
              </a:r>
              <a:endParaRPr lang="en-US" sz="1400" baseline="-250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7E67D50-6334-4839-B470-46138AA3DDE9}"/>
                </a:ext>
              </a:extLst>
            </p:cNvPr>
            <p:cNvSpPr txBox="1"/>
            <p:nvPr/>
          </p:nvSpPr>
          <p:spPr>
            <a:xfrm flipH="1">
              <a:off x="3208256" y="4854966"/>
              <a:ext cx="285663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accent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</a:t>
              </a:r>
              <a:r>
                <a:rPr lang="es-ES" sz="1400" baseline="-25000" dirty="0">
                  <a:solidFill>
                    <a:schemeClr val="accent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</a:t>
              </a:r>
              <a:r>
                <a:rPr lang="es-ES" sz="1400" dirty="0">
                  <a:solidFill>
                    <a:schemeClr val="accent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’</a:t>
              </a:r>
              <a:endParaRPr lang="en-US" sz="1400" baseline="-250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4FE5A5E-EF2F-42D2-AD7C-E80D0AC9BEE5}"/>
                </a:ext>
              </a:extLst>
            </p:cNvPr>
            <p:cNvSpPr txBox="1"/>
            <p:nvPr/>
          </p:nvSpPr>
          <p:spPr>
            <a:xfrm flipH="1">
              <a:off x="3675555" y="4847172"/>
              <a:ext cx="285663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accent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</a:t>
              </a:r>
              <a:r>
                <a:rPr lang="es-ES" sz="1400" baseline="-25000" dirty="0">
                  <a:solidFill>
                    <a:schemeClr val="accent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</a:t>
              </a:r>
              <a:endParaRPr lang="en-US" sz="1400" baseline="-250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26A6174-AF15-478A-8794-1B216CFA99E0}"/>
                </a:ext>
              </a:extLst>
            </p:cNvPr>
            <p:cNvSpPr/>
            <p:nvPr/>
          </p:nvSpPr>
          <p:spPr>
            <a:xfrm>
              <a:off x="1205245" y="4613275"/>
              <a:ext cx="299099" cy="22425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A498CE7-5A70-4F8A-8E3D-3CEA3D0C51A0}"/>
                </a:ext>
              </a:extLst>
            </p:cNvPr>
            <p:cNvSpPr/>
            <p:nvPr/>
          </p:nvSpPr>
          <p:spPr>
            <a:xfrm>
              <a:off x="1201741" y="3988300"/>
              <a:ext cx="2118862" cy="84339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285E2ED-7FEC-4419-B759-D60FEA86DB1A}"/>
                </a:ext>
              </a:extLst>
            </p:cNvPr>
            <p:cNvSpPr/>
            <p:nvPr/>
          </p:nvSpPr>
          <p:spPr>
            <a:xfrm>
              <a:off x="1201740" y="2607602"/>
              <a:ext cx="2621023" cy="223146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349643A-86E3-4D14-BD6E-617E387493EC}"/>
                </a:ext>
              </a:extLst>
            </p:cNvPr>
            <p:cNvSpPr txBox="1"/>
            <p:nvPr/>
          </p:nvSpPr>
          <p:spPr>
            <a:xfrm flipH="1">
              <a:off x="809335" y="2506760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>
                  <a:solidFill>
                    <a:schemeClr val="accent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Q</a:t>
              </a:r>
              <a:r>
                <a:rPr lang="es-ES" sz="1400" baseline="-25000" dirty="0">
                  <a:solidFill>
                    <a:schemeClr val="accent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</a:t>
              </a:r>
              <a:endParaRPr lang="en-US" sz="1400" baseline="-250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92EDDF2-6A9C-433E-BCB8-2C0DC182DE9D}"/>
              </a:ext>
            </a:extLst>
          </p:cNvPr>
          <p:cNvGrpSpPr/>
          <p:nvPr/>
        </p:nvGrpSpPr>
        <p:grpSpPr>
          <a:xfrm>
            <a:off x="3323915" y="3077235"/>
            <a:ext cx="687760" cy="1384791"/>
            <a:chOff x="3323915" y="2607593"/>
            <a:chExt cx="687760" cy="1384791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A2322350-DCA6-4E99-AE8E-DAF08125DB05}"/>
                </a:ext>
              </a:extLst>
            </p:cNvPr>
            <p:cNvSpPr/>
            <p:nvPr/>
          </p:nvSpPr>
          <p:spPr>
            <a:xfrm>
              <a:off x="3323915" y="2607595"/>
              <a:ext cx="502160" cy="138478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BFC5109C-82F8-430B-AF35-889FCE3974AA}"/>
                </a:ext>
              </a:extLst>
            </p:cNvPr>
            <p:cNvSpPr/>
            <p:nvPr/>
          </p:nvSpPr>
          <p:spPr>
            <a:xfrm flipH="1" flipV="1">
              <a:off x="3826072" y="2607593"/>
              <a:ext cx="185603" cy="138068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D1675A0-8141-46FE-B607-38842A6228D7}"/>
              </a:ext>
            </a:extLst>
          </p:cNvPr>
          <p:cNvGrpSpPr/>
          <p:nvPr/>
        </p:nvGrpSpPr>
        <p:grpSpPr>
          <a:xfrm>
            <a:off x="4683064" y="3079877"/>
            <a:ext cx="3059989" cy="1996949"/>
            <a:chOff x="8299018" y="2610235"/>
            <a:chExt cx="3059989" cy="1996949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9475905-EE59-478A-80D4-EFE76943F333}"/>
                </a:ext>
              </a:extLst>
            </p:cNvPr>
            <p:cNvSpPr/>
            <p:nvPr/>
          </p:nvSpPr>
          <p:spPr>
            <a:xfrm>
              <a:off x="9877054" y="2610235"/>
              <a:ext cx="1481953" cy="139237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C5C98FA5-D2B6-4147-8EBF-08E953705A1D}"/>
                </a:ext>
              </a:extLst>
            </p:cNvPr>
            <p:cNvSpPr/>
            <p:nvPr/>
          </p:nvSpPr>
          <p:spPr>
            <a:xfrm>
              <a:off x="9140399" y="2618734"/>
              <a:ext cx="736655" cy="138478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17F1484C-7389-4EB7-A290-64955438F795}"/>
                </a:ext>
              </a:extLst>
            </p:cNvPr>
            <p:cNvSpPr/>
            <p:nvPr/>
          </p:nvSpPr>
          <p:spPr>
            <a:xfrm>
              <a:off x="8299018" y="3997826"/>
              <a:ext cx="3059989" cy="60935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88163BFA-F521-4A0F-8918-00F7DCB27371}"/>
              </a:ext>
            </a:extLst>
          </p:cNvPr>
          <p:cNvGrpSpPr/>
          <p:nvPr/>
        </p:nvGrpSpPr>
        <p:grpSpPr>
          <a:xfrm>
            <a:off x="1201740" y="2268008"/>
            <a:ext cx="2813256" cy="3040701"/>
            <a:chOff x="1201740" y="1798366"/>
            <a:chExt cx="2813256" cy="3040701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1267E03-6681-4FBC-A2B3-69EA7655C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443" y="3988299"/>
              <a:ext cx="928293" cy="6262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FAA68D3-771B-438B-BD48-2E029C060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0603" y="2607604"/>
              <a:ext cx="502160" cy="13806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6A9413F-A683-47C9-A91A-5A0B89C7E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996" y="1798366"/>
              <a:ext cx="0" cy="8092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4D17265-F1C8-46A0-A6F2-B2D80A7E5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1740" y="4607183"/>
              <a:ext cx="304529" cy="2318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551C802-D6E9-45A9-87AB-8A0564F3B14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581" y="4614558"/>
              <a:ext cx="298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A1AC5B-509B-498C-AEB9-9AD74FD53122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36" y="3988299"/>
              <a:ext cx="5888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9FD607A-A96A-46D8-83DC-9CC4B431BDC7}"/>
                </a:ext>
              </a:extLst>
            </p:cNvPr>
            <p:cNvCxnSpPr>
              <a:cxnSpLocks/>
            </p:cNvCxnSpPr>
            <p:nvPr/>
          </p:nvCxnSpPr>
          <p:spPr>
            <a:xfrm>
              <a:off x="3822763" y="2607600"/>
              <a:ext cx="192233" cy="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7DA3BFB-E55C-4B25-9543-6E783C0938F2}"/>
              </a:ext>
            </a:extLst>
          </p:cNvPr>
          <p:cNvCxnSpPr>
            <a:cxnSpLocks/>
          </p:cNvCxnSpPr>
          <p:nvPr/>
        </p:nvCxnSpPr>
        <p:spPr>
          <a:xfrm flipV="1">
            <a:off x="4677044" y="2268008"/>
            <a:ext cx="3066009" cy="30333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A6E0D1C-15AA-4ECB-83F2-BB767980DBBE}"/>
              </a:ext>
            </a:extLst>
          </p:cNvPr>
          <p:cNvGrpSpPr/>
          <p:nvPr/>
        </p:nvGrpSpPr>
        <p:grpSpPr>
          <a:xfrm>
            <a:off x="686199" y="2268008"/>
            <a:ext cx="3575532" cy="3485256"/>
            <a:chOff x="686199" y="1798366"/>
            <a:chExt cx="3575532" cy="3485256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EE2E921-FCC8-4A0C-A313-D74DBD44AEBC}"/>
                </a:ext>
              </a:extLst>
            </p:cNvPr>
            <p:cNvSpPr/>
            <p:nvPr/>
          </p:nvSpPr>
          <p:spPr>
            <a:xfrm>
              <a:off x="1201741" y="1798366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FADDB3F-9439-44CD-B651-80BD0D4F865E}"/>
                </a:ext>
              </a:extLst>
            </p:cNvPr>
            <p:cNvSpPr txBox="1"/>
            <p:nvPr/>
          </p:nvSpPr>
          <p:spPr>
            <a:xfrm rot="16200000" flipH="1">
              <a:off x="437652" y="3237850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5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outflow</a:t>
              </a:r>
              <a:endParaRPr lang="en-US" sz="1500" b="1" baseline="-25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4799B99-14D5-48A9-A1FD-6A401C95E5F2}"/>
                </a:ext>
              </a:extLst>
            </p:cNvPr>
            <p:cNvSpPr txBox="1"/>
            <p:nvPr/>
          </p:nvSpPr>
          <p:spPr>
            <a:xfrm flipH="1">
              <a:off x="2449140" y="5052790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5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storage</a:t>
              </a:r>
              <a:endParaRPr lang="en-US" sz="1500" b="1" baseline="-25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E7AF8D7-0FB6-42C9-9738-D55BCAD7D7D8}"/>
              </a:ext>
            </a:extLst>
          </p:cNvPr>
          <p:cNvGrpSpPr/>
          <p:nvPr/>
        </p:nvGrpSpPr>
        <p:grpSpPr>
          <a:xfrm>
            <a:off x="4683065" y="2268008"/>
            <a:ext cx="3059991" cy="3546050"/>
            <a:chOff x="4683065" y="1798366"/>
            <a:chExt cx="3059991" cy="3546050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AD0ED20-EEC8-47AD-B420-2497AD6BA263}"/>
                </a:ext>
              </a:extLst>
            </p:cNvPr>
            <p:cNvSpPr/>
            <p:nvPr/>
          </p:nvSpPr>
          <p:spPr>
            <a:xfrm>
              <a:off x="4683066" y="1798366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354C97B-3844-420C-9C71-83E84F959439}"/>
                </a:ext>
              </a:extLst>
            </p:cNvPr>
            <p:cNvSpPr txBox="1"/>
            <p:nvPr/>
          </p:nvSpPr>
          <p:spPr>
            <a:xfrm flipH="1">
              <a:off x="5846087" y="5113584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5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inflow</a:t>
              </a:r>
              <a:endParaRPr lang="en-US" sz="1500" b="1" baseline="-25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4280110-4D36-40C0-A167-9C291ED5EA39}"/>
                </a:ext>
              </a:extLst>
            </p:cNvPr>
            <p:cNvSpPr/>
            <p:nvPr/>
          </p:nvSpPr>
          <p:spPr>
            <a:xfrm>
              <a:off x="4686472" y="4614558"/>
              <a:ext cx="223200" cy="22450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DC4F8F4-011A-4801-A09D-D1A2FC45A788}"/>
                </a:ext>
              </a:extLst>
            </p:cNvPr>
            <p:cNvSpPr/>
            <p:nvPr/>
          </p:nvSpPr>
          <p:spPr>
            <a:xfrm>
              <a:off x="4683066" y="3988398"/>
              <a:ext cx="842400" cy="84339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B67904F-FBD8-44CE-A90C-CA8CA7F714CC}"/>
                </a:ext>
              </a:extLst>
            </p:cNvPr>
            <p:cNvSpPr/>
            <p:nvPr/>
          </p:nvSpPr>
          <p:spPr>
            <a:xfrm>
              <a:off x="4683065" y="2607602"/>
              <a:ext cx="2232000" cy="223146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2C0979-D5A6-4157-9959-8E7B312420ED}"/>
              </a:ext>
            </a:extLst>
          </p:cNvPr>
          <p:cNvGrpSpPr/>
          <p:nvPr/>
        </p:nvGrpSpPr>
        <p:grpSpPr>
          <a:xfrm>
            <a:off x="6168101" y="3167394"/>
            <a:ext cx="260188" cy="448697"/>
            <a:chOff x="6210048" y="2900060"/>
            <a:chExt cx="260188" cy="44869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099926-2ACC-4A1D-9C9F-6D9754DCC615}"/>
                </a:ext>
              </a:extLst>
            </p:cNvPr>
            <p:cNvSpPr txBox="1"/>
            <p:nvPr/>
          </p:nvSpPr>
          <p:spPr>
            <a:xfrm flipH="1">
              <a:off x="6337218" y="2900060"/>
              <a:ext cx="133018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accent2">
                      <a:lumMod val="75000"/>
                    </a:schemeClr>
                  </a:solidFill>
                  <a:latin typeface="+mj-lt"/>
                </a:defRPr>
              </a:lvl1pPr>
            </a:lstStyle>
            <a:p>
              <a:r>
                <a:rPr lang="el-GR" sz="1400" dirty="0">
                  <a:solidFill>
                    <a:schemeClr val="accent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κ</a:t>
              </a:r>
              <a:endParaRPr lang="en-US" sz="14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F3C1635C-6FD7-4240-8DFA-3562865711F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210050" y="2950713"/>
              <a:ext cx="102102" cy="195569"/>
            </a:xfrm>
            <a:prstGeom prst="rtTriangl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0A23D3-B645-40BE-8805-73CDD4542C67}"/>
                </a:ext>
              </a:extLst>
            </p:cNvPr>
            <p:cNvSpPr txBox="1"/>
            <p:nvPr/>
          </p:nvSpPr>
          <p:spPr>
            <a:xfrm flipH="1">
              <a:off x="6210048" y="3133313"/>
              <a:ext cx="133018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accent2">
                      <a:lumMod val="75000"/>
                    </a:schemeClr>
                  </a:solidFill>
                  <a:latin typeface="+mj-lt"/>
                </a:defRPr>
              </a:lvl1pPr>
            </a:lstStyle>
            <a:p>
              <a:r>
                <a:rPr lang="es-ES" sz="1400" dirty="0">
                  <a:solidFill>
                    <a:schemeClr val="accent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</a:t>
              </a:r>
              <a:endParaRPr lang="en-US" sz="14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0FD2646-F03C-4D5A-841D-3C98BA346D16}"/>
              </a:ext>
            </a:extLst>
          </p:cNvPr>
          <p:cNvSpPr txBox="1"/>
          <p:nvPr/>
        </p:nvSpPr>
        <p:spPr>
          <a:xfrm>
            <a:off x="8277407" y="2820410"/>
            <a:ext cx="3483045" cy="192360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93 </a:t>
            </a:r>
            <a:r>
              <a:rPr lang="es-ES" sz="17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reservoirs</a:t>
            </a:r>
            <a:r>
              <a:rPr lang="es-E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sz="17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lang="es-E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sz="17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ResOpsUS</a:t>
            </a:r>
            <a:endParaRPr lang="en-US" sz="1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Optimization algorithm: SCE-UA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Objective</a:t>
            </a:r>
            <a:r>
              <a:rPr lang="es-E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sz="17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function</a:t>
            </a:r>
            <a:r>
              <a:rPr lang="es-E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: KGE’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Target variable: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Outflow</a:t>
            </a:r>
            <a:endParaRPr lang="es-ES" sz="1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Outflow</a:t>
            </a:r>
            <a:r>
              <a:rPr lang="es-E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 &amp; </a:t>
            </a:r>
            <a:r>
              <a:rPr lang="es-ES" sz="17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storage</a:t>
            </a:r>
            <a:endParaRPr lang="en-US" sz="1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A5EC8C8-BD82-415E-A9E6-A67351E4DF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" y="6466114"/>
            <a:ext cx="360000" cy="360000"/>
          </a:xfrm>
          <a:prstGeom prst="rect">
            <a:avLst/>
          </a:prstGeom>
        </p:spPr>
      </p:pic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4ECA54F6-5380-4EBF-B7D4-509B0E41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3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666CE0-2140-4129-AF57-A395944D3075}"/>
              </a:ext>
            </a:extLst>
          </p:cNvPr>
          <p:cNvSpPr txBox="1"/>
          <p:nvPr/>
        </p:nvSpPr>
        <p:spPr>
          <a:xfrm>
            <a:off x="390553" y="6484605"/>
            <a:ext cx="489697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github.com/casadoj/</a:t>
            </a:r>
            <a:r>
              <a:rPr lang="es-ES" sz="14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LF_water_bodies</a:t>
            </a:r>
            <a:r>
              <a:rPr lang="es-E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/docs/</a:t>
            </a:r>
            <a:r>
              <a:rPr lang="es-ES" sz="14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calibration_US.md</a:t>
            </a:r>
            <a:endParaRPr lang="en-US" sz="1400" dirty="0">
              <a:solidFill>
                <a:schemeClr val="accent5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7333C7-AFE6-4B85-8C0F-AA60B9F6F133}"/>
              </a:ext>
            </a:extLst>
          </p:cNvPr>
          <p:cNvSpPr txBox="1"/>
          <p:nvPr/>
        </p:nvSpPr>
        <p:spPr>
          <a:xfrm>
            <a:off x="970722" y="1327339"/>
            <a:ext cx="77693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+mj-lt"/>
              </a:rPr>
              <a:t>Calibration of the current routine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1D7689A9-F309-4B6A-A7F2-DC9EBA1D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</p:spPr>
        <p:txBody>
          <a:bodyPr/>
          <a:lstStyle/>
          <a:p>
            <a:r>
              <a:rPr lang="en-US" dirty="0"/>
              <a:t>Reservoirs, lakes, and wetlands</a:t>
            </a:r>
          </a:p>
        </p:txBody>
      </p:sp>
    </p:spTree>
    <p:extLst>
      <p:ext uri="{BB962C8B-B14F-4D97-AF65-F5344CB8AC3E}">
        <p14:creationId xmlns:p14="http://schemas.microsoft.com/office/powerpoint/2010/main" val="341856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9519FA-3DA0-4A2C-B445-6662AF8CEB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" y="1766846"/>
            <a:ext cx="10800000" cy="34352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1FC4D2-891A-4309-8929-193B7CBDCAAB}"/>
              </a:ext>
            </a:extLst>
          </p:cNvPr>
          <p:cNvSpPr txBox="1"/>
          <p:nvPr/>
        </p:nvSpPr>
        <p:spPr>
          <a:xfrm>
            <a:off x="1091572" y="5357606"/>
            <a:ext cx="88884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>
                <a:latin typeface="+mj-lt"/>
              </a:defRPr>
            </a:lvl2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Calibrating only storage gives surprisingly good results 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→ global storage data sets from satellite data: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GRSAD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  <a:hlinkClick r:id="rId5"/>
              </a:rPr>
              <a:t>ReaLSAT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6"/>
              </a:rPr>
              <a:t>ReGeom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7"/>
              </a:rPr>
              <a:t>DAHITI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8"/>
              </a:rPr>
              <a:t>Res-CN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AEB871-D725-4D69-8A69-B7CF6A6C6D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" y="6466114"/>
            <a:ext cx="360000" cy="360000"/>
          </a:xfrm>
          <a:prstGeom prst="rect">
            <a:avLst/>
          </a:prstGeom>
        </p:spPr>
      </p:pic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65CB52D-D628-4C66-A18E-0ABCD86D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4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37754-AF8C-4C2A-B177-F8DFE5508343}"/>
              </a:ext>
            </a:extLst>
          </p:cNvPr>
          <p:cNvSpPr txBox="1"/>
          <p:nvPr/>
        </p:nvSpPr>
        <p:spPr>
          <a:xfrm>
            <a:off x="970722" y="1327339"/>
            <a:ext cx="77693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+mj-lt"/>
              </a:rPr>
              <a:t>Calibration of the current routine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5D6F221-9078-4F0A-84CE-1EE08BA9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</p:spPr>
        <p:txBody>
          <a:bodyPr/>
          <a:lstStyle/>
          <a:p>
            <a:r>
              <a:rPr lang="en-US" dirty="0"/>
              <a:t>Reservoirs, lakes, and wetlands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066D5-3137-42F0-BA49-8DBB1DDECE60}"/>
              </a:ext>
            </a:extLst>
          </p:cNvPr>
          <p:cNvSpPr txBox="1"/>
          <p:nvPr/>
        </p:nvSpPr>
        <p:spPr>
          <a:xfrm>
            <a:off x="390553" y="6484605"/>
            <a:ext cx="489697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github.com/casadoj/</a:t>
            </a:r>
            <a:r>
              <a:rPr lang="es-ES" sz="14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LF_water_bodies</a:t>
            </a:r>
            <a:r>
              <a:rPr lang="es-E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/docs/</a:t>
            </a:r>
            <a:r>
              <a:rPr lang="es-ES" sz="1400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calibration_US.md</a:t>
            </a:r>
            <a:endParaRPr lang="en-US" sz="1400" dirty="0">
              <a:solidFill>
                <a:schemeClr val="accent5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21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BA7213E1-3576-40C0-9055-263AB336250B}"/>
              </a:ext>
            </a:extLst>
          </p:cNvPr>
          <p:cNvSpPr/>
          <p:nvPr/>
        </p:nvSpPr>
        <p:spPr>
          <a:xfrm>
            <a:off x="4038204" y="2029396"/>
            <a:ext cx="223527" cy="82488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A498CE7-5A70-4F8A-8E3D-3CEA3D0C51A0}"/>
              </a:ext>
            </a:extLst>
          </p:cNvPr>
          <p:cNvSpPr/>
          <p:nvPr/>
        </p:nvSpPr>
        <p:spPr>
          <a:xfrm>
            <a:off x="1201737" y="4166485"/>
            <a:ext cx="1800000" cy="9000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85E2ED-7FEC-4419-B759-D60FEA86DB1A}"/>
              </a:ext>
            </a:extLst>
          </p:cNvPr>
          <p:cNvSpPr/>
          <p:nvPr/>
        </p:nvSpPr>
        <p:spPr>
          <a:xfrm>
            <a:off x="1201740" y="2850251"/>
            <a:ext cx="2836464" cy="2220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5245F4-9DB9-4C0E-90FE-AA52BE6822C5}"/>
              </a:ext>
            </a:extLst>
          </p:cNvPr>
          <p:cNvSpPr>
            <a:spLocks noChangeAspect="1"/>
          </p:cNvSpPr>
          <p:nvPr/>
        </p:nvSpPr>
        <p:spPr>
          <a:xfrm>
            <a:off x="1201971" y="4616843"/>
            <a:ext cx="900000" cy="4500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FEBDAE-EB63-4172-95A0-016B72DFBD1C}"/>
              </a:ext>
            </a:extLst>
          </p:cNvPr>
          <p:cNvSpPr/>
          <p:nvPr/>
        </p:nvSpPr>
        <p:spPr>
          <a:xfrm>
            <a:off x="1202874" y="2850251"/>
            <a:ext cx="1800000" cy="221673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10FFB1C-814A-47CB-801D-185B4E80077A}"/>
              </a:ext>
            </a:extLst>
          </p:cNvPr>
          <p:cNvCxnSpPr>
            <a:cxnSpLocks/>
          </p:cNvCxnSpPr>
          <p:nvPr/>
        </p:nvCxnSpPr>
        <p:spPr>
          <a:xfrm flipV="1">
            <a:off x="4038204" y="2854284"/>
            <a:ext cx="223527" cy="1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B3CCD6DA-A6F1-4499-85FB-920B3C03D938}"/>
              </a:ext>
            </a:extLst>
          </p:cNvPr>
          <p:cNvSpPr/>
          <p:nvPr/>
        </p:nvSpPr>
        <p:spPr>
          <a:xfrm>
            <a:off x="3008895" y="2415246"/>
            <a:ext cx="1029308" cy="432506"/>
          </a:xfrm>
          <a:prstGeom prst="triangle">
            <a:avLst>
              <a:gd name="adj" fmla="val 100000"/>
            </a:avLst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B0B07E1-4D45-48EE-B04C-04E8968DD4DE}"/>
              </a:ext>
            </a:extLst>
          </p:cNvPr>
          <p:cNvSpPr/>
          <p:nvPr/>
        </p:nvSpPr>
        <p:spPr>
          <a:xfrm>
            <a:off x="4039107" y="2028914"/>
            <a:ext cx="223527" cy="825369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C02CE0-AC06-464D-B7BB-6212BBD1E902}"/>
              </a:ext>
            </a:extLst>
          </p:cNvPr>
          <p:cNvGrpSpPr/>
          <p:nvPr/>
        </p:nvGrpSpPr>
        <p:grpSpPr>
          <a:xfrm>
            <a:off x="638993" y="2029883"/>
            <a:ext cx="3379431" cy="3375492"/>
            <a:chOff x="1285875" y="1362075"/>
            <a:chExt cx="4086225" cy="40814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23F013-8D5C-4E43-991E-9A56643BE8CA}"/>
                </a:ext>
              </a:extLst>
            </p:cNvPr>
            <p:cNvSpPr/>
            <p:nvPr/>
          </p:nvSpPr>
          <p:spPr>
            <a:xfrm>
              <a:off x="1285875" y="1362075"/>
              <a:ext cx="285750" cy="3381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DDC281-5D16-498C-8E3E-26759A1E9BFA}"/>
                </a:ext>
              </a:extLst>
            </p:cNvPr>
            <p:cNvGrpSpPr/>
            <p:nvPr/>
          </p:nvGrpSpPr>
          <p:grpSpPr>
            <a:xfrm>
              <a:off x="2024061" y="5129213"/>
              <a:ext cx="3348039" cy="314324"/>
              <a:chOff x="2024061" y="5129213"/>
              <a:chExt cx="3348039" cy="31432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680208-30D7-44D5-B713-69334A7988DA}"/>
                  </a:ext>
                </a:extLst>
              </p:cNvPr>
              <p:cNvSpPr/>
              <p:nvPr/>
            </p:nvSpPr>
            <p:spPr>
              <a:xfrm>
                <a:off x="2024061" y="5129213"/>
                <a:ext cx="3348039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55BB48B-4694-4A6E-8435-95713BBFA8DF}"/>
                  </a:ext>
                </a:extLst>
              </p:cNvPr>
              <p:cNvSpPr/>
              <p:nvPr/>
            </p:nvSpPr>
            <p:spPr>
              <a:xfrm>
                <a:off x="4881561" y="5286375"/>
                <a:ext cx="490539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D7C06A56-7E8F-4D85-A1A2-FFC6CCD4A3A6}"/>
              </a:ext>
            </a:extLst>
          </p:cNvPr>
          <p:cNvSpPr txBox="1"/>
          <p:nvPr/>
        </p:nvSpPr>
        <p:spPr>
          <a:xfrm flipH="1">
            <a:off x="625255" y="4486887"/>
            <a:ext cx="545529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0.5·Q</a:t>
            </a:r>
            <a:r>
              <a:rPr lang="es-ES" sz="1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endParaRPr lang="en-US" sz="1400" baseline="-25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A13D3B5-5CFD-4C83-85F8-91ECB623726C}"/>
              </a:ext>
            </a:extLst>
          </p:cNvPr>
          <p:cNvSpPr txBox="1"/>
          <p:nvPr/>
        </p:nvSpPr>
        <p:spPr>
          <a:xfrm flipH="1">
            <a:off x="833548" y="4083067"/>
            <a:ext cx="33876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Q</a:t>
            </a:r>
            <a:r>
              <a:rPr lang="es-ES" sz="1400" b="1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endParaRPr lang="en-US" sz="1400" b="1" baseline="-25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FC4B159-76EE-41F5-AB38-EB6304D59FDE}"/>
              </a:ext>
            </a:extLst>
          </p:cNvPr>
          <p:cNvSpPr txBox="1"/>
          <p:nvPr/>
        </p:nvSpPr>
        <p:spPr>
          <a:xfrm flipH="1">
            <a:off x="1785069" y="5078689"/>
            <a:ext cx="421319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0.5·V</a:t>
            </a:r>
            <a:r>
              <a:rPr lang="es-ES" sz="1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</a:t>
            </a:r>
            <a:endParaRPr lang="en-US" sz="1400" baseline="-25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9488CBD-CA26-48AB-A4D0-35DFB617F8F0}"/>
              </a:ext>
            </a:extLst>
          </p:cNvPr>
          <p:cNvSpPr txBox="1"/>
          <p:nvPr/>
        </p:nvSpPr>
        <p:spPr>
          <a:xfrm flipH="1">
            <a:off x="2880707" y="5068862"/>
            <a:ext cx="2856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lang="es-ES" sz="1400" b="1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f</a:t>
            </a:r>
            <a:endParaRPr lang="en-US" sz="1400" b="1" baseline="-25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4FE5A5E-EF2F-42D2-AD7C-E80D0AC9BEE5}"/>
              </a:ext>
            </a:extLst>
          </p:cNvPr>
          <p:cNvSpPr txBox="1"/>
          <p:nvPr/>
        </p:nvSpPr>
        <p:spPr>
          <a:xfrm flipH="1">
            <a:off x="3890832" y="5071069"/>
            <a:ext cx="2856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lang="es-ES" sz="1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endParaRPr lang="en-US" sz="1400" baseline="-25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349643A-86E3-4D14-BD6E-617E387493EC}"/>
              </a:ext>
            </a:extLst>
          </p:cNvPr>
          <p:cNvSpPr txBox="1"/>
          <p:nvPr/>
        </p:nvSpPr>
        <p:spPr>
          <a:xfrm flipH="1">
            <a:off x="809335" y="2738277"/>
            <a:ext cx="33876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Q</a:t>
            </a:r>
            <a:r>
              <a:rPr lang="es-ES" sz="1400" b="1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f</a:t>
            </a:r>
            <a:endParaRPr lang="en-US" sz="1400" b="1" baseline="-25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4D17265-F1C8-46A0-A6F2-B2D80A7E5F90}"/>
              </a:ext>
            </a:extLst>
          </p:cNvPr>
          <p:cNvCxnSpPr>
            <a:cxnSpLocks/>
          </p:cNvCxnSpPr>
          <p:nvPr/>
        </p:nvCxnSpPr>
        <p:spPr>
          <a:xfrm flipV="1">
            <a:off x="1224424" y="4613103"/>
            <a:ext cx="877313" cy="4542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A6E0D1C-15AA-4ECB-83F2-BB767980DBBE}"/>
              </a:ext>
            </a:extLst>
          </p:cNvPr>
          <p:cNvGrpSpPr/>
          <p:nvPr/>
        </p:nvGrpSpPr>
        <p:grpSpPr>
          <a:xfrm>
            <a:off x="686199" y="2029883"/>
            <a:ext cx="3575532" cy="3485256"/>
            <a:chOff x="686199" y="1798366"/>
            <a:chExt cx="3575532" cy="3485256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EE2E921-FCC8-4A0C-A313-D74DBD44AEBC}"/>
                </a:ext>
              </a:extLst>
            </p:cNvPr>
            <p:cNvSpPr/>
            <p:nvPr/>
          </p:nvSpPr>
          <p:spPr>
            <a:xfrm>
              <a:off x="1201741" y="1798366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FADDB3F-9439-44CD-B651-80BD0D4F865E}"/>
                </a:ext>
              </a:extLst>
            </p:cNvPr>
            <p:cNvSpPr txBox="1"/>
            <p:nvPr/>
          </p:nvSpPr>
          <p:spPr>
            <a:xfrm rot="16200000" flipH="1">
              <a:off x="437652" y="3237850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500" b="1">
                  <a:latin typeface="Calibri Light" panose="020F0302020204030204" pitchFamily="34" charset="0"/>
                  <a:cs typeface="Calibri Light" panose="020F0302020204030204" pitchFamily="34" charset="0"/>
                </a:rPr>
                <a:t>outflow</a:t>
              </a:r>
              <a:endParaRPr lang="en-US" sz="1500" b="1" baseline="-250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4799B99-14D5-48A9-A1FD-6A401C95E5F2}"/>
                </a:ext>
              </a:extLst>
            </p:cNvPr>
            <p:cNvSpPr txBox="1"/>
            <p:nvPr/>
          </p:nvSpPr>
          <p:spPr>
            <a:xfrm flipH="1">
              <a:off x="2449140" y="5052790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5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storage</a:t>
              </a:r>
              <a:endParaRPr lang="en-US" sz="1500" b="1" baseline="-25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E7AF8D7-0FB6-42C9-9738-D55BCAD7D7D8}"/>
              </a:ext>
            </a:extLst>
          </p:cNvPr>
          <p:cNvGrpSpPr/>
          <p:nvPr/>
        </p:nvGrpSpPr>
        <p:grpSpPr>
          <a:xfrm>
            <a:off x="4677419" y="2029883"/>
            <a:ext cx="3065637" cy="3546050"/>
            <a:chOff x="4677419" y="1798366"/>
            <a:chExt cx="3065637" cy="354605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4280110-4D36-40C0-A167-9C291ED5EA39}"/>
                </a:ext>
              </a:extLst>
            </p:cNvPr>
            <p:cNvSpPr/>
            <p:nvPr/>
          </p:nvSpPr>
          <p:spPr>
            <a:xfrm>
              <a:off x="4677419" y="4381586"/>
              <a:ext cx="450000" cy="45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DC4F8F4-011A-4801-A09D-D1A2FC45A788}"/>
                </a:ext>
              </a:extLst>
            </p:cNvPr>
            <p:cNvSpPr/>
            <p:nvPr/>
          </p:nvSpPr>
          <p:spPr>
            <a:xfrm>
              <a:off x="4683066" y="3934967"/>
              <a:ext cx="900000" cy="90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B67904F-FBD8-44CE-A90C-CA8CA7F714CC}"/>
                </a:ext>
              </a:extLst>
            </p:cNvPr>
            <p:cNvSpPr/>
            <p:nvPr/>
          </p:nvSpPr>
          <p:spPr>
            <a:xfrm>
              <a:off x="4683065" y="2616458"/>
              <a:ext cx="2221200" cy="222260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AD0ED20-EEC8-47AD-B420-2497AD6BA263}"/>
                </a:ext>
              </a:extLst>
            </p:cNvPr>
            <p:cNvSpPr/>
            <p:nvPr/>
          </p:nvSpPr>
          <p:spPr>
            <a:xfrm>
              <a:off x="4683066" y="1798366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354C97B-3844-420C-9C71-83E84F959439}"/>
                </a:ext>
              </a:extLst>
            </p:cNvPr>
            <p:cNvSpPr txBox="1"/>
            <p:nvPr/>
          </p:nvSpPr>
          <p:spPr>
            <a:xfrm flipH="1">
              <a:off x="5846087" y="5113584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5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inflow</a:t>
              </a:r>
              <a:endParaRPr lang="en-US" sz="1500" b="1" baseline="-25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A22065E-7567-41EE-A8B6-E9A557C8B8F2}"/>
              </a:ext>
            </a:extLst>
          </p:cNvPr>
          <p:cNvCxnSpPr>
            <a:cxnSpLocks/>
          </p:cNvCxnSpPr>
          <p:nvPr/>
        </p:nvCxnSpPr>
        <p:spPr>
          <a:xfrm flipV="1">
            <a:off x="2115474" y="2846000"/>
            <a:ext cx="893422" cy="177245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D54A9FC2-E6ED-4554-A03C-09AA80EC4E1F}"/>
              </a:ext>
            </a:extLst>
          </p:cNvPr>
          <p:cNvSpPr/>
          <p:nvPr/>
        </p:nvSpPr>
        <p:spPr>
          <a:xfrm rot="16200000" flipH="1" flipV="1">
            <a:off x="-880504" y="-485683"/>
            <a:ext cx="5991956" cy="4216310"/>
          </a:xfrm>
          <a:prstGeom prst="arc">
            <a:avLst>
              <a:gd name="adj1" fmla="val 18182925"/>
              <a:gd name="adj2" fmla="val 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D56879-8EC8-456F-BF8D-0EE5F6E46E16}"/>
              </a:ext>
            </a:extLst>
          </p:cNvPr>
          <p:cNvCxnSpPr>
            <a:cxnSpLocks/>
          </p:cNvCxnSpPr>
          <p:nvPr/>
        </p:nvCxnSpPr>
        <p:spPr>
          <a:xfrm flipV="1">
            <a:off x="3008896" y="2418839"/>
            <a:ext cx="1035330" cy="426536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A350CD7-3A6F-4864-9343-D50A1AF937FB}"/>
              </a:ext>
            </a:extLst>
          </p:cNvPr>
          <p:cNvSpPr txBox="1"/>
          <p:nvPr/>
        </p:nvSpPr>
        <p:spPr>
          <a:xfrm flipH="1">
            <a:off x="3920910" y="2509769"/>
            <a:ext cx="604259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algn="l"/>
            <a:r>
              <a:rPr lang="el-GR" sz="1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κ</a:t>
            </a:r>
            <a:endParaRPr lang="en-US" sz="14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E276F3-CB83-48B3-8A42-FFB4D3E45F27}"/>
              </a:ext>
            </a:extLst>
          </p:cNvPr>
          <p:cNvSpPr txBox="1"/>
          <p:nvPr/>
        </p:nvSpPr>
        <p:spPr>
          <a:xfrm flipH="1">
            <a:off x="3695626" y="2679770"/>
            <a:ext cx="13301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D8FB1726-5599-46BD-98C0-AC1BC4A3D37E}"/>
              </a:ext>
            </a:extLst>
          </p:cNvPr>
          <p:cNvSpPr>
            <a:spLocks noChangeAspect="1"/>
          </p:cNvSpPr>
          <p:nvPr/>
        </p:nvSpPr>
        <p:spPr>
          <a:xfrm>
            <a:off x="3642886" y="2570027"/>
            <a:ext cx="216000" cy="90761"/>
          </a:xfrm>
          <a:prstGeom prst="triangle">
            <a:avLst>
              <a:gd name="adj" fmla="val 100000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57E2BB4-4DCB-40E3-9210-8146753B78D4}"/>
              </a:ext>
            </a:extLst>
          </p:cNvPr>
          <p:cNvCxnSpPr>
            <a:cxnSpLocks/>
          </p:cNvCxnSpPr>
          <p:nvPr/>
        </p:nvCxnSpPr>
        <p:spPr>
          <a:xfrm>
            <a:off x="3797333" y="5761562"/>
            <a:ext cx="2774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3E44607-5FCF-4A01-BB2B-30570D1AD4FC}"/>
              </a:ext>
            </a:extLst>
          </p:cNvPr>
          <p:cNvSpPr txBox="1"/>
          <p:nvPr/>
        </p:nvSpPr>
        <p:spPr>
          <a:xfrm flipH="1">
            <a:off x="4176495" y="5625253"/>
            <a:ext cx="1003147" cy="2308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500">
                <a:latin typeface="+mj-lt"/>
              </a:rPr>
              <a:t>inflow &lt; Q</a:t>
            </a:r>
            <a:r>
              <a:rPr lang="en-US" sz="1500" baseline="-25000">
                <a:latin typeface="+mj-lt"/>
              </a:rPr>
              <a:t>f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610DA5C-AB71-4360-B8DC-191323C26211}"/>
              </a:ext>
            </a:extLst>
          </p:cNvPr>
          <p:cNvCxnSpPr>
            <a:cxnSpLocks/>
          </p:cNvCxnSpPr>
          <p:nvPr/>
        </p:nvCxnSpPr>
        <p:spPr>
          <a:xfrm>
            <a:off x="3797333" y="6055114"/>
            <a:ext cx="27741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084B9F5-E58D-4F06-ADA0-769E2D18BDEF}"/>
              </a:ext>
            </a:extLst>
          </p:cNvPr>
          <p:cNvSpPr txBox="1"/>
          <p:nvPr/>
        </p:nvSpPr>
        <p:spPr>
          <a:xfrm flipH="1">
            <a:off x="4176495" y="5918805"/>
            <a:ext cx="1003147" cy="2308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500">
                <a:latin typeface="+mj-lt"/>
              </a:rPr>
              <a:t>inflow ≥ Q</a:t>
            </a:r>
            <a:r>
              <a:rPr lang="en-US" sz="1500" baseline="-25000">
                <a:latin typeface="+mj-lt"/>
              </a:rPr>
              <a:t>f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902C77C-BE35-4263-8363-3C7FA9782ED2}"/>
              </a:ext>
            </a:extLst>
          </p:cNvPr>
          <p:cNvSpPr txBox="1"/>
          <p:nvPr/>
        </p:nvSpPr>
        <p:spPr>
          <a:xfrm>
            <a:off x="8069089" y="2807603"/>
            <a:ext cx="4005926" cy="120032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Evolution from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Burek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et al. (2013)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All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parameters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 are </a:t>
            </a:r>
            <a:r>
              <a:rPr lang="es-E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reservoir-specific</a:t>
            </a: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 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 reservoir use</a:t>
            </a:r>
          </a:p>
        </p:txBody>
      </p:sp>
      <p:sp>
        <p:nvSpPr>
          <p:cNvPr id="138" name="Slide Number Placeholder 4">
            <a:extLst>
              <a:ext uri="{FF2B5EF4-FFF2-40B4-BE49-F238E27FC236}">
                <a16:creationId xmlns:a16="http://schemas.microsoft.com/office/drawing/2014/main" id="{D3950D09-FB56-443A-9E89-406AC6AA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5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38A97A-4D7A-42C1-B00C-30DC97CDBB23}"/>
              </a:ext>
            </a:extLst>
          </p:cNvPr>
          <p:cNvSpPr txBox="1"/>
          <p:nvPr/>
        </p:nvSpPr>
        <p:spPr>
          <a:xfrm>
            <a:off x="970722" y="1327339"/>
            <a:ext cx="77693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+mj-lt"/>
              </a:rPr>
              <a:t>Approach by Hanazaki et al. (2022)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633CDA31-4EB6-4C53-8682-AEFDDEDF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</p:spPr>
        <p:txBody>
          <a:bodyPr/>
          <a:lstStyle/>
          <a:p>
            <a:r>
              <a:rPr lang="en-US" dirty="0"/>
              <a:t>Reservoirs, lakes, and wetlands</a:t>
            </a:r>
          </a:p>
        </p:txBody>
      </p:sp>
    </p:spTree>
    <p:extLst>
      <p:ext uri="{BB962C8B-B14F-4D97-AF65-F5344CB8AC3E}">
        <p14:creationId xmlns:p14="http://schemas.microsoft.com/office/powerpoint/2010/main" val="15652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00" grpId="0" animBg="1"/>
      <p:bldP spid="101" grpId="0" animBg="1"/>
      <p:bldP spid="60" grpId="0" animBg="1"/>
      <p:bldP spid="62" grpId="0" animBg="1"/>
      <p:bldP spid="82" grpId="0" animBg="1"/>
      <p:bldP spid="83" grpId="0" animBg="1"/>
      <p:bldP spid="175" grpId="0"/>
      <p:bldP spid="176" grpId="0"/>
      <p:bldP spid="185" grpId="0"/>
      <p:bldP spid="186" grpId="0"/>
      <p:bldP spid="188" grpId="0"/>
      <p:bldP spid="177" grpId="0"/>
      <p:bldP spid="11" grpId="0" animBg="1"/>
      <p:bldP spid="84" grpId="0"/>
      <p:bldP spid="86" grpId="0"/>
      <p:bldP spid="87" grpId="0" animBg="1"/>
      <p:bldP spid="94" grpId="0"/>
      <p:bldP spid="102" grpId="0"/>
      <p:bldP spid="1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>
            <a:extLst>
              <a:ext uri="{FF2B5EF4-FFF2-40B4-BE49-F238E27FC236}">
                <a16:creationId xmlns:a16="http://schemas.microsoft.com/office/drawing/2014/main" id="{3902C77C-BE35-4263-8363-3C7FA9782ED2}"/>
              </a:ext>
            </a:extLst>
          </p:cNvPr>
          <p:cNvSpPr txBox="1"/>
          <p:nvPr/>
        </p:nvSpPr>
        <p:spPr>
          <a:xfrm>
            <a:off x="970723" y="5107030"/>
            <a:ext cx="5238750" cy="113877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Performance: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Similar in terms of </a:t>
            </a:r>
            <a:r>
              <a:rPr lang="en-US" sz="17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Higher in terms of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Less realistic hydrographs </a:t>
            </a:r>
            <a:r>
              <a:rPr lang="en-GB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→</a:t>
            </a: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 need for other metric?</a:t>
            </a:r>
          </a:p>
        </p:txBody>
      </p:sp>
      <p:sp>
        <p:nvSpPr>
          <p:cNvPr id="138" name="Slide Number Placeholder 4">
            <a:extLst>
              <a:ext uri="{FF2B5EF4-FFF2-40B4-BE49-F238E27FC236}">
                <a16:creationId xmlns:a16="http://schemas.microsoft.com/office/drawing/2014/main" id="{D3950D09-FB56-443A-9E89-406AC6AA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6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38A97A-4D7A-42C1-B00C-30DC97CDBB23}"/>
              </a:ext>
            </a:extLst>
          </p:cNvPr>
          <p:cNvSpPr txBox="1"/>
          <p:nvPr/>
        </p:nvSpPr>
        <p:spPr>
          <a:xfrm>
            <a:off x="970722" y="1327339"/>
            <a:ext cx="77693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+mj-lt"/>
              </a:rPr>
              <a:t>Approach by Hanazaki et al. (2022)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633CDA31-4EB6-4C53-8682-AEFDDEDF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</p:spPr>
        <p:txBody>
          <a:bodyPr/>
          <a:lstStyle/>
          <a:p>
            <a:r>
              <a:rPr lang="en-US" dirty="0"/>
              <a:t>Reservoirs, lakes, and wetlands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992A2-7CE1-4A69-871D-AF2B532B6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04" y="1853243"/>
            <a:ext cx="4735584" cy="3125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B2EB6-A91A-4E2A-89FF-F8784CF03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72" y="1758226"/>
            <a:ext cx="5671723" cy="427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3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6CBEAB-0A0A-463E-A7F8-57D1A920E0A1}"/>
              </a:ext>
            </a:extLst>
          </p:cNvPr>
          <p:cNvSpPr txBox="1"/>
          <p:nvPr/>
        </p:nvSpPr>
        <p:spPr>
          <a:xfrm>
            <a:off x="970722" y="2192760"/>
            <a:ext cx="7392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Estimate parameters based on observed data</a:t>
            </a:r>
          </a:p>
          <a:p>
            <a:pPr marL="742950" lvl="1" indent="-285750">
              <a:buFont typeface="Calibri" panose="020F0502020204030204" pitchFamily="34" charset="0"/>
              <a:buChar char="‒"/>
            </a:pPr>
            <a:r>
              <a:rPr lang="en-US" strike="sngStrike" dirty="0">
                <a:latin typeface="Calibri Light" panose="020F0302020204030204" pitchFamily="34" charset="0"/>
                <a:cs typeface="Calibri Light" panose="020F0302020204030204" pitchFamily="34" charset="0"/>
              </a:rPr>
              <a:t>Bivariable calibration: storage &amp; outflow</a:t>
            </a:r>
          </a:p>
          <a:p>
            <a:pPr marL="742950" lvl="1" indent="-285750">
              <a:buFont typeface="Calibri" panose="020F0502020204030204" pitchFamily="34" charset="0"/>
              <a:buChar char="‒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Regionalization of parameters based on reservoir use</a:t>
            </a:r>
          </a:p>
          <a:p>
            <a:pPr marL="742950" lvl="1" indent="-285750">
              <a:buFont typeface="Calibri" panose="020F0502020204030204" pitchFamily="34" charset="0"/>
              <a:buChar char="‒"/>
            </a:pPr>
            <a:endParaRPr lang="en-US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>
                <a:latin typeface="Calibri Light" panose="020F0302020204030204" pitchFamily="34" charset="0"/>
                <a:cs typeface="Calibri Light" panose="020F0302020204030204" pitchFamily="34" charset="0"/>
              </a:rPr>
              <a:t>Test the evolution of </a:t>
            </a:r>
            <a:r>
              <a:rPr lang="en-US" strike="sngStrik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Burek</a:t>
            </a:r>
            <a:r>
              <a:rPr lang="en-US" strike="sngStrike" dirty="0">
                <a:latin typeface="Calibri Light" panose="020F0302020204030204" pitchFamily="34" charset="0"/>
                <a:cs typeface="Calibri Light" panose="020F0302020204030204" pitchFamily="34" charset="0"/>
              </a:rPr>
              <a:t> 2013 by </a:t>
            </a:r>
            <a:r>
              <a:rPr lang="en-US" strike="sngStrike" dirty="0">
                <a:latin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Hanazaki et al. (2022)</a:t>
            </a:r>
            <a:endParaRPr lang="en-US" strike="sngStrik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Test the approach to seasonality by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Turner et al. (2021)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Deep learning?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Ramos-Oliveira et al. (2023)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5"/>
              </a:rPr>
              <a:t>Liu et al. (2019)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/>
              <a:t>→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SEED-FD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647C6-B83E-4F9D-8C42-64C3C90A5F25}"/>
              </a:ext>
            </a:extLst>
          </p:cNvPr>
          <p:cNvSpPr txBox="1"/>
          <p:nvPr/>
        </p:nvSpPr>
        <p:spPr>
          <a:xfrm>
            <a:off x="970722" y="1327339"/>
            <a:ext cx="77693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+mj-lt"/>
              </a:rPr>
              <a:t>Following steps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EB72513-FA35-4FC2-BDC0-4060DE57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</p:spPr>
        <p:txBody>
          <a:bodyPr/>
          <a:lstStyle/>
          <a:p>
            <a:r>
              <a:rPr lang="en-US" dirty="0"/>
              <a:t>Reservoirs, lakes, and wetlands</a:t>
            </a:r>
          </a:p>
        </p:txBody>
      </p:sp>
    </p:spTree>
    <p:extLst>
      <p:ext uri="{BB962C8B-B14F-4D97-AF65-F5344CB8AC3E}">
        <p14:creationId xmlns:p14="http://schemas.microsoft.com/office/powerpoint/2010/main" val="33264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EC colour scheme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1E858B"/>
      </a:accent1>
      <a:accent2>
        <a:srgbClr val="4BC5DE"/>
      </a:accent2>
      <a:accent3>
        <a:srgbClr val="1EC08A"/>
      </a:accent3>
      <a:accent4>
        <a:srgbClr val="ED8D2F"/>
      </a:accent4>
      <a:accent5>
        <a:srgbClr val="FFC000"/>
      </a:accent5>
      <a:accent6>
        <a:srgbClr val="E76C53"/>
      </a:accent6>
      <a:hlink>
        <a:srgbClr val="0563C1"/>
      </a:hlink>
      <a:folHlink>
        <a:srgbClr val="24337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_Corporate_PPT_Template.potx" id="{4E874F3A-6BB1-4334-AA3C-CB69D53C2FB0}" vid="{CFDAC62F-BBD6-4674-995E-7A3058955A70}"/>
    </a:ext>
  </a:extLst>
</a:theme>
</file>

<file path=ppt/theme/theme2.xml><?xml version="1.0" encoding="utf-8"?>
<a:theme xmlns:a="http://schemas.openxmlformats.org/drawingml/2006/main" name="ECMWF - no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producibility_EFAS" id="{AA38370D-31C8-AE48-A893-C0053FB21FF6}" vid="{B76C9453-5253-CC40-B94F-60D8672FAB69}"/>
    </a:ext>
  </a:extLst>
</a:theme>
</file>

<file path=ppt/theme/theme3.xml><?xml version="1.0" encoding="utf-8"?>
<a:theme xmlns:a="http://schemas.openxmlformats.org/drawingml/2006/main" name="GloFA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3731AD99813747994059112C91CBD5" ma:contentTypeVersion="9" ma:contentTypeDescription="Create a new document." ma:contentTypeScope="" ma:versionID="db4316366c88a77c3d39fdfd89401d4f">
  <xsd:schema xmlns:xsd="http://www.w3.org/2001/XMLSchema" xmlns:xs="http://www.w3.org/2001/XMLSchema" xmlns:p="http://schemas.microsoft.com/office/2006/metadata/properties" xmlns:ns2="a2a3693b-513d-42a6-8d5a-573c866c2419" targetNamespace="http://schemas.microsoft.com/office/2006/metadata/properties" ma:root="true" ma:fieldsID="aa387e0224b24a2ae4a919df88b9642d" ns2:_="">
    <xsd:import namespace="a2a3693b-513d-42a6-8d5a-573c866c24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a3693b-513d-42a6-8d5a-573c866c24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32B6AB-FF92-45D3-AAAF-8C666BCEDA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a3693b-513d-42a6-8d5a-573c866c24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A83F83-14B6-473A-B580-2214023E5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32D822-F2B7-4835-9BF9-E1A8C3B1F2DE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  <ds:schemaRef ds:uri="a2a3693b-513d-42a6-8d5a-573c866c2419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4578</TotalTime>
  <Words>379</Words>
  <Application>Microsoft Office PowerPoint</Application>
  <PresentationFormat>Widescreen</PresentationFormat>
  <Paragraphs>81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ECMWF - no logo</vt:lpstr>
      <vt:lpstr>GloFAS_Theme</vt:lpstr>
      <vt:lpstr>Reservoirs, lakes, and wetlands</vt:lpstr>
      <vt:lpstr>Reservoirs, lakes, and wetlands</vt:lpstr>
      <vt:lpstr>Reservoirs, lakes, and wetlands</vt:lpstr>
      <vt:lpstr>Reservoirs, lakes, and wetlands</vt:lpstr>
      <vt:lpstr>Reservoirs, lakes, and wetlands</vt:lpstr>
      <vt:lpstr>Reservoirs, lakes, and wetlands</vt:lpstr>
      <vt:lpstr>Reservoirs, lakes, and wetlands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GRIMALDI Stefania (JRC-ISPRA)</dc:creator>
  <cp:lastModifiedBy>CASADO RODRIGUEZ Jesus (JRC-ISPRA)</cp:lastModifiedBy>
  <cp:revision>265</cp:revision>
  <dcterms:created xsi:type="dcterms:W3CDTF">2020-12-24T15:57:48Z</dcterms:created>
  <dcterms:modified xsi:type="dcterms:W3CDTF">2024-02-21T11:37:40Z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0x010100FD3731AD99813747994059112C91CBD5</vt:lpwstr>
  </property>
</Properties>
</file>