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27"/>
  </p:normalViewPr>
  <p:slideViewPr>
    <p:cSldViewPr snapToGrid="0" snapToObjects="1">
      <p:cViewPr>
        <p:scale>
          <a:sx n="83" d="100"/>
          <a:sy n="83" d="100"/>
        </p:scale>
        <p:origin x="736"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s://en.wikipedia.org/wiki/Keyframe_animation"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sz="900">
                <a:solidFill>
                  <a:srgbClr val="222222"/>
                </a:solidFill>
                <a:highlight>
                  <a:srgbClr val="FFFFFF"/>
                </a:highlight>
              </a:rPr>
              <a:t>-Flat hira: Content is more </a:t>
            </a:r>
            <a:r>
              <a:rPr lang="en-GB" sz="900" b="1">
                <a:solidFill>
                  <a:srgbClr val="222222"/>
                </a:solidFill>
                <a:highlight>
                  <a:srgbClr val="FFFFFF"/>
                </a:highlight>
              </a:rPr>
              <a:t>discoverable</a:t>
            </a:r>
            <a:r>
              <a:rPr lang="en-GB" sz="900">
                <a:solidFill>
                  <a:srgbClr val="222222"/>
                </a:solidFill>
                <a:highlight>
                  <a:srgbClr val="FFFFFF"/>
                </a:highlight>
              </a:rPr>
              <a:t> when it's not buried under multiple intervening layers</a:t>
            </a:r>
            <a:endParaRPr sz="900">
              <a:solidFill>
                <a:srgbClr val="222222"/>
              </a:solidFill>
              <a:highlight>
                <a:srgbClr val="FFFFFF"/>
              </a:highlight>
            </a:endParaRPr>
          </a:p>
          <a:p>
            <a:pPr marL="0" lvl="0" indent="0">
              <a:spcBef>
                <a:spcPts val="0"/>
              </a:spcBef>
              <a:spcAft>
                <a:spcPts val="0"/>
              </a:spcAft>
              <a:buNone/>
            </a:pPr>
            <a:r>
              <a:rPr lang="en-GB" sz="900">
                <a:solidFill>
                  <a:srgbClr val="222222"/>
                </a:solidFill>
                <a:highlight>
                  <a:srgbClr val="FFFFFF"/>
                </a:highlight>
              </a:rPr>
              <a:t>-mixed type of presentation/ aggregated Vs individual city views</a:t>
            </a:r>
            <a:endParaRPr sz="900">
              <a:solidFill>
                <a:srgbClr val="222222"/>
              </a:solidFill>
              <a:highlight>
                <a:srgbClr val="FFFFFF"/>
              </a:highlight>
            </a:endParaRPr>
          </a:p>
          <a:p>
            <a:pPr marL="0" lvl="0" indent="0" rtl="0">
              <a:spcBef>
                <a:spcPts val="0"/>
              </a:spcBef>
              <a:spcAft>
                <a:spcPts val="0"/>
              </a:spcAft>
              <a:buNone/>
            </a:pPr>
            <a:r>
              <a:rPr lang="en-GB" sz="900">
                <a:solidFill>
                  <a:srgbClr val="222222"/>
                </a:solidFill>
                <a:highlight>
                  <a:srgbClr val="FFFFFF"/>
                </a:highlight>
              </a:rPr>
              <a:t>-cross platform, more user friendly/</a:t>
            </a:r>
            <a:endParaRPr sz="1150">
              <a:solidFill>
                <a:srgbClr val="222222"/>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-pro load page </a:t>
            </a:r>
            <a:endParaRPr/>
          </a:p>
          <a:p>
            <a:pPr marL="0" lvl="0" indent="0">
              <a:spcBef>
                <a:spcPts val="0"/>
              </a:spcBef>
              <a:spcAft>
                <a:spcPts val="0"/>
              </a:spcAft>
              <a:buNone/>
            </a:pPr>
            <a:r>
              <a:rPr lang="en-GB"/>
              <a:t>  - browser friendly</a:t>
            </a:r>
            <a:endParaRPr/>
          </a:p>
          <a:p>
            <a:pPr marL="0" lvl="0" indent="0">
              <a:spcBef>
                <a:spcPts val="0"/>
              </a:spcBef>
              <a:spcAft>
                <a:spcPts val="0"/>
              </a:spcAft>
              <a:buNone/>
            </a:pPr>
            <a:r>
              <a:rPr lang="en-GB"/>
              <a:t>  - threeJs +mouse event </a:t>
            </a:r>
            <a:endParaRPr/>
          </a:p>
          <a:p>
            <a:pPr marL="0" lvl="0" indent="0">
              <a:spcBef>
                <a:spcPts val="0"/>
              </a:spcBef>
              <a:spcAft>
                <a:spcPts val="0"/>
              </a:spcAft>
              <a:buNone/>
            </a:pPr>
            <a:r>
              <a:rPr lang="en-GB"/>
              <a:t>  -  setTimeOut+ frameCount for animation effect</a:t>
            </a:r>
            <a:endParaRPr/>
          </a:p>
          <a:p>
            <a:pPr marL="0" lvl="0" indent="0">
              <a:spcBef>
                <a:spcPts val="0"/>
              </a:spcBef>
              <a:spcAft>
                <a:spcPts val="0"/>
              </a:spcAft>
              <a:buNone/>
            </a:pPr>
            <a:r>
              <a:rPr lang="en-GB"/>
              <a:t> -  WebGL globe</a:t>
            </a:r>
            <a:endParaRPr/>
          </a:p>
          <a:p>
            <a:pPr marL="0" lvl="0" indent="0" rtl="0">
              <a:spcBef>
                <a:spcPts val="0"/>
              </a:spcBef>
              <a:spcAft>
                <a:spcPts val="0"/>
              </a:spcAft>
              <a:buNone/>
            </a:pPr>
            <a:r>
              <a:rPr lang="en-GB"/>
              <a:t>Based google webGL globe experiment </a:t>
            </a:r>
            <a:endParaRPr/>
          </a:p>
          <a:p>
            <a:pPr marL="0" lvl="0" indent="0" rtl="0">
              <a:spcBef>
                <a:spcPts val="0"/>
              </a:spcBef>
              <a:spcAft>
                <a:spcPts val="0"/>
              </a:spcAft>
              <a:buNone/>
            </a:pPr>
            <a:r>
              <a:rPr lang="en-GB"/>
              <a:t>-3D globe based on three geo / exclude </a:t>
            </a:r>
            <a:endParaRPr/>
          </a:p>
          <a:p>
            <a:pPr marL="0" lvl="0" indent="0">
              <a:spcBef>
                <a:spcPts val="0"/>
              </a:spcBef>
              <a:spcAft>
                <a:spcPts val="0"/>
              </a:spcAft>
              <a:buNone/>
            </a:pPr>
            <a:r>
              <a:rPr lang="en-GB"/>
              <a:t>-project the data in a 3D globe (median value to avoid bias)</a:t>
            </a:r>
            <a:endParaRPr/>
          </a:p>
          <a:p>
            <a:pPr marL="0" lvl="0" indent="0">
              <a:spcBef>
                <a:spcPts val="0"/>
              </a:spcBef>
              <a:spcAft>
                <a:spcPts val="0"/>
              </a:spcAft>
              <a:buNone/>
            </a:pPr>
            <a:r>
              <a:rPr lang="en-GB"/>
              <a:t>-</a:t>
            </a:r>
            <a:endParaRPr/>
          </a:p>
          <a:p>
            <a:pPr marL="0" lvl="0" indent="0">
              <a:spcBef>
                <a:spcPts val="0"/>
              </a:spcBef>
              <a:spcAft>
                <a:spcPts val="0"/>
              </a:spcAft>
              <a:buNone/>
            </a:pPr>
            <a:endParaRPr/>
          </a:p>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rtl="0">
              <a:lnSpc>
                <a:spcPct val="115000"/>
              </a:lnSpc>
              <a:spcBef>
                <a:spcPts val="0"/>
              </a:spcBef>
              <a:spcAft>
                <a:spcPts val="0"/>
              </a:spcAft>
              <a:buClr>
                <a:schemeClr val="dk1"/>
              </a:buClr>
              <a:buSzPts val="1200"/>
              <a:buFont typeface="Inconsolata"/>
              <a:buChar char="●"/>
            </a:pPr>
            <a:r>
              <a:rPr lang="en-GB" sz="1200">
                <a:solidFill>
                  <a:schemeClr val="dk1"/>
                </a:solidFill>
                <a:latin typeface="Inconsolata"/>
                <a:ea typeface="Inconsolata"/>
                <a:cs typeface="Inconsolata"/>
                <a:sym typeface="Inconsolata"/>
              </a:rPr>
              <a:t>Scenes: add and remove objects</a:t>
            </a:r>
            <a:endParaRPr sz="1200">
              <a:solidFill>
                <a:schemeClr val="dk1"/>
              </a:solidFill>
              <a:latin typeface="Inconsolata"/>
              <a:ea typeface="Inconsolata"/>
              <a:cs typeface="Inconsolata"/>
              <a:sym typeface="Inconsolata"/>
            </a:endParaRPr>
          </a:p>
          <a:p>
            <a:pPr marL="457200" lvl="0" indent="-304800" rtl="0">
              <a:lnSpc>
                <a:spcPct val="115000"/>
              </a:lnSpc>
              <a:spcBef>
                <a:spcPts val="0"/>
              </a:spcBef>
              <a:spcAft>
                <a:spcPts val="0"/>
              </a:spcAft>
              <a:buClr>
                <a:schemeClr val="dk1"/>
              </a:buClr>
              <a:buSzPts val="1200"/>
              <a:buFont typeface="Inconsolata"/>
              <a:buChar char="●"/>
            </a:pPr>
            <a:r>
              <a:rPr lang="en-GB" sz="1200">
                <a:solidFill>
                  <a:schemeClr val="dk1"/>
                </a:solidFill>
                <a:latin typeface="Inconsolata"/>
                <a:ea typeface="Inconsolata"/>
                <a:cs typeface="Inconsolata"/>
                <a:sym typeface="Inconsolata"/>
              </a:rPr>
              <a:t>Cameras: perspective and orthographic; </a:t>
            </a:r>
            <a:endParaRPr sz="1200">
              <a:solidFill>
                <a:schemeClr val="dk1"/>
              </a:solidFill>
              <a:latin typeface="Inconsolata"/>
              <a:ea typeface="Inconsolata"/>
              <a:cs typeface="Inconsolata"/>
              <a:sym typeface="Inconsolata"/>
            </a:endParaRPr>
          </a:p>
          <a:p>
            <a:pPr marL="457200" lvl="0" indent="-304800" rtl="0">
              <a:lnSpc>
                <a:spcPct val="115000"/>
              </a:lnSpc>
              <a:spcBef>
                <a:spcPts val="0"/>
              </a:spcBef>
              <a:spcAft>
                <a:spcPts val="0"/>
              </a:spcAft>
              <a:buClr>
                <a:schemeClr val="dk1"/>
              </a:buClr>
              <a:buSzPts val="1200"/>
              <a:buFont typeface="Inconsolata"/>
              <a:buChar char="●"/>
            </a:pPr>
            <a:r>
              <a:rPr lang="en-GB" sz="1200">
                <a:solidFill>
                  <a:schemeClr val="dk1"/>
                </a:solidFill>
                <a:latin typeface="Inconsolata"/>
                <a:ea typeface="Inconsolata"/>
                <a:cs typeface="Inconsolata"/>
                <a:sym typeface="Inconsolata"/>
              </a:rPr>
              <a:t>Controllers: trackball, FPS and more</a:t>
            </a:r>
            <a:endParaRPr sz="1200" u="sng">
              <a:solidFill>
                <a:schemeClr val="accent5"/>
              </a:solidFill>
              <a:latin typeface="Inconsolata"/>
              <a:ea typeface="Inconsolata"/>
              <a:cs typeface="Inconsolata"/>
              <a:sym typeface="Inconsolata"/>
              <a:hlinkClick r:id="rId3"/>
            </a:endParaRPr>
          </a:p>
          <a:p>
            <a:pPr marL="457200" lvl="0" indent="-304800" rtl="0">
              <a:lnSpc>
                <a:spcPct val="115000"/>
              </a:lnSpc>
              <a:spcBef>
                <a:spcPts val="0"/>
              </a:spcBef>
              <a:spcAft>
                <a:spcPts val="0"/>
              </a:spcAft>
              <a:buClr>
                <a:schemeClr val="dk1"/>
              </a:buClr>
              <a:buSzPts val="1200"/>
              <a:buFont typeface="Inconsolata"/>
              <a:buChar char="●"/>
            </a:pPr>
            <a:r>
              <a:rPr lang="en-GB" sz="1200">
                <a:solidFill>
                  <a:schemeClr val="dk1"/>
                </a:solidFill>
                <a:latin typeface="Inconsolata"/>
                <a:ea typeface="Inconsolata"/>
                <a:cs typeface="Inconsolata"/>
                <a:sym typeface="Inconsolata"/>
              </a:rPr>
              <a:t>Lights: ambient, direction, point and spot lights; </a:t>
            </a:r>
            <a:endParaRPr sz="1200">
              <a:solidFill>
                <a:schemeClr val="dk1"/>
              </a:solidFill>
              <a:latin typeface="Inconsolata"/>
              <a:ea typeface="Inconsolata"/>
              <a:cs typeface="Inconsolata"/>
              <a:sym typeface="Inconsolata"/>
            </a:endParaRPr>
          </a:p>
          <a:p>
            <a:pPr marL="457200" lvl="0" indent="-304800" rtl="0">
              <a:lnSpc>
                <a:spcPct val="115000"/>
              </a:lnSpc>
              <a:spcBef>
                <a:spcPts val="0"/>
              </a:spcBef>
              <a:spcAft>
                <a:spcPts val="0"/>
              </a:spcAft>
              <a:buClr>
                <a:schemeClr val="dk1"/>
              </a:buClr>
              <a:buSzPts val="1200"/>
              <a:buFont typeface="Inconsolata"/>
              <a:buChar char="●"/>
            </a:pPr>
            <a:r>
              <a:rPr lang="en-GB" sz="1200">
                <a:solidFill>
                  <a:schemeClr val="dk1"/>
                </a:solidFill>
                <a:latin typeface="Inconsolata"/>
                <a:ea typeface="Inconsolata"/>
                <a:cs typeface="Inconsolata"/>
                <a:sym typeface="Inconsolata"/>
              </a:rPr>
              <a:t>Materials: Lambert, Phong,textures and more</a:t>
            </a:r>
            <a:endParaRPr sz="1200">
              <a:solidFill>
                <a:schemeClr val="dk1"/>
              </a:solidFill>
              <a:latin typeface="Inconsolata"/>
              <a:ea typeface="Inconsolata"/>
              <a:cs typeface="Inconsolata"/>
              <a:sym typeface="Inconsolata"/>
            </a:endParaRPr>
          </a:p>
          <a:p>
            <a:pPr marL="457200" lvl="0" indent="-304800" rtl="0">
              <a:lnSpc>
                <a:spcPct val="115000"/>
              </a:lnSpc>
              <a:spcBef>
                <a:spcPts val="0"/>
              </a:spcBef>
              <a:spcAft>
                <a:spcPts val="0"/>
              </a:spcAft>
              <a:buClr>
                <a:schemeClr val="dk1"/>
              </a:buClr>
              <a:buSzPts val="1200"/>
              <a:buFont typeface="Inconsolata"/>
              <a:buChar char="●"/>
            </a:pPr>
            <a:r>
              <a:rPr lang="en-GB" sz="1200">
                <a:solidFill>
                  <a:schemeClr val="dk1"/>
                </a:solidFill>
                <a:latin typeface="Inconsolata"/>
                <a:ea typeface="Inconsolata"/>
                <a:cs typeface="Inconsolata"/>
                <a:sym typeface="Inconsolata"/>
              </a:rPr>
              <a:t>Data loaders: binary, image, JSON and scene</a:t>
            </a:r>
            <a:endParaRPr sz="1200">
              <a:solidFill>
                <a:schemeClr val="dk1"/>
              </a:solidFill>
              <a:latin typeface="Inconsolata"/>
              <a:ea typeface="Inconsolata"/>
              <a:cs typeface="Inconsolata"/>
              <a:sym typeface="Inconsolata"/>
            </a:endParaRPr>
          </a:p>
          <a:p>
            <a:pPr marL="457200" lvl="0" indent="-304800" rtl="0">
              <a:lnSpc>
                <a:spcPct val="115000"/>
              </a:lnSpc>
              <a:spcBef>
                <a:spcPts val="0"/>
              </a:spcBef>
              <a:spcAft>
                <a:spcPts val="0"/>
              </a:spcAft>
              <a:buClr>
                <a:schemeClr val="dk1"/>
              </a:buClr>
              <a:buSzPts val="1200"/>
              <a:buFont typeface="Inconsolata"/>
              <a:buChar char="●"/>
            </a:pPr>
            <a:r>
              <a:rPr lang="en-GB" b="1">
                <a:solidFill>
                  <a:schemeClr val="dk1"/>
                </a:solidFill>
              </a:rPr>
              <a:t>WebGL</a:t>
            </a:r>
            <a:r>
              <a:rPr lang="en-GB">
                <a:solidFill>
                  <a:schemeClr val="dk1"/>
                </a:solidFill>
              </a:rPr>
              <a:t> (</a:t>
            </a:r>
            <a:r>
              <a:rPr lang="en-GB" i="1">
                <a:solidFill>
                  <a:schemeClr val="dk1"/>
                </a:solidFill>
              </a:rPr>
              <a:t>Web Graphics Library</a:t>
            </a:r>
            <a:r>
              <a:rPr lang="en-GB">
                <a:solidFill>
                  <a:schemeClr val="dk1"/>
                </a:solidFill>
              </a:rPr>
              <a:t>)</a:t>
            </a:r>
            <a:endParaRPr sz="1200">
              <a:solidFill>
                <a:schemeClr val="dk1"/>
              </a:solidFill>
              <a:latin typeface="Inconsolata"/>
              <a:ea typeface="Inconsolata"/>
              <a:cs typeface="Inconsolata"/>
              <a:sym typeface="Inconsolat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6" name="Shape 2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5" name="Shape 2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2" name="Shape 2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0" name="Shape 3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Quick taste of interactive web experience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Inspiration1- night on earth</a:t>
            </a:r>
            <a:endParaRPr/>
          </a:p>
          <a:p>
            <a:pPr marL="0" lvl="0" indent="0">
              <a:spcBef>
                <a:spcPts val="0"/>
              </a:spcBef>
              <a:spcAft>
                <a:spcPts val="0"/>
              </a:spcAft>
              <a:buNone/>
            </a:pPr>
            <a:r>
              <a:rPr lang="en-GB" sz="1000">
                <a:solidFill>
                  <a:srgbClr val="333333"/>
                </a:solidFill>
                <a:highlight>
                  <a:srgbClr val="EEEEEE"/>
                </a:highlight>
                <a:latin typeface="Verdana"/>
                <a:ea typeface="Verdana"/>
                <a:cs typeface="Verdana"/>
                <a:sym typeface="Verdana"/>
              </a:rPr>
              <a:t> Jim Jarmusch in 1991, 5 cities, 5 taxis and one night on earth</a:t>
            </a:r>
            <a:endParaRPr sz="1000">
              <a:solidFill>
                <a:srgbClr val="333333"/>
              </a:solidFill>
              <a:highlight>
                <a:srgbClr val="EEEEEE"/>
              </a:highlight>
              <a:latin typeface="Verdana"/>
              <a:ea typeface="Verdana"/>
              <a:cs typeface="Verdana"/>
              <a:sym typeface="Verdana"/>
            </a:endParaRPr>
          </a:p>
          <a:p>
            <a:pPr marL="0" lvl="0" indent="0">
              <a:spcBef>
                <a:spcPts val="0"/>
              </a:spcBef>
              <a:spcAft>
                <a:spcPts val="0"/>
              </a:spcAft>
              <a:buNone/>
            </a:pPr>
            <a:r>
              <a:rPr lang="en-GB" sz="1000">
                <a:solidFill>
                  <a:srgbClr val="333333"/>
                </a:solidFill>
                <a:highlight>
                  <a:srgbClr val="EEEEEE"/>
                </a:highlight>
                <a:latin typeface="Verdana"/>
                <a:ea typeface="Verdana"/>
                <a:cs typeface="Verdana"/>
                <a:sym typeface="Verdana"/>
              </a:rPr>
              <a:t>Every city has their own pulse, which will be amplified through the lens of night</a:t>
            </a:r>
            <a:endParaRPr sz="1000">
              <a:solidFill>
                <a:srgbClr val="333333"/>
              </a:solidFill>
              <a:highlight>
                <a:srgbClr val="EEEEEE"/>
              </a:highlight>
              <a:latin typeface="Verdana"/>
              <a:ea typeface="Verdana"/>
              <a:cs typeface="Verdana"/>
              <a:sym typeface="Verdana"/>
            </a:endParaRPr>
          </a:p>
          <a:p>
            <a:pPr marL="0" lvl="0" indent="0" rtl="0">
              <a:spcBef>
                <a:spcPts val="0"/>
              </a:spcBef>
              <a:spcAft>
                <a:spcPts val="0"/>
              </a:spcAft>
              <a:buNone/>
            </a:pPr>
            <a:endParaRPr sz="1000">
              <a:solidFill>
                <a:srgbClr val="333333"/>
              </a:solidFill>
              <a:highlight>
                <a:srgbClr val="EEEEEE"/>
              </a:highlight>
              <a:latin typeface="Verdana"/>
              <a:ea typeface="Verdana"/>
              <a:cs typeface="Verdana"/>
              <a:sym typeface="Verdan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n-GB" sz="700">
                <a:latin typeface="Calibri"/>
                <a:ea typeface="Calibri"/>
                <a:cs typeface="Calibri"/>
                <a:sym typeface="Calibri"/>
              </a:rPr>
              <a:t>Which discuss current issue of light polltution. Satellite images have reveal that earth's artificially lit area is growing by more than 2% every year.Researchers expected the wealthiest brightest nations to fade as they mainly switch to LED, which do not appear as bright on the satellite's view, however from 2012-2016 most developed countries just as bright, and urban bright spots in UK even grow brighter, as the same time in india also grows dramatically</a:t>
            </a:r>
            <a:endParaRPr sz="700">
              <a:latin typeface="Calibri"/>
              <a:ea typeface="Calibri"/>
              <a:cs typeface="Calibri"/>
              <a:sym typeface="Calibri"/>
            </a:endParaRPr>
          </a:p>
          <a:p>
            <a:pPr marL="0" lvl="0" indent="0" rtl="0">
              <a:lnSpc>
                <a:spcPct val="115000"/>
              </a:lnSpc>
              <a:spcBef>
                <a:spcPts val="0"/>
              </a:spcBef>
              <a:spcAft>
                <a:spcPts val="0"/>
              </a:spcAft>
              <a:buClr>
                <a:schemeClr val="dk1"/>
              </a:buClr>
              <a:buSzPts val="1100"/>
              <a:buFont typeface="Arial"/>
              <a:buNone/>
            </a:pPr>
            <a:r>
              <a:rPr lang="en-GB" sz="700">
                <a:latin typeface="Calibri"/>
                <a:ea typeface="Calibri"/>
                <a:cs typeface="Calibri"/>
                <a:sym typeface="Calibri"/>
              </a:rPr>
              <a:t>Night-time light can affect our sleep and health, nocturnal animal, planet seasonal pattern</a:t>
            </a:r>
            <a:endParaRPr sz="700">
              <a:latin typeface="Calibri"/>
              <a:ea typeface="Calibri"/>
              <a:cs typeface="Calibri"/>
              <a:sym typeface="Calibri"/>
            </a:endParaRPr>
          </a:p>
          <a:p>
            <a:pPr marL="0" lvl="0" indent="0" rtl="0">
              <a:lnSpc>
                <a:spcPct val="115000"/>
              </a:lnSpc>
              <a:spcBef>
                <a:spcPts val="0"/>
              </a:spcBef>
              <a:spcAft>
                <a:spcPts val="0"/>
              </a:spcAft>
              <a:buClr>
                <a:schemeClr val="dk1"/>
              </a:buClr>
              <a:buSzPts val="1100"/>
              <a:buFont typeface="Arial"/>
              <a:buNone/>
            </a:pPr>
            <a:r>
              <a:rPr lang="en-GB" sz="700">
                <a:latin typeface="Calibri"/>
                <a:ea typeface="Calibri"/>
                <a:cs typeface="Calibri"/>
                <a:sym typeface="Calibri"/>
              </a:rPr>
              <a:t>So is it the time the turn down the light?</a:t>
            </a:r>
            <a:endParaRPr sz="700">
              <a:latin typeface="Calibri"/>
              <a:ea typeface="Calibri"/>
              <a:cs typeface="Calibri"/>
              <a:sym typeface="Calibri"/>
            </a:endParaRPr>
          </a:p>
          <a:p>
            <a:pPr marL="0" lvl="0" indent="0" rtl="0">
              <a:spcBef>
                <a:spcPts val="0"/>
              </a:spcBef>
              <a:spcAft>
                <a:spcPts val="0"/>
              </a:spcAft>
              <a:buNone/>
            </a:pPr>
            <a:endParaRPr sz="700">
              <a:highlight>
                <a:srgbClr val="EEEEEE"/>
              </a:highlight>
              <a:latin typeface="Verdana"/>
              <a:ea typeface="Verdana"/>
              <a:cs typeface="Verdana"/>
              <a:sym typeface="Verdan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jpg"/><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s://www.globeatnight.org" TargetMode="External"/><Relationship Id="rId5" Type="http://schemas.openxmlformats.org/officeDocument/2006/relationships/hyperlink" Target="https://www.timeanddate.com" TargetMode="External"/><Relationship Id="rId6" Type="http://schemas.openxmlformats.org/officeDocument/2006/relationships/hyperlink" Target="https://worldview.earthdata.nasa.gov" TargetMode="External"/><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Shape 59"/>
          <p:cNvPicPr preferRelativeResize="0"/>
          <p:nvPr/>
        </p:nvPicPr>
        <p:blipFill rotWithShape="1">
          <a:blip r:embed="rId3">
            <a:alphaModFix/>
          </a:blip>
          <a:srcRect l="2235" r="2244"/>
          <a:stretch/>
        </p:blipFill>
        <p:spPr>
          <a:xfrm>
            <a:off x="0" y="0"/>
            <a:ext cx="9488077" cy="5143502"/>
          </a:xfrm>
          <a:prstGeom prst="rect">
            <a:avLst/>
          </a:prstGeom>
          <a:noFill/>
          <a:ln>
            <a:noFill/>
          </a:ln>
        </p:spPr>
      </p:pic>
      <p:sp>
        <p:nvSpPr>
          <p:cNvPr id="60" name="Shape 60"/>
          <p:cNvSpPr txBox="1"/>
          <p:nvPr/>
        </p:nvSpPr>
        <p:spPr>
          <a:xfrm>
            <a:off x="1609392" y="465318"/>
            <a:ext cx="6049200" cy="26976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endParaRPr sz="7200" b="1">
              <a:solidFill>
                <a:srgbClr val="FFFFFF"/>
              </a:solidFill>
              <a:latin typeface="Raleway"/>
              <a:ea typeface="Raleway"/>
              <a:cs typeface="Raleway"/>
              <a:sym typeface="Raleway"/>
            </a:endParaRPr>
          </a:p>
          <a:p>
            <a:pPr marL="0" lvl="0" indent="0" algn="ctr">
              <a:spcBef>
                <a:spcPts val="0"/>
              </a:spcBef>
              <a:spcAft>
                <a:spcPts val="0"/>
              </a:spcAft>
              <a:buNone/>
            </a:pPr>
            <a:r>
              <a:rPr lang="en-GB" sz="6000" b="1" dirty="0">
                <a:solidFill>
                  <a:srgbClr val="FFFFFF"/>
                </a:solidFill>
                <a:latin typeface="Inconsolata"/>
                <a:ea typeface="Inconsolata"/>
                <a:cs typeface="Inconsolata"/>
                <a:sym typeface="Inconsolata"/>
              </a:rPr>
              <a:t>Night on Earth</a:t>
            </a:r>
            <a:endParaRPr sz="6000" b="1" dirty="0">
              <a:solidFill>
                <a:srgbClr val="FFFFFF"/>
              </a:solidFill>
              <a:latin typeface="Inconsolata"/>
              <a:ea typeface="Inconsolata"/>
              <a:cs typeface="Inconsolata"/>
              <a:sym typeface="Inconsolata"/>
            </a:endParaRPr>
          </a:p>
        </p:txBody>
      </p:sp>
      <p:sp>
        <p:nvSpPr>
          <p:cNvPr id="61" name="Shape 61"/>
          <p:cNvSpPr txBox="1"/>
          <p:nvPr/>
        </p:nvSpPr>
        <p:spPr>
          <a:xfrm>
            <a:off x="844950" y="3884875"/>
            <a:ext cx="7454100" cy="84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a:solidFill>
                  <a:srgbClr val="FFFFFF"/>
                </a:solidFill>
                <a:latin typeface="Inconsolata"/>
                <a:ea typeface="Inconsolata"/>
                <a:cs typeface="Inconsolata"/>
                <a:sym typeface="Inconsolata"/>
              </a:rPr>
              <a:t>Group project Digital Visualisation</a:t>
            </a:r>
            <a:endParaRPr sz="1800">
              <a:solidFill>
                <a:srgbClr val="FFFFFF"/>
              </a:solidFill>
              <a:latin typeface="Inconsolata"/>
              <a:ea typeface="Inconsolata"/>
              <a:cs typeface="Inconsolata"/>
              <a:sym typeface="Inconsolata"/>
            </a:endParaRPr>
          </a:p>
          <a:p>
            <a:pPr marL="0" lvl="0" indent="0" algn="ctr" rtl="0">
              <a:spcBef>
                <a:spcPts val="0"/>
              </a:spcBef>
              <a:spcAft>
                <a:spcPts val="0"/>
              </a:spcAft>
              <a:buNone/>
            </a:pPr>
            <a:r>
              <a:rPr lang="en-GB" sz="1800">
                <a:solidFill>
                  <a:srgbClr val="FFFFFF"/>
                </a:solidFill>
                <a:latin typeface="Inconsolata"/>
                <a:ea typeface="Inconsolata"/>
                <a:cs typeface="Inconsolata"/>
                <a:sym typeface="Inconsolata"/>
              </a:rPr>
              <a:t>Anthony, Pei, Shu, Melanie</a:t>
            </a:r>
            <a:endParaRPr sz="1800">
              <a:solidFill>
                <a:srgbClr val="FFFFFF"/>
              </a:solidFill>
              <a:latin typeface="Inconsolata"/>
              <a:ea typeface="Inconsolata"/>
              <a:cs typeface="Inconsolata"/>
              <a:sym typeface="Inconsolat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358225"/>
            <a:ext cx="22527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solidFill>
                  <a:srgbClr val="F6F062"/>
                </a:solidFill>
                <a:latin typeface="Inconsolata"/>
                <a:ea typeface="Inconsolata"/>
                <a:cs typeface="Inconsolata"/>
                <a:sym typeface="Inconsolata"/>
              </a:rPr>
              <a:t>02</a:t>
            </a:r>
            <a:r>
              <a:rPr lang="en-GB" sz="1200"/>
              <a:t> </a:t>
            </a:r>
            <a:r>
              <a:rPr lang="en-GB" sz="1200">
                <a:latin typeface="Inconsolata"/>
                <a:ea typeface="Inconsolata"/>
                <a:cs typeface="Inconsolata"/>
                <a:sym typeface="Inconsolata"/>
              </a:rPr>
              <a:t>The Data</a:t>
            </a:r>
            <a:endParaRPr sz="1200">
              <a:latin typeface="Inconsolata"/>
              <a:ea typeface="Inconsolata"/>
              <a:cs typeface="Inconsolata"/>
              <a:sym typeface="Inconsolata"/>
            </a:endParaRPr>
          </a:p>
        </p:txBody>
      </p:sp>
      <p:sp>
        <p:nvSpPr>
          <p:cNvPr id="124" name="Shape 124"/>
          <p:cNvSpPr txBox="1">
            <a:spLocks noGrp="1"/>
          </p:cNvSpPr>
          <p:nvPr>
            <p:ph type="title"/>
          </p:nvPr>
        </p:nvSpPr>
        <p:spPr>
          <a:xfrm>
            <a:off x="1472550" y="271225"/>
            <a:ext cx="6198900" cy="90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b="1">
                <a:latin typeface="Inconsolata"/>
                <a:ea typeface="Inconsolata"/>
                <a:cs typeface="Inconsolata"/>
                <a:sym typeface="Inconsolata"/>
              </a:rPr>
              <a:t>The Data sources</a:t>
            </a:r>
            <a:endParaRPr sz="3000">
              <a:solidFill>
                <a:srgbClr val="F6F062"/>
              </a:solidFill>
              <a:latin typeface="Inconsolata"/>
              <a:ea typeface="Inconsolata"/>
              <a:cs typeface="Inconsolata"/>
              <a:sym typeface="Inconsolata"/>
            </a:endParaRPr>
          </a:p>
        </p:txBody>
      </p:sp>
      <p:sp>
        <p:nvSpPr>
          <p:cNvPr id="128" name="Shape 128"/>
          <p:cNvSpPr/>
          <p:nvPr/>
        </p:nvSpPr>
        <p:spPr>
          <a:xfrm>
            <a:off x="1653150" y="848825"/>
            <a:ext cx="5837700" cy="1453500"/>
          </a:xfrm>
          <a:prstGeom prst="rect">
            <a:avLst/>
          </a:prstGeom>
          <a:solidFill>
            <a:srgbClr val="F2F66F">
              <a:alpha val="906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 name="Shape 129"/>
          <p:cNvSpPr txBox="1">
            <a:spLocks noGrp="1"/>
          </p:cNvSpPr>
          <p:nvPr>
            <p:ph type="body" idx="1"/>
          </p:nvPr>
        </p:nvSpPr>
        <p:spPr>
          <a:xfrm>
            <a:off x="1801350" y="848825"/>
            <a:ext cx="5543700" cy="14535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b="1">
                <a:solidFill>
                  <a:schemeClr val="dk1"/>
                </a:solidFill>
                <a:latin typeface="Inconsolata"/>
                <a:ea typeface="Inconsolata"/>
                <a:cs typeface="Inconsolata"/>
                <a:sym typeface="Inconsolata"/>
              </a:rPr>
              <a:t>Globe at Night:</a:t>
            </a:r>
            <a:r>
              <a:rPr lang="en-GB">
                <a:solidFill>
                  <a:schemeClr val="dk1"/>
                </a:solidFill>
                <a:latin typeface="Inconsolata"/>
                <a:ea typeface="Inconsolata"/>
                <a:cs typeface="Inconsolata"/>
                <a:sym typeface="Inconsolata"/>
              </a:rPr>
              <a:t> </a:t>
            </a:r>
            <a:endParaRPr>
              <a:solidFill>
                <a:schemeClr val="dk1"/>
              </a:solidFill>
              <a:latin typeface="Inconsolata"/>
              <a:ea typeface="Inconsolata"/>
              <a:cs typeface="Inconsolata"/>
              <a:sym typeface="Inconsolata"/>
            </a:endParaRPr>
          </a:p>
          <a:p>
            <a:pPr marL="0" lvl="0" indent="0" algn="ctr" rtl="0">
              <a:lnSpc>
                <a:spcPct val="100000"/>
              </a:lnSpc>
              <a:spcBef>
                <a:spcPts val="600"/>
              </a:spcBef>
              <a:spcAft>
                <a:spcPts val="600"/>
              </a:spcAft>
              <a:buNone/>
            </a:pPr>
            <a:r>
              <a:rPr lang="en-GB">
                <a:solidFill>
                  <a:schemeClr val="dk1"/>
                </a:solidFill>
                <a:latin typeface="Inconsolata"/>
                <a:ea typeface="Inconsolata"/>
                <a:cs typeface="Inconsolata"/>
                <a:sym typeface="Inconsolata"/>
              </a:rPr>
              <a:t>Citizen-science campaign from 2015-2017, 15,382 observations (2017) </a:t>
            </a:r>
            <a:endParaRPr sz="1500" i="1">
              <a:solidFill>
                <a:schemeClr val="dk1"/>
              </a:solidFill>
              <a:latin typeface="Inconsolata"/>
              <a:ea typeface="Inconsolata"/>
              <a:cs typeface="Inconsolata"/>
              <a:sym typeface="Inconsolata"/>
            </a:endParaRPr>
          </a:p>
        </p:txBody>
      </p:sp>
      <p:sp>
        <p:nvSpPr>
          <p:cNvPr id="130" name="Shape 130"/>
          <p:cNvSpPr/>
          <p:nvPr/>
        </p:nvSpPr>
        <p:spPr>
          <a:xfrm>
            <a:off x="1653150" y="2432650"/>
            <a:ext cx="5837700" cy="900600"/>
          </a:xfrm>
          <a:prstGeom prst="rect">
            <a:avLst/>
          </a:prstGeom>
          <a:solidFill>
            <a:srgbClr val="F2F66F">
              <a:alpha val="90640"/>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31" name="Shape 131"/>
          <p:cNvSpPr txBox="1">
            <a:spLocks noGrp="1"/>
          </p:cNvSpPr>
          <p:nvPr>
            <p:ph type="body" idx="1"/>
          </p:nvPr>
        </p:nvSpPr>
        <p:spPr>
          <a:xfrm>
            <a:off x="1801350" y="2506600"/>
            <a:ext cx="5543700" cy="725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GB" b="1">
                <a:solidFill>
                  <a:schemeClr val="dk1"/>
                </a:solidFill>
                <a:latin typeface="Inconsolata"/>
                <a:ea typeface="Inconsolata"/>
                <a:cs typeface="Inconsolata"/>
                <a:sym typeface="Inconsolata"/>
              </a:rPr>
              <a:t>Sunrise and sunset times:</a:t>
            </a:r>
            <a:r>
              <a:rPr lang="en-GB">
                <a:solidFill>
                  <a:schemeClr val="dk1"/>
                </a:solidFill>
                <a:latin typeface="Inconsolata"/>
                <a:ea typeface="Inconsolata"/>
                <a:cs typeface="Inconsolata"/>
                <a:sym typeface="Inconsolata"/>
              </a:rPr>
              <a:t> </a:t>
            </a:r>
            <a:endParaRPr>
              <a:solidFill>
                <a:schemeClr val="dk1"/>
              </a:solidFill>
              <a:latin typeface="Inconsolata"/>
              <a:ea typeface="Inconsolata"/>
              <a:cs typeface="Inconsolata"/>
              <a:sym typeface="Inconsolata"/>
            </a:endParaRPr>
          </a:p>
          <a:p>
            <a:pPr marL="0" lvl="0" indent="0" algn="ctr" rtl="0">
              <a:lnSpc>
                <a:spcPct val="100000"/>
              </a:lnSpc>
              <a:spcBef>
                <a:spcPts val="600"/>
              </a:spcBef>
              <a:spcAft>
                <a:spcPts val="600"/>
              </a:spcAft>
              <a:buNone/>
            </a:pPr>
            <a:r>
              <a:rPr lang="en-GB">
                <a:solidFill>
                  <a:schemeClr val="dk1"/>
                </a:solidFill>
                <a:latin typeface="Inconsolata"/>
                <a:ea typeface="Inconsolata"/>
                <a:cs typeface="Inconsolata"/>
                <a:sym typeface="Inconsolata"/>
              </a:rPr>
              <a:t>For six cities</a:t>
            </a:r>
            <a:endParaRPr>
              <a:solidFill>
                <a:schemeClr val="dk1"/>
              </a:solidFill>
              <a:latin typeface="Inconsolata"/>
              <a:ea typeface="Inconsolata"/>
              <a:cs typeface="Inconsolata"/>
              <a:sym typeface="Inconsolata"/>
            </a:endParaRPr>
          </a:p>
        </p:txBody>
      </p:sp>
      <p:sp>
        <p:nvSpPr>
          <p:cNvPr id="132" name="Shape 132"/>
          <p:cNvSpPr/>
          <p:nvPr/>
        </p:nvSpPr>
        <p:spPr>
          <a:xfrm>
            <a:off x="1653150" y="3463575"/>
            <a:ext cx="5837700" cy="1166100"/>
          </a:xfrm>
          <a:prstGeom prst="rect">
            <a:avLst/>
          </a:prstGeom>
          <a:solidFill>
            <a:srgbClr val="F2F66F">
              <a:alpha val="90640"/>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33" name="Shape 133"/>
          <p:cNvSpPr txBox="1">
            <a:spLocks noGrp="1"/>
          </p:cNvSpPr>
          <p:nvPr>
            <p:ph type="body" idx="1"/>
          </p:nvPr>
        </p:nvSpPr>
        <p:spPr>
          <a:xfrm>
            <a:off x="1801350" y="3537525"/>
            <a:ext cx="5543700" cy="11661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GB" b="1">
                <a:solidFill>
                  <a:schemeClr val="dk1"/>
                </a:solidFill>
                <a:latin typeface="Inconsolata"/>
                <a:ea typeface="Inconsolata"/>
                <a:cs typeface="Inconsolata"/>
                <a:sym typeface="Inconsolata"/>
              </a:rPr>
              <a:t>NASA Suomi Mission:</a:t>
            </a:r>
            <a:r>
              <a:rPr lang="en-GB">
                <a:solidFill>
                  <a:schemeClr val="dk1"/>
                </a:solidFill>
                <a:latin typeface="Inconsolata"/>
                <a:ea typeface="Inconsolata"/>
                <a:cs typeface="Inconsolata"/>
                <a:sym typeface="Inconsolata"/>
              </a:rPr>
              <a:t> </a:t>
            </a:r>
            <a:endParaRPr>
              <a:solidFill>
                <a:schemeClr val="dk1"/>
              </a:solidFill>
              <a:latin typeface="Inconsolata"/>
              <a:ea typeface="Inconsolata"/>
              <a:cs typeface="Inconsolata"/>
              <a:sym typeface="Inconsolata"/>
            </a:endParaRPr>
          </a:p>
          <a:p>
            <a:pPr marL="0" lvl="0" indent="0" algn="ctr" rtl="0">
              <a:lnSpc>
                <a:spcPct val="100000"/>
              </a:lnSpc>
              <a:spcBef>
                <a:spcPts val="600"/>
              </a:spcBef>
              <a:spcAft>
                <a:spcPts val="600"/>
              </a:spcAft>
              <a:buNone/>
            </a:pPr>
            <a:r>
              <a:rPr lang="en-GB">
                <a:solidFill>
                  <a:schemeClr val="dk1"/>
                </a:solidFill>
                <a:latin typeface="Inconsolata"/>
                <a:ea typeface="Inconsolata"/>
                <a:cs typeface="Inconsolata"/>
                <a:sym typeface="Inconsolata"/>
              </a:rPr>
              <a:t>Satellite imagery 750 x 750 km from 2012</a:t>
            </a:r>
            <a:endParaRPr sz="1400" i="1">
              <a:solidFill>
                <a:schemeClr val="dk1"/>
              </a:solidFill>
              <a:latin typeface="Inconsolata"/>
              <a:ea typeface="Inconsolata"/>
              <a:cs typeface="Inconsolata"/>
              <a:sym typeface="Inconsolat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4358225"/>
            <a:ext cx="22527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solidFill>
                  <a:srgbClr val="F6F062"/>
                </a:solidFill>
                <a:latin typeface="Inconsolata"/>
                <a:ea typeface="Inconsolata"/>
                <a:cs typeface="Inconsolata"/>
                <a:sym typeface="Inconsolata"/>
              </a:rPr>
              <a:t>02</a:t>
            </a:r>
            <a:r>
              <a:rPr lang="en-GB" sz="1200"/>
              <a:t> </a:t>
            </a:r>
            <a:r>
              <a:rPr lang="en-GB" sz="1200">
                <a:latin typeface="Inconsolata"/>
                <a:ea typeface="Inconsolata"/>
                <a:cs typeface="Inconsolata"/>
                <a:sym typeface="Inconsolata"/>
              </a:rPr>
              <a:t>The Data</a:t>
            </a:r>
            <a:endParaRPr sz="1200">
              <a:latin typeface="Inconsolata"/>
              <a:ea typeface="Inconsolata"/>
              <a:cs typeface="Inconsolata"/>
              <a:sym typeface="Inconsolata"/>
            </a:endParaRPr>
          </a:p>
        </p:txBody>
      </p:sp>
      <p:sp>
        <p:nvSpPr>
          <p:cNvPr id="139" name="Shape 139"/>
          <p:cNvSpPr txBox="1">
            <a:spLocks noGrp="1"/>
          </p:cNvSpPr>
          <p:nvPr>
            <p:ph type="title"/>
          </p:nvPr>
        </p:nvSpPr>
        <p:spPr>
          <a:xfrm>
            <a:off x="1472550" y="300875"/>
            <a:ext cx="6198900" cy="90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b="1">
                <a:latin typeface="Inconsolata"/>
                <a:ea typeface="Inconsolata"/>
                <a:cs typeface="Inconsolata"/>
                <a:sym typeface="Inconsolata"/>
              </a:rPr>
              <a:t>The Data sources</a:t>
            </a:r>
            <a:endParaRPr sz="3000">
              <a:solidFill>
                <a:srgbClr val="F6F062"/>
              </a:solidFill>
              <a:latin typeface="Inconsolata"/>
              <a:ea typeface="Inconsolata"/>
              <a:cs typeface="Inconsolata"/>
              <a:sym typeface="Inconsolata"/>
            </a:endParaRPr>
          </a:p>
        </p:txBody>
      </p:sp>
      <p:sp>
        <p:nvSpPr>
          <p:cNvPr id="143" name="Shape 143"/>
          <p:cNvSpPr/>
          <p:nvPr/>
        </p:nvSpPr>
        <p:spPr>
          <a:xfrm>
            <a:off x="1653150" y="1408250"/>
            <a:ext cx="5837700" cy="1287300"/>
          </a:xfrm>
          <a:prstGeom prst="rect">
            <a:avLst/>
          </a:prstGeom>
          <a:solidFill>
            <a:srgbClr val="EEEEEE"/>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44" name="Shape 144"/>
          <p:cNvSpPr txBox="1">
            <a:spLocks noGrp="1"/>
          </p:cNvSpPr>
          <p:nvPr>
            <p:ph type="body" idx="1"/>
          </p:nvPr>
        </p:nvSpPr>
        <p:spPr>
          <a:xfrm>
            <a:off x="1801350" y="1798000"/>
            <a:ext cx="5543700" cy="7998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b="1">
                <a:solidFill>
                  <a:schemeClr val="dk1"/>
                </a:solidFill>
                <a:latin typeface="Inconsolata"/>
                <a:ea typeface="Inconsolata"/>
                <a:cs typeface="Inconsolata"/>
                <a:sym typeface="Inconsolata"/>
              </a:rPr>
              <a:t>Tweets on word ‘sleep’ + sentiment analysis:</a:t>
            </a:r>
            <a:r>
              <a:rPr lang="en-GB">
                <a:solidFill>
                  <a:schemeClr val="dk1"/>
                </a:solidFill>
                <a:latin typeface="Inconsolata"/>
                <a:ea typeface="Inconsolata"/>
                <a:cs typeface="Inconsolata"/>
                <a:sym typeface="Inconsolata"/>
              </a:rPr>
              <a:t> </a:t>
            </a:r>
            <a:endParaRPr>
              <a:solidFill>
                <a:schemeClr val="dk1"/>
              </a:solidFill>
              <a:latin typeface="Inconsolata"/>
              <a:ea typeface="Inconsolata"/>
              <a:cs typeface="Inconsolata"/>
              <a:sym typeface="Inconsolata"/>
            </a:endParaRPr>
          </a:p>
          <a:p>
            <a:pPr marL="0" lvl="0" indent="0" algn="ctr" rtl="0">
              <a:lnSpc>
                <a:spcPct val="100000"/>
              </a:lnSpc>
              <a:spcBef>
                <a:spcPts val="600"/>
              </a:spcBef>
              <a:spcAft>
                <a:spcPts val="0"/>
              </a:spcAft>
              <a:buNone/>
            </a:pPr>
            <a:r>
              <a:rPr lang="en-GB">
                <a:solidFill>
                  <a:schemeClr val="dk1"/>
                </a:solidFill>
                <a:latin typeface="Inconsolata"/>
                <a:ea typeface="Inconsolata"/>
                <a:cs typeface="Inconsolata"/>
                <a:sym typeface="Inconsolata"/>
              </a:rPr>
              <a:t>13,838 Tweets over 6 days in May 2018</a:t>
            </a:r>
            <a:endParaRPr sz="1400" i="1">
              <a:solidFill>
                <a:schemeClr val="dk1"/>
              </a:solidFill>
              <a:latin typeface="Inconsolata"/>
              <a:ea typeface="Inconsolata"/>
              <a:cs typeface="Inconsolata"/>
              <a:sym typeface="Inconsolata"/>
            </a:endParaRPr>
          </a:p>
          <a:p>
            <a:pPr marL="0" lvl="0" indent="0" algn="ctr" rtl="0">
              <a:lnSpc>
                <a:spcPct val="100000"/>
              </a:lnSpc>
              <a:spcBef>
                <a:spcPts val="600"/>
              </a:spcBef>
              <a:spcAft>
                <a:spcPts val="600"/>
              </a:spcAft>
              <a:buNone/>
            </a:pPr>
            <a:endParaRPr>
              <a:solidFill>
                <a:schemeClr val="dk1"/>
              </a:solidFill>
              <a:latin typeface="Inconsolata"/>
              <a:ea typeface="Inconsolata"/>
              <a:cs typeface="Inconsolata"/>
              <a:sym typeface="Inconsolata"/>
            </a:endParaRPr>
          </a:p>
        </p:txBody>
      </p:sp>
      <p:sp>
        <p:nvSpPr>
          <p:cNvPr id="145" name="Shape 145"/>
          <p:cNvSpPr/>
          <p:nvPr/>
        </p:nvSpPr>
        <p:spPr>
          <a:xfrm>
            <a:off x="1653150" y="2790200"/>
            <a:ext cx="5837700" cy="1287300"/>
          </a:xfrm>
          <a:prstGeom prst="rect">
            <a:avLst/>
          </a:prstGeom>
          <a:solidFill>
            <a:srgbClr val="EEEEEE"/>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46" name="Shape 146"/>
          <p:cNvSpPr txBox="1">
            <a:spLocks noGrp="1"/>
          </p:cNvSpPr>
          <p:nvPr>
            <p:ph type="body" idx="1"/>
          </p:nvPr>
        </p:nvSpPr>
        <p:spPr>
          <a:xfrm>
            <a:off x="1801350" y="2958224"/>
            <a:ext cx="5689500" cy="1163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b="1">
                <a:solidFill>
                  <a:schemeClr val="dk1"/>
                </a:solidFill>
                <a:latin typeface="Inconsolata"/>
                <a:ea typeface="Inconsolata"/>
                <a:cs typeface="Inconsolata"/>
                <a:sym typeface="Inconsolata"/>
              </a:rPr>
              <a:t>Circadian Clock Boise State University:</a:t>
            </a:r>
            <a:r>
              <a:rPr lang="en-GB">
                <a:solidFill>
                  <a:schemeClr val="dk1"/>
                </a:solidFill>
                <a:latin typeface="Inconsolata"/>
                <a:ea typeface="Inconsolata"/>
                <a:cs typeface="Inconsolata"/>
                <a:sym typeface="Inconsolata"/>
              </a:rPr>
              <a:t> </a:t>
            </a:r>
            <a:endParaRPr>
              <a:solidFill>
                <a:schemeClr val="dk1"/>
              </a:solidFill>
              <a:latin typeface="Inconsolata"/>
              <a:ea typeface="Inconsolata"/>
              <a:cs typeface="Inconsolata"/>
              <a:sym typeface="Inconsolata"/>
            </a:endParaRPr>
          </a:p>
          <a:p>
            <a:pPr marL="0" lvl="0" indent="0" algn="ctr" rtl="0">
              <a:lnSpc>
                <a:spcPct val="100000"/>
              </a:lnSpc>
              <a:spcBef>
                <a:spcPts val="600"/>
              </a:spcBef>
              <a:spcAft>
                <a:spcPts val="0"/>
              </a:spcAft>
              <a:buNone/>
            </a:pPr>
            <a:r>
              <a:rPr lang="en-GB">
                <a:solidFill>
                  <a:schemeClr val="dk1"/>
                </a:solidFill>
                <a:latin typeface="Inconsolata"/>
                <a:ea typeface="Inconsolata"/>
                <a:cs typeface="Inconsolata"/>
                <a:sym typeface="Inconsolata"/>
              </a:rPr>
              <a:t>Readings 47-year old male, 7 consecutive days</a:t>
            </a:r>
            <a:endParaRPr>
              <a:solidFill>
                <a:schemeClr val="dk1"/>
              </a:solidFill>
              <a:latin typeface="Inconsolata"/>
              <a:ea typeface="Inconsolata"/>
              <a:cs typeface="Inconsolata"/>
              <a:sym typeface="Inconsolata"/>
            </a:endParaRPr>
          </a:p>
          <a:p>
            <a:pPr marL="0" lvl="0" indent="0" algn="ctr" rtl="0">
              <a:lnSpc>
                <a:spcPct val="100000"/>
              </a:lnSpc>
              <a:spcBef>
                <a:spcPts val="600"/>
              </a:spcBef>
              <a:spcAft>
                <a:spcPts val="600"/>
              </a:spcAft>
              <a:buClr>
                <a:schemeClr val="dk1"/>
              </a:buClr>
              <a:buSzPts val="1100"/>
              <a:buFont typeface="Arial"/>
              <a:buNone/>
            </a:pPr>
            <a:endParaRPr sz="1400" i="1">
              <a:solidFill>
                <a:schemeClr val="dk1"/>
              </a:solidFill>
              <a:latin typeface="Inconsolata"/>
              <a:ea typeface="Inconsolata"/>
              <a:cs typeface="Inconsolata"/>
              <a:sym typeface="Inconsolat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50"/>
        <p:cNvGrpSpPr/>
        <p:nvPr/>
      </p:nvGrpSpPr>
      <p:grpSpPr>
        <a:xfrm>
          <a:off x="0" y="0"/>
          <a:ext cx="0" cy="0"/>
          <a:chOff x="0" y="0"/>
          <a:chExt cx="0" cy="0"/>
        </a:xfrm>
      </p:grpSpPr>
      <p:sp>
        <p:nvSpPr>
          <p:cNvPr id="151" name="Shape 151"/>
          <p:cNvSpPr/>
          <p:nvPr/>
        </p:nvSpPr>
        <p:spPr>
          <a:xfrm>
            <a:off x="5085025" y="1171825"/>
            <a:ext cx="3715200" cy="3121800"/>
          </a:xfrm>
          <a:prstGeom prst="rect">
            <a:avLst/>
          </a:prstGeom>
          <a:solidFill>
            <a:srgbClr val="EEEEEE"/>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52" name="Shape 152"/>
          <p:cNvSpPr/>
          <p:nvPr/>
        </p:nvSpPr>
        <p:spPr>
          <a:xfrm>
            <a:off x="311700" y="1171825"/>
            <a:ext cx="3345300" cy="3121800"/>
          </a:xfrm>
          <a:prstGeom prst="rect">
            <a:avLst/>
          </a:prstGeom>
          <a:solidFill>
            <a:srgbClr val="F2F66F">
              <a:alpha val="90640"/>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53" name="Shape 153"/>
          <p:cNvSpPr txBox="1">
            <a:spLocks noGrp="1"/>
          </p:cNvSpPr>
          <p:nvPr>
            <p:ph type="title"/>
          </p:nvPr>
        </p:nvSpPr>
        <p:spPr>
          <a:xfrm>
            <a:off x="311700" y="4358225"/>
            <a:ext cx="22527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solidFill>
                  <a:srgbClr val="F6F062"/>
                </a:solidFill>
                <a:latin typeface="Inconsolata"/>
                <a:ea typeface="Inconsolata"/>
                <a:cs typeface="Inconsolata"/>
                <a:sym typeface="Inconsolata"/>
              </a:rPr>
              <a:t>02</a:t>
            </a:r>
            <a:r>
              <a:rPr lang="en-GB" sz="1200"/>
              <a:t> </a:t>
            </a:r>
            <a:r>
              <a:rPr lang="en-GB" sz="1200">
                <a:latin typeface="Inconsolata"/>
                <a:ea typeface="Inconsolata"/>
                <a:cs typeface="Inconsolata"/>
                <a:sym typeface="Inconsolata"/>
              </a:rPr>
              <a:t>The Data</a:t>
            </a:r>
            <a:endParaRPr sz="1200">
              <a:latin typeface="Inconsolata"/>
              <a:ea typeface="Inconsolata"/>
              <a:cs typeface="Inconsolata"/>
              <a:sym typeface="Inconsolata"/>
            </a:endParaRPr>
          </a:p>
        </p:txBody>
      </p:sp>
      <p:sp>
        <p:nvSpPr>
          <p:cNvPr id="154" name="Shape 154"/>
          <p:cNvSpPr txBox="1">
            <a:spLocks noGrp="1"/>
          </p:cNvSpPr>
          <p:nvPr>
            <p:ph type="title"/>
          </p:nvPr>
        </p:nvSpPr>
        <p:spPr>
          <a:xfrm>
            <a:off x="1472550" y="271225"/>
            <a:ext cx="6198900" cy="90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b="1">
                <a:latin typeface="Inconsolata"/>
                <a:ea typeface="Inconsolata"/>
                <a:cs typeface="Inconsolata"/>
                <a:sym typeface="Inconsolata"/>
              </a:rPr>
              <a:t>How they relate</a:t>
            </a:r>
            <a:endParaRPr sz="3000">
              <a:solidFill>
                <a:srgbClr val="F6F062"/>
              </a:solidFill>
              <a:latin typeface="Inconsolata"/>
              <a:ea typeface="Inconsolata"/>
              <a:cs typeface="Inconsolata"/>
              <a:sym typeface="Inconsolata"/>
            </a:endParaRPr>
          </a:p>
        </p:txBody>
      </p:sp>
      <p:sp>
        <p:nvSpPr>
          <p:cNvPr id="155" name="Shape 155"/>
          <p:cNvSpPr txBox="1">
            <a:spLocks noGrp="1"/>
          </p:cNvSpPr>
          <p:nvPr>
            <p:ph type="body" idx="1"/>
          </p:nvPr>
        </p:nvSpPr>
        <p:spPr>
          <a:xfrm>
            <a:off x="5172775" y="1632600"/>
            <a:ext cx="3627600" cy="24633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Clr>
                <a:schemeClr val="dk1"/>
              </a:buClr>
              <a:buSzPts val="1100"/>
              <a:buFont typeface="Arial"/>
              <a:buNone/>
            </a:pPr>
            <a:r>
              <a:rPr lang="en-GB" b="1">
                <a:solidFill>
                  <a:schemeClr val="dk1"/>
                </a:solidFill>
                <a:latin typeface="Inconsolata"/>
                <a:ea typeface="Inconsolata"/>
                <a:cs typeface="Inconsolata"/>
                <a:sym typeface="Inconsolata"/>
              </a:rPr>
              <a:t>‘Sleep tweets’</a:t>
            </a:r>
            <a:endParaRPr b="1">
              <a:solidFill>
                <a:schemeClr val="dk1"/>
              </a:solidFill>
              <a:latin typeface="Inconsolata"/>
              <a:ea typeface="Inconsolata"/>
              <a:cs typeface="Inconsolata"/>
              <a:sym typeface="Inconsolata"/>
            </a:endParaRPr>
          </a:p>
          <a:p>
            <a:pPr marL="0" lvl="0" indent="0" rtl="0">
              <a:lnSpc>
                <a:spcPct val="100000"/>
              </a:lnSpc>
              <a:spcBef>
                <a:spcPts val="700"/>
              </a:spcBef>
              <a:spcAft>
                <a:spcPts val="0"/>
              </a:spcAft>
              <a:buClr>
                <a:schemeClr val="dk1"/>
              </a:buClr>
              <a:buSzPts val="1100"/>
              <a:buFont typeface="Arial"/>
              <a:buNone/>
            </a:pPr>
            <a:r>
              <a:rPr lang="en-GB">
                <a:solidFill>
                  <a:schemeClr val="dk1"/>
                </a:solidFill>
                <a:latin typeface="Inconsolata"/>
                <a:ea typeface="Inconsolata"/>
                <a:cs typeface="Inconsolata"/>
                <a:sym typeface="Inconsolata"/>
              </a:rPr>
              <a:t>When in the day people tweet</a:t>
            </a:r>
            <a:endParaRPr>
              <a:solidFill>
                <a:schemeClr val="dk1"/>
              </a:solidFill>
              <a:latin typeface="Inconsolata"/>
              <a:ea typeface="Inconsolata"/>
              <a:cs typeface="Inconsolata"/>
              <a:sym typeface="Inconsolata"/>
            </a:endParaRPr>
          </a:p>
          <a:p>
            <a:pPr marL="0" lvl="0" indent="0" rtl="0">
              <a:lnSpc>
                <a:spcPct val="100000"/>
              </a:lnSpc>
              <a:spcBef>
                <a:spcPts val="700"/>
              </a:spcBef>
              <a:spcAft>
                <a:spcPts val="0"/>
              </a:spcAft>
              <a:buClr>
                <a:schemeClr val="dk1"/>
              </a:buClr>
              <a:buSzPts val="1100"/>
              <a:buFont typeface="Arial"/>
              <a:buNone/>
            </a:pPr>
            <a:r>
              <a:rPr lang="en-GB">
                <a:solidFill>
                  <a:schemeClr val="dk1"/>
                </a:solidFill>
                <a:latin typeface="Inconsolata"/>
                <a:ea typeface="Inconsolata"/>
                <a:cs typeface="Inconsolata"/>
                <a:sym typeface="Inconsolata"/>
              </a:rPr>
              <a:t>How they feel when they tweet</a:t>
            </a:r>
            <a:endParaRPr>
              <a:solidFill>
                <a:schemeClr val="dk1"/>
              </a:solidFill>
              <a:latin typeface="Inconsolata"/>
              <a:ea typeface="Inconsolata"/>
              <a:cs typeface="Inconsolata"/>
              <a:sym typeface="Inconsolata"/>
            </a:endParaRPr>
          </a:p>
          <a:p>
            <a:pPr marL="0" lvl="0" indent="0" rtl="0">
              <a:lnSpc>
                <a:spcPct val="100000"/>
              </a:lnSpc>
              <a:spcBef>
                <a:spcPts val="700"/>
              </a:spcBef>
              <a:spcAft>
                <a:spcPts val="0"/>
              </a:spcAft>
              <a:buClr>
                <a:schemeClr val="dk1"/>
              </a:buClr>
              <a:buSzPts val="1100"/>
              <a:buFont typeface="Arial"/>
              <a:buNone/>
            </a:pPr>
            <a:endParaRPr>
              <a:solidFill>
                <a:schemeClr val="dk1"/>
              </a:solidFill>
              <a:latin typeface="Inconsolata"/>
              <a:ea typeface="Inconsolata"/>
              <a:cs typeface="Inconsolata"/>
              <a:sym typeface="Inconsolata"/>
            </a:endParaRPr>
          </a:p>
          <a:p>
            <a:pPr marL="0" lvl="0" indent="0" rtl="0">
              <a:lnSpc>
                <a:spcPct val="100000"/>
              </a:lnSpc>
              <a:spcBef>
                <a:spcPts val="700"/>
              </a:spcBef>
              <a:spcAft>
                <a:spcPts val="0"/>
              </a:spcAft>
              <a:buClr>
                <a:schemeClr val="dk1"/>
              </a:buClr>
              <a:buSzPts val="1100"/>
              <a:buFont typeface="Arial"/>
              <a:buNone/>
            </a:pPr>
            <a:r>
              <a:rPr lang="en-GB" b="1">
                <a:solidFill>
                  <a:schemeClr val="dk1"/>
                </a:solidFill>
                <a:latin typeface="Inconsolata"/>
                <a:ea typeface="Inconsolata"/>
                <a:cs typeface="Inconsolata"/>
                <a:sym typeface="Inconsolata"/>
              </a:rPr>
              <a:t>Circadian Clock</a:t>
            </a:r>
            <a:endParaRPr b="1">
              <a:solidFill>
                <a:schemeClr val="dk1"/>
              </a:solidFill>
              <a:latin typeface="Inconsolata"/>
              <a:ea typeface="Inconsolata"/>
              <a:cs typeface="Inconsolata"/>
              <a:sym typeface="Inconsolata"/>
            </a:endParaRPr>
          </a:p>
          <a:p>
            <a:pPr marL="0" lvl="0" indent="0" rtl="0">
              <a:lnSpc>
                <a:spcPct val="100000"/>
              </a:lnSpc>
              <a:spcBef>
                <a:spcPts val="700"/>
              </a:spcBef>
              <a:spcAft>
                <a:spcPts val="0"/>
              </a:spcAft>
              <a:buClr>
                <a:schemeClr val="dk1"/>
              </a:buClr>
              <a:buSzPts val="1100"/>
              <a:buFont typeface="Arial"/>
              <a:buNone/>
            </a:pPr>
            <a:r>
              <a:rPr lang="en-GB">
                <a:solidFill>
                  <a:schemeClr val="dk1"/>
                </a:solidFill>
                <a:latin typeface="Inconsolata"/>
                <a:ea typeface="Inconsolata"/>
                <a:cs typeface="Inconsolata"/>
                <a:sym typeface="Inconsolata"/>
              </a:rPr>
              <a:t>Biochemical body states over the length of a day</a:t>
            </a:r>
            <a:endParaRPr>
              <a:solidFill>
                <a:schemeClr val="dk1"/>
              </a:solidFill>
              <a:latin typeface="Inconsolata"/>
              <a:ea typeface="Inconsolata"/>
              <a:cs typeface="Inconsolata"/>
              <a:sym typeface="Inconsolata"/>
            </a:endParaRPr>
          </a:p>
          <a:p>
            <a:pPr marL="0" lvl="0" indent="0" rtl="0">
              <a:lnSpc>
                <a:spcPct val="100000"/>
              </a:lnSpc>
              <a:spcBef>
                <a:spcPts val="700"/>
              </a:spcBef>
              <a:spcAft>
                <a:spcPts val="0"/>
              </a:spcAft>
              <a:buClr>
                <a:schemeClr val="dk1"/>
              </a:buClr>
              <a:buSzPts val="1100"/>
              <a:buFont typeface="Arial"/>
              <a:buNone/>
            </a:pPr>
            <a:endParaRPr>
              <a:solidFill>
                <a:srgbClr val="F3F3F3"/>
              </a:solidFill>
              <a:latin typeface="Inconsolata"/>
              <a:ea typeface="Inconsolata"/>
              <a:cs typeface="Inconsolata"/>
              <a:sym typeface="Inconsolata"/>
            </a:endParaRPr>
          </a:p>
          <a:p>
            <a:pPr marL="0" lvl="0" indent="0" rtl="0">
              <a:lnSpc>
                <a:spcPct val="100000"/>
              </a:lnSpc>
              <a:spcBef>
                <a:spcPts val="700"/>
              </a:spcBef>
              <a:spcAft>
                <a:spcPts val="700"/>
              </a:spcAft>
              <a:buNone/>
            </a:pPr>
            <a:endParaRPr>
              <a:latin typeface="Inconsolata"/>
              <a:ea typeface="Inconsolata"/>
              <a:cs typeface="Inconsolata"/>
              <a:sym typeface="Inconsolata"/>
            </a:endParaRPr>
          </a:p>
        </p:txBody>
      </p:sp>
      <p:sp>
        <p:nvSpPr>
          <p:cNvPr id="156" name="Shape 156"/>
          <p:cNvSpPr txBox="1">
            <a:spLocks noGrp="1"/>
          </p:cNvSpPr>
          <p:nvPr>
            <p:ph type="body" idx="1"/>
          </p:nvPr>
        </p:nvSpPr>
        <p:spPr>
          <a:xfrm>
            <a:off x="445500" y="1938375"/>
            <a:ext cx="3627600" cy="22290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Clr>
                <a:schemeClr val="dk1"/>
              </a:buClr>
              <a:buSzPts val="1100"/>
              <a:buFont typeface="Arial"/>
              <a:buNone/>
            </a:pPr>
            <a:r>
              <a:rPr lang="en-GB" b="1">
                <a:solidFill>
                  <a:schemeClr val="dk1"/>
                </a:solidFill>
                <a:latin typeface="Inconsolata"/>
                <a:ea typeface="Inconsolata"/>
                <a:cs typeface="Inconsolata"/>
                <a:sym typeface="Inconsolata"/>
              </a:rPr>
              <a:t>Globe at Night/NASA images</a:t>
            </a:r>
            <a:endParaRPr b="1">
              <a:solidFill>
                <a:schemeClr val="dk1"/>
              </a:solidFill>
              <a:latin typeface="Inconsolata"/>
              <a:ea typeface="Inconsolata"/>
              <a:cs typeface="Inconsolata"/>
              <a:sym typeface="Inconsolata"/>
            </a:endParaRPr>
          </a:p>
          <a:p>
            <a:pPr marL="0" lvl="0" indent="0" rtl="0">
              <a:lnSpc>
                <a:spcPct val="100000"/>
              </a:lnSpc>
              <a:spcBef>
                <a:spcPts val="700"/>
              </a:spcBef>
              <a:spcAft>
                <a:spcPts val="0"/>
              </a:spcAft>
              <a:buClr>
                <a:schemeClr val="dk1"/>
              </a:buClr>
              <a:buSzPts val="1100"/>
              <a:buFont typeface="Arial"/>
              <a:buNone/>
            </a:pPr>
            <a:r>
              <a:rPr lang="en-GB">
                <a:solidFill>
                  <a:schemeClr val="dk1"/>
                </a:solidFill>
                <a:latin typeface="Inconsolata"/>
                <a:ea typeface="Inconsolata"/>
                <a:cs typeface="Inconsolata"/>
                <a:sym typeface="Inconsolata"/>
              </a:rPr>
              <a:t>Anthropogenic sources</a:t>
            </a:r>
            <a:endParaRPr>
              <a:solidFill>
                <a:schemeClr val="dk1"/>
              </a:solidFill>
              <a:latin typeface="Inconsolata"/>
              <a:ea typeface="Inconsolata"/>
              <a:cs typeface="Inconsolata"/>
              <a:sym typeface="Inconsolata"/>
            </a:endParaRPr>
          </a:p>
          <a:p>
            <a:pPr marL="0" lvl="0" indent="0" rtl="0">
              <a:lnSpc>
                <a:spcPct val="100000"/>
              </a:lnSpc>
              <a:spcBef>
                <a:spcPts val="700"/>
              </a:spcBef>
              <a:spcAft>
                <a:spcPts val="0"/>
              </a:spcAft>
              <a:buClr>
                <a:schemeClr val="dk1"/>
              </a:buClr>
              <a:buSzPts val="1100"/>
              <a:buFont typeface="Arial"/>
              <a:buNone/>
            </a:pPr>
            <a:endParaRPr>
              <a:solidFill>
                <a:schemeClr val="dk1"/>
              </a:solidFill>
              <a:latin typeface="Inconsolata"/>
              <a:ea typeface="Inconsolata"/>
              <a:cs typeface="Inconsolata"/>
              <a:sym typeface="Inconsolata"/>
            </a:endParaRPr>
          </a:p>
          <a:p>
            <a:pPr marL="0" lvl="0" indent="0" rtl="0">
              <a:lnSpc>
                <a:spcPct val="100000"/>
              </a:lnSpc>
              <a:spcBef>
                <a:spcPts val="700"/>
              </a:spcBef>
              <a:spcAft>
                <a:spcPts val="0"/>
              </a:spcAft>
              <a:buClr>
                <a:schemeClr val="dk1"/>
              </a:buClr>
              <a:buSzPts val="1100"/>
              <a:buFont typeface="Arial"/>
              <a:buNone/>
            </a:pPr>
            <a:r>
              <a:rPr lang="en-GB" b="1">
                <a:solidFill>
                  <a:schemeClr val="dk1"/>
                </a:solidFill>
                <a:latin typeface="Inconsolata"/>
                <a:ea typeface="Inconsolata"/>
                <a:cs typeface="Inconsolata"/>
                <a:sym typeface="Inconsolata"/>
              </a:rPr>
              <a:t>Sunrise and sunset times</a:t>
            </a:r>
            <a:endParaRPr b="1">
              <a:solidFill>
                <a:schemeClr val="dk1"/>
              </a:solidFill>
              <a:latin typeface="Inconsolata"/>
              <a:ea typeface="Inconsolata"/>
              <a:cs typeface="Inconsolata"/>
              <a:sym typeface="Inconsolata"/>
            </a:endParaRPr>
          </a:p>
          <a:p>
            <a:pPr marL="0" lvl="0" indent="0" rtl="0">
              <a:lnSpc>
                <a:spcPct val="100000"/>
              </a:lnSpc>
              <a:spcBef>
                <a:spcPts val="600"/>
              </a:spcBef>
              <a:spcAft>
                <a:spcPts val="0"/>
              </a:spcAft>
              <a:buClr>
                <a:schemeClr val="dk1"/>
              </a:buClr>
              <a:buSzPts val="1100"/>
              <a:buFont typeface="Arial"/>
              <a:buNone/>
            </a:pPr>
            <a:r>
              <a:rPr lang="en-GB">
                <a:solidFill>
                  <a:schemeClr val="dk1"/>
                </a:solidFill>
                <a:latin typeface="Inconsolata"/>
                <a:ea typeface="Inconsolata"/>
                <a:cs typeface="Inconsolata"/>
                <a:sym typeface="Inconsolata"/>
              </a:rPr>
              <a:t>Natural sources</a:t>
            </a:r>
            <a:endParaRPr>
              <a:solidFill>
                <a:schemeClr val="dk1"/>
              </a:solidFill>
              <a:latin typeface="Inconsolata"/>
              <a:ea typeface="Inconsolata"/>
              <a:cs typeface="Inconsolata"/>
              <a:sym typeface="Inconsolata"/>
            </a:endParaRPr>
          </a:p>
          <a:p>
            <a:pPr marL="0" lvl="0" indent="0" rtl="0">
              <a:lnSpc>
                <a:spcPct val="100000"/>
              </a:lnSpc>
              <a:spcBef>
                <a:spcPts val="700"/>
              </a:spcBef>
              <a:spcAft>
                <a:spcPts val="0"/>
              </a:spcAft>
              <a:buClr>
                <a:schemeClr val="dk1"/>
              </a:buClr>
              <a:buSzPts val="1100"/>
              <a:buFont typeface="Arial"/>
              <a:buNone/>
            </a:pPr>
            <a:endParaRPr>
              <a:solidFill>
                <a:srgbClr val="F3F3F3"/>
              </a:solidFill>
              <a:latin typeface="Inconsolata"/>
              <a:ea typeface="Inconsolata"/>
              <a:cs typeface="Inconsolata"/>
              <a:sym typeface="Inconsolata"/>
            </a:endParaRPr>
          </a:p>
          <a:p>
            <a:pPr marL="0" lvl="0" indent="0" rtl="0">
              <a:lnSpc>
                <a:spcPct val="100000"/>
              </a:lnSpc>
              <a:spcBef>
                <a:spcPts val="1600"/>
              </a:spcBef>
              <a:spcAft>
                <a:spcPts val="1600"/>
              </a:spcAft>
              <a:buNone/>
            </a:pPr>
            <a:endParaRPr>
              <a:latin typeface="Inconsolata"/>
              <a:ea typeface="Inconsolata"/>
              <a:cs typeface="Inconsolata"/>
              <a:sym typeface="Inconsolata"/>
            </a:endParaRPr>
          </a:p>
        </p:txBody>
      </p:sp>
      <p:sp>
        <p:nvSpPr>
          <p:cNvPr id="157" name="Shape 157"/>
          <p:cNvSpPr txBox="1">
            <a:spLocks noGrp="1"/>
          </p:cNvSpPr>
          <p:nvPr>
            <p:ph type="body" idx="1"/>
          </p:nvPr>
        </p:nvSpPr>
        <p:spPr>
          <a:xfrm>
            <a:off x="3761563" y="2235400"/>
            <a:ext cx="1218900" cy="4905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Clr>
                <a:schemeClr val="dk1"/>
              </a:buClr>
              <a:buSzPts val="1100"/>
              <a:buFont typeface="Arial"/>
              <a:buNone/>
            </a:pPr>
            <a:r>
              <a:rPr lang="en-GB" b="1">
                <a:solidFill>
                  <a:schemeClr val="dk1"/>
                </a:solidFill>
                <a:latin typeface="Inconsolata"/>
                <a:ea typeface="Inconsolata"/>
                <a:cs typeface="Inconsolata"/>
                <a:sym typeface="Inconsolata"/>
              </a:rPr>
              <a:t>patterns?</a:t>
            </a:r>
            <a:endParaRPr>
              <a:solidFill>
                <a:schemeClr val="dk1"/>
              </a:solidFill>
              <a:latin typeface="Inconsolata"/>
              <a:ea typeface="Inconsolata"/>
              <a:cs typeface="Inconsolata"/>
              <a:sym typeface="Inconsolata"/>
            </a:endParaRPr>
          </a:p>
          <a:p>
            <a:pPr marL="0" lvl="0" indent="0" rtl="0">
              <a:lnSpc>
                <a:spcPct val="100000"/>
              </a:lnSpc>
              <a:spcBef>
                <a:spcPts val="700"/>
              </a:spcBef>
              <a:spcAft>
                <a:spcPts val="0"/>
              </a:spcAft>
              <a:buClr>
                <a:schemeClr val="dk1"/>
              </a:buClr>
              <a:buSzPts val="1100"/>
              <a:buFont typeface="Arial"/>
              <a:buNone/>
            </a:pPr>
            <a:endParaRPr>
              <a:solidFill>
                <a:srgbClr val="F3F3F3"/>
              </a:solidFill>
              <a:latin typeface="Inconsolata"/>
              <a:ea typeface="Inconsolata"/>
              <a:cs typeface="Inconsolata"/>
              <a:sym typeface="Inconsolata"/>
            </a:endParaRPr>
          </a:p>
          <a:p>
            <a:pPr marL="0" lvl="0" indent="0" rtl="0">
              <a:lnSpc>
                <a:spcPct val="100000"/>
              </a:lnSpc>
              <a:spcBef>
                <a:spcPts val="700"/>
              </a:spcBef>
              <a:spcAft>
                <a:spcPts val="700"/>
              </a:spcAft>
              <a:buNone/>
            </a:pPr>
            <a:endParaRPr>
              <a:latin typeface="Inconsolata"/>
              <a:ea typeface="Inconsolata"/>
              <a:cs typeface="Inconsolata"/>
              <a:sym typeface="Inconsolata"/>
            </a:endParaRPr>
          </a:p>
        </p:txBody>
      </p:sp>
      <p:sp>
        <p:nvSpPr>
          <p:cNvPr id="158" name="Shape 158"/>
          <p:cNvSpPr txBox="1">
            <a:spLocks noGrp="1"/>
          </p:cNvSpPr>
          <p:nvPr>
            <p:ph type="body" idx="1"/>
          </p:nvPr>
        </p:nvSpPr>
        <p:spPr>
          <a:xfrm>
            <a:off x="445500" y="1171825"/>
            <a:ext cx="2993400" cy="572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GB" b="1">
                <a:solidFill>
                  <a:schemeClr val="dk1"/>
                </a:solidFill>
                <a:latin typeface="Inconsolata"/>
                <a:ea typeface="Inconsolata"/>
                <a:cs typeface="Inconsolata"/>
                <a:sym typeface="Inconsolata"/>
              </a:rPr>
              <a:t>LIGHT</a:t>
            </a:r>
            <a:endParaRPr b="1">
              <a:solidFill>
                <a:schemeClr val="dk1"/>
              </a:solidFill>
              <a:latin typeface="Inconsolata"/>
              <a:ea typeface="Inconsolata"/>
              <a:cs typeface="Inconsolata"/>
              <a:sym typeface="Inconsolata"/>
            </a:endParaRPr>
          </a:p>
          <a:p>
            <a:pPr marL="0" lvl="0" indent="0" algn="ctr" rtl="0">
              <a:lnSpc>
                <a:spcPct val="100000"/>
              </a:lnSpc>
              <a:spcBef>
                <a:spcPts val="700"/>
              </a:spcBef>
              <a:spcAft>
                <a:spcPts val="0"/>
              </a:spcAft>
              <a:buClr>
                <a:schemeClr val="dk1"/>
              </a:buClr>
              <a:buSzPts val="1100"/>
              <a:buFont typeface="Arial"/>
              <a:buNone/>
            </a:pPr>
            <a:endParaRPr b="1">
              <a:solidFill>
                <a:srgbClr val="F3F3F3"/>
              </a:solidFill>
              <a:latin typeface="Inconsolata"/>
              <a:ea typeface="Inconsolata"/>
              <a:cs typeface="Inconsolata"/>
              <a:sym typeface="Inconsolata"/>
            </a:endParaRPr>
          </a:p>
          <a:p>
            <a:pPr marL="0" lvl="0" indent="0" algn="ctr" rtl="0">
              <a:lnSpc>
                <a:spcPct val="100000"/>
              </a:lnSpc>
              <a:spcBef>
                <a:spcPts val="700"/>
              </a:spcBef>
              <a:spcAft>
                <a:spcPts val="700"/>
              </a:spcAft>
              <a:buNone/>
            </a:pPr>
            <a:endParaRPr b="1">
              <a:latin typeface="Inconsolata"/>
              <a:ea typeface="Inconsolata"/>
              <a:cs typeface="Inconsolata"/>
              <a:sym typeface="Inconsolata"/>
            </a:endParaRPr>
          </a:p>
        </p:txBody>
      </p:sp>
      <p:sp>
        <p:nvSpPr>
          <p:cNvPr id="159" name="Shape 159"/>
          <p:cNvSpPr txBox="1">
            <a:spLocks noGrp="1"/>
          </p:cNvSpPr>
          <p:nvPr>
            <p:ph type="body" idx="1"/>
          </p:nvPr>
        </p:nvSpPr>
        <p:spPr>
          <a:xfrm>
            <a:off x="5244050" y="1171825"/>
            <a:ext cx="3066000" cy="572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GB" b="1">
                <a:solidFill>
                  <a:schemeClr val="dk1"/>
                </a:solidFill>
                <a:latin typeface="Inconsolata"/>
                <a:ea typeface="Inconsolata"/>
                <a:cs typeface="Inconsolata"/>
                <a:sym typeface="Inconsolata"/>
              </a:rPr>
              <a:t>HUMAN ACTIVITY</a:t>
            </a:r>
            <a:endParaRPr b="1">
              <a:solidFill>
                <a:schemeClr val="dk1"/>
              </a:solidFill>
              <a:latin typeface="Inconsolata"/>
              <a:ea typeface="Inconsolata"/>
              <a:cs typeface="Inconsolata"/>
              <a:sym typeface="Inconsolata"/>
            </a:endParaRPr>
          </a:p>
          <a:p>
            <a:pPr marL="0" lvl="0" indent="0" algn="ctr" rtl="0">
              <a:lnSpc>
                <a:spcPct val="100000"/>
              </a:lnSpc>
              <a:spcBef>
                <a:spcPts val="700"/>
              </a:spcBef>
              <a:spcAft>
                <a:spcPts val="0"/>
              </a:spcAft>
              <a:buClr>
                <a:schemeClr val="dk1"/>
              </a:buClr>
              <a:buSzPts val="1100"/>
              <a:buFont typeface="Arial"/>
              <a:buNone/>
            </a:pPr>
            <a:endParaRPr b="1">
              <a:solidFill>
                <a:srgbClr val="F3F3F3"/>
              </a:solidFill>
              <a:latin typeface="Inconsolata"/>
              <a:ea typeface="Inconsolata"/>
              <a:cs typeface="Inconsolata"/>
              <a:sym typeface="Inconsolata"/>
            </a:endParaRPr>
          </a:p>
          <a:p>
            <a:pPr marL="0" lvl="0" indent="0" algn="ctr" rtl="0">
              <a:lnSpc>
                <a:spcPct val="100000"/>
              </a:lnSpc>
              <a:spcBef>
                <a:spcPts val="700"/>
              </a:spcBef>
              <a:spcAft>
                <a:spcPts val="700"/>
              </a:spcAft>
              <a:buNone/>
            </a:pPr>
            <a:endParaRPr b="1">
              <a:latin typeface="Inconsolata"/>
              <a:ea typeface="Inconsolata"/>
              <a:cs typeface="Inconsolata"/>
              <a:sym typeface="Inconsolata"/>
            </a:endParaRPr>
          </a:p>
        </p:txBody>
      </p:sp>
      <p:cxnSp>
        <p:nvCxnSpPr>
          <p:cNvPr id="160" name="Shape 160"/>
          <p:cNvCxnSpPr/>
          <p:nvPr/>
        </p:nvCxnSpPr>
        <p:spPr>
          <a:xfrm>
            <a:off x="3764975" y="2732725"/>
            <a:ext cx="1156200" cy="0"/>
          </a:xfrm>
          <a:prstGeom prst="straightConnector1">
            <a:avLst/>
          </a:prstGeom>
          <a:noFill/>
          <a:ln w="28575" cap="flat" cmpd="sng">
            <a:solidFill>
              <a:srgbClr val="000000"/>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p:nvPr/>
        </p:nvSpPr>
        <p:spPr>
          <a:xfrm>
            <a:off x="1547400" y="-171050"/>
            <a:ext cx="6049200" cy="269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7200" b="1">
              <a:latin typeface="Raleway"/>
              <a:ea typeface="Raleway"/>
              <a:cs typeface="Raleway"/>
              <a:sym typeface="Raleway"/>
            </a:endParaRPr>
          </a:p>
          <a:p>
            <a:pPr marL="0" lvl="0" indent="0" algn="ctr" rtl="0">
              <a:spcBef>
                <a:spcPts val="0"/>
              </a:spcBef>
              <a:spcAft>
                <a:spcPts val="0"/>
              </a:spcAft>
              <a:buNone/>
            </a:pPr>
            <a:r>
              <a:rPr lang="en-GB" sz="4500" b="1">
                <a:latin typeface="Inconsolata"/>
                <a:ea typeface="Inconsolata"/>
                <a:cs typeface="Inconsolata"/>
                <a:sym typeface="Inconsolata"/>
              </a:rPr>
              <a:t>The</a:t>
            </a:r>
            <a:endParaRPr sz="4500" b="1">
              <a:latin typeface="Inconsolata"/>
              <a:ea typeface="Inconsolata"/>
              <a:cs typeface="Inconsolata"/>
              <a:sym typeface="Inconsolata"/>
            </a:endParaRPr>
          </a:p>
        </p:txBody>
      </p:sp>
      <p:pic>
        <p:nvPicPr>
          <p:cNvPr id="166" name="Shape 166"/>
          <p:cNvPicPr preferRelativeResize="0"/>
          <p:nvPr/>
        </p:nvPicPr>
        <p:blipFill>
          <a:blip r:embed="rId3">
            <a:alphaModFix/>
          </a:blip>
          <a:stretch>
            <a:fillRect/>
          </a:stretch>
        </p:blipFill>
        <p:spPr>
          <a:xfrm>
            <a:off x="0" y="-84250"/>
            <a:ext cx="9488075" cy="5227750"/>
          </a:xfrm>
          <a:prstGeom prst="rect">
            <a:avLst/>
          </a:prstGeom>
          <a:noFill/>
          <a:ln>
            <a:noFill/>
          </a:ln>
        </p:spPr>
      </p:pic>
      <p:sp>
        <p:nvSpPr>
          <p:cNvPr id="167" name="Shape 167"/>
          <p:cNvSpPr txBox="1"/>
          <p:nvPr/>
        </p:nvSpPr>
        <p:spPr>
          <a:xfrm>
            <a:off x="1676745" y="1922225"/>
            <a:ext cx="6290100" cy="144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4500">
                <a:solidFill>
                  <a:srgbClr val="FFFFFF"/>
                </a:solidFill>
                <a:latin typeface="Inconsolata"/>
                <a:ea typeface="Inconsolata"/>
                <a:cs typeface="Inconsolata"/>
                <a:sym typeface="Inconsolata"/>
              </a:rPr>
              <a:t>Implementation</a:t>
            </a:r>
            <a:endParaRPr sz="4500" dirty="0">
              <a:solidFill>
                <a:srgbClr val="FFFFFF"/>
              </a:solidFill>
              <a:latin typeface="Inconsolata"/>
              <a:ea typeface="Inconsolata"/>
              <a:cs typeface="Inconsolata"/>
              <a:sym typeface="Inconsolat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1448376" y="371721"/>
            <a:ext cx="6198900" cy="90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b="1">
                <a:latin typeface="Inconsolata"/>
                <a:ea typeface="Inconsolata"/>
                <a:cs typeface="Inconsolata"/>
                <a:sym typeface="Inconsolata"/>
              </a:rPr>
              <a:t>Website Architecture</a:t>
            </a:r>
            <a:endParaRPr sz="3000">
              <a:solidFill>
                <a:srgbClr val="F6F062"/>
              </a:solidFill>
              <a:latin typeface="Inconsolata"/>
              <a:ea typeface="Inconsolata"/>
              <a:cs typeface="Inconsolata"/>
              <a:sym typeface="Inconsolata"/>
            </a:endParaRPr>
          </a:p>
        </p:txBody>
      </p:sp>
      <p:sp>
        <p:nvSpPr>
          <p:cNvPr id="173" name="Shape 173"/>
          <p:cNvSpPr/>
          <p:nvPr/>
        </p:nvSpPr>
        <p:spPr>
          <a:xfrm>
            <a:off x="3591938" y="3017008"/>
            <a:ext cx="939000" cy="6087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 name="Shape 174"/>
          <p:cNvSpPr/>
          <p:nvPr/>
        </p:nvSpPr>
        <p:spPr>
          <a:xfrm>
            <a:off x="4102506" y="1036333"/>
            <a:ext cx="939000" cy="6087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 name="Shape 175"/>
          <p:cNvSpPr/>
          <p:nvPr/>
        </p:nvSpPr>
        <p:spPr>
          <a:xfrm>
            <a:off x="4613058" y="3017008"/>
            <a:ext cx="939000" cy="6087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Shape 176"/>
          <p:cNvSpPr/>
          <p:nvPr/>
        </p:nvSpPr>
        <p:spPr>
          <a:xfrm>
            <a:off x="2570808" y="3017000"/>
            <a:ext cx="939000" cy="6087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p:nvPr/>
        </p:nvSpPr>
        <p:spPr>
          <a:xfrm>
            <a:off x="1549683" y="3016992"/>
            <a:ext cx="939000" cy="6087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 name="Shape 178"/>
          <p:cNvSpPr/>
          <p:nvPr/>
        </p:nvSpPr>
        <p:spPr>
          <a:xfrm>
            <a:off x="5634183" y="3017000"/>
            <a:ext cx="939000" cy="6087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 name="Shape 179"/>
          <p:cNvSpPr/>
          <p:nvPr/>
        </p:nvSpPr>
        <p:spPr>
          <a:xfrm>
            <a:off x="6655308" y="3017000"/>
            <a:ext cx="939000" cy="6087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a:off x="4102506" y="1847758"/>
            <a:ext cx="939000" cy="6087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a:off x="3591938" y="3904633"/>
            <a:ext cx="939000" cy="6087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a:off x="4613058" y="3904633"/>
            <a:ext cx="939000" cy="6087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p:nvPr/>
        </p:nvSpPr>
        <p:spPr>
          <a:xfrm>
            <a:off x="2570808" y="3904625"/>
            <a:ext cx="939000" cy="6087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 name="Shape 184"/>
          <p:cNvSpPr/>
          <p:nvPr/>
        </p:nvSpPr>
        <p:spPr>
          <a:xfrm>
            <a:off x="1549683" y="3904617"/>
            <a:ext cx="939000" cy="6087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 name="Shape 185"/>
          <p:cNvSpPr/>
          <p:nvPr/>
        </p:nvSpPr>
        <p:spPr>
          <a:xfrm>
            <a:off x="5634183" y="3904625"/>
            <a:ext cx="939000" cy="6087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Shape 186"/>
          <p:cNvSpPr/>
          <p:nvPr/>
        </p:nvSpPr>
        <p:spPr>
          <a:xfrm>
            <a:off x="6655308" y="3904625"/>
            <a:ext cx="939000" cy="6087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87" name="Shape 187"/>
          <p:cNvCxnSpPr>
            <a:stCxn id="184" idx="1"/>
            <a:endCxn id="180" idx="1"/>
          </p:cNvCxnSpPr>
          <p:nvPr/>
        </p:nvCxnSpPr>
        <p:spPr>
          <a:xfrm rot="10800000" flipH="1">
            <a:off x="1549683" y="2152167"/>
            <a:ext cx="2552700" cy="2056800"/>
          </a:xfrm>
          <a:prstGeom prst="bentConnector3">
            <a:avLst>
              <a:gd name="adj1" fmla="val -9328"/>
            </a:avLst>
          </a:prstGeom>
          <a:noFill/>
          <a:ln w="9525" cap="flat" cmpd="sng">
            <a:solidFill>
              <a:srgbClr val="000000"/>
            </a:solidFill>
            <a:prstDash val="solid"/>
            <a:round/>
            <a:headEnd type="none" w="med" len="med"/>
            <a:tailEnd type="triangle" w="med" len="med"/>
          </a:ln>
        </p:spPr>
      </p:cxnSp>
      <p:cxnSp>
        <p:nvCxnSpPr>
          <p:cNvPr id="188" name="Shape 188"/>
          <p:cNvCxnSpPr>
            <a:stCxn id="174" idx="2"/>
            <a:endCxn id="180" idx="0"/>
          </p:cNvCxnSpPr>
          <p:nvPr/>
        </p:nvCxnSpPr>
        <p:spPr>
          <a:xfrm>
            <a:off x="4572006" y="1645033"/>
            <a:ext cx="0" cy="202800"/>
          </a:xfrm>
          <a:prstGeom prst="straightConnector1">
            <a:avLst/>
          </a:prstGeom>
          <a:noFill/>
          <a:ln w="9525" cap="flat" cmpd="sng">
            <a:solidFill>
              <a:srgbClr val="000000"/>
            </a:solidFill>
            <a:prstDash val="solid"/>
            <a:round/>
            <a:headEnd type="none" w="med" len="med"/>
            <a:tailEnd type="triangle" w="med" len="med"/>
          </a:ln>
        </p:spPr>
      </p:cxnSp>
      <p:cxnSp>
        <p:nvCxnSpPr>
          <p:cNvPr id="189" name="Shape 189"/>
          <p:cNvCxnSpPr>
            <a:stCxn id="179" idx="0"/>
            <a:endCxn id="177" idx="0"/>
          </p:cNvCxnSpPr>
          <p:nvPr/>
        </p:nvCxnSpPr>
        <p:spPr>
          <a:xfrm rot="5400000">
            <a:off x="4571658" y="464450"/>
            <a:ext cx="600" cy="5105700"/>
          </a:xfrm>
          <a:prstGeom prst="bentConnector3">
            <a:avLst>
              <a:gd name="adj1" fmla="val -46162478"/>
            </a:avLst>
          </a:prstGeom>
          <a:noFill/>
          <a:ln w="9525" cap="flat" cmpd="sng">
            <a:solidFill>
              <a:srgbClr val="000000"/>
            </a:solidFill>
            <a:prstDash val="solid"/>
            <a:round/>
            <a:headEnd type="triangle" w="med" len="med"/>
            <a:tailEnd type="triangle" w="med" len="med"/>
          </a:ln>
        </p:spPr>
      </p:cxnSp>
      <p:cxnSp>
        <p:nvCxnSpPr>
          <p:cNvPr id="190" name="Shape 190"/>
          <p:cNvCxnSpPr/>
          <p:nvPr/>
        </p:nvCxnSpPr>
        <p:spPr>
          <a:xfrm>
            <a:off x="5082550" y="2737702"/>
            <a:ext cx="0" cy="277500"/>
          </a:xfrm>
          <a:prstGeom prst="straightConnector1">
            <a:avLst/>
          </a:prstGeom>
          <a:noFill/>
          <a:ln w="9525" cap="flat" cmpd="sng">
            <a:solidFill>
              <a:srgbClr val="000000"/>
            </a:solidFill>
            <a:prstDash val="solid"/>
            <a:round/>
            <a:headEnd type="triangle" w="med" len="med"/>
            <a:tailEnd type="triangle" w="med" len="med"/>
          </a:ln>
        </p:spPr>
      </p:cxnSp>
      <p:cxnSp>
        <p:nvCxnSpPr>
          <p:cNvPr id="191" name="Shape 191"/>
          <p:cNvCxnSpPr/>
          <p:nvPr/>
        </p:nvCxnSpPr>
        <p:spPr>
          <a:xfrm>
            <a:off x="6103675" y="2737702"/>
            <a:ext cx="0" cy="277500"/>
          </a:xfrm>
          <a:prstGeom prst="straightConnector1">
            <a:avLst/>
          </a:prstGeom>
          <a:noFill/>
          <a:ln w="9525" cap="flat" cmpd="sng">
            <a:solidFill>
              <a:srgbClr val="000000"/>
            </a:solidFill>
            <a:prstDash val="solid"/>
            <a:round/>
            <a:headEnd type="triangle" w="med" len="med"/>
            <a:tailEnd type="triangle" w="med" len="med"/>
          </a:ln>
        </p:spPr>
      </p:cxnSp>
      <p:cxnSp>
        <p:nvCxnSpPr>
          <p:cNvPr id="192" name="Shape 192"/>
          <p:cNvCxnSpPr/>
          <p:nvPr/>
        </p:nvCxnSpPr>
        <p:spPr>
          <a:xfrm>
            <a:off x="4045000" y="2737702"/>
            <a:ext cx="0" cy="277500"/>
          </a:xfrm>
          <a:prstGeom prst="straightConnector1">
            <a:avLst/>
          </a:prstGeom>
          <a:noFill/>
          <a:ln w="9525" cap="flat" cmpd="sng">
            <a:solidFill>
              <a:srgbClr val="000000"/>
            </a:solidFill>
            <a:prstDash val="solid"/>
            <a:round/>
            <a:headEnd type="triangle" w="med" len="med"/>
            <a:tailEnd type="triangle" w="med" len="med"/>
          </a:ln>
        </p:spPr>
      </p:cxnSp>
      <p:cxnSp>
        <p:nvCxnSpPr>
          <p:cNvPr id="193" name="Shape 193"/>
          <p:cNvCxnSpPr/>
          <p:nvPr/>
        </p:nvCxnSpPr>
        <p:spPr>
          <a:xfrm>
            <a:off x="3016525" y="2737702"/>
            <a:ext cx="0" cy="277500"/>
          </a:xfrm>
          <a:prstGeom prst="straightConnector1">
            <a:avLst/>
          </a:prstGeom>
          <a:noFill/>
          <a:ln w="9525" cap="flat" cmpd="sng">
            <a:solidFill>
              <a:srgbClr val="000000"/>
            </a:solidFill>
            <a:prstDash val="solid"/>
            <a:round/>
            <a:headEnd type="triangle" w="med" len="med"/>
            <a:tailEnd type="triangle" w="med" len="med"/>
          </a:ln>
        </p:spPr>
      </p:cxnSp>
      <p:cxnSp>
        <p:nvCxnSpPr>
          <p:cNvPr id="194" name="Shape 194"/>
          <p:cNvCxnSpPr/>
          <p:nvPr/>
        </p:nvCxnSpPr>
        <p:spPr>
          <a:xfrm>
            <a:off x="5082550" y="3627427"/>
            <a:ext cx="0" cy="277500"/>
          </a:xfrm>
          <a:prstGeom prst="straightConnector1">
            <a:avLst/>
          </a:prstGeom>
          <a:noFill/>
          <a:ln w="9525" cap="flat" cmpd="sng">
            <a:solidFill>
              <a:srgbClr val="000000"/>
            </a:solidFill>
            <a:prstDash val="solid"/>
            <a:round/>
            <a:headEnd type="triangle" w="med" len="med"/>
            <a:tailEnd type="triangle" w="med" len="med"/>
          </a:ln>
        </p:spPr>
      </p:cxnSp>
      <p:cxnSp>
        <p:nvCxnSpPr>
          <p:cNvPr id="195" name="Shape 195"/>
          <p:cNvCxnSpPr/>
          <p:nvPr/>
        </p:nvCxnSpPr>
        <p:spPr>
          <a:xfrm>
            <a:off x="6103675" y="3627427"/>
            <a:ext cx="0" cy="277500"/>
          </a:xfrm>
          <a:prstGeom prst="straightConnector1">
            <a:avLst/>
          </a:prstGeom>
          <a:noFill/>
          <a:ln w="9525" cap="flat" cmpd="sng">
            <a:solidFill>
              <a:srgbClr val="000000"/>
            </a:solidFill>
            <a:prstDash val="solid"/>
            <a:round/>
            <a:headEnd type="triangle" w="med" len="med"/>
            <a:tailEnd type="triangle" w="med" len="med"/>
          </a:ln>
        </p:spPr>
      </p:cxnSp>
      <p:cxnSp>
        <p:nvCxnSpPr>
          <p:cNvPr id="196" name="Shape 196"/>
          <p:cNvCxnSpPr/>
          <p:nvPr/>
        </p:nvCxnSpPr>
        <p:spPr>
          <a:xfrm>
            <a:off x="4045000" y="3627427"/>
            <a:ext cx="0" cy="277500"/>
          </a:xfrm>
          <a:prstGeom prst="straightConnector1">
            <a:avLst/>
          </a:prstGeom>
          <a:noFill/>
          <a:ln w="9525" cap="flat" cmpd="sng">
            <a:solidFill>
              <a:srgbClr val="000000"/>
            </a:solidFill>
            <a:prstDash val="solid"/>
            <a:round/>
            <a:headEnd type="triangle" w="med" len="med"/>
            <a:tailEnd type="triangle" w="med" len="med"/>
          </a:ln>
        </p:spPr>
      </p:cxnSp>
      <p:cxnSp>
        <p:nvCxnSpPr>
          <p:cNvPr id="197" name="Shape 197"/>
          <p:cNvCxnSpPr/>
          <p:nvPr/>
        </p:nvCxnSpPr>
        <p:spPr>
          <a:xfrm>
            <a:off x="3016525" y="3627427"/>
            <a:ext cx="0" cy="277500"/>
          </a:xfrm>
          <a:prstGeom prst="straightConnector1">
            <a:avLst/>
          </a:prstGeom>
          <a:noFill/>
          <a:ln w="9525" cap="flat" cmpd="sng">
            <a:solidFill>
              <a:srgbClr val="000000"/>
            </a:solidFill>
            <a:prstDash val="solid"/>
            <a:round/>
            <a:headEnd type="triangle" w="med" len="med"/>
            <a:tailEnd type="triangle" w="med" len="med"/>
          </a:ln>
        </p:spPr>
      </p:cxnSp>
      <p:cxnSp>
        <p:nvCxnSpPr>
          <p:cNvPr id="198" name="Shape 198"/>
          <p:cNvCxnSpPr/>
          <p:nvPr/>
        </p:nvCxnSpPr>
        <p:spPr>
          <a:xfrm>
            <a:off x="7124800" y="3627427"/>
            <a:ext cx="0" cy="277500"/>
          </a:xfrm>
          <a:prstGeom prst="straightConnector1">
            <a:avLst/>
          </a:prstGeom>
          <a:noFill/>
          <a:ln w="9525" cap="flat" cmpd="sng">
            <a:solidFill>
              <a:srgbClr val="000000"/>
            </a:solidFill>
            <a:prstDash val="solid"/>
            <a:round/>
            <a:headEnd type="triangle" w="med" len="med"/>
            <a:tailEnd type="triangle" w="med" len="med"/>
          </a:ln>
        </p:spPr>
      </p:cxnSp>
      <p:cxnSp>
        <p:nvCxnSpPr>
          <p:cNvPr id="199" name="Shape 199"/>
          <p:cNvCxnSpPr/>
          <p:nvPr/>
        </p:nvCxnSpPr>
        <p:spPr>
          <a:xfrm>
            <a:off x="1988050" y="3627427"/>
            <a:ext cx="0" cy="277500"/>
          </a:xfrm>
          <a:prstGeom prst="straightConnector1">
            <a:avLst/>
          </a:prstGeom>
          <a:noFill/>
          <a:ln w="9525" cap="flat" cmpd="sng">
            <a:solidFill>
              <a:srgbClr val="000000"/>
            </a:solidFill>
            <a:prstDash val="solid"/>
            <a:round/>
            <a:headEnd type="triangle" w="med" len="med"/>
            <a:tailEnd type="triangle" w="med" len="med"/>
          </a:ln>
        </p:spPr>
      </p:cxnSp>
      <p:cxnSp>
        <p:nvCxnSpPr>
          <p:cNvPr id="200" name="Shape 200"/>
          <p:cNvCxnSpPr/>
          <p:nvPr/>
        </p:nvCxnSpPr>
        <p:spPr>
          <a:xfrm>
            <a:off x="4571956" y="2456446"/>
            <a:ext cx="0" cy="296400"/>
          </a:xfrm>
          <a:prstGeom prst="straightConnector1">
            <a:avLst/>
          </a:prstGeom>
          <a:noFill/>
          <a:ln w="9525" cap="flat" cmpd="sng">
            <a:solidFill>
              <a:srgbClr val="000000"/>
            </a:solidFill>
            <a:prstDash val="solid"/>
            <a:round/>
            <a:headEnd type="triangle" w="med" len="med"/>
            <a:tailEnd type="triangle" w="med" len="med"/>
          </a:ln>
        </p:spPr>
      </p:cxnSp>
      <p:sp>
        <p:nvSpPr>
          <p:cNvPr id="201" name="Shape 201"/>
          <p:cNvSpPr/>
          <p:nvPr/>
        </p:nvSpPr>
        <p:spPr>
          <a:xfrm>
            <a:off x="1549608" y="3017000"/>
            <a:ext cx="6044700" cy="6087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txBox="1">
            <a:spLocks noGrp="1"/>
          </p:cNvSpPr>
          <p:nvPr>
            <p:ph type="title"/>
          </p:nvPr>
        </p:nvSpPr>
        <p:spPr>
          <a:xfrm>
            <a:off x="311700" y="4358225"/>
            <a:ext cx="22527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solidFill>
                  <a:srgbClr val="F6F062"/>
                </a:solidFill>
                <a:latin typeface="Inconsolata"/>
                <a:ea typeface="Inconsolata"/>
                <a:cs typeface="Inconsolata"/>
                <a:sym typeface="Inconsolata"/>
              </a:rPr>
              <a:t>03</a:t>
            </a:r>
            <a:r>
              <a:rPr lang="en-GB" sz="1200"/>
              <a:t> </a:t>
            </a:r>
            <a:r>
              <a:rPr lang="en-GB" sz="1200">
                <a:latin typeface="Inconsolata"/>
                <a:ea typeface="Inconsolata"/>
                <a:cs typeface="Inconsolata"/>
                <a:sym typeface="Inconsolata"/>
              </a:rPr>
              <a:t>Implementation</a:t>
            </a:r>
            <a:endParaRPr sz="1200">
              <a:latin typeface="Inconsolata"/>
              <a:ea typeface="Inconsolata"/>
              <a:cs typeface="Inconsolata"/>
              <a:sym typeface="Inconsolata"/>
            </a:endParaRPr>
          </a:p>
        </p:txBody>
      </p:sp>
      <p:sp>
        <p:nvSpPr>
          <p:cNvPr id="203" name="Shape 203"/>
          <p:cNvSpPr txBox="1"/>
          <p:nvPr/>
        </p:nvSpPr>
        <p:spPr>
          <a:xfrm>
            <a:off x="2882725" y="3159500"/>
            <a:ext cx="3395400" cy="277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sz="1300">
                <a:latin typeface="Inconsolata"/>
                <a:ea typeface="Inconsolata"/>
                <a:cs typeface="Inconsolata"/>
                <a:sym typeface="Inconsolata"/>
              </a:rPr>
              <a:t>Tweets frequency and 3D light model</a:t>
            </a:r>
            <a:endParaRPr sz="1300">
              <a:latin typeface="Inconsolata"/>
              <a:ea typeface="Inconsolata"/>
              <a:cs typeface="Inconsolata"/>
              <a:sym typeface="Inconsolata"/>
            </a:endParaRPr>
          </a:p>
        </p:txBody>
      </p:sp>
      <p:sp>
        <p:nvSpPr>
          <p:cNvPr id="204" name="Shape 204"/>
          <p:cNvSpPr txBox="1"/>
          <p:nvPr/>
        </p:nvSpPr>
        <p:spPr>
          <a:xfrm>
            <a:off x="4236850" y="1943493"/>
            <a:ext cx="822600" cy="417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300">
                <a:latin typeface="Inconsolata"/>
                <a:ea typeface="Inconsolata"/>
                <a:cs typeface="Inconsolata"/>
                <a:sym typeface="Inconsolata"/>
              </a:rPr>
              <a:t>Globe</a:t>
            </a:r>
            <a:endParaRPr sz="1300">
              <a:latin typeface="Inconsolata"/>
              <a:ea typeface="Inconsolata"/>
              <a:cs typeface="Inconsolata"/>
              <a:sym typeface="Inconsolata"/>
            </a:endParaRPr>
          </a:p>
        </p:txBody>
      </p:sp>
      <p:sp>
        <p:nvSpPr>
          <p:cNvPr id="205" name="Shape 205"/>
          <p:cNvSpPr txBox="1"/>
          <p:nvPr/>
        </p:nvSpPr>
        <p:spPr>
          <a:xfrm>
            <a:off x="4084450" y="1132050"/>
            <a:ext cx="1464900" cy="417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300">
                <a:latin typeface="Inconsolata"/>
                <a:ea typeface="Inconsolata"/>
                <a:cs typeface="Inconsolata"/>
                <a:sym typeface="Inconsolata"/>
              </a:rPr>
              <a:t>Pre-loader</a:t>
            </a:r>
            <a:endParaRPr sz="1300">
              <a:latin typeface="Inconsolata"/>
              <a:ea typeface="Inconsolata"/>
              <a:cs typeface="Inconsolata"/>
              <a:sym typeface="Inconsolata"/>
            </a:endParaRPr>
          </a:p>
        </p:txBody>
      </p:sp>
      <p:sp>
        <p:nvSpPr>
          <p:cNvPr id="206" name="Shape 206"/>
          <p:cNvSpPr txBox="1"/>
          <p:nvPr/>
        </p:nvSpPr>
        <p:spPr>
          <a:xfrm>
            <a:off x="3887269" y="4019150"/>
            <a:ext cx="1899300" cy="277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300">
                <a:latin typeface="Inconsolata"/>
                <a:ea typeface="Inconsolata"/>
                <a:cs typeface="Inconsolata"/>
                <a:sym typeface="Inconsolata"/>
              </a:rPr>
              <a:t>Circadian Clock</a:t>
            </a:r>
            <a:endParaRPr sz="1300">
              <a:latin typeface="Inconsolata"/>
              <a:ea typeface="Inconsolata"/>
              <a:cs typeface="Inconsolata"/>
              <a:sym typeface="Inconsolata"/>
            </a:endParaRPr>
          </a:p>
        </p:txBody>
      </p:sp>
      <p:sp>
        <p:nvSpPr>
          <p:cNvPr id="208" name="Shape 208"/>
          <p:cNvSpPr txBox="1"/>
          <p:nvPr/>
        </p:nvSpPr>
        <p:spPr>
          <a:xfrm>
            <a:off x="7856600" y="2172093"/>
            <a:ext cx="822600" cy="417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300">
                <a:latin typeface="Inconsolata"/>
                <a:ea typeface="Inconsolata"/>
                <a:cs typeface="Inconsolata"/>
                <a:sym typeface="Inconsolata"/>
              </a:rPr>
              <a:t>Earth</a:t>
            </a:r>
            <a:endParaRPr sz="1300">
              <a:latin typeface="Inconsolata"/>
              <a:ea typeface="Inconsolata"/>
              <a:cs typeface="Inconsolata"/>
              <a:sym typeface="Inconsolata"/>
            </a:endParaRPr>
          </a:p>
        </p:txBody>
      </p:sp>
      <p:sp>
        <p:nvSpPr>
          <p:cNvPr id="209" name="Shape 209"/>
          <p:cNvSpPr txBox="1"/>
          <p:nvPr/>
        </p:nvSpPr>
        <p:spPr>
          <a:xfrm>
            <a:off x="7823750" y="1311800"/>
            <a:ext cx="1045500" cy="417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300">
                <a:latin typeface="Inconsolata"/>
                <a:ea typeface="Inconsolata"/>
                <a:cs typeface="Inconsolata"/>
                <a:sym typeface="Inconsolata"/>
              </a:rPr>
              <a:t>Universe</a:t>
            </a:r>
            <a:endParaRPr sz="1300">
              <a:latin typeface="Inconsolata"/>
              <a:ea typeface="Inconsolata"/>
              <a:cs typeface="Inconsolata"/>
              <a:sym typeface="Inconsolata"/>
            </a:endParaRPr>
          </a:p>
        </p:txBody>
      </p:sp>
      <p:sp>
        <p:nvSpPr>
          <p:cNvPr id="210" name="Shape 210"/>
          <p:cNvSpPr txBox="1"/>
          <p:nvPr/>
        </p:nvSpPr>
        <p:spPr>
          <a:xfrm>
            <a:off x="7905824" y="3112693"/>
            <a:ext cx="822600" cy="417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300" dirty="0" smtClean="0">
                <a:latin typeface="Inconsolata"/>
                <a:ea typeface="Inconsolata"/>
                <a:cs typeface="Inconsolata"/>
                <a:sym typeface="Inconsolata"/>
              </a:rPr>
              <a:t>City</a:t>
            </a:r>
            <a:endParaRPr sz="1300" dirty="0">
              <a:latin typeface="Inconsolata"/>
              <a:ea typeface="Inconsolata"/>
              <a:cs typeface="Inconsolata"/>
              <a:sym typeface="Inconsolata"/>
            </a:endParaRPr>
          </a:p>
        </p:txBody>
      </p:sp>
      <p:sp>
        <p:nvSpPr>
          <p:cNvPr id="211" name="Shape 211"/>
          <p:cNvSpPr txBox="1"/>
          <p:nvPr/>
        </p:nvSpPr>
        <p:spPr>
          <a:xfrm>
            <a:off x="7899950" y="4000325"/>
            <a:ext cx="1320300" cy="417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300">
                <a:latin typeface="Inconsolata"/>
                <a:ea typeface="Inconsolata"/>
                <a:cs typeface="Inconsolata"/>
                <a:sym typeface="Inconsolata"/>
              </a:rPr>
              <a:t>Human-being</a:t>
            </a:r>
            <a:endParaRPr sz="1300">
              <a:latin typeface="Inconsolata"/>
              <a:ea typeface="Inconsolata"/>
              <a:cs typeface="Inconsolata"/>
              <a:sym typeface="Inconsolata"/>
            </a:endParaRPr>
          </a:p>
        </p:txBody>
      </p:sp>
      <p:cxnSp>
        <p:nvCxnSpPr>
          <p:cNvPr id="9" name="Straight Arrow Connector 8"/>
          <p:cNvCxnSpPr/>
          <p:nvPr/>
        </p:nvCxnSpPr>
        <p:spPr>
          <a:xfrm>
            <a:off x="7823750" y="1311800"/>
            <a:ext cx="0" cy="29848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Shape 216"/>
          <p:cNvPicPr preferRelativeResize="0"/>
          <p:nvPr/>
        </p:nvPicPr>
        <p:blipFill>
          <a:blip r:embed="rId3">
            <a:alphaModFix/>
          </a:blip>
          <a:stretch>
            <a:fillRect/>
          </a:stretch>
        </p:blipFill>
        <p:spPr>
          <a:xfrm>
            <a:off x="0" y="-84250"/>
            <a:ext cx="9488075" cy="5227750"/>
          </a:xfrm>
          <a:prstGeom prst="rect">
            <a:avLst/>
          </a:prstGeom>
          <a:noFill/>
          <a:ln>
            <a:noFill/>
          </a:ln>
        </p:spPr>
      </p:pic>
      <p:sp>
        <p:nvSpPr>
          <p:cNvPr id="219" name="Shape 219"/>
          <p:cNvSpPr txBox="1"/>
          <p:nvPr/>
        </p:nvSpPr>
        <p:spPr>
          <a:xfrm>
            <a:off x="0" y="3677473"/>
            <a:ext cx="4067700" cy="277500"/>
          </a:xfrm>
          <a:prstGeom prst="rect">
            <a:avLst/>
          </a:prstGeom>
          <a:noFill/>
          <a:ln>
            <a:noFill/>
          </a:ln>
        </p:spPr>
        <p:txBody>
          <a:bodyPr spcFirstLastPara="1" wrap="square" lIns="91425" tIns="91425" rIns="91425" bIns="91425" anchor="t" anchorCtr="0">
            <a:noAutofit/>
          </a:bodyPr>
          <a:lstStyle/>
          <a:p>
            <a:pPr marL="457200" lvl="0" indent="-304800" rtl="0">
              <a:spcBef>
                <a:spcPts val="0"/>
              </a:spcBef>
              <a:spcAft>
                <a:spcPts val="0"/>
              </a:spcAft>
              <a:buClr>
                <a:srgbClr val="FFFFFF"/>
              </a:buClr>
              <a:buSzPts val="1200"/>
              <a:buFont typeface="Inconsolata"/>
              <a:buChar char="-"/>
            </a:pPr>
            <a:r>
              <a:rPr lang="en-GB" dirty="0" err="1">
                <a:solidFill>
                  <a:srgbClr val="FFFFFF"/>
                </a:solidFill>
                <a:latin typeface="Inconsolata"/>
                <a:ea typeface="Inconsolata"/>
                <a:cs typeface="Inconsolata"/>
                <a:sym typeface="Inconsolata"/>
              </a:rPr>
              <a:t>Three.Js</a:t>
            </a:r>
            <a:r>
              <a:rPr lang="en-GB" dirty="0">
                <a:solidFill>
                  <a:srgbClr val="FFFFFF"/>
                </a:solidFill>
                <a:latin typeface="Inconsolata"/>
                <a:ea typeface="Inconsolata"/>
                <a:cs typeface="Inconsolata"/>
                <a:sym typeface="Inconsolata"/>
              </a:rPr>
              <a:t> （cross-platform/animation)</a:t>
            </a:r>
            <a:endParaRPr dirty="0">
              <a:solidFill>
                <a:srgbClr val="FFFFFF"/>
              </a:solidFill>
              <a:latin typeface="Inconsolata"/>
              <a:ea typeface="Inconsolata"/>
              <a:cs typeface="Inconsolata"/>
              <a:sym typeface="Inconsolata"/>
            </a:endParaRPr>
          </a:p>
          <a:p>
            <a:pPr marL="457200" lvl="0" indent="-304800" rtl="0">
              <a:spcBef>
                <a:spcPts val="0"/>
              </a:spcBef>
              <a:spcAft>
                <a:spcPts val="0"/>
              </a:spcAft>
              <a:buClr>
                <a:srgbClr val="FFFFFF"/>
              </a:buClr>
              <a:buSzPts val="1200"/>
              <a:buFont typeface="Inconsolata"/>
              <a:buChar char="-"/>
            </a:pPr>
            <a:r>
              <a:rPr lang="en-GB" dirty="0">
                <a:solidFill>
                  <a:srgbClr val="FFFFFF"/>
                </a:solidFill>
                <a:latin typeface="Inconsolata"/>
                <a:ea typeface="Inconsolata"/>
                <a:cs typeface="Inconsolata"/>
                <a:sym typeface="Inconsolata"/>
              </a:rPr>
              <a:t>Library collaboration and User experience optimization </a:t>
            </a:r>
            <a:endParaRPr dirty="0">
              <a:solidFill>
                <a:srgbClr val="FFFFFF"/>
              </a:solidFill>
              <a:latin typeface="Inconsolata"/>
              <a:ea typeface="Inconsolata"/>
              <a:cs typeface="Inconsolata"/>
              <a:sym typeface="Inconsolata"/>
            </a:endParaRPr>
          </a:p>
          <a:p>
            <a:pPr marL="457200" lvl="0" indent="-304800" rtl="0">
              <a:spcBef>
                <a:spcPts val="0"/>
              </a:spcBef>
              <a:spcAft>
                <a:spcPts val="0"/>
              </a:spcAft>
              <a:buClr>
                <a:srgbClr val="FFFFFF"/>
              </a:buClr>
              <a:buSzPts val="1200"/>
              <a:buFont typeface="Inconsolata"/>
              <a:buChar char="-"/>
            </a:pPr>
            <a:r>
              <a:rPr lang="en-GB" dirty="0">
                <a:solidFill>
                  <a:srgbClr val="FFFFFF"/>
                </a:solidFill>
                <a:latin typeface="Inconsolata"/>
                <a:ea typeface="Inconsolata"/>
                <a:cs typeface="Inconsolata"/>
                <a:sym typeface="Inconsolata"/>
              </a:rPr>
              <a:t>Reduce the bias of the crowdsourcing Data &amp; Data Projection </a:t>
            </a:r>
            <a:endParaRPr dirty="0">
              <a:solidFill>
                <a:srgbClr val="FFFFFF"/>
              </a:solidFill>
              <a:latin typeface="Inconsolata"/>
              <a:ea typeface="Inconsolata"/>
              <a:cs typeface="Inconsolata"/>
              <a:sym typeface="Inconsolata"/>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450" y="110026"/>
            <a:ext cx="9144000" cy="33111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1472550" y="271225"/>
            <a:ext cx="6198900" cy="90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b="1">
                <a:latin typeface="Inconsolata"/>
                <a:ea typeface="Inconsolata"/>
                <a:cs typeface="Inconsolata"/>
                <a:sym typeface="Inconsolata"/>
              </a:rPr>
              <a:t>Threejs</a:t>
            </a:r>
            <a:endParaRPr sz="3000">
              <a:solidFill>
                <a:srgbClr val="F6F062"/>
              </a:solidFill>
              <a:latin typeface="Inconsolata"/>
              <a:ea typeface="Inconsolata"/>
              <a:cs typeface="Inconsolata"/>
              <a:sym typeface="Inconsolata"/>
            </a:endParaRPr>
          </a:p>
        </p:txBody>
      </p:sp>
      <p:sp>
        <p:nvSpPr>
          <p:cNvPr id="225" name="Shape 225"/>
          <p:cNvSpPr txBox="1">
            <a:spLocks noGrp="1"/>
          </p:cNvSpPr>
          <p:nvPr>
            <p:ph type="body" idx="1"/>
          </p:nvPr>
        </p:nvSpPr>
        <p:spPr>
          <a:xfrm>
            <a:off x="1056150" y="1171825"/>
            <a:ext cx="7031700" cy="3128100"/>
          </a:xfrm>
          <a:prstGeom prst="rect">
            <a:avLst/>
          </a:prstGeom>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GB" sz="2200" b="1">
                <a:solidFill>
                  <a:schemeClr val="dk1"/>
                </a:solidFill>
                <a:latin typeface="Inconsolata"/>
                <a:ea typeface="Inconsolata"/>
                <a:cs typeface="Inconsolata"/>
                <a:sym typeface="Inconsolata"/>
              </a:rPr>
              <a:t>A </a:t>
            </a:r>
            <a:r>
              <a:rPr lang="en-GB" sz="2200">
                <a:solidFill>
                  <a:schemeClr val="dk1"/>
                </a:solidFill>
                <a:latin typeface="Inconsolata"/>
                <a:ea typeface="Inconsolata"/>
                <a:cs typeface="Inconsolata"/>
                <a:sym typeface="Inconsolata"/>
              </a:rPr>
              <a:t>cross-browser </a:t>
            </a:r>
            <a:r>
              <a:rPr lang="en-GB" sz="2200" b="1">
                <a:solidFill>
                  <a:schemeClr val="dk1"/>
                </a:solidFill>
                <a:latin typeface="Inconsolata"/>
                <a:ea typeface="Inconsolata"/>
                <a:cs typeface="Inconsolata"/>
                <a:sym typeface="Inconsolata"/>
              </a:rPr>
              <a:t>JavaScript library</a:t>
            </a:r>
            <a:r>
              <a:rPr lang="en-GB" sz="2200">
                <a:solidFill>
                  <a:schemeClr val="dk1"/>
                </a:solidFill>
                <a:latin typeface="Inconsolata"/>
                <a:ea typeface="Inconsolata"/>
                <a:cs typeface="Inconsolata"/>
                <a:sym typeface="Inconsolata"/>
              </a:rPr>
              <a:t> used to create and display animated 3D computer graphics in a web browser by using W</a:t>
            </a:r>
            <a:r>
              <a:rPr lang="en-GB" sz="2200">
                <a:solidFill>
                  <a:srgbClr val="000000"/>
                </a:solidFill>
                <a:latin typeface="Inconsolata"/>
                <a:ea typeface="Inconsolata"/>
                <a:cs typeface="Inconsolata"/>
                <a:sym typeface="Inconsolata"/>
              </a:rPr>
              <a:t>ebGL</a:t>
            </a:r>
            <a:r>
              <a:rPr lang="en-GB" sz="2200">
                <a:solidFill>
                  <a:schemeClr val="dk1"/>
                </a:solidFill>
                <a:latin typeface="Inconsolata"/>
                <a:ea typeface="Inconsolata"/>
                <a:cs typeface="Inconsolata"/>
                <a:sym typeface="Inconsolata"/>
              </a:rPr>
              <a:t>.</a:t>
            </a:r>
            <a:endParaRPr sz="2200">
              <a:solidFill>
                <a:schemeClr val="dk1"/>
              </a:solidFill>
              <a:latin typeface="Inconsolata"/>
              <a:ea typeface="Inconsolata"/>
              <a:cs typeface="Inconsolata"/>
              <a:sym typeface="Inconsolata"/>
            </a:endParaRPr>
          </a:p>
          <a:p>
            <a:pPr marL="0" marR="0" lvl="0" indent="0" algn="ctr" rtl="0">
              <a:lnSpc>
                <a:spcPct val="100000"/>
              </a:lnSpc>
              <a:spcBef>
                <a:spcPts val="1600"/>
              </a:spcBef>
              <a:spcAft>
                <a:spcPts val="0"/>
              </a:spcAft>
              <a:buNone/>
            </a:pPr>
            <a:endParaRPr sz="2200">
              <a:solidFill>
                <a:schemeClr val="dk1"/>
              </a:solidFill>
              <a:latin typeface="Inconsolata"/>
              <a:ea typeface="Inconsolata"/>
              <a:cs typeface="Inconsolata"/>
              <a:sym typeface="Inconsolata"/>
            </a:endParaRPr>
          </a:p>
          <a:p>
            <a:pPr marL="0" marR="0" lvl="0" indent="0" algn="ctr" rtl="0">
              <a:lnSpc>
                <a:spcPct val="100000"/>
              </a:lnSpc>
              <a:spcBef>
                <a:spcPts val="1600"/>
              </a:spcBef>
              <a:spcAft>
                <a:spcPts val="1600"/>
              </a:spcAft>
              <a:buNone/>
            </a:pPr>
            <a:r>
              <a:rPr lang="en-GB" sz="2200">
                <a:solidFill>
                  <a:schemeClr val="dk1"/>
                </a:solidFill>
                <a:latin typeface="Inconsolata"/>
                <a:ea typeface="Inconsolata"/>
                <a:cs typeface="Inconsolata"/>
                <a:sym typeface="Inconsolata"/>
              </a:rPr>
              <a:t>Elements: Scenes, Cameras, Controllers, Lights, Materials, Data loaders</a:t>
            </a:r>
            <a:endParaRPr sz="2200">
              <a:solidFill>
                <a:schemeClr val="dk1"/>
              </a:solidFill>
              <a:latin typeface="Inconsolata"/>
              <a:ea typeface="Inconsolata"/>
              <a:cs typeface="Inconsolata"/>
              <a:sym typeface="Inconsolata"/>
            </a:endParaRPr>
          </a:p>
        </p:txBody>
      </p:sp>
      <p:sp>
        <p:nvSpPr>
          <p:cNvPr id="226" name="Shape 226"/>
          <p:cNvSpPr txBox="1">
            <a:spLocks noGrp="1"/>
          </p:cNvSpPr>
          <p:nvPr>
            <p:ph type="title"/>
          </p:nvPr>
        </p:nvSpPr>
        <p:spPr>
          <a:xfrm>
            <a:off x="311700" y="4358225"/>
            <a:ext cx="22527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solidFill>
                  <a:srgbClr val="F6F062"/>
                </a:solidFill>
                <a:latin typeface="Inconsolata"/>
                <a:ea typeface="Inconsolata"/>
                <a:cs typeface="Inconsolata"/>
                <a:sym typeface="Inconsolata"/>
              </a:rPr>
              <a:t>03</a:t>
            </a:r>
            <a:r>
              <a:rPr lang="en-GB" sz="1200"/>
              <a:t> </a:t>
            </a:r>
            <a:r>
              <a:rPr lang="en-GB" sz="1200">
                <a:latin typeface="Inconsolata"/>
                <a:ea typeface="Inconsolata"/>
                <a:cs typeface="Inconsolata"/>
                <a:sym typeface="Inconsolata"/>
              </a:rPr>
              <a:t>Implementation</a:t>
            </a:r>
            <a:endParaRPr sz="1200">
              <a:latin typeface="Inconsolata"/>
              <a:ea typeface="Inconsolata"/>
              <a:cs typeface="Inconsolata"/>
              <a:sym typeface="Inconsolat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1472550" y="271225"/>
            <a:ext cx="6198900" cy="90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b="1">
                <a:latin typeface="Inconsolata"/>
                <a:ea typeface="Inconsolata"/>
                <a:cs typeface="Inconsolata"/>
                <a:sym typeface="Inconsolata"/>
              </a:rPr>
              <a:t>Light Landscapes</a:t>
            </a:r>
            <a:endParaRPr sz="3000">
              <a:solidFill>
                <a:srgbClr val="F6F062"/>
              </a:solidFill>
              <a:latin typeface="Inconsolata"/>
              <a:ea typeface="Inconsolata"/>
              <a:cs typeface="Inconsolata"/>
              <a:sym typeface="Inconsolata"/>
            </a:endParaRPr>
          </a:p>
        </p:txBody>
      </p:sp>
      <p:sp>
        <p:nvSpPr>
          <p:cNvPr id="232" name="Shape 232"/>
          <p:cNvSpPr txBox="1">
            <a:spLocks noGrp="1"/>
          </p:cNvSpPr>
          <p:nvPr>
            <p:ph type="body" idx="1"/>
          </p:nvPr>
        </p:nvSpPr>
        <p:spPr>
          <a:xfrm>
            <a:off x="504200" y="3479400"/>
            <a:ext cx="1428600" cy="3501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GB" sz="1400">
                <a:solidFill>
                  <a:schemeClr val="dk1"/>
                </a:solidFill>
                <a:latin typeface="Inconsolata"/>
                <a:ea typeface="Inconsolata"/>
                <a:cs typeface="Inconsolata"/>
                <a:sym typeface="Inconsolata"/>
              </a:rPr>
              <a:t>750km x 750km</a:t>
            </a:r>
            <a:endParaRPr sz="1400">
              <a:latin typeface="Inconsolata"/>
              <a:ea typeface="Inconsolata"/>
              <a:cs typeface="Inconsolata"/>
              <a:sym typeface="Inconsolata"/>
            </a:endParaRPr>
          </a:p>
        </p:txBody>
      </p:sp>
      <p:pic>
        <p:nvPicPr>
          <p:cNvPr id="233" name="Shape 233"/>
          <p:cNvPicPr preferRelativeResize="0"/>
          <p:nvPr/>
        </p:nvPicPr>
        <p:blipFill>
          <a:blip r:embed="rId3">
            <a:alphaModFix/>
          </a:blip>
          <a:stretch>
            <a:fillRect/>
          </a:stretch>
        </p:blipFill>
        <p:spPr>
          <a:xfrm>
            <a:off x="504194" y="2050650"/>
            <a:ext cx="1428750" cy="1428750"/>
          </a:xfrm>
          <a:prstGeom prst="rect">
            <a:avLst/>
          </a:prstGeom>
          <a:noFill/>
          <a:ln>
            <a:noFill/>
          </a:ln>
        </p:spPr>
      </p:pic>
      <p:pic>
        <p:nvPicPr>
          <p:cNvPr id="234" name="Shape 234"/>
          <p:cNvPicPr preferRelativeResize="0"/>
          <p:nvPr/>
        </p:nvPicPr>
        <p:blipFill>
          <a:blip r:embed="rId4">
            <a:alphaModFix/>
          </a:blip>
          <a:stretch>
            <a:fillRect/>
          </a:stretch>
        </p:blipFill>
        <p:spPr>
          <a:xfrm>
            <a:off x="2410047" y="1596547"/>
            <a:ext cx="2252693" cy="1184043"/>
          </a:xfrm>
          <a:prstGeom prst="rect">
            <a:avLst/>
          </a:prstGeom>
          <a:noFill/>
          <a:ln>
            <a:noFill/>
          </a:ln>
        </p:spPr>
      </p:pic>
      <p:pic>
        <p:nvPicPr>
          <p:cNvPr id="235" name="Shape 235"/>
          <p:cNvPicPr preferRelativeResize="0"/>
          <p:nvPr/>
        </p:nvPicPr>
        <p:blipFill rotWithShape="1">
          <a:blip r:embed="rId5">
            <a:alphaModFix/>
          </a:blip>
          <a:srcRect t="11676"/>
          <a:stretch/>
        </p:blipFill>
        <p:spPr>
          <a:xfrm>
            <a:off x="2410038" y="2901949"/>
            <a:ext cx="2252700" cy="1334925"/>
          </a:xfrm>
          <a:prstGeom prst="rect">
            <a:avLst/>
          </a:prstGeom>
          <a:noFill/>
          <a:ln>
            <a:noFill/>
          </a:ln>
        </p:spPr>
      </p:pic>
      <p:pic>
        <p:nvPicPr>
          <p:cNvPr id="236" name="Shape 236"/>
          <p:cNvPicPr preferRelativeResize="0"/>
          <p:nvPr/>
        </p:nvPicPr>
        <p:blipFill>
          <a:blip r:embed="rId6">
            <a:alphaModFix/>
          </a:blip>
          <a:stretch>
            <a:fillRect/>
          </a:stretch>
        </p:blipFill>
        <p:spPr>
          <a:xfrm>
            <a:off x="5139862" y="1272700"/>
            <a:ext cx="3499979" cy="3456300"/>
          </a:xfrm>
          <a:prstGeom prst="rect">
            <a:avLst/>
          </a:prstGeom>
          <a:noFill/>
          <a:ln>
            <a:noFill/>
          </a:ln>
        </p:spPr>
      </p:pic>
      <p:cxnSp>
        <p:nvCxnSpPr>
          <p:cNvPr id="237" name="Shape 237"/>
          <p:cNvCxnSpPr/>
          <p:nvPr/>
        </p:nvCxnSpPr>
        <p:spPr>
          <a:xfrm>
            <a:off x="4724400" y="2850750"/>
            <a:ext cx="377400" cy="0"/>
          </a:xfrm>
          <a:prstGeom prst="straightConnector1">
            <a:avLst/>
          </a:prstGeom>
          <a:noFill/>
          <a:ln w="9525" cap="flat" cmpd="sng">
            <a:solidFill>
              <a:srgbClr val="000000"/>
            </a:solidFill>
            <a:prstDash val="solid"/>
            <a:round/>
            <a:headEnd type="none" w="med" len="med"/>
            <a:tailEnd type="triangle" w="med" len="med"/>
          </a:ln>
        </p:spPr>
      </p:cxnSp>
      <p:cxnSp>
        <p:nvCxnSpPr>
          <p:cNvPr id="238" name="Shape 238"/>
          <p:cNvCxnSpPr/>
          <p:nvPr/>
        </p:nvCxnSpPr>
        <p:spPr>
          <a:xfrm>
            <a:off x="1981200" y="2850750"/>
            <a:ext cx="377400" cy="0"/>
          </a:xfrm>
          <a:prstGeom prst="straightConnector1">
            <a:avLst/>
          </a:prstGeom>
          <a:noFill/>
          <a:ln w="9525" cap="flat" cmpd="sng">
            <a:solidFill>
              <a:srgbClr val="000000"/>
            </a:solidFill>
            <a:prstDash val="solid"/>
            <a:round/>
            <a:headEnd type="none" w="med" len="med"/>
            <a:tailEnd type="triangle" w="med" len="med"/>
          </a:ln>
        </p:spPr>
      </p:cxnSp>
      <p:sp>
        <p:nvSpPr>
          <p:cNvPr id="239" name="Shape 239"/>
          <p:cNvSpPr txBox="1">
            <a:spLocks noGrp="1"/>
          </p:cNvSpPr>
          <p:nvPr>
            <p:ph type="title"/>
          </p:nvPr>
        </p:nvSpPr>
        <p:spPr>
          <a:xfrm>
            <a:off x="311700" y="4358225"/>
            <a:ext cx="22527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solidFill>
                  <a:srgbClr val="F6F062"/>
                </a:solidFill>
                <a:latin typeface="Inconsolata"/>
                <a:ea typeface="Inconsolata"/>
                <a:cs typeface="Inconsolata"/>
                <a:sym typeface="Inconsolata"/>
              </a:rPr>
              <a:t>03</a:t>
            </a:r>
            <a:r>
              <a:rPr lang="en-GB" sz="1200"/>
              <a:t> </a:t>
            </a:r>
            <a:r>
              <a:rPr lang="en-GB" sz="1200">
                <a:latin typeface="Inconsolata"/>
                <a:ea typeface="Inconsolata"/>
                <a:cs typeface="Inconsolata"/>
                <a:sym typeface="Inconsolata"/>
              </a:rPr>
              <a:t>Implementation</a:t>
            </a:r>
            <a:endParaRPr sz="1200">
              <a:latin typeface="Inconsolata"/>
              <a:ea typeface="Inconsolata"/>
              <a:cs typeface="Inconsolata"/>
              <a:sym typeface="Inconsolat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28800" y="1171825"/>
            <a:ext cx="9086400" cy="1379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sz="2200">
                <a:latin typeface="Inconsolata"/>
                <a:ea typeface="Inconsolata"/>
                <a:cs typeface="Inconsolata"/>
                <a:sym typeface="Inconsolata"/>
              </a:rPr>
              <a:t>The numbers of tweets that contain the word “sleep”.</a:t>
            </a:r>
            <a:endParaRPr sz="2200">
              <a:latin typeface="Inconsolata"/>
              <a:ea typeface="Inconsolata"/>
              <a:cs typeface="Inconsolata"/>
              <a:sym typeface="Inconsolata"/>
            </a:endParaRPr>
          </a:p>
          <a:p>
            <a:pPr marL="0" lvl="0" indent="0" algn="ctr">
              <a:spcBef>
                <a:spcPts val="0"/>
              </a:spcBef>
              <a:spcAft>
                <a:spcPts val="0"/>
              </a:spcAft>
              <a:buNone/>
            </a:pPr>
            <a:r>
              <a:rPr lang="en-GB" sz="2200">
                <a:latin typeface="Inconsolata"/>
                <a:ea typeface="Inconsolata"/>
                <a:cs typeface="Inconsolata"/>
                <a:sym typeface="Inconsolata"/>
              </a:rPr>
              <a:t>The day time and night time differences in cities</a:t>
            </a:r>
            <a:endParaRPr sz="2200">
              <a:latin typeface="Inconsolata"/>
              <a:ea typeface="Inconsolata"/>
              <a:cs typeface="Inconsolata"/>
              <a:sym typeface="Inconsolata"/>
            </a:endParaRPr>
          </a:p>
        </p:txBody>
      </p:sp>
      <p:sp>
        <p:nvSpPr>
          <p:cNvPr id="245" name="Shape 245"/>
          <p:cNvSpPr txBox="1">
            <a:spLocks noGrp="1"/>
          </p:cNvSpPr>
          <p:nvPr>
            <p:ph type="body" idx="1"/>
          </p:nvPr>
        </p:nvSpPr>
        <p:spPr>
          <a:xfrm>
            <a:off x="975450" y="2029275"/>
            <a:ext cx="7193100" cy="34164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a:solidFill>
                  <a:srgbClr val="000000"/>
                </a:solidFill>
                <a:latin typeface="Inconsolata"/>
                <a:ea typeface="Inconsolata"/>
                <a:cs typeface="Inconsolata"/>
                <a:sym typeface="Inconsolata"/>
              </a:rPr>
              <a:t>Tools:</a:t>
            </a:r>
            <a:endParaRPr>
              <a:solidFill>
                <a:srgbClr val="000000"/>
              </a:solidFill>
              <a:latin typeface="Inconsolata"/>
              <a:ea typeface="Inconsolata"/>
              <a:cs typeface="Inconsolata"/>
              <a:sym typeface="Inconsolata"/>
            </a:endParaRPr>
          </a:p>
          <a:p>
            <a:pPr marL="0" lvl="0" indent="0" algn="ctr">
              <a:spcBef>
                <a:spcPts val="1600"/>
              </a:spcBef>
              <a:spcAft>
                <a:spcPts val="0"/>
              </a:spcAft>
              <a:buNone/>
            </a:pPr>
            <a:r>
              <a:rPr lang="en-GB">
                <a:solidFill>
                  <a:srgbClr val="000000"/>
                </a:solidFill>
                <a:latin typeface="Inconsolata"/>
                <a:ea typeface="Inconsolata"/>
                <a:cs typeface="Inconsolata"/>
                <a:sym typeface="Inconsolata"/>
              </a:rPr>
              <a:t>1.Python (for data cleaning)</a:t>
            </a:r>
            <a:endParaRPr>
              <a:solidFill>
                <a:srgbClr val="000000"/>
              </a:solidFill>
              <a:latin typeface="Inconsolata"/>
              <a:ea typeface="Inconsolata"/>
              <a:cs typeface="Inconsolata"/>
              <a:sym typeface="Inconsolata"/>
            </a:endParaRPr>
          </a:p>
          <a:p>
            <a:pPr marL="0" lvl="0" indent="0" algn="ctr">
              <a:spcBef>
                <a:spcPts val="1600"/>
              </a:spcBef>
              <a:spcAft>
                <a:spcPts val="0"/>
              </a:spcAft>
              <a:buNone/>
            </a:pPr>
            <a:r>
              <a:rPr lang="en-GB">
                <a:solidFill>
                  <a:srgbClr val="000000"/>
                </a:solidFill>
                <a:latin typeface="Inconsolata"/>
                <a:ea typeface="Inconsolata"/>
                <a:cs typeface="Inconsolata"/>
                <a:sym typeface="Inconsolata"/>
              </a:rPr>
              <a:t>2.Processing (for visualisation)</a:t>
            </a:r>
            <a:endParaRPr>
              <a:solidFill>
                <a:srgbClr val="000000"/>
              </a:solidFill>
              <a:latin typeface="Inconsolata"/>
              <a:ea typeface="Inconsolata"/>
              <a:cs typeface="Inconsolata"/>
              <a:sym typeface="Inconsolata"/>
            </a:endParaRPr>
          </a:p>
          <a:p>
            <a:pPr marL="0" lvl="0" indent="0" algn="ctr">
              <a:spcBef>
                <a:spcPts val="1600"/>
              </a:spcBef>
              <a:spcAft>
                <a:spcPts val="1600"/>
              </a:spcAft>
              <a:buNone/>
            </a:pPr>
            <a:r>
              <a:rPr lang="en-GB">
                <a:solidFill>
                  <a:srgbClr val="000000"/>
                </a:solidFill>
                <a:latin typeface="Inconsolata"/>
                <a:ea typeface="Inconsolata"/>
                <a:cs typeface="Inconsolata"/>
                <a:sym typeface="Inconsolata"/>
              </a:rPr>
              <a:t>3.Processing.js (html)</a:t>
            </a:r>
            <a:endParaRPr>
              <a:solidFill>
                <a:srgbClr val="000000"/>
              </a:solidFill>
              <a:latin typeface="Inconsolata"/>
              <a:ea typeface="Inconsolata"/>
              <a:cs typeface="Inconsolata"/>
              <a:sym typeface="Inconsolata"/>
            </a:endParaRPr>
          </a:p>
        </p:txBody>
      </p:sp>
      <p:sp>
        <p:nvSpPr>
          <p:cNvPr id="246" name="Shape 246"/>
          <p:cNvSpPr txBox="1">
            <a:spLocks noGrp="1"/>
          </p:cNvSpPr>
          <p:nvPr>
            <p:ph type="title"/>
          </p:nvPr>
        </p:nvSpPr>
        <p:spPr>
          <a:xfrm>
            <a:off x="1472550" y="271225"/>
            <a:ext cx="6198900" cy="90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b="1">
                <a:latin typeface="Inconsolata"/>
                <a:ea typeface="Inconsolata"/>
                <a:cs typeface="Inconsolata"/>
                <a:sym typeface="Inconsolata"/>
              </a:rPr>
              <a:t>Twitter Graph</a:t>
            </a:r>
            <a:endParaRPr sz="3000">
              <a:solidFill>
                <a:srgbClr val="F6F062"/>
              </a:solidFill>
              <a:latin typeface="Inconsolata"/>
              <a:ea typeface="Inconsolata"/>
              <a:cs typeface="Inconsolata"/>
              <a:sym typeface="Inconsolata"/>
            </a:endParaRPr>
          </a:p>
        </p:txBody>
      </p:sp>
      <p:sp>
        <p:nvSpPr>
          <p:cNvPr id="247" name="Shape 247"/>
          <p:cNvSpPr txBox="1">
            <a:spLocks noGrp="1"/>
          </p:cNvSpPr>
          <p:nvPr>
            <p:ph type="title"/>
          </p:nvPr>
        </p:nvSpPr>
        <p:spPr>
          <a:xfrm>
            <a:off x="311700" y="4358225"/>
            <a:ext cx="22527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solidFill>
                  <a:srgbClr val="F6F062"/>
                </a:solidFill>
                <a:latin typeface="Inconsolata"/>
                <a:ea typeface="Inconsolata"/>
                <a:cs typeface="Inconsolata"/>
                <a:sym typeface="Inconsolata"/>
              </a:rPr>
              <a:t>03</a:t>
            </a:r>
            <a:r>
              <a:rPr lang="en-GB" sz="1200"/>
              <a:t> </a:t>
            </a:r>
            <a:r>
              <a:rPr lang="en-GB" sz="1200">
                <a:latin typeface="Inconsolata"/>
                <a:ea typeface="Inconsolata"/>
                <a:cs typeface="Inconsolata"/>
                <a:sym typeface="Inconsolata"/>
              </a:rPr>
              <a:t>Implementation</a:t>
            </a:r>
            <a:endParaRPr sz="1200">
              <a:latin typeface="Inconsolata"/>
              <a:ea typeface="Inconsolata"/>
              <a:cs typeface="Inconsolata"/>
              <a:sym typeface="Inconsolat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body" idx="1"/>
          </p:nvPr>
        </p:nvSpPr>
        <p:spPr>
          <a:xfrm>
            <a:off x="311700" y="1152475"/>
            <a:ext cx="8520600" cy="3416400"/>
          </a:xfrm>
          <a:prstGeom prst="rect">
            <a:avLst/>
          </a:prstGeom>
          <a:ln>
            <a:noFill/>
          </a:ln>
        </p:spPr>
        <p:txBody>
          <a:bodyPr spcFirstLastPara="1" wrap="square" lIns="91425" tIns="91425" rIns="91425" bIns="91425" anchor="t" anchorCtr="0">
            <a:noAutofit/>
          </a:bodyPr>
          <a:lstStyle/>
          <a:p>
            <a:pPr marL="0" lvl="0" indent="0" rtl="0">
              <a:spcBef>
                <a:spcPts val="0"/>
              </a:spcBef>
              <a:spcAft>
                <a:spcPts val="0"/>
              </a:spcAft>
              <a:buNone/>
            </a:pPr>
            <a:r>
              <a:rPr lang="en-GB" dirty="0">
                <a:solidFill>
                  <a:srgbClr val="000000"/>
                </a:solidFill>
                <a:latin typeface="Inconsolata"/>
                <a:ea typeface="Inconsolata"/>
                <a:cs typeface="Inconsolata"/>
                <a:sym typeface="Inconsolata"/>
              </a:rPr>
              <a:t>1.Scale of different cities’ graphs</a:t>
            </a:r>
            <a:endParaRPr dirty="0">
              <a:solidFill>
                <a:srgbClr val="000000"/>
              </a:solidFill>
              <a:latin typeface="Inconsolata"/>
              <a:ea typeface="Inconsolata"/>
              <a:cs typeface="Inconsolata"/>
              <a:sym typeface="Inconsolata"/>
            </a:endParaRPr>
          </a:p>
          <a:p>
            <a:pPr marL="0" lvl="0" indent="0">
              <a:spcBef>
                <a:spcPts val="1600"/>
              </a:spcBef>
              <a:spcAft>
                <a:spcPts val="0"/>
              </a:spcAft>
              <a:buNone/>
            </a:pPr>
            <a:r>
              <a:rPr lang="en-GB" dirty="0" smtClean="0">
                <a:solidFill>
                  <a:srgbClr val="000000"/>
                </a:solidFill>
                <a:latin typeface="Inconsolata"/>
                <a:ea typeface="Inconsolata"/>
                <a:cs typeface="Inconsolata"/>
                <a:sym typeface="Inconsolata"/>
              </a:rPr>
              <a:t>2.Unexpected </a:t>
            </a:r>
            <a:r>
              <a:rPr lang="en-GB" dirty="0">
                <a:solidFill>
                  <a:srgbClr val="000000"/>
                </a:solidFill>
                <a:latin typeface="Inconsolata"/>
                <a:ea typeface="Inconsolata"/>
                <a:cs typeface="Inconsolata"/>
                <a:sym typeface="Inconsolata"/>
              </a:rPr>
              <a:t>errors</a:t>
            </a:r>
            <a:endParaRPr dirty="0">
              <a:solidFill>
                <a:srgbClr val="000000"/>
              </a:solidFill>
              <a:latin typeface="Inconsolata"/>
              <a:ea typeface="Inconsolata"/>
              <a:cs typeface="Inconsolata"/>
              <a:sym typeface="Inconsolata"/>
            </a:endParaRPr>
          </a:p>
          <a:p>
            <a:pPr marL="0" lvl="0" indent="0">
              <a:spcBef>
                <a:spcPts val="1600"/>
              </a:spcBef>
              <a:spcAft>
                <a:spcPts val="1600"/>
              </a:spcAft>
              <a:buNone/>
            </a:pPr>
            <a:r>
              <a:rPr lang="en-GB" dirty="0">
                <a:solidFill>
                  <a:srgbClr val="000000"/>
                </a:solidFill>
                <a:latin typeface="Inconsolata"/>
                <a:ea typeface="Inconsolata"/>
                <a:cs typeface="Inconsolata"/>
                <a:sym typeface="Inconsolata"/>
              </a:rPr>
              <a:t>3.Not all Processing functionalities work in </a:t>
            </a:r>
            <a:r>
              <a:rPr lang="en-GB" dirty="0" err="1">
                <a:solidFill>
                  <a:srgbClr val="000000"/>
                </a:solidFill>
                <a:latin typeface="Inconsolata"/>
                <a:ea typeface="Inconsolata"/>
                <a:cs typeface="Inconsolata"/>
                <a:sym typeface="Inconsolata"/>
              </a:rPr>
              <a:t>Processing.js</a:t>
            </a:r>
            <a:endParaRPr dirty="0">
              <a:solidFill>
                <a:srgbClr val="000000"/>
              </a:solidFill>
              <a:latin typeface="Inconsolata"/>
              <a:ea typeface="Inconsolata"/>
              <a:cs typeface="Inconsolata"/>
              <a:sym typeface="Inconsolata"/>
            </a:endParaRPr>
          </a:p>
        </p:txBody>
      </p:sp>
      <p:sp>
        <p:nvSpPr>
          <p:cNvPr id="253" name="Shape 253"/>
          <p:cNvSpPr txBox="1">
            <a:spLocks noGrp="1"/>
          </p:cNvSpPr>
          <p:nvPr>
            <p:ph type="title"/>
          </p:nvPr>
        </p:nvSpPr>
        <p:spPr>
          <a:xfrm>
            <a:off x="1472550" y="271225"/>
            <a:ext cx="6198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b="1">
                <a:latin typeface="Inconsolata"/>
                <a:ea typeface="Inconsolata"/>
                <a:cs typeface="Inconsolata"/>
                <a:sym typeface="Inconsolata"/>
              </a:rPr>
              <a:t>Difficulties</a:t>
            </a:r>
            <a:endParaRPr sz="3000">
              <a:solidFill>
                <a:srgbClr val="F6F062"/>
              </a:solidFill>
              <a:latin typeface="Inconsolata"/>
              <a:ea typeface="Inconsolata"/>
              <a:cs typeface="Inconsolata"/>
              <a:sym typeface="Inconsolata"/>
            </a:endParaRPr>
          </a:p>
        </p:txBody>
      </p:sp>
      <p:sp>
        <p:nvSpPr>
          <p:cNvPr id="254" name="Shape 254"/>
          <p:cNvSpPr txBox="1">
            <a:spLocks noGrp="1"/>
          </p:cNvSpPr>
          <p:nvPr>
            <p:ph type="title"/>
          </p:nvPr>
        </p:nvSpPr>
        <p:spPr>
          <a:xfrm>
            <a:off x="311700" y="4358225"/>
            <a:ext cx="22527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solidFill>
                  <a:srgbClr val="F6F062"/>
                </a:solidFill>
                <a:latin typeface="Inconsolata"/>
                <a:ea typeface="Inconsolata"/>
                <a:cs typeface="Inconsolata"/>
                <a:sym typeface="Inconsolata"/>
              </a:rPr>
              <a:t>03</a:t>
            </a:r>
            <a:r>
              <a:rPr lang="en-GB" sz="1200"/>
              <a:t> </a:t>
            </a:r>
            <a:r>
              <a:rPr lang="en-GB" sz="1200">
                <a:latin typeface="Inconsolata"/>
                <a:ea typeface="Inconsolata"/>
                <a:cs typeface="Inconsolata"/>
                <a:sym typeface="Inconsolata"/>
              </a:rPr>
              <a:t>Implementation</a:t>
            </a:r>
            <a:endParaRPr sz="1200">
              <a:latin typeface="Inconsolata"/>
              <a:ea typeface="Inconsolata"/>
              <a:cs typeface="Inconsolata"/>
              <a:sym typeface="Inconsolat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Shape 66"/>
          <p:cNvPicPr preferRelativeResize="0"/>
          <p:nvPr/>
        </p:nvPicPr>
        <p:blipFill rotWithShape="1">
          <a:blip r:embed="rId3">
            <a:alphaModFix/>
          </a:blip>
          <a:srcRect l="2235" r="2244"/>
          <a:stretch/>
        </p:blipFill>
        <p:spPr>
          <a:xfrm>
            <a:off x="0" y="0"/>
            <a:ext cx="9488077" cy="5143502"/>
          </a:xfrm>
          <a:prstGeom prst="rect">
            <a:avLst/>
          </a:prstGeom>
          <a:noFill/>
          <a:ln>
            <a:noFill/>
          </a:ln>
        </p:spPr>
      </p:pic>
      <p:sp>
        <p:nvSpPr>
          <p:cNvPr id="67" name="Shape 67"/>
          <p:cNvSpPr txBox="1"/>
          <p:nvPr/>
        </p:nvSpPr>
        <p:spPr>
          <a:xfrm>
            <a:off x="1617185" y="125450"/>
            <a:ext cx="6049200" cy="118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7200" b="1">
                <a:solidFill>
                  <a:srgbClr val="FFFFFF"/>
                </a:solidFill>
                <a:latin typeface="Raleway"/>
                <a:ea typeface="Raleway"/>
                <a:cs typeface="Raleway"/>
                <a:sym typeface="Raleway"/>
              </a:rPr>
              <a:t> .     </a:t>
            </a:r>
            <a:r>
              <a:rPr lang="en-GB" sz="4800" b="1" dirty="0">
                <a:solidFill>
                  <a:srgbClr val="FFFFFF"/>
                </a:solidFill>
                <a:latin typeface="Inconsolata"/>
                <a:ea typeface="Inconsolata"/>
                <a:cs typeface="Inconsolata"/>
                <a:sym typeface="Inconsolata"/>
              </a:rPr>
              <a:t>Structure</a:t>
            </a:r>
            <a:endParaRPr sz="4800" b="1" dirty="0">
              <a:solidFill>
                <a:srgbClr val="FFFFFF"/>
              </a:solidFill>
              <a:latin typeface="Inconsolata"/>
              <a:ea typeface="Inconsolata"/>
              <a:cs typeface="Inconsolata"/>
              <a:sym typeface="Inconsolata"/>
            </a:endParaRPr>
          </a:p>
          <a:p>
            <a:pPr marL="0" lvl="0" indent="0" algn="ctr" rtl="0">
              <a:spcBef>
                <a:spcPts val="0"/>
              </a:spcBef>
              <a:spcAft>
                <a:spcPts val="0"/>
              </a:spcAft>
              <a:buNone/>
            </a:pPr>
            <a:endParaRPr sz="6000" b="1" dirty="0">
              <a:solidFill>
                <a:srgbClr val="FFFFFF"/>
              </a:solidFill>
              <a:latin typeface="Inconsolata"/>
              <a:ea typeface="Inconsolata"/>
              <a:cs typeface="Inconsolata"/>
              <a:sym typeface="Inconsolata"/>
            </a:endParaRPr>
          </a:p>
        </p:txBody>
      </p:sp>
      <p:sp>
        <p:nvSpPr>
          <p:cNvPr id="68" name="Shape 68"/>
          <p:cNvSpPr txBox="1"/>
          <p:nvPr/>
        </p:nvSpPr>
        <p:spPr>
          <a:xfrm>
            <a:off x="775250" y="1268949"/>
            <a:ext cx="7454100" cy="8472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GB" sz="2400" dirty="0">
                <a:solidFill>
                  <a:srgbClr val="FFFFFF"/>
                </a:solidFill>
                <a:latin typeface="Inconsolata"/>
                <a:ea typeface="Inconsolata"/>
                <a:cs typeface="Inconsolata"/>
                <a:sym typeface="Inconsolata"/>
              </a:rPr>
              <a:t>Video Overview</a:t>
            </a:r>
            <a:endParaRPr sz="2400" dirty="0">
              <a:solidFill>
                <a:srgbClr val="FFFFFF"/>
              </a:solidFill>
              <a:latin typeface="Inconsolata"/>
              <a:ea typeface="Inconsolata"/>
              <a:cs typeface="Inconsolata"/>
              <a:sym typeface="Inconsolata"/>
            </a:endParaRPr>
          </a:p>
          <a:p>
            <a:pPr marL="0" lvl="0" indent="0" algn="ctr" rtl="0">
              <a:lnSpc>
                <a:spcPct val="150000"/>
              </a:lnSpc>
              <a:spcBef>
                <a:spcPts val="0"/>
              </a:spcBef>
              <a:spcAft>
                <a:spcPts val="0"/>
              </a:spcAft>
              <a:buNone/>
            </a:pPr>
            <a:r>
              <a:rPr lang="en-GB" sz="2400" dirty="0">
                <a:solidFill>
                  <a:srgbClr val="FFFFFF"/>
                </a:solidFill>
                <a:latin typeface="Inconsolata"/>
                <a:ea typeface="Inconsolata"/>
                <a:cs typeface="Inconsolata"/>
                <a:sym typeface="Inconsolata"/>
              </a:rPr>
              <a:t>Why is it relevant?</a:t>
            </a:r>
            <a:endParaRPr sz="2400" dirty="0">
              <a:solidFill>
                <a:srgbClr val="FFFFFF"/>
              </a:solidFill>
              <a:latin typeface="Inconsolata"/>
              <a:ea typeface="Inconsolata"/>
              <a:cs typeface="Inconsolata"/>
              <a:sym typeface="Inconsolata"/>
            </a:endParaRPr>
          </a:p>
          <a:p>
            <a:pPr marL="0" lvl="0" indent="0" algn="ctr" rtl="0">
              <a:lnSpc>
                <a:spcPct val="150000"/>
              </a:lnSpc>
              <a:spcBef>
                <a:spcPts val="0"/>
              </a:spcBef>
              <a:spcAft>
                <a:spcPts val="0"/>
              </a:spcAft>
              <a:buNone/>
            </a:pPr>
            <a:r>
              <a:rPr lang="en-GB" sz="2400" dirty="0">
                <a:solidFill>
                  <a:srgbClr val="FFFFFF"/>
                </a:solidFill>
                <a:latin typeface="Inconsolata"/>
                <a:ea typeface="Inconsolata"/>
                <a:cs typeface="Inconsolata"/>
                <a:sym typeface="Inconsolata"/>
              </a:rPr>
              <a:t>The Data</a:t>
            </a:r>
            <a:endParaRPr sz="2400" dirty="0">
              <a:solidFill>
                <a:srgbClr val="FFFFFF"/>
              </a:solidFill>
              <a:latin typeface="Inconsolata"/>
              <a:ea typeface="Inconsolata"/>
              <a:cs typeface="Inconsolata"/>
              <a:sym typeface="Inconsolata"/>
            </a:endParaRPr>
          </a:p>
          <a:p>
            <a:pPr marL="0" lvl="0" indent="0" algn="ctr" rtl="0">
              <a:lnSpc>
                <a:spcPct val="150000"/>
              </a:lnSpc>
              <a:spcBef>
                <a:spcPts val="0"/>
              </a:spcBef>
              <a:spcAft>
                <a:spcPts val="0"/>
              </a:spcAft>
              <a:buNone/>
            </a:pPr>
            <a:r>
              <a:rPr lang="en-GB" sz="2400" dirty="0">
                <a:solidFill>
                  <a:srgbClr val="FFFFFF"/>
                </a:solidFill>
                <a:latin typeface="Inconsolata"/>
                <a:ea typeface="Inconsolata"/>
                <a:cs typeface="Inconsolata"/>
                <a:sym typeface="Inconsolata"/>
              </a:rPr>
              <a:t>Implementation</a:t>
            </a:r>
            <a:endParaRPr sz="2400" dirty="0">
              <a:solidFill>
                <a:srgbClr val="FFFFFF"/>
              </a:solidFill>
              <a:latin typeface="Inconsolata"/>
              <a:ea typeface="Inconsolata"/>
              <a:cs typeface="Inconsolata"/>
              <a:sym typeface="Inconsolata"/>
            </a:endParaRPr>
          </a:p>
          <a:p>
            <a:pPr marL="0" lvl="0" indent="0" algn="ctr" rtl="0">
              <a:lnSpc>
                <a:spcPct val="150000"/>
              </a:lnSpc>
              <a:spcBef>
                <a:spcPts val="0"/>
              </a:spcBef>
              <a:spcAft>
                <a:spcPts val="0"/>
              </a:spcAft>
              <a:buNone/>
            </a:pPr>
            <a:r>
              <a:rPr lang="en-GB" sz="2400" dirty="0">
                <a:solidFill>
                  <a:srgbClr val="FFFFFF"/>
                </a:solidFill>
                <a:latin typeface="Inconsolata"/>
                <a:ea typeface="Inconsolata"/>
                <a:cs typeface="Inconsolata"/>
                <a:sym typeface="Inconsolata"/>
              </a:rPr>
              <a:t>Project Review </a:t>
            </a:r>
            <a:endParaRPr sz="2400" dirty="0">
              <a:solidFill>
                <a:srgbClr val="FFFFFF"/>
              </a:solidFill>
              <a:latin typeface="Inconsolata"/>
              <a:ea typeface="Inconsolata"/>
              <a:cs typeface="Inconsolata"/>
              <a:sym typeface="Inconsolata"/>
            </a:endParaRPr>
          </a:p>
          <a:p>
            <a:pPr marL="0" lvl="0" indent="0" algn="ctr" rtl="0">
              <a:lnSpc>
                <a:spcPct val="150000"/>
              </a:lnSpc>
              <a:spcBef>
                <a:spcPts val="0"/>
              </a:spcBef>
              <a:spcAft>
                <a:spcPts val="0"/>
              </a:spcAft>
              <a:buNone/>
            </a:pPr>
            <a:r>
              <a:rPr lang="en-GB" sz="2400" dirty="0">
                <a:solidFill>
                  <a:srgbClr val="FFFFFF"/>
                </a:solidFill>
                <a:latin typeface="Inconsolata"/>
                <a:ea typeface="Inconsolata"/>
                <a:cs typeface="Inconsolata"/>
                <a:sym typeface="Inconsolata"/>
              </a:rPr>
              <a:t>Further Extension</a:t>
            </a:r>
            <a:endParaRPr sz="2400" dirty="0">
              <a:solidFill>
                <a:srgbClr val="FFFFFF"/>
              </a:solidFill>
              <a:latin typeface="Inconsolata"/>
              <a:ea typeface="Inconsolata"/>
              <a:cs typeface="Inconsolata"/>
              <a:sym typeface="Inconsolat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1472550" y="88950"/>
            <a:ext cx="6198900" cy="82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b="1">
                <a:latin typeface="Inconsolata"/>
                <a:ea typeface="Inconsolata"/>
                <a:cs typeface="Inconsolata"/>
                <a:sym typeface="Inconsolata"/>
              </a:rPr>
              <a:t>Circadian Clock</a:t>
            </a:r>
            <a:endParaRPr sz="3000">
              <a:solidFill>
                <a:srgbClr val="F6F062"/>
              </a:solidFill>
              <a:latin typeface="Inconsolata"/>
              <a:ea typeface="Inconsolata"/>
              <a:cs typeface="Inconsolata"/>
              <a:sym typeface="Inconsolata"/>
            </a:endParaRPr>
          </a:p>
        </p:txBody>
      </p:sp>
      <p:sp>
        <p:nvSpPr>
          <p:cNvPr id="260" name="Shape 260"/>
          <p:cNvSpPr txBox="1">
            <a:spLocks noGrp="1"/>
          </p:cNvSpPr>
          <p:nvPr>
            <p:ph type="body" idx="1"/>
          </p:nvPr>
        </p:nvSpPr>
        <p:spPr>
          <a:xfrm>
            <a:off x="1262325" y="711075"/>
            <a:ext cx="6353700" cy="10110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GB" sz="1000" i="1">
                <a:solidFill>
                  <a:schemeClr val="dk1"/>
                </a:solidFill>
                <a:latin typeface="Inconsolata"/>
                <a:ea typeface="Inconsolata"/>
                <a:cs typeface="Inconsolata"/>
                <a:sym typeface="Inconsolata"/>
              </a:rPr>
              <a:t>How the environment represents or might represent the past, present and the future can be brought into better order if we look at how our bodies and our minds experience time - how time is built into us and yet also how we ourselves have created it. </a:t>
            </a:r>
            <a:endParaRPr sz="1000" i="1">
              <a:solidFill>
                <a:schemeClr val="dk1"/>
              </a:solidFill>
              <a:latin typeface="Inconsolata"/>
              <a:ea typeface="Inconsolata"/>
              <a:cs typeface="Inconsolata"/>
              <a:sym typeface="Inconsolata"/>
            </a:endParaRPr>
          </a:p>
          <a:p>
            <a:pPr marL="0" lvl="0" indent="0" rtl="0">
              <a:spcBef>
                <a:spcPts val="0"/>
              </a:spcBef>
              <a:spcAft>
                <a:spcPts val="0"/>
              </a:spcAft>
              <a:buNone/>
            </a:pPr>
            <a:r>
              <a:rPr lang="en-GB" sz="1000">
                <a:solidFill>
                  <a:schemeClr val="dk1"/>
                </a:solidFill>
                <a:latin typeface="Inconsolata"/>
                <a:ea typeface="Inconsolata"/>
                <a:cs typeface="Inconsolata"/>
                <a:sym typeface="Inconsolata"/>
              </a:rPr>
              <a:t> 							</a:t>
            </a:r>
            <a:r>
              <a:rPr lang="en-GB" sz="1000" b="1" i="1">
                <a:solidFill>
                  <a:schemeClr val="dk1"/>
                </a:solidFill>
                <a:latin typeface="Inconsolata"/>
                <a:ea typeface="Inconsolata"/>
                <a:cs typeface="Inconsolata"/>
                <a:sym typeface="Inconsolata"/>
              </a:rPr>
              <a:t>What Time is This Place?  - Kevin Lynch </a:t>
            </a:r>
            <a:endParaRPr sz="1000">
              <a:solidFill>
                <a:schemeClr val="dk1"/>
              </a:solidFill>
              <a:latin typeface="Inconsolata"/>
              <a:ea typeface="Inconsolata"/>
              <a:cs typeface="Inconsolata"/>
              <a:sym typeface="Inconsolata"/>
            </a:endParaRPr>
          </a:p>
          <a:p>
            <a:pPr marL="0" lvl="0" indent="0" rtl="0">
              <a:spcBef>
                <a:spcPts val="0"/>
              </a:spcBef>
              <a:spcAft>
                <a:spcPts val="0"/>
              </a:spcAft>
              <a:buNone/>
            </a:pPr>
            <a:r>
              <a:rPr lang="en-GB" sz="1100">
                <a:solidFill>
                  <a:schemeClr val="dk1"/>
                </a:solidFill>
              </a:rPr>
              <a:t>     </a:t>
            </a:r>
            <a:endParaRPr sz="1100">
              <a:solidFill>
                <a:schemeClr val="dk1"/>
              </a:solidFill>
            </a:endParaRPr>
          </a:p>
          <a:p>
            <a:pPr marL="0" lvl="0" indent="0" rtl="0">
              <a:spcBef>
                <a:spcPts val="0"/>
              </a:spcBef>
              <a:spcAft>
                <a:spcPts val="0"/>
              </a:spcAft>
              <a:buNone/>
            </a:pPr>
            <a:endParaRPr sz="1100">
              <a:solidFill>
                <a:schemeClr val="dk1"/>
              </a:solidFill>
            </a:endParaRPr>
          </a:p>
          <a:p>
            <a:pPr marL="0" lvl="0" indent="0" rtl="0">
              <a:spcBef>
                <a:spcPts val="0"/>
              </a:spcBef>
              <a:spcAft>
                <a:spcPts val="0"/>
              </a:spcAft>
              <a:buNone/>
            </a:pPr>
            <a:endParaRPr sz="1100">
              <a:solidFill>
                <a:schemeClr val="dk1"/>
              </a:solidFill>
            </a:endParaRPr>
          </a:p>
          <a:p>
            <a:pPr marL="0" lvl="0" indent="0" rtl="0">
              <a:spcBef>
                <a:spcPts val="0"/>
              </a:spcBef>
              <a:spcAft>
                <a:spcPts val="0"/>
              </a:spcAft>
              <a:buNone/>
            </a:pPr>
            <a:endParaRPr sz="1200">
              <a:solidFill>
                <a:schemeClr val="dk1"/>
              </a:solidFill>
            </a:endParaRPr>
          </a:p>
          <a:p>
            <a:pPr marL="1828800" lvl="0" indent="457200" rtl="0">
              <a:spcBef>
                <a:spcPts val="0"/>
              </a:spcBef>
              <a:spcAft>
                <a:spcPts val="0"/>
              </a:spcAft>
              <a:buNone/>
            </a:pPr>
            <a:r>
              <a:rPr lang="en-GB" sz="1200">
                <a:solidFill>
                  <a:schemeClr val="dk1"/>
                </a:solidFill>
              </a:rPr>
              <a:t>			</a:t>
            </a:r>
            <a:endParaRPr sz="1200">
              <a:solidFill>
                <a:schemeClr val="dk1"/>
              </a:solidFill>
            </a:endParaRPr>
          </a:p>
          <a:p>
            <a:pPr marL="0" lvl="0" indent="0" rtl="0">
              <a:spcBef>
                <a:spcPts val="1600"/>
              </a:spcBef>
              <a:spcAft>
                <a:spcPts val="0"/>
              </a:spcAft>
              <a:buNone/>
            </a:pPr>
            <a:endParaRPr sz="1400">
              <a:solidFill>
                <a:schemeClr val="dk1"/>
              </a:solidFill>
            </a:endParaRPr>
          </a:p>
          <a:p>
            <a:pPr marL="0" lvl="0" indent="0" rtl="0">
              <a:spcBef>
                <a:spcPts val="1600"/>
              </a:spcBef>
              <a:spcAft>
                <a:spcPts val="0"/>
              </a:spcAft>
              <a:buClr>
                <a:schemeClr val="dk1"/>
              </a:buClr>
              <a:buSzPts val="1100"/>
              <a:buFont typeface="Arial"/>
              <a:buNone/>
            </a:pPr>
            <a:endParaRPr sz="1400">
              <a:solidFill>
                <a:schemeClr val="dk1"/>
              </a:solidFill>
            </a:endParaRPr>
          </a:p>
          <a:p>
            <a:pPr marL="0" lvl="0" indent="0" rtl="0">
              <a:spcBef>
                <a:spcPts val="1600"/>
              </a:spcBef>
              <a:spcAft>
                <a:spcPts val="0"/>
              </a:spcAft>
              <a:buClr>
                <a:schemeClr val="dk1"/>
              </a:buClr>
              <a:buSzPts val="1100"/>
              <a:buFont typeface="Arial"/>
              <a:buNone/>
            </a:pPr>
            <a:endParaRPr sz="1600">
              <a:solidFill>
                <a:srgbClr val="F3F3F3"/>
              </a:solidFill>
            </a:endParaRPr>
          </a:p>
          <a:p>
            <a:pPr marL="0" lvl="0" indent="0" rtl="0">
              <a:spcBef>
                <a:spcPts val="1600"/>
              </a:spcBef>
              <a:spcAft>
                <a:spcPts val="1600"/>
              </a:spcAft>
              <a:buNone/>
            </a:pPr>
            <a:endParaRPr/>
          </a:p>
        </p:txBody>
      </p:sp>
      <p:sp>
        <p:nvSpPr>
          <p:cNvPr id="261" name="Shape 261"/>
          <p:cNvSpPr txBox="1"/>
          <p:nvPr/>
        </p:nvSpPr>
        <p:spPr>
          <a:xfrm>
            <a:off x="1164225" y="1595225"/>
            <a:ext cx="3436200" cy="2562900"/>
          </a:xfrm>
          <a:prstGeom prst="rect">
            <a:avLst/>
          </a:prstGeom>
          <a:noFill/>
          <a:ln>
            <a:noFill/>
          </a:ln>
        </p:spPr>
        <p:txBody>
          <a:bodyPr spcFirstLastPara="1" wrap="square" lIns="91425" tIns="91425" rIns="91425" bIns="91425" anchor="t" anchorCtr="0">
            <a:noAutofit/>
          </a:bodyPr>
          <a:lstStyle/>
          <a:p>
            <a:pPr marL="457200" lvl="0" indent="-304800" rtl="0">
              <a:lnSpc>
                <a:spcPct val="115000"/>
              </a:lnSpc>
              <a:spcBef>
                <a:spcPts val="0"/>
              </a:spcBef>
              <a:spcAft>
                <a:spcPts val="0"/>
              </a:spcAft>
              <a:buClr>
                <a:schemeClr val="dk1"/>
              </a:buClr>
              <a:buSzPts val="1200"/>
              <a:buFont typeface="Inconsolata"/>
              <a:buChar char="-"/>
            </a:pPr>
            <a:r>
              <a:rPr lang="en-GB" sz="1200" b="1">
                <a:solidFill>
                  <a:schemeClr val="dk1"/>
                </a:solidFill>
                <a:latin typeface="Inconsolata"/>
                <a:ea typeface="Inconsolata"/>
                <a:cs typeface="Inconsolata"/>
                <a:sym typeface="Inconsolata"/>
              </a:rPr>
              <a:t>Body and Mind(Sleep Well Being)</a:t>
            </a:r>
            <a:endParaRPr sz="1200" b="1">
              <a:solidFill>
                <a:schemeClr val="dk1"/>
              </a:solidFill>
              <a:latin typeface="Inconsolata"/>
              <a:ea typeface="Inconsolata"/>
              <a:cs typeface="Inconsolata"/>
              <a:sym typeface="Inconsolata"/>
            </a:endParaRPr>
          </a:p>
          <a:p>
            <a:pPr marL="0" lvl="0" indent="0" rtl="0">
              <a:lnSpc>
                <a:spcPct val="115000"/>
              </a:lnSpc>
              <a:spcBef>
                <a:spcPts val="0"/>
              </a:spcBef>
              <a:spcAft>
                <a:spcPts val="0"/>
              </a:spcAft>
              <a:buNone/>
            </a:pPr>
            <a:endParaRPr sz="1200" b="1">
              <a:solidFill>
                <a:schemeClr val="dk1"/>
              </a:solidFill>
              <a:latin typeface="Inconsolata"/>
              <a:ea typeface="Inconsolata"/>
              <a:cs typeface="Inconsolata"/>
              <a:sym typeface="Inconsolata"/>
            </a:endParaRPr>
          </a:p>
          <a:p>
            <a:pPr marL="457200" lvl="0" indent="-304800" rtl="0">
              <a:lnSpc>
                <a:spcPct val="115000"/>
              </a:lnSpc>
              <a:spcBef>
                <a:spcPts val="0"/>
              </a:spcBef>
              <a:spcAft>
                <a:spcPts val="0"/>
              </a:spcAft>
              <a:buClr>
                <a:schemeClr val="dk1"/>
              </a:buClr>
              <a:buSzPts val="1200"/>
              <a:buFont typeface="Inconsolata"/>
              <a:buChar char="-"/>
            </a:pPr>
            <a:r>
              <a:rPr lang="en-GB" sz="1200" b="1">
                <a:solidFill>
                  <a:schemeClr val="dk1"/>
                </a:solidFill>
                <a:latin typeface="Inconsolata"/>
                <a:ea typeface="Inconsolata"/>
                <a:cs typeface="Inconsolata"/>
                <a:sym typeface="Inconsolata"/>
              </a:rPr>
              <a:t>Time: Phases and Synchronous, Multi Dimensional</a:t>
            </a:r>
            <a:endParaRPr sz="1200" b="1">
              <a:solidFill>
                <a:schemeClr val="dk1"/>
              </a:solidFill>
              <a:latin typeface="Inconsolata"/>
              <a:ea typeface="Inconsolata"/>
              <a:cs typeface="Inconsolata"/>
              <a:sym typeface="Inconsolata"/>
            </a:endParaRPr>
          </a:p>
          <a:p>
            <a:pPr marL="457200" lvl="0" indent="-304800" rtl="0">
              <a:lnSpc>
                <a:spcPct val="115000"/>
              </a:lnSpc>
              <a:spcBef>
                <a:spcPts val="0"/>
              </a:spcBef>
              <a:spcAft>
                <a:spcPts val="0"/>
              </a:spcAft>
              <a:buClr>
                <a:schemeClr val="dk1"/>
              </a:buClr>
              <a:buSzPts val="1200"/>
              <a:buFont typeface="Inconsolata"/>
              <a:buChar char="-"/>
            </a:pPr>
            <a:r>
              <a:rPr lang="en-GB" sz="1200" b="1">
                <a:solidFill>
                  <a:schemeClr val="dk1"/>
                </a:solidFill>
                <a:latin typeface="Inconsolata"/>
                <a:ea typeface="Inconsolata"/>
                <a:cs typeface="Inconsolata"/>
                <a:sym typeface="Inconsolata"/>
              </a:rPr>
              <a:t>Waves and Pendulums</a:t>
            </a:r>
            <a:endParaRPr sz="1200" b="1">
              <a:solidFill>
                <a:schemeClr val="dk1"/>
              </a:solidFill>
              <a:latin typeface="Inconsolata"/>
              <a:ea typeface="Inconsolata"/>
              <a:cs typeface="Inconsolata"/>
              <a:sym typeface="Inconsolata"/>
            </a:endParaRPr>
          </a:p>
          <a:p>
            <a:pPr marL="0" lvl="0" indent="0" rtl="0">
              <a:lnSpc>
                <a:spcPct val="115000"/>
              </a:lnSpc>
              <a:spcBef>
                <a:spcPts val="0"/>
              </a:spcBef>
              <a:spcAft>
                <a:spcPts val="0"/>
              </a:spcAft>
              <a:buClr>
                <a:schemeClr val="dk1"/>
              </a:buClr>
              <a:buSzPts val="1100"/>
              <a:buFont typeface="Arial"/>
              <a:buNone/>
            </a:pPr>
            <a:endParaRPr sz="1200" b="1">
              <a:solidFill>
                <a:schemeClr val="dk1"/>
              </a:solidFill>
              <a:latin typeface="Inconsolata"/>
              <a:ea typeface="Inconsolata"/>
              <a:cs typeface="Inconsolata"/>
              <a:sym typeface="Inconsolata"/>
            </a:endParaRPr>
          </a:p>
          <a:p>
            <a:pPr marL="457200" lvl="0" indent="-304800" rtl="0">
              <a:lnSpc>
                <a:spcPct val="115000"/>
              </a:lnSpc>
              <a:spcBef>
                <a:spcPts val="0"/>
              </a:spcBef>
              <a:spcAft>
                <a:spcPts val="0"/>
              </a:spcAft>
              <a:buClr>
                <a:schemeClr val="dk1"/>
              </a:buClr>
              <a:buSzPts val="1200"/>
              <a:buFont typeface="Inconsolata"/>
              <a:buChar char="-"/>
            </a:pPr>
            <a:r>
              <a:rPr lang="en-GB" sz="1200" b="1">
                <a:solidFill>
                  <a:schemeClr val="dk1"/>
                </a:solidFill>
                <a:latin typeface="Inconsolata"/>
                <a:ea typeface="Inconsolata"/>
                <a:cs typeface="Inconsolata"/>
                <a:sym typeface="Inconsolata"/>
              </a:rPr>
              <a:t>P5.JS </a:t>
            </a:r>
            <a:endParaRPr sz="1200" b="1">
              <a:solidFill>
                <a:schemeClr val="dk1"/>
              </a:solidFill>
              <a:latin typeface="Inconsolata"/>
              <a:ea typeface="Inconsolata"/>
              <a:cs typeface="Inconsolata"/>
              <a:sym typeface="Inconsolata"/>
            </a:endParaRPr>
          </a:p>
          <a:p>
            <a:pPr marL="457200" lvl="0" indent="-304800" rtl="0">
              <a:lnSpc>
                <a:spcPct val="115000"/>
              </a:lnSpc>
              <a:spcBef>
                <a:spcPts val="0"/>
              </a:spcBef>
              <a:spcAft>
                <a:spcPts val="0"/>
              </a:spcAft>
              <a:buClr>
                <a:schemeClr val="dk1"/>
              </a:buClr>
              <a:buSzPts val="1200"/>
              <a:buFont typeface="Inconsolata"/>
              <a:buChar char="-"/>
            </a:pPr>
            <a:r>
              <a:rPr lang="en-GB" sz="1200" b="1">
                <a:solidFill>
                  <a:schemeClr val="dk1"/>
                </a:solidFill>
                <a:latin typeface="Inconsolata"/>
                <a:ea typeface="Inconsolata"/>
                <a:cs typeface="Inconsolata"/>
                <a:sym typeface="Inconsolata"/>
              </a:rPr>
              <a:t>Clock Parts:</a:t>
            </a:r>
            <a:endParaRPr sz="1200" b="1">
              <a:solidFill>
                <a:schemeClr val="dk1"/>
              </a:solidFill>
              <a:latin typeface="Inconsolata"/>
              <a:ea typeface="Inconsolata"/>
              <a:cs typeface="Inconsolata"/>
              <a:sym typeface="Inconsolata"/>
            </a:endParaRPr>
          </a:p>
          <a:p>
            <a:pPr marL="914400" lvl="0" indent="-304800" rtl="0">
              <a:lnSpc>
                <a:spcPct val="115000"/>
              </a:lnSpc>
              <a:spcBef>
                <a:spcPts val="0"/>
              </a:spcBef>
              <a:spcAft>
                <a:spcPts val="0"/>
              </a:spcAft>
              <a:buClr>
                <a:schemeClr val="dk1"/>
              </a:buClr>
              <a:buSzPts val="1200"/>
              <a:buFont typeface="Inconsolata"/>
              <a:buChar char="-"/>
            </a:pPr>
            <a:r>
              <a:rPr lang="en-GB" sz="1200" b="1">
                <a:solidFill>
                  <a:schemeClr val="dk1"/>
                </a:solidFill>
                <a:latin typeface="Inconsolata"/>
                <a:ea typeface="Inconsolata"/>
                <a:cs typeface="Inconsolata"/>
                <a:sym typeface="Inconsolata"/>
              </a:rPr>
              <a:t>Circadian: Vital Life Signs Monitor</a:t>
            </a:r>
            <a:endParaRPr sz="1200" b="1">
              <a:solidFill>
                <a:schemeClr val="dk1"/>
              </a:solidFill>
              <a:latin typeface="Inconsolata"/>
              <a:ea typeface="Inconsolata"/>
              <a:cs typeface="Inconsolata"/>
              <a:sym typeface="Inconsolata"/>
            </a:endParaRPr>
          </a:p>
          <a:p>
            <a:pPr marL="914400" lvl="0" indent="-304800" rtl="0">
              <a:lnSpc>
                <a:spcPct val="115000"/>
              </a:lnSpc>
              <a:spcBef>
                <a:spcPts val="0"/>
              </a:spcBef>
              <a:spcAft>
                <a:spcPts val="0"/>
              </a:spcAft>
              <a:buClr>
                <a:schemeClr val="dk1"/>
              </a:buClr>
              <a:buSzPts val="1200"/>
              <a:buFont typeface="Inconsolata"/>
              <a:buChar char="-"/>
            </a:pPr>
            <a:r>
              <a:rPr lang="en-GB" sz="1200" b="1">
                <a:solidFill>
                  <a:schemeClr val="dk1"/>
                </a:solidFill>
                <a:latin typeface="Inconsolata"/>
                <a:ea typeface="Inconsolata"/>
                <a:cs typeface="Inconsolata"/>
                <a:sym typeface="Inconsolata"/>
              </a:rPr>
              <a:t>Circadian: Brightness Clock</a:t>
            </a:r>
            <a:endParaRPr sz="1200" b="1">
              <a:solidFill>
                <a:schemeClr val="dk1"/>
              </a:solidFill>
              <a:latin typeface="Inconsolata"/>
              <a:ea typeface="Inconsolata"/>
              <a:cs typeface="Inconsolata"/>
              <a:sym typeface="Inconsolata"/>
            </a:endParaRPr>
          </a:p>
          <a:p>
            <a:pPr marL="914400" lvl="0" indent="-304800" rtl="0">
              <a:lnSpc>
                <a:spcPct val="115000"/>
              </a:lnSpc>
              <a:spcBef>
                <a:spcPts val="0"/>
              </a:spcBef>
              <a:spcAft>
                <a:spcPts val="0"/>
              </a:spcAft>
              <a:buClr>
                <a:schemeClr val="dk1"/>
              </a:buClr>
              <a:buSzPts val="1200"/>
              <a:buFont typeface="Inconsolata"/>
              <a:buChar char="-"/>
            </a:pPr>
            <a:r>
              <a:rPr lang="en-GB" sz="1200" b="1">
                <a:solidFill>
                  <a:schemeClr val="dk1"/>
                </a:solidFill>
                <a:latin typeface="Inconsolata"/>
                <a:ea typeface="Inconsolata"/>
                <a:cs typeface="Inconsolata"/>
                <a:sym typeface="Inconsolata"/>
              </a:rPr>
              <a:t>Star Constellation </a:t>
            </a:r>
            <a:endParaRPr sz="1200" b="1">
              <a:solidFill>
                <a:schemeClr val="dk1"/>
              </a:solidFill>
              <a:latin typeface="Inconsolata"/>
              <a:ea typeface="Inconsolata"/>
              <a:cs typeface="Inconsolata"/>
              <a:sym typeface="Inconsolata"/>
            </a:endParaRPr>
          </a:p>
          <a:p>
            <a:pPr marL="914400" lvl="0" indent="-304800" rtl="0">
              <a:lnSpc>
                <a:spcPct val="115000"/>
              </a:lnSpc>
              <a:spcBef>
                <a:spcPts val="0"/>
              </a:spcBef>
              <a:spcAft>
                <a:spcPts val="0"/>
              </a:spcAft>
              <a:buClr>
                <a:schemeClr val="dk1"/>
              </a:buClr>
              <a:buSzPts val="1200"/>
              <a:buFont typeface="Inconsolata"/>
              <a:buChar char="-"/>
            </a:pPr>
            <a:r>
              <a:rPr lang="en-GB" sz="1200" b="1">
                <a:solidFill>
                  <a:schemeClr val="dk1"/>
                </a:solidFill>
                <a:latin typeface="Inconsolata"/>
                <a:ea typeface="Inconsolata"/>
                <a:cs typeface="Inconsolata"/>
                <a:sym typeface="Inconsolata"/>
              </a:rPr>
              <a:t>Night and Day</a:t>
            </a:r>
            <a:endParaRPr sz="1200" b="1">
              <a:solidFill>
                <a:schemeClr val="dk1"/>
              </a:solidFill>
              <a:latin typeface="Inconsolata"/>
              <a:ea typeface="Inconsolata"/>
              <a:cs typeface="Inconsolata"/>
              <a:sym typeface="Inconsolata"/>
            </a:endParaRPr>
          </a:p>
          <a:p>
            <a:pPr marL="914400" lvl="0" indent="-304800" rtl="0">
              <a:lnSpc>
                <a:spcPct val="115000"/>
              </a:lnSpc>
              <a:spcBef>
                <a:spcPts val="0"/>
              </a:spcBef>
              <a:spcAft>
                <a:spcPts val="0"/>
              </a:spcAft>
              <a:buClr>
                <a:schemeClr val="dk1"/>
              </a:buClr>
              <a:buSzPts val="1200"/>
              <a:buFont typeface="Inconsolata"/>
              <a:buChar char="-"/>
            </a:pPr>
            <a:r>
              <a:rPr lang="en-GB" sz="1200" b="1">
                <a:solidFill>
                  <a:schemeClr val="dk1"/>
                </a:solidFill>
                <a:latin typeface="Inconsolata"/>
                <a:ea typeface="Inconsolata"/>
                <a:cs typeface="Inconsolata"/>
                <a:sym typeface="Inconsolata"/>
              </a:rPr>
              <a:t>Twitter Mood: 2 Ways (Sight and Sound)</a:t>
            </a:r>
            <a:endParaRPr sz="1200" b="1">
              <a:latin typeface="Inconsolata"/>
              <a:ea typeface="Inconsolata"/>
              <a:cs typeface="Inconsolata"/>
              <a:sym typeface="Inconsolata"/>
            </a:endParaRPr>
          </a:p>
        </p:txBody>
      </p:sp>
      <p:pic>
        <p:nvPicPr>
          <p:cNvPr id="262" name="Shape 262"/>
          <p:cNvPicPr preferRelativeResize="0"/>
          <p:nvPr/>
        </p:nvPicPr>
        <p:blipFill>
          <a:blip r:embed="rId3">
            <a:alphaModFix/>
          </a:blip>
          <a:stretch>
            <a:fillRect/>
          </a:stretch>
        </p:blipFill>
        <p:spPr>
          <a:xfrm>
            <a:off x="4698400" y="4051800"/>
            <a:ext cx="1630825" cy="936550"/>
          </a:xfrm>
          <a:prstGeom prst="rect">
            <a:avLst/>
          </a:prstGeom>
          <a:noFill/>
          <a:ln>
            <a:noFill/>
          </a:ln>
        </p:spPr>
      </p:pic>
      <p:pic>
        <p:nvPicPr>
          <p:cNvPr id="263" name="Shape 263"/>
          <p:cNvPicPr preferRelativeResize="0"/>
          <p:nvPr/>
        </p:nvPicPr>
        <p:blipFill>
          <a:blip r:embed="rId4">
            <a:alphaModFix/>
          </a:blip>
          <a:stretch>
            <a:fillRect/>
          </a:stretch>
        </p:blipFill>
        <p:spPr>
          <a:xfrm>
            <a:off x="6427200" y="4232225"/>
            <a:ext cx="2252700" cy="698700"/>
          </a:xfrm>
          <a:prstGeom prst="rect">
            <a:avLst/>
          </a:prstGeom>
          <a:noFill/>
          <a:ln>
            <a:noFill/>
          </a:ln>
        </p:spPr>
      </p:pic>
      <p:pic>
        <p:nvPicPr>
          <p:cNvPr id="264" name="Shape 264"/>
          <p:cNvPicPr preferRelativeResize="0"/>
          <p:nvPr/>
        </p:nvPicPr>
        <p:blipFill>
          <a:blip r:embed="rId5">
            <a:alphaModFix/>
          </a:blip>
          <a:stretch>
            <a:fillRect/>
          </a:stretch>
        </p:blipFill>
        <p:spPr>
          <a:xfrm>
            <a:off x="4616475" y="1722075"/>
            <a:ext cx="4023726" cy="2053525"/>
          </a:xfrm>
          <a:prstGeom prst="rect">
            <a:avLst/>
          </a:prstGeom>
          <a:noFill/>
          <a:ln>
            <a:noFill/>
          </a:ln>
        </p:spPr>
      </p:pic>
      <p:sp>
        <p:nvSpPr>
          <p:cNvPr id="265" name="Shape 265"/>
          <p:cNvSpPr txBox="1"/>
          <p:nvPr/>
        </p:nvSpPr>
        <p:spPr>
          <a:xfrm>
            <a:off x="244525" y="2951200"/>
            <a:ext cx="1172100" cy="1519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sz="900" i="1">
                <a:latin typeface="Inconsolata"/>
                <a:ea typeface="Inconsolata"/>
                <a:cs typeface="Inconsolata"/>
                <a:sym typeface="Inconsolata"/>
              </a:rPr>
              <a:t>Clock/Dashboard.</a:t>
            </a:r>
            <a:endParaRPr sz="900" i="1">
              <a:latin typeface="Inconsolata"/>
              <a:ea typeface="Inconsolata"/>
              <a:cs typeface="Inconsolata"/>
              <a:sym typeface="Inconsolata"/>
            </a:endParaRPr>
          </a:p>
          <a:p>
            <a:pPr marL="0" lvl="0" indent="0">
              <a:spcBef>
                <a:spcPts val="0"/>
              </a:spcBef>
              <a:spcAft>
                <a:spcPts val="0"/>
              </a:spcAft>
              <a:buNone/>
            </a:pPr>
            <a:r>
              <a:rPr lang="en-GB" sz="900" i="1">
                <a:latin typeface="Inconsolata"/>
                <a:ea typeface="Inconsolata"/>
                <a:cs typeface="Inconsolata"/>
                <a:sym typeface="Inconsolata"/>
              </a:rPr>
              <a:t>Exploring:</a:t>
            </a:r>
            <a:endParaRPr sz="900" i="1">
              <a:latin typeface="Inconsolata"/>
              <a:ea typeface="Inconsolata"/>
              <a:cs typeface="Inconsolata"/>
              <a:sym typeface="Inconsolata"/>
            </a:endParaRPr>
          </a:p>
          <a:p>
            <a:pPr marL="0" lvl="0" indent="0">
              <a:spcBef>
                <a:spcPts val="0"/>
              </a:spcBef>
              <a:spcAft>
                <a:spcPts val="0"/>
              </a:spcAft>
              <a:buNone/>
            </a:pPr>
            <a:endParaRPr sz="900" i="1">
              <a:latin typeface="Inconsolata"/>
              <a:ea typeface="Inconsolata"/>
              <a:cs typeface="Inconsolata"/>
              <a:sym typeface="Inconsolata"/>
            </a:endParaRPr>
          </a:p>
          <a:p>
            <a:pPr marL="0" lvl="0" indent="0">
              <a:spcBef>
                <a:spcPts val="0"/>
              </a:spcBef>
              <a:spcAft>
                <a:spcPts val="0"/>
              </a:spcAft>
              <a:buNone/>
            </a:pPr>
            <a:r>
              <a:rPr lang="en-GB" sz="900" i="1">
                <a:latin typeface="Inconsolata"/>
                <a:ea typeface="Inconsolata"/>
                <a:cs typeface="Inconsolata"/>
                <a:sym typeface="Inconsolata"/>
              </a:rPr>
              <a:t>Inner &gt;&gt;&gt;&gt;</a:t>
            </a:r>
            <a:endParaRPr sz="900" i="1">
              <a:latin typeface="Inconsolata"/>
              <a:ea typeface="Inconsolata"/>
              <a:cs typeface="Inconsolata"/>
              <a:sym typeface="Inconsolata"/>
            </a:endParaRPr>
          </a:p>
          <a:p>
            <a:pPr marL="0" lvl="0" indent="0">
              <a:spcBef>
                <a:spcPts val="0"/>
              </a:spcBef>
              <a:spcAft>
                <a:spcPts val="0"/>
              </a:spcAft>
              <a:buNone/>
            </a:pPr>
            <a:endParaRPr sz="900" i="1">
              <a:latin typeface="Inconsolata"/>
              <a:ea typeface="Inconsolata"/>
              <a:cs typeface="Inconsolata"/>
              <a:sym typeface="Inconsolata"/>
            </a:endParaRPr>
          </a:p>
          <a:p>
            <a:pPr marL="0" lvl="0" indent="0">
              <a:spcBef>
                <a:spcPts val="0"/>
              </a:spcBef>
              <a:spcAft>
                <a:spcPts val="0"/>
              </a:spcAft>
              <a:buNone/>
            </a:pPr>
            <a:r>
              <a:rPr lang="en-GB" sz="900" i="1">
                <a:latin typeface="Inconsolata"/>
                <a:ea typeface="Inconsolata"/>
                <a:cs typeface="Inconsolata"/>
                <a:sym typeface="Inconsolata"/>
              </a:rPr>
              <a:t>Outer &gt;&gt;&gt;&gt;</a:t>
            </a:r>
            <a:endParaRPr sz="900" i="1">
              <a:latin typeface="Inconsolata"/>
              <a:ea typeface="Inconsolata"/>
              <a:cs typeface="Inconsolata"/>
              <a:sym typeface="Inconsolata"/>
            </a:endParaRPr>
          </a:p>
          <a:p>
            <a:pPr marL="0" lvl="0" indent="0">
              <a:spcBef>
                <a:spcPts val="0"/>
              </a:spcBef>
              <a:spcAft>
                <a:spcPts val="0"/>
              </a:spcAft>
              <a:buNone/>
            </a:pPr>
            <a:endParaRPr sz="900" i="1">
              <a:latin typeface="Inconsolata"/>
              <a:ea typeface="Inconsolata"/>
              <a:cs typeface="Inconsolata"/>
              <a:sym typeface="Inconsolata"/>
            </a:endParaRPr>
          </a:p>
          <a:p>
            <a:pPr marL="0" lvl="0" indent="0">
              <a:spcBef>
                <a:spcPts val="0"/>
              </a:spcBef>
              <a:spcAft>
                <a:spcPts val="0"/>
              </a:spcAft>
              <a:buNone/>
            </a:pPr>
            <a:r>
              <a:rPr lang="en-GB" sz="900" i="1">
                <a:latin typeface="Inconsolata"/>
                <a:ea typeface="Inconsolata"/>
                <a:cs typeface="Inconsolata"/>
                <a:sym typeface="Inconsolata"/>
              </a:rPr>
              <a:t>Amongst Others &gt;&gt;&gt;&gt;</a:t>
            </a:r>
            <a:endParaRPr sz="900" i="1">
              <a:latin typeface="Inconsolata"/>
              <a:ea typeface="Inconsolata"/>
              <a:cs typeface="Inconsolata"/>
              <a:sym typeface="Inconsolata"/>
            </a:endParaRPr>
          </a:p>
          <a:p>
            <a:pPr marL="0" lvl="0" indent="0">
              <a:spcBef>
                <a:spcPts val="0"/>
              </a:spcBef>
              <a:spcAft>
                <a:spcPts val="0"/>
              </a:spcAft>
              <a:buNone/>
            </a:pPr>
            <a:endParaRPr sz="900">
              <a:latin typeface="Inconsolata"/>
              <a:ea typeface="Inconsolata"/>
              <a:cs typeface="Inconsolata"/>
              <a:sym typeface="Inconsolata"/>
            </a:endParaRPr>
          </a:p>
          <a:p>
            <a:pPr marL="0" lvl="0" indent="0">
              <a:spcBef>
                <a:spcPts val="0"/>
              </a:spcBef>
              <a:spcAft>
                <a:spcPts val="0"/>
              </a:spcAft>
              <a:buNone/>
            </a:pPr>
            <a:endParaRPr sz="900">
              <a:latin typeface="Inconsolata"/>
              <a:ea typeface="Inconsolata"/>
              <a:cs typeface="Inconsolata"/>
              <a:sym typeface="Inconsolata"/>
            </a:endParaRPr>
          </a:p>
        </p:txBody>
      </p:sp>
      <p:sp>
        <p:nvSpPr>
          <p:cNvPr id="266" name="Shape 266"/>
          <p:cNvSpPr txBox="1">
            <a:spLocks noGrp="1"/>
          </p:cNvSpPr>
          <p:nvPr>
            <p:ph type="title"/>
          </p:nvPr>
        </p:nvSpPr>
        <p:spPr>
          <a:xfrm>
            <a:off x="311700" y="4358225"/>
            <a:ext cx="22527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solidFill>
                  <a:srgbClr val="F6F062"/>
                </a:solidFill>
                <a:latin typeface="Inconsolata"/>
                <a:ea typeface="Inconsolata"/>
                <a:cs typeface="Inconsolata"/>
                <a:sym typeface="Inconsolata"/>
              </a:rPr>
              <a:t>03</a:t>
            </a:r>
            <a:r>
              <a:rPr lang="en-GB" sz="1200"/>
              <a:t> </a:t>
            </a:r>
            <a:r>
              <a:rPr lang="en-GB" sz="1200">
                <a:latin typeface="Inconsolata"/>
                <a:ea typeface="Inconsolata"/>
                <a:cs typeface="Inconsolata"/>
                <a:sym typeface="Inconsolata"/>
              </a:rPr>
              <a:t>Implementation</a:t>
            </a:r>
            <a:endParaRPr sz="1200">
              <a:latin typeface="Inconsolata"/>
              <a:ea typeface="Inconsolata"/>
              <a:cs typeface="Inconsolata"/>
              <a:sym typeface="Inconsolat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p:nvPr/>
        </p:nvSpPr>
        <p:spPr>
          <a:xfrm>
            <a:off x="1547400" y="-171050"/>
            <a:ext cx="6049200" cy="269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7200" b="1">
              <a:latin typeface="Raleway"/>
              <a:ea typeface="Raleway"/>
              <a:cs typeface="Raleway"/>
              <a:sym typeface="Raleway"/>
            </a:endParaRPr>
          </a:p>
          <a:p>
            <a:pPr marL="0" lvl="0" indent="0" algn="ctr" rtl="0">
              <a:spcBef>
                <a:spcPts val="0"/>
              </a:spcBef>
              <a:spcAft>
                <a:spcPts val="0"/>
              </a:spcAft>
              <a:buNone/>
            </a:pPr>
            <a:r>
              <a:rPr lang="en-GB" sz="4500" b="1">
                <a:latin typeface="Inconsolata"/>
                <a:ea typeface="Inconsolata"/>
                <a:cs typeface="Inconsolata"/>
                <a:sym typeface="Inconsolata"/>
              </a:rPr>
              <a:t>The</a:t>
            </a:r>
            <a:endParaRPr sz="4500" b="1">
              <a:latin typeface="Inconsolata"/>
              <a:ea typeface="Inconsolata"/>
              <a:cs typeface="Inconsolata"/>
              <a:sym typeface="Inconsolata"/>
            </a:endParaRPr>
          </a:p>
        </p:txBody>
      </p:sp>
      <p:pic>
        <p:nvPicPr>
          <p:cNvPr id="272" name="Shape 272"/>
          <p:cNvPicPr preferRelativeResize="0"/>
          <p:nvPr/>
        </p:nvPicPr>
        <p:blipFill rotWithShape="1">
          <a:blip r:embed="rId3">
            <a:alphaModFix/>
          </a:blip>
          <a:srcRect l="3007" r="3007"/>
          <a:stretch/>
        </p:blipFill>
        <p:spPr>
          <a:xfrm>
            <a:off x="0" y="-84250"/>
            <a:ext cx="9488077" cy="5227749"/>
          </a:xfrm>
          <a:prstGeom prst="rect">
            <a:avLst/>
          </a:prstGeom>
          <a:noFill/>
          <a:ln>
            <a:noFill/>
          </a:ln>
        </p:spPr>
      </p:pic>
      <p:sp>
        <p:nvSpPr>
          <p:cNvPr id="273" name="Shape 273"/>
          <p:cNvSpPr txBox="1"/>
          <p:nvPr/>
        </p:nvSpPr>
        <p:spPr>
          <a:xfrm>
            <a:off x="1547400" y="0"/>
            <a:ext cx="6049200" cy="514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7200" b="1">
              <a:solidFill>
                <a:srgbClr val="FFFFFF"/>
              </a:solidFill>
              <a:latin typeface="Raleway"/>
              <a:ea typeface="Raleway"/>
              <a:cs typeface="Raleway"/>
              <a:sym typeface="Raleway"/>
            </a:endParaRPr>
          </a:p>
          <a:p>
            <a:pPr marL="0" lvl="0" indent="0" algn="ctr" rtl="0">
              <a:spcBef>
                <a:spcPts val="0"/>
              </a:spcBef>
              <a:spcAft>
                <a:spcPts val="0"/>
              </a:spcAft>
              <a:buNone/>
            </a:pPr>
            <a:endParaRPr sz="7200" b="1">
              <a:solidFill>
                <a:srgbClr val="FFFFFF"/>
              </a:solidFill>
              <a:latin typeface="Raleway"/>
              <a:ea typeface="Raleway"/>
              <a:cs typeface="Raleway"/>
              <a:sym typeface="Raleway"/>
            </a:endParaRPr>
          </a:p>
          <a:p>
            <a:pPr marL="0" lvl="0" indent="0" algn="ctr" rtl="0">
              <a:spcBef>
                <a:spcPts val="0"/>
              </a:spcBef>
              <a:spcAft>
                <a:spcPts val="0"/>
              </a:spcAft>
              <a:buNone/>
            </a:pPr>
            <a:r>
              <a:rPr lang="en-GB" sz="4500">
                <a:solidFill>
                  <a:srgbClr val="FFFFFF"/>
                </a:solidFill>
                <a:latin typeface="Inconsolata"/>
                <a:ea typeface="Inconsolata"/>
                <a:cs typeface="Inconsolata"/>
                <a:sym typeface="Inconsolata"/>
              </a:rPr>
              <a:t>Project Review</a:t>
            </a:r>
            <a:endParaRPr sz="4500">
              <a:solidFill>
                <a:srgbClr val="FFFFFF"/>
              </a:solidFill>
              <a:latin typeface="Inconsolata"/>
              <a:ea typeface="Inconsolata"/>
              <a:cs typeface="Inconsolata"/>
              <a:sym typeface="Inconsolat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311700" y="4358225"/>
            <a:ext cx="22527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solidFill>
                  <a:srgbClr val="F6F062"/>
                </a:solidFill>
                <a:latin typeface="Inconsolata"/>
                <a:ea typeface="Inconsolata"/>
                <a:cs typeface="Inconsolata"/>
                <a:sym typeface="Inconsolata"/>
              </a:rPr>
              <a:t>04</a:t>
            </a:r>
            <a:r>
              <a:rPr lang="en-GB" sz="1200"/>
              <a:t> </a:t>
            </a:r>
            <a:r>
              <a:rPr lang="en-GB" sz="1200">
                <a:latin typeface="Inconsolata"/>
                <a:ea typeface="Inconsolata"/>
                <a:cs typeface="Inconsolata"/>
                <a:sym typeface="Inconsolata"/>
              </a:rPr>
              <a:t>Review</a:t>
            </a:r>
            <a:endParaRPr sz="1200">
              <a:latin typeface="Inconsolata"/>
              <a:ea typeface="Inconsolata"/>
              <a:cs typeface="Inconsolata"/>
              <a:sym typeface="Inconsolata"/>
            </a:endParaRPr>
          </a:p>
        </p:txBody>
      </p:sp>
      <p:sp>
        <p:nvSpPr>
          <p:cNvPr id="279" name="Shape 279"/>
          <p:cNvSpPr txBox="1">
            <a:spLocks noGrp="1"/>
          </p:cNvSpPr>
          <p:nvPr>
            <p:ph type="title"/>
          </p:nvPr>
        </p:nvSpPr>
        <p:spPr>
          <a:xfrm>
            <a:off x="1472550" y="271225"/>
            <a:ext cx="6198900" cy="69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b="1">
                <a:latin typeface="Inconsolata"/>
                <a:ea typeface="Inconsolata"/>
                <a:cs typeface="Inconsolata"/>
                <a:sym typeface="Inconsolata"/>
              </a:rPr>
              <a:t>Project Review</a:t>
            </a:r>
            <a:endParaRPr sz="3000">
              <a:solidFill>
                <a:srgbClr val="F6F062"/>
              </a:solidFill>
              <a:latin typeface="Inconsolata"/>
              <a:ea typeface="Inconsolata"/>
              <a:cs typeface="Inconsolata"/>
              <a:sym typeface="Inconsolata"/>
            </a:endParaRPr>
          </a:p>
        </p:txBody>
      </p:sp>
      <p:sp>
        <p:nvSpPr>
          <p:cNvPr id="280" name="Shape 280"/>
          <p:cNvSpPr txBox="1">
            <a:spLocks noGrp="1"/>
          </p:cNvSpPr>
          <p:nvPr>
            <p:ph type="body" idx="1"/>
          </p:nvPr>
        </p:nvSpPr>
        <p:spPr>
          <a:xfrm>
            <a:off x="589325" y="1419775"/>
            <a:ext cx="3410700" cy="28419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Clr>
                <a:schemeClr val="dk1"/>
              </a:buClr>
              <a:buSzPts val="1400"/>
              <a:buFont typeface="Inconsolata"/>
              <a:buChar char="-"/>
            </a:pPr>
            <a:r>
              <a:rPr lang="en-GB" sz="1400">
                <a:solidFill>
                  <a:schemeClr val="dk1"/>
                </a:solidFill>
                <a:latin typeface="Inconsolata"/>
                <a:ea typeface="Inconsolata"/>
                <a:cs typeface="Inconsolata"/>
                <a:sym typeface="Inconsolata"/>
              </a:rPr>
              <a:t>Motivation Recap: </a:t>
            </a:r>
            <a:r>
              <a:rPr lang="en-GB" sz="1400" b="1">
                <a:solidFill>
                  <a:srgbClr val="980000"/>
                </a:solidFill>
                <a:latin typeface="Inconsolata"/>
                <a:ea typeface="Inconsolata"/>
                <a:cs typeface="Inconsolata"/>
                <a:sym typeface="Inconsolata"/>
              </a:rPr>
              <a:t>Pulse, Light and Darkness, Social Network Activity.</a:t>
            </a:r>
            <a:endParaRPr sz="1400" b="1">
              <a:solidFill>
                <a:srgbClr val="980000"/>
              </a:solidFill>
              <a:latin typeface="Inconsolata"/>
              <a:ea typeface="Inconsolata"/>
              <a:cs typeface="Inconsolata"/>
              <a:sym typeface="Inconsolata"/>
            </a:endParaRPr>
          </a:p>
          <a:p>
            <a:pPr marL="457200" lvl="0" indent="-317500" rtl="0">
              <a:spcBef>
                <a:spcPts val="0"/>
              </a:spcBef>
              <a:spcAft>
                <a:spcPts val="0"/>
              </a:spcAft>
              <a:buClr>
                <a:schemeClr val="dk1"/>
              </a:buClr>
              <a:buSzPts val="1400"/>
              <a:buFont typeface="Inconsolata"/>
              <a:buChar char="-"/>
            </a:pPr>
            <a:r>
              <a:rPr lang="en-GB" sz="1400">
                <a:solidFill>
                  <a:schemeClr val="dk1"/>
                </a:solidFill>
                <a:latin typeface="Inconsolata"/>
                <a:ea typeface="Inconsolata"/>
                <a:cs typeface="Inconsolata"/>
                <a:sym typeface="Inconsolata"/>
              </a:rPr>
              <a:t>Key Points:</a:t>
            </a:r>
            <a:endParaRPr sz="1400">
              <a:solidFill>
                <a:schemeClr val="dk1"/>
              </a:solidFill>
              <a:latin typeface="Inconsolata"/>
              <a:ea typeface="Inconsolata"/>
              <a:cs typeface="Inconsolata"/>
              <a:sym typeface="Inconsolata"/>
            </a:endParaRPr>
          </a:p>
          <a:p>
            <a:pPr marL="914400" lvl="1" indent="-317500" rtl="0">
              <a:spcBef>
                <a:spcPts val="0"/>
              </a:spcBef>
              <a:spcAft>
                <a:spcPts val="0"/>
              </a:spcAft>
              <a:buClr>
                <a:schemeClr val="dk1"/>
              </a:buClr>
              <a:buSzPts val="1400"/>
              <a:buFont typeface="Inconsolata"/>
              <a:buChar char="-"/>
            </a:pPr>
            <a:r>
              <a:rPr lang="en-GB">
                <a:solidFill>
                  <a:schemeClr val="dk1"/>
                </a:solidFill>
                <a:latin typeface="Inconsolata"/>
                <a:ea typeface="Inconsolata"/>
                <a:cs typeface="Inconsolata"/>
                <a:sym typeface="Inconsolata"/>
              </a:rPr>
              <a:t>Immersive</a:t>
            </a:r>
            <a:endParaRPr>
              <a:solidFill>
                <a:schemeClr val="dk1"/>
              </a:solidFill>
              <a:latin typeface="Inconsolata"/>
              <a:ea typeface="Inconsolata"/>
              <a:cs typeface="Inconsolata"/>
              <a:sym typeface="Inconsolata"/>
            </a:endParaRPr>
          </a:p>
          <a:p>
            <a:pPr marL="914400" lvl="1" indent="-317500" rtl="0">
              <a:spcBef>
                <a:spcPts val="0"/>
              </a:spcBef>
              <a:spcAft>
                <a:spcPts val="0"/>
              </a:spcAft>
              <a:buClr>
                <a:schemeClr val="dk1"/>
              </a:buClr>
              <a:buSzPts val="1400"/>
              <a:buFont typeface="Inconsolata"/>
              <a:buChar char="-"/>
            </a:pPr>
            <a:r>
              <a:rPr lang="en-GB">
                <a:solidFill>
                  <a:schemeClr val="dk1"/>
                </a:solidFill>
                <a:latin typeface="Inconsolata"/>
                <a:ea typeface="Inconsolata"/>
                <a:cs typeface="Inconsolata"/>
                <a:sym typeface="Inconsolata"/>
              </a:rPr>
              <a:t>Raising Awareness</a:t>
            </a:r>
            <a:endParaRPr>
              <a:solidFill>
                <a:schemeClr val="dk1"/>
              </a:solidFill>
              <a:latin typeface="Inconsolata"/>
              <a:ea typeface="Inconsolata"/>
              <a:cs typeface="Inconsolata"/>
              <a:sym typeface="Inconsolata"/>
            </a:endParaRPr>
          </a:p>
          <a:p>
            <a:pPr marL="914400" lvl="1" indent="-317500" rtl="0">
              <a:spcBef>
                <a:spcPts val="0"/>
              </a:spcBef>
              <a:spcAft>
                <a:spcPts val="0"/>
              </a:spcAft>
              <a:buClr>
                <a:schemeClr val="dk1"/>
              </a:buClr>
              <a:buSzPts val="1400"/>
              <a:buFont typeface="Inconsolata"/>
              <a:buChar char="-"/>
            </a:pPr>
            <a:r>
              <a:rPr lang="en-GB">
                <a:solidFill>
                  <a:schemeClr val="dk1"/>
                </a:solidFill>
                <a:latin typeface="Inconsolata"/>
                <a:ea typeface="Inconsolata"/>
                <a:cs typeface="Inconsolata"/>
                <a:sym typeface="Inconsolata"/>
              </a:rPr>
              <a:t>Art Design and Mood</a:t>
            </a:r>
            <a:endParaRPr>
              <a:solidFill>
                <a:schemeClr val="dk1"/>
              </a:solidFill>
              <a:latin typeface="Inconsolata"/>
              <a:ea typeface="Inconsolata"/>
              <a:cs typeface="Inconsolata"/>
              <a:sym typeface="Inconsolata"/>
            </a:endParaRPr>
          </a:p>
          <a:p>
            <a:pPr marL="914400" lvl="1" indent="-317500" rtl="0">
              <a:spcBef>
                <a:spcPts val="0"/>
              </a:spcBef>
              <a:spcAft>
                <a:spcPts val="0"/>
              </a:spcAft>
              <a:buClr>
                <a:schemeClr val="dk1"/>
              </a:buClr>
              <a:buSzPts val="1400"/>
              <a:buFont typeface="Inconsolata"/>
              <a:buChar char="-"/>
            </a:pPr>
            <a:r>
              <a:rPr lang="en-GB">
                <a:solidFill>
                  <a:schemeClr val="dk1"/>
                </a:solidFill>
                <a:latin typeface="Inconsolata"/>
                <a:ea typeface="Inconsolata"/>
                <a:cs typeface="Inconsolata"/>
                <a:sym typeface="Inconsolata"/>
              </a:rPr>
              <a:t>Theme Exploration  &amp; Theme Juxtaposition </a:t>
            </a:r>
            <a:endParaRPr>
              <a:solidFill>
                <a:schemeClr val="dk1"/>
              </a:solidFill>
              <a:latin typeface="Inconsolata"/>
              <a:ea typeface="Inconsolata"/>
              <a:cs typeface="Inconsolata"/>
              <a:sym typeface="Inconsolata"/>
            </a:endParaRPr>
          </a:p>
          <a:p>
            <a:pPr marL="914400" lvl="1" indent="-317500" rtl="0">
              <a:spcBef>
                <a:spcPts val="0"/>
              </a:spcBef>
              <a:spcAft>
                <a:spcPts val="0"/>
              </a:spcAft>
              <a:buClr>
                <a:schemeClr val="dk1"/>
              </a:buClr>
              <a:buSzPts val="1400"/>
              <a:buFont typeface="Inconsolata"/>
              <a:buChar char="-"/>
            </a:pPr>
            <a:r>
              <a:rPr lang="en-GB">
                <a:solidFill>
                  <a:schemeClr val="dk1"/>
                </a:solidFill>
                <a:latin typeface="Inconsolata"/>
                <a:ea typeface="Inconsolata"/>
                <a:cs typeface="Inconsolata"/>
                <a:sym typeface="Inconsolata"/>
              </a:rPr>
              <a:t>Platform Mix &amp; Collaborative Working Tools</a:t>
            </a:r>
            <a:endParaRPr>
              <a:solidFill>
                <a:schemeClr val="dk1"/>
              </a:solidFill>
              <a:latin typeface="Inconsolata"/>
              <a:ea typeface="Inconsolata"/>
              <a:cs typeface="Inconsolata"/>
              <a:sym typeface="Inconsolata"/>
            </a:endParaRPr>
          </a:p>
          <a:p>
            <a:pPr marL="914400" lvl="1" indent="-317500" rtl="0">
              <a:spcBef>
                <a:spcPts val="0"/>
              </a:spcBef>
              <a:spcAft>
                <a:spcPts val="0"/>
              </a:spcAft>
              <a:buClr>
                <a:schemeClr val="dk1"/>
              </a:buClr>
              <a:buSzPts val="1400"/>
              <a:buFont typeface="Inconsolata"/>
              <a:buChar char="-"/>
            </a:pPr>
            <a:r>
              <a:rPr lang="en-GB">
                <a:solidFill>
                  <a:schemeClr val="dk1"/>
                </a:solidFill>
                <a:latin typeface="Inconsolata"/>
                <a:ea typeface="Inconsolata"/>
                <a:cs typeface="Inconsolata"/>
                <a:sym typeface="Inconsolata"/>
              </a:rPr>
              <a:t>Sum of it Parts</a:t>
            </a:r>
            <a:endParaRPr>
              <a:solidFill>
                <a:schemeClr val="dk1"/>
              </a:solidFill>
              <a:latin typeface="Inconsolata"/>
              <a:ea typeface="Inconsolata"/>
              <a:cs typeface="Inconsolata"/>
              <a:sym typeface="Inconsolata"/>
            </a:endParaRPr>
          </a:p>
          <a:p>
            <a:pPr marL="0" marR="0" lvl="0" indent="0" algn="l" rtl="0">
              <a:lnSpc>
                <a:spcPct val="115000"/>
              </a:lnSpc>
              <a:spcBef>
                <a:spcPts val="1600"/>
              </a:spcBef>
              <a:spcAft>
                <a:spcPts val="0"/>
              </a:spcAft>
              <a:buNone/>
            </a:pPr>
            <a:endParaRPr sz="1400">
              <a:solidFill>
                <a:schemeClr val="dk1"/>
              </a:solidFill>
            </a:endParaRPr>
          </a:p>
          <a:p>
            <a:pPr marL="0" lvl="0" indent="0">
              <a:spcBef>
                <a:spcPts val="1600"/>
              </a:spcBef>
              <a:spcAft>
                <a:spcPts val="0"/>
              </a:spcAft>
              <a:buNone/>
            </a:pPr>
            <a:endParaRPr sz="1400">
              <a:solidFill>
                <a:schemeClr val="dk1"/>
              </a:solidFill>
            </a:endParaRPr>
          </a:p>
          <a:p>
            <a:pPr marL="0" lvl="0" indent="0" rtl="0">
              <a:spcBef>
                <a:spcPts val="1600"/>
              </a:spcBef>
              <a:spcAft>
                <a:spcPts val="0"/>
              </a:spcAft>
              <a:buClr>
                <a:schemeClr val="dk1"/>
              </a:buClr>
              <a:buSzPts val="1100"/>
              <a:buFont typeface="Arial"/>
              <a:buNone/>
            </a:pPr>
            <a:endParaRPr sz="1400">
              <a:solidFill>
                <a:schemeClr val="dk1"/>
              </a:solidFill>
            </a:endParaRPr>
          </a:p>
          <a:p>
            <a:pPr marL="0" lvl="0" indent="0" rtl="0">
              <a:spcBef>
                <a:spcPts val="1600"/>
              </a:spcBef>
              <a:spcAft>
                <a:spcPts val="0"/>
              </a:spcAft>
              <a:buClr>
                <a:schemeClr val="dk1"/>
              </a:buClr>
              <a:buSzPts val="1100"/>
              <a:buFont typeface="Arial"/>
              <a:buNone/>
            </a:pPr>
            <a:endParaRPr sz="1400">
              <a:solidFill>
                <a:srgbClr val="F3F3F3"/>
              </a:solidFill>
            </a:endParaRPr>
          </a:p>
          <a:p>
            <a:pPr marL="0" lvl="0" indent="0" rtl="0">
              <a:spcBef>
                <a:spcPts val="1600"/>
              </a:spcBef>
              <a:spcAft>
                <a:spcPts val="1600"/>
              </a:spcAft>
              <a:buNone/>
            </a:pPr>
            <a:endParaRPr sz="1400"/>
          </a:p>
        </p:txBody>
      </p:sp>
      <p:pic>
        <p:nvPicPr>
          <p:cNvPr id="281" name="Shape 281"/>
          <p:cNvPicPr preferRelativeResize="0"/>
          <p:nvPr/>
        </p:nvPicPr>
        <p:blipFill>
          <a:blip r:embed="rId3">
            <a:alphaModFix/>
          </a:blip>
          <a:stretch>
            <a:fillRect/>
          </a:stretch>
        </p:blipFill>
        <p:spPr>
          <a:xfrm>
            <a:off x="4327125" y="1656075"/>
            <a:ext cx="4581624" cy="2953799"/>
          </a:xfrm>
          <a:prstGeom prst="rect">
            <a:avLst/>
          </a:prstGeom>
          <a:noFill/>
          <a:ln>
            <a:noFill/>
          </a:ln>
        </p:spPr>
      </p:pic>
      <p:sp>
        <p:nvSpPr>
          <p:cNvPr id="282" name="Shape 282"/>
          <p:cNvSpPr txBox="1"/>
          <p:nvPr/>
        </p:nvSpPr>
        <p:spPr>
          <a:xfrm>
            <a:off x="1398675" y="873175"/>
            <a:ext cx="6637800" cy="6990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n-GB" sz="1000" i="1">
                <a:solidFill>
                  <a:schemeClr val="dk1"/>
                </a:solidFill>
                <a:latin typeface="Inconsolata"/>
                <a:ea typeface="Inconsolata"/>
                <a:cs typeface="Inconsolata"/>
                <a:sym typeface="Inconsolata"/>
              </a:rPr>
              <a:t>The City might be nothing more than flows and envelopes. The flows might involve the movement of people, plants, animals, air, water, and information</a:t>
            </a:r>
            <a:endParaRPr sz="1000" i="1">
              <a:solidFill>
                <a:schemeClr val="dk1"/>
              </a:solidFill>
              <a:latin typeface="Inconsolata"/>
              <a:ea typeface="Inconsolata"/>
              <a:cs typeface="Inconsolata"/>
              <a:sym typeface="Inconsolata"/>
            </a:endParaRPr>
          </a:p>
          <a:p>
            <a:pPr marL="3200400" lvl="0" indent="0" rtl="0">
              <a:lnSpc>
                <a:spcPct val="115000"/>
              </a:lnSpc>
              <a:spcBef>
                <a:spcPts val="0"/>
              </a:spcBef>
              <a:spcAft>
                <a:spcPts val="0"/>
              </a:spcAft>
              <a:buClr>
                <a:schemeClr val="dk1"/>
              </a:buClr>
              <a:buSzPts val="1100"/>
              <a:buFont typeface="Arial"/>
              <a:buNone/>
            </a:pPr>
            <a:r>
              <a:rPr lang="en-GB" sz="800">
                <a:solidFill>
                  <a:schemeClr val="dk1"/>
                </a:solidFill>
                <a:latin typeface="Inconsolata"/>
                <a:ea typeface="Inconsolata"/>
                <a:cs typeface="Inconsolata"/>
                <a:sym typeface="Inconsolata"/>
              </a:rPr>
              <a:t>Amphibious Envelopes (Sentient City) - Benjamin and Yang</a:t>
            </a:r>
            <a:endParaRPr sz="800">
              <a:latin typeface="Inconsolata"/>
              <a:ea typeface="Inconsolata"/>
              <a:cs typeface="Inconsolata"/>
              <a:sym typeface="Inconsolat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p:nvPr/>
        </p:nvSpPr>
        <p:spPr>
          <a:xfrm>
            <a:off x="1547400" y="-171050"/>
            <a:ext cx="6049200" cy="269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7200" b="1">
              <a:latin typeface="Raleway"/>
              <a:ea typeface="Raleway"/>
              <a:cs typeface="Raleway"/>
              <a:sym typeface="Raleway"/>
            </a:endParaRPr>
          </a:p>
          <a:p>
            <a:pPr marL="0" lvl="0" indent="0" algn="ctr" rtl="0">
              <a:spcBef>
                <a:spcPts val="0"/>
              </a:spcBef>
              <a:spcAft>
                <a:spcPts val="0"/>
              </a:spcAft>
              <a:buNone/>
            </a:pPr>
            <a:r>
              <a:rPr lang="en-GB" sz="4500" b="1">
                <a:latin typeface="Inconsolata"/>
                <a:ea typeface="Inconsolata"/>
                <a:cs typeface="Inconsolata"/>
                <a:sym typeface="Inconsolata"/>
              </a:rPr>
              <a:t>The</a:t>
            </a:r>
            <a:endParaRPr sz="4500" b="1">
              <a:latin typeface="Inconsolata"/>
              <a:ea typeface="Inconsolata"/>
              <a:cs typeface="Inconsolata"/>
              <a:sym typeface="Inconsolata"/>
            </a:endParaRPr>
          </a:p>
        </p:txBody>
      </p:sp>
      <p:pic>
        <p:nvPicPr>
          <p:cNvPr id="288" name="Shape 288"/>
          <p:cNvPicPr preferRelativeResize="0"/>
          <p:nvPr/>
        </p:nvPicPr>
        <p:blipFill rotWithShape="1">
          <a:blip r:embed="rId3">
            <a:alphaModFix/>
          </a:blip>
          <a:srcRect l="3007" r="3007"/>
          <a:stretch/>
        </p:blipFill>
        <p:spPr>
          <a:xfrm>
            <a:off x="0" y="-84250"/>
            <a:ext cx="9488077" cy="5227749"/>
          </a:xfrm>
          <a:prstGeom prst="rect">
            <a:avLst/>
          </a:prstGeom>
          <a:noFill/>
          <a:ln>
            <a:noFill/>
          </a:ln>
        </p:spPr>
      </p:pic>
      <p:sp>
        <p:nvSpPr>
          <p:cNvPr id="289" name="Shape 289"/>
          <p:cNvSpPr txBox="1"/>
          <p:nvPr/>
        </p:nvSpPr>
        <p:spPr>
          <a:xfrm>
            <a:off x="1547400" y="0"/>
            <a:ext cx="6049200" cy="514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7200" b="1" dirty="0">
              <a:solidFill>
                <a:srgbClr val="FFFFFF"/>
              </a:solidFill>
              <a:latin typeface="Raleway"/>
              <a:ea typeface="Raleway"/>
              <a:cs typeface="Raleway"/>
              <a:sym typeface="Raleway"/>
            </a:endParaRPr>
          </a:p>
          <a:p>
            <a:pPr marL="0" lvl="0" indent="0" algn="ctr" rtl="0">
              <a:spcBef>
                <a:spcPts val="0"/>
              </a:spcBef>
              <a:spcAft>
                <a:spcPts val="0"/>
              </a:spcAft>
              <a:buNone/>
            </a:pPr>
            <a:endParaRPr sz="7200" b="1" dirty="0">
              <a:solidFill>
                <a:srgbClr val="FFFFFF"/>
              </a:solidFill>
              <a:latin typeface="Raleway"/>
              <a:ea typeface="Raleway"/>
              <a:cs typeface="Raleway"/>
              <a:sym typeface="Raleway"/>
            </a:endParaRPr>
          </a:p>
          <a:p>
            <a:pPr marL="0" lvl="0" indent="0" algn="ctr" rtl="0">
              <a:spcBef>
                <a:spcPts val="0"/>
              </a:spcBef>
              <a:spcAft>
                <a:spcPts val="0"/>
              </a:spcAft>
              <a:buNone/>
            </a:pPr>
            <a:r>
              <a:rPr lang="en-GB" sz="4500" dirty="0">
                <a:solidFill>
                  <a:srgbClr val="FFFFFF"/>
                </a:solidFill>
                <a:latin typeface="Inconsolata"/>
                <a:ea typeface="Inconsolata"/>
                <a:cs typeface="Inconsolata"/>
                <a:sym typeface="Inconsolata"/>
              </a:rPr>
              <a:t>Further </a:t>
            </a:r>
            <a:r>
              <a:rPr lang="en-GB" sz="4500" dirty="0" smtClean="0">
                <a:solidFill>
                  <a:srgbClr val="FFFFFF"/>
                </a:solidFill>
                <a:latin typeface="Inconsolata"/>
                <a:ea typeface="Inconsolata"/>
                <a:cs typeface="Inconsolata"/>
                <a:sym typeface="Inconsolata"/>
              </a:rPr>
              <a:t>Extension</a:t>
            </a:r>
            <a:endParaRPr sz="4500" dirty="0">
              <a:solidFill>
                <a:srgbClr val="FFFFFF"/>
              </a:solidFill>
              <a:latin typeface="Inconsolata"/>
              <a:ea typeface="Inconsolata"/>
              <a:cs typeface="Inconsolata"/>
              <a:sym typeface="Inconsolat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93"/>
        <p:cNvGrpSpPr/>
        <p:nvPr/>
      </p:nvGrpSpPr>
      <p:grpSpPr>
        <a:xfrm>
          <a:off x="0" y="0"/>
          <a:ext cx="0" cy="0"/>
          <a:chOff x="0" y="0"/>
          <a:chExt cx="0" cy="0"/>
        </a:xfrm>
      </p:grpSpPr>
      <p:sp>
        <p:nvSpPr>
          <p:cNvPr id="294" name="Shape 294"/>
          <p:cNvSpPr/>
          <p:nvPr/>
        </p:nvSpPr>
        <p:spPr>
          <a:xfrm>
            <a:off x="578100" y="1171825"/>
            <a:ext cx="8222100" cy="3121800"/>
          </a:xfrm>
          <a:prstGeom prst="rect">
            <a:avLst/>
          </a:prstGeom>
          <a:solidFill>
            <a:srgbClr val="EEEEEE"/>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95" name="Shape 295"/>
          <p:cNvSpPr txBox="1">
            <a:spLocks noGrp="1"/>
          </p:cNvSpPr>
          <p:nvPr>
            <p:ph type="title"/>
          </p:nvPr>
        </p:nvSpPr>
        <p:spPr>
          <a:xfrm>
            <a:off x="311700" y="4358225"/>
            <a:ext cx="22527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solidFill>
                  <a:srgbClr val="F6F062"/>
                </a:solidFill>
                <a:latin typeface="Inconsolata"/>
                <a:ea typeface="Inconsolata"/>
                <a:cs typeface="Inconsolata"/>
                <a:sym typeface="Inconsolata"/>
              </a:rPr>
              <a:t>05</a:t>
            </a:r>
            <a:r>
              <a:rPr lang="en-GB" sz="1200"/>
              <a:t> </a:t>
            </a:r>
            <a:r>
              <a:rPr lang="en-GB" sz="1200">
                <a:latin typeface="Inconsolata"/>
                <a:ea typeface="Inconsolata"/>
                <a:cs typeface="Inconsolata"/>
                <a:sym typeface="Inconsolata"/>
              </a:rPr>
              <a:t>Further extension</a:t>
            </a:r>
            <a:endParaRPr sz="1200">
              <a:latin typeface="Inconsolata"/>
              <a:ea typeface="Inconsolata"/>
              <a:cs typeface="Inconsolata"/>
              <a:sym typeface="Inconsolata"/>
            </a:endParaRPr>
          </a:p>
        </p:txBody>
      </p:sp>
      <p:sp>
        <p:nvSpPr>
          <p:cNvPr id="296" name="Shape 296"/>
          <p:cNvSpPr txBox="1">
            <a:spLocks noGrp="1"/>
          </p:cNvSpPr>
          <p:nvPr>
            <p:ph type="title"/>
          </p:nvPr>
        </p:nvSpPr>
        <p:spPr>
          <a:xfrm>
            <a:off x="1472550" y="271225"/>
            <a:ext cx="6198900" cy="90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b="1" dirty="0">
                <a:latin typeface="Inconsolata"/>
                <a:ea typeface="Inconsolata"/>
                <a:cs typeface="Inconsolata"/>
                <a:sym typeface="Inconsolata"/>
              </a:rPr>
              <a:t>Further </a:t>
            </a:r>
            <a:r>
              <a:rPr lang="en-GB" sz="3000" b="1" dirty="0" smtClean="0">
                <a:latin typeface="Inconsolata"/>
                <a:ea typeface="Inconsolata"/>
                <a:cs typeface="Inconsolata"/>
                <a:sym typeface="Inconsolata"/>
              </a:rPr>
              <a:t>Extension</a:t>
            </a:r>
            <a:endParaRPr sz="3000" dirty="0">
              <a:solidFill>
                <a:srgbClr val="F6F062"/>
              </a:solidFill>
              <a:latin typeface="Inconsolata"/>
              <a:ea typeface="Inconsolata"/>
              <a:cs typeface="Inconsolata"/>
              <a:sym typeface="Inconsolata"/>
            </a:endParaRPr>
          </a:p>
        </p:txBody>
      </p:sp>
      <p:sp>
        <p:nvSpPr>
          <p:cNvPr id="297" name="Shape 297"/>
          <p:cNvSpPr txBox="1">
            <a:spLocks noGrp="1"/>
          </p:cNvSpPr>
          <p:nvPr>
            <p:ph type="body" idx="1"/>
          </p:nvPr>
        </p:nvSpPr>
        <p:spPr>
          <a:xfrm>
            <a:off x="1338450" y="1248025"/>
            <a:ext cx="7180800" cy="35169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GB" dirty="0">
                <a:solidFill>
                  <a:srgbClr val="000000"/>
                </a:solidFill>
                <a:latin typeface="Inconsolata"/>
                <a:ea typeface="Inconsolata"/>
                <a:cs typeface="Inconsolata"/>
                <a:sym typeface="Inconsolata"/>
              </a:rPr>
              <a:t>1.Improve the responsiveness for cross-platform experience  (mobile/tablet/different browsers)</a:t>
            </a:r>
            <a:endParaRPr dirty="0">
              <a:solidFill>
                <a:srgbClr val="000000"/>
              </a:solidFill>
              <a:latin typeface="Inconsolata"/>
              <a:ea typeface="Inconsolata"/>
              <a:cs typeface="Inconsolata"/>
              <a:sym typeface="Inconsolata"/>
            </a:endParaRPr>
          </a:p>
          <a:p>
            <a:pPr marL="0" lvl="0" indent="0" rtl="0">
              <a:spcBef>
                <a:spcPts val="1600"/>
              </a:spcBef>
              <a:spcAft>
                <a:spcPts val="0"/>
              </a:spcAft>
              <a:buClr>
                <a:schemeClr val="dk1"/>
              </a:buClr>
              <a:buSzPts val="1100"/>
              <a:buFont typeface="Arial"/>
              <a:buNone/>
            </a:pPr>
            <a:r>
              <a:rPr lang="en-GB" dirty="0">
                <a:solidFill>
                  <a:srgbClr val="000000"/>
                </a:solidFill>
                <a:latin typeface="Inconsolata"/>
                <a:ea typeface="Inconsolata"/>
                <a:cs typeface="Inconsolata"/>
                <a:sym typeface="Inconsolata"/>
              </a:rPr>
              <a:t>2. Improve the cinematic vibes by adding more interactive audio effect...</a:t>
            </a:r>
            <a:endParaRPr dirty="0">
              <a:solidFill>
                <a:srgbClr val="000000"/>
              </a:solidFill>
              <a:latin typeface="Inconsolata"/>
              <a:ea typeface="Inconsolata"/>
              <a:cs typeface="Inconsolata"/>
              <a:sym typeface="Inconsolata"/>
            </a:endParaRPr>
          </a:p>
          <a:p>
            <a:pPr marL="0" lvl="0" indent="0" rtl="0">
              <a:spcBef>
                <a:spcPts val="1600"/>
              </a:spcBef>
              <a:spcAft>
                <a:spcPts val="0"/>
              </a:spcAft>
              <a:buClr>
                <a:schemeClr val="dk1"/>
              </a:buClr>
              <a:buSzPts val="1100"/>
              <a:buFont typeface="Arial"/>
              <a:buNone/>
            </a:pPr>
            <a:r>
              <a:rPr lang="en-GB" dirty="0">
                <a:solidFill>
                  <a:srgbClr val="000000"/>
                </a:solidFill>
                <a:latin typeface="Inconsolata"/>
                <a:ea typeface="Inconsolata"/>
                <a:cs typeface="Inconsolata"/>
                <a:sym typeface="Inconsolata"/>
              </a:rPr>
              <a:t>3. Extend the sources of social activity data (</a:t>
            </a:r>
            <a:r>
              <a:rPr lang="en-GB" dirty="0" err="1">
                <a:solidFill>
                  <a:srgbClr val="000000"/>
                </a:solidFill>
                <a:latin typeface="Inconsolata"/>
                <a:ea typeface="Inconsolata"/>
                <a:cs typeface="Inconsolata"/>
                <a:sym typeface="Inconsolata"/>
              </a:rPr>
              <a:t>eg</a:t>
            </a:r>
            <a:r>
              <a:rPr lang="en-GB" dirty="0">
                <a:solidFill>
                  <a:srgbClr val="000000"/>
                </a:solidFill>
                <a:latin typeface="Inconsolata"/>
                <a:ea typeface="Inconsolata"/>
                <a:cs typeface="Inconsolata"/>
                <a:sym typeface="Inconsolata"/>
              </a:rPr>
              <a:t>. Foursquare check-in / Facebook / Instagram)</a:t>
            </a:r>
            <a:endParaRPr dirty="0">
              <a:solidFill>
                <a:srgbClr val="000000"/>
              </a:solidFill>
              <a:latin typeface="Inconsolata"/>
              <a:ea typeface="Inconsolata"/>
              <a:cs typeface="Inconsolata"/>
              <a:sym typeface="Inconsolata"/>
            </a:endParaRPr>
          </a:p>
          <a:p>
            <a:pPr marL="0" lvl="0" indent="0" rtl="0">
              <a:spcBef>
                <a:spcPts val="1600"/>
              </a:spcBef>
              <a:spcAft>
                <a:spcPts val="0"/>
              </a:spcAft>
              <a:buClr>
                <a:schemeClr val="dk1"/>
              </a:buClr>
              <a:buSzPts val="1100"/>
              <a:buFont typeface="Arial"/>
              <a:buNone/>
            </a:pPr>
            <a:r>
              <a:rPr lang="en-GB" dirty="0">
                <a:solidFill>
                  <a:srgbClr val="000000"/>
                </a:solidFill>
                <a:latin typeface="Inconsolata"/>
                <a:ea typeface="Inconsolata"/>
                <a:cs typeface="Inconsolata"/>
                <a:sym typeface="Inconsolata"/>
              </a:rPr>
              <a:t>4. Improve the aggregate view </a:t>
            </a:r>
            <a:endParaRPr dirty="0">
              <a:solidFill>
                <a:srgbClr val="000000"/>
              </a:solidFill>
              <a:latin typeface="Inconsolata"/>
              <a:ea typeface="Inconsolata"/>
              <a:cs typeface="Inconsolata"/>
              <a:sym typeface="Inconsolata"/>
            </a:endParaRPr>
          </a:p>
          <a:p>
            <a:pPr marL="0" lvl="0" indent="0" rtl="0">
              <a:spcBef>
                <a:spcPts val="1600"/>
              </a:spcBef>
              <a:spcAft>
                <a:spcPts val="0"/>
              </a:spcAft>
              <a:buClr>
                <a:schemeClr val="dk1"/>
              </a:buClr>
              <a:buSzPts val="1100"/>
              <a:buFont typeface="Arial"/>
              <a:buNone/>
            </a:pPr>
            <a:endParaRPr dirty="0">
              <a:solidFill>
                <a:srgbClr val="000000"/>
              </a:solidFill>
            </a:endParaRPr>
          </a:p>
          <a:p>
            <a:pPr marL="0" lvl="0" indent="0" rtl="0">
              <a:spcBef>
                <a:spcPts val="1600"/>
              </a:spcBef>
              <a:spcAft>
                <a:spcPts val="1600"/>
              </a:spcAft>
              <a:buNone/>
            </a:pPr>
            <a:endParaRPr dirty="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Shape 302"/>
          <p:cNvSpPr txBox="1"/>
          <p:nvPr/>
        </p:nvSpPr>
        <p:spPr>
          <a:xfrm>
            <a:off x="1547400" y="-171050"/>
            <a:ext cx="6049200" cy="269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7200" b="1">
              <a:latin typeface="Raleway"/>
              <a:ea typeface="Raleway"/>
              <a:cs typeface="Raleway"/>
              <a:sym typeface="Raleway"/>
            </a:endParaRPr>
          </a:p>
          <a:p>
            <a:pPr marL="0" lvl="0" indent="0" algn="ctr" rtl="0">
              <a:spcBef>
                <a:spcPts val="0"/>
              </a:spcBef>
              <a:spcAft>
                <a:spcPts val="0"/>
              </a:spcAft>
              <a:buNone/>
            </a:pPr>
            <a:r>
              <a:rPr lang="en-GB" sz="4500" b="1">
                <a:latin typeface="Inconsolata"/>
                <a:ea typeface="Inconsolata"/>
                <a:cs typeface="Inconsolata"/>
                <a:sym typeface="Inconsolata"/>
              </a:rPr>
              <a:t>The</a:t>
            </a:r>
            <a:endParaRPr sz="4500" b="1">
              <a:latin typeface="Inconsolata"/>
              <a:ea typeface="Inconsolata"/>
              <a:cs typeface="Inconsolata"/>
              <a:sym typeface="Inconsolata"/>
            </a:endParaRPr>
          </a:p>
        </p:txBody>
      </p:sp>
      <p:pic>
        <p:nvPicPr>
          <p:cNvPr id="303" name="Shape 303"/>
          <p:cNvPicPr preferRelativeResize="0"/>
          <p:nvPr/>
        </p:nvPicPr>
        <p:blipFill rotWithShape="1">
          <a:blip r:embed="rId3">
            <a:alphaModFix/>
          </a:blip>
          <a:srcRect l="3007" r="3007"/>
          <a:stretch/>
        </p:blipFill>
        <p:spPr>
          <a:xfrm>
            <a:off x="0" y="-84250"/>
            <a:ext cx="9488077" cy="5227749"/>
          </a:xfrm>
          <a:prstGeom prst="rect">
            <a:avLst/>
          </a:prstGeom>
          <a:noFill/>
          <a:ln>
            <a:noFill/>
          </a:ln>
        </p:spPr>
      </p:pic>
      <p:sp>
        <p:nvSpPr>
          <p:cNvPr id="304" name="Shape 304"/>
          <p:cNvSpPr txBox="1"/>
          <p:nvPr/>
        </p:nvSpPr>
        <p:spPr>
          <a:xfrm>
            <a:off x="1672956" y="909125"/>
            <a:ext cx="6049200" cy="423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7200" b="1">
              <a:solidFill>
                <a:srgbClr val="FFFFFF"/>
              </a:solidFill>
              <a:latin typeface="Raleway"/>
              <a:ea typeface="Raleway"/>
              <a:cs typeface="Raleway"/>
              <a:sym typeface="Raleway"/>
            </a:endParaRPr>
          </a:p>
          <a:p>
            <a:pPr marL="0" lvl="0" indent="0" algn="ctr" rtl="0">
              <a:spcBef>
                <a:spcPts val="0"/>
              </a:spcBef>
              <a:spcAft>
                <a:spcPts val="0"/>
              </a:spcAft>
              <a:buClr>
                <a:srgbClr val="000000"/>
              </a:buClr>
              <a:buSzPts val="1100"/>
              <a:buFont typeface="Arial"/>
              <a:buNone/>
            </a:pPr>
            <a:endParaRPr sz="7200" b="1">
              <a:solidFill>
                <a:srgbClr val="FFFFFF"/>
              </a:solidFill>
              <a:latin typeface="Raleway"/>
              <a:ea typeface="Raleway"/>
              <a:cs typeface="Raleway"/>
              <a:sym typeface="Raleway"/>
            </a:endParaRPr>
          </a:p>
          <a:p>
            <a:pPr marL="0" lvl="0" indent="0" algn="ctr" rtl="0">
              <a:spcBef>
                <a:spcPts val="0"/>
              </a:spcBef>
              <a:spcAft>
                <a:spcPts val="0"/>
              </a:spcAft>
              <a:buNone/>
            </a:pPr>
            <a:r>
              <a:rPr lang="en-GB" sz="4500">
                <a:solidFill>
                  <a:srgbClr val="FFFFFF"/>
                </a:solidFill>
                <a:latin typeface="Inconsolata"/>
                <a:ea typeface="Inconsolata"/>
                <a:cs typeface="Inconsolata"/>
                <a:sym typeface="Inconsolata"/>
              </a:rPr>
              <a:t>Questions</a:t>
            </a:r>
            <a:endParaRPr sz="4500">
              <a:solidFill>
                <a:srgbClr val="FFFFFF"/>
              </a:solidFill>
              <a:latin typeface="Inconsolata"/>
              <a:ea typeface="Inconsolata"/>
              <a:cs typeface="Inconsolata"/>
              <a:sym typeface="Inconsolata"/>
            </a:endParaRPr>
          </a:p>
        </p:txBody>
      </p:sp>
      <p:sp>
        <p:nvSpPr>
          <p:cNvPr id="305" name="Shape 305"/>
          <p:cNvSpPr txBox="1"/>
          <p:nvPr/>
        </p:nvSpPr>
        <p:spPr>
          <a:xfrm>
            <a:off x="1760816" y="968425"/>
            <a:ext cx="6049200" cy="142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500" i="1" dirty="0">
                <a:solidFill>
                  <a:schemeClr val="lt1"/>
                </a:solidFill>
                <a:latin typeface="Inconsolata"/>
                <a:ea typeface="Inconsolata"/>
                <a:cs typeface="Inconsolata"/>
                <a:sym typeface="Inconsolata"/>
              </a:rPr>
              <a:t>http://</a:t>
            </a:r>
            <a:r>
              <a:rPr lang="en-GB" sz="1500" i="1" dirty="0" err="1">
                <a:solidFill>
                  <a:schemeClr val="lt1"/>
                </a:solidFill>
                <a:latin typeface="Inconsolata"/>
                <a:ea typeface="Inconsolata"/>
                <a:cs typeface="Inconsolata"/>
                <a:sym typeface="Inconsolata"/>
              </a:rPr>
              <a:t>www.bbc.co.uk</a:t>
            </a:r>
            <a:r>
              <a:rPr lang="en-GB" sz="1500" i="1" dirty="0">
                <a:solidFill>
                  <a:schemeClr val="lt1"/>
                </a:solidFill>
                <a:latin typeface="Inconsolata"/>
                <a:ea typeface="Inconsolata"/>
                <a:cs typeface="Inconsolata"/>
                <a:sym typeface="Inconsolata"/>
              </a:rPr>
              <a:t>/news/science-environment-42059551</a:t>
            </a:r>
            <a:endParaRPr sz="1500" i="1" dirty="0">
              <a:solidFill>
                <a:schemeClr val="lt1"/>
              </a:solidFill>
              <a:latin typeface="Inconsolata"/>
              <a:ea typeface="Inconsolata"/>
              <a:cs typeface="Inconsolata"/>
              <a:sym typeface="Inconsolata"/>
            </a:endParaRPr>
          </a:p>
          <a:p>
            <a:pPr marL="0" lvl="0" indent="0" algn="ctr" rtl="0">
              <a:spcBef>
                <a:spcPts val="600"/>
              </a:spcBef>
              <a:spcAft>
                <a:spcPts val="0"/>
              </a:spcAft>
              <a:buNone/>
            </a:pPr>
            <a:r>
              <a:rPr lang="en-GB" sz="1500" i="1" dirty="0">
                <a:solidFill>
                  <a:schemeClr val="lt1"/>
                </a:solidFill>
                <a:uFill>
                  <a:noFill/>
                </a:uFill>
                <a:latin typeface="Inconsolata"/>
                <a:ea typeface="Inconsolata"/>
                <a:cs typeface="Inconsolata"/>
                <a:sym typeface="Inconsolata"/>
                <a:hlinkClick r:id="rId4"/>
              </a:rPr>
              <a:t>https://www.globeatnight.org</a:t>
            </a:r>
            <a:endParaRPr sz="1500" i="1" dirty="0">
              <a:solidFill>
                <a:schemeClr val="lt1"/>
              </a:solidFill>
              <a:latin typeface="Inconsolata"/>
              <a:ea typeface="Inconsolata"/>
              <a:cs typeface="Inconsolata"/>
              <a:sym typeface="Inconsolata"/>
            </a:endParaRPr>
          </a:p>
          <a:p>
            <a:pPr marL="0" lvl="0" indent="0" algn="ctr" rtl="0">
              <a:spcBef>
                <a:spcPts val="600"/>
              </a:spcBef>
              <a:spcAft>
                <a:spcPts val="0"/>
              </a:spcAft>
              <a:buNone/>
            </a:pPr>
            <a:r>
              <a:rPr lang="en-GB" sz="1500" i="1" dirty="0">
                <a:solidFill>
                  <a:schemeClr val="lt1"/>
                </a:solidFill>
                <a:uFill>
                  <a:noFill/>
                </a:uFill>
                <a:latin typeface="Inconsolata"/>
                <a:ea typeface="Inconsolata"/>
                <a:cs typeface="Inconsolata"/>
                <a:sym typeface="Inconsolata"/>
                <a:hlinkClick r:id="rId5"/>
              </a:rPr>
              <a:t>https://www.timeanddate.com</a:t>
            </a:r>
            <a:endParaRPr sz="1500" i="1" dirty="0">
              <a:solidFill>
                <a:schemeClr val="lt1"/>
              </a:solidFill>
              <a:latin typeface="Inconsolata"/>
              <a:ea typeface="Inconsolata"/>
              <a:cs typeface="Inconsolata"/>
              <a:sym typeface="Inconsolata"/>
            </a:endParaRPr>
          </a:p>
          <a:p>
            <a:pPr marL="0" lvl="0" indent="0" algn="ctr" rtl="0">
              <a:spcBef>
                <a:spcPts val="600"/>
              </a:spcBef>
              <a:spcAft>
                <a:spcPts val="0"/>
              </a:spcAft>
              <a:buNone/>
            </a:pPr>
            <a:r>
              <a:rPr lang="en-GB" i="1" dirty="0">
                <a:solidFill>
                  <a:schemeClr val="lt1"/>
                </a:solidFill>
                <a:uFill>
                  <a:noFill/>
                </a:uFill>
                <a:latin typeface="Inconsolata"/>
                <a:ea typeface="Inconsolata"/>
                <a:cs typeface="Inconsolata"/>
                <a:sym typeface="Inconsolata"/>
                <a:hlinkClick r:id="rId6"/>
              </a:rPr>
              <a:t>https://worldview.earthdata.nasa.gov</a:t>
            </a:r>
            <a:endParaRPr i="1" dirty="0">
              <a:solidFill>
                <a:schemeClr val="lt1"/>
              </a:solidFill>
              <a:latin typeface="Inconsolata"/>
              <a:ea typeface="Inconsolata"/>
              <a:cs typeface="Inconsolata"/>
              <a:sym typeface="Inconsolata"/>
            </a:endParaRPr>
          </a:p>
          <a:p>
            <a:pPr marL="0" lvl="0" indent="0" algn="ctr" rtl="0">
              <a:spcBef>
                <a:spcPts val="600"/>
              </a:spcBef>
              <a:spcAft>
                <a:spcPts val="600"/>
              </a:spcAft>
              <a:buClr>
                <a:schemeClr val="dk1"/>
              </a:buClr>
              <a:buSzPts val="1100"/>
              <a:buFont typeface="Arial"/>
              <a:buNone/>
            </a:pPr>
            <a:r>
              <a:rPr lang="en-GB" i="1" dirty="0">
                <a:solidFill>
                  <a:schemeClr val="lt1"/>
                </a:solidFill>
                <a:latin typeface="Inconsolata"/>
                <a:ea typeface="Inconsolata"/>
                <a:cs typeface="Inconsolata"/>
                <a:sym typeface="Inconsolata"/>
              </a:rPr>
              <a:t>http://</a:t>
            </a:r>
            <a:r>
              <a:rPr lang="en-GB" i="1" dirty="0" err="1">
                <a:solidFill>
                  <a:schemeClr val="lt1"/>
                </a:solidFill>
                <a:latin typeface="Inconsolata"/>
                <a:ea typeface="Inconsolata"/>
                <a:cs typeface="Inconsolata"/>
                <a:sym typeface="Inconsolata"/>
              </a:rPr>
              <a:t>www.circadian.org</a:t>
            </a:r>
            <a:r>
              <a:rPr lang="en-GB" i="1" dirty="0">
                <a:solidFill>
                  <a:schemeClr val="lt1"/>
                </a:solidFill>
                <a:latin typeface="Inconsolata"/>
                <a:ea typeface="Inconsolata"/>
                <a:cs typeface="Inconsolata"/>
                <a:sym typeface="Inconsolata"/>
              </a:rPr>
              <a:t>/data</a:t>
            </a:r>
            <a:endParaRPr sz="1500" i="1" dirty="0">
              <a:solidFill>
                <a:schemeClr val="lt1"/>
              </a:solidFill>
              <a:latin typeface="Inconsolata"/>
              <a:ea typeface="Inconsolata"/>
              <a:cs typeface="Inconsolata"/>
              <a:sym typeface="Inconsolat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Shape 73"/>
          <p:cNvPicPr preferRelativeResize="0"/>
          <p:nvPr/>
        </p:nvPicPr>
        <p:blipFill rotWithShape="1">
          <a:blip r:embed="rId3">
            <a:alphaModFix/>
          </a:blip>
          <a:srcRect l="2235" r="2244"/>
          <a:stretch/>
        </p:blipFill>
        <p:spPr>
          <a:xfrm>
            <a:off x="0" y="0"/>
            <a:ext cx="9488077" cy="5143502"/>
          </a:xfrm>
          <a:prstGeom prst="rect">
            <a:avLst/>
          </a:prstGeom>
          <a:noFill/>
          <a:ln>
            <a:noFill/>
          </a:ln>
        </p:spPr>
      </p:pic>
      <p:sp>
        <p:nvSpPr>
          <p:cNvPr id="74" name="Shape 74"/>
          <p:cNvSpPr txBox="1"/>
          <p:nvPr/>
        </p:nvSpPr>
        <p:spPr>
          <a:xfrm>
            <a:off x="1052209" y="672062"/>
            <a:ext cx="7383658" cy="269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7200" b="1" dirty="0">
              <a:solidFill>
                <a:srgbClr val="FFFFFF"/>
              </a:solidFill>
              <a:latin typeface="Raleway"/>
              <a:ea typeface="Raleway"/>
              <a:cs typeface="Raleway"/>
              <a:sym typeface="Raleway"/>
            </a:endParaRPr>
          </a:p>
          <a:p>
            <a:pPr marL="0" lvl="0" indent="0" algn="ctr" rtl="0">
              <a:spcBef>
                <a:spcPts val="0"/>
              </a:spcBef>
              <a:spcAft>
                <a:spcPts val="0"/>
              </a:spcAft>
              <a:buNone/>
            </a:pPr>
            <a:r>
              <a:rPr lang="en-GB" sz="4400" b="1" dirty="0">
                <a:solidFill>
                  <a:srgbClr val="FFFFFF"/>
                </a:solidFill>
                <a:latin typeface="Inconsolata"/>
                <a:ea typeface="Inconsolata"/>
                <a:cs typeface="Inconsolata"/>
                <a:sym typeface="Inconsolata"/>
              </a:rPr>
              <a:t>Video </a:t>
            </a:r>
            <a:r>
              <a:rPr lang="en-GB" sz="4400" b="1" dirty="0" smtClean="0">
                <a:solidFill>
                  <a:srgbClr val="FFFFFF"/>
                </a:solidFill>
                <a:latin typeface="Inconsolata"/>
                <a:ea typeface="Inconsolata"/>
                <a:cs typeface="Inconsolata"/>
                <a:sym typeface="Inconsolata"/>
              </a:rPr>
              <a:t>Promotion</a:t>
            </a:r>
          </a:p>
          <a:p>
            <a:pPr lvl="0" algn="ctr"/>
            <a:r>
              <a:rPr lang="en-GB" sz="2400" b="1" u="sng" dirty="0">
                <a:solidFill>
                  <a:srgbClr val="FFFFFF"/>
                </a:solidFill>
                <a:latin typeface="Inconsolata"/>
                <a:ea typeface="Inconsolata"/>
                <a:cs typeface="Inconsolata"/>
                <a:sym typeface="Inconsolata"/>
              </a:rPr>
              <a:t>https://</a:t>
            </a:r>
            <a:r>
              <a:rPr lang="en-GB" sz="2400" b="1" u="sng" dirty="0" err="1">
                <a:solidFill>
                  <a:srgbClr val="FFFFFF"/>
                </a:solidFill>
                <a:latin typeface="Inconsolata"/>
                <a:ea typeface="Inconsolata"/>
                <a:cs typeface="Inconsolata"/>
                <a:sym typeface="Inconsolata"/>
              </a:rPr>
              <a:t>www.youtube.com</a:t>
            </a:r>
            <a:r>
              <a:rPr lang="en-GB" sz="2400" b="1" u="sng" dirty="0">
                <a:solidFill>
                  <a:srgbClr val="FFFFFF"/>
                </a:solidFill>
                <a:latin typeface="Inconsolata"/>
                <a:ea typeface="Inconsolata"/>
                <a:cs typeface="Inconsolata"/>
                <a:sym typeface="Inconsolata"/>
              </a:rPr>
              <a:t>/</a:t>
            </a:r>
            <a:r>
              <a:rPr lang="en-GB" sz="2400" b="1" u="sng" dirty="0" err="1">
                <a:solidFill>
                  <a:srgbClr val="FFFFFF"/>
                </a:solidFill>
                <a:latin typeface="Inconsolata"/>
                <a:ea typeface="Inconsolata"/>
                <a:cs typeface="Inconsolata"/>
                <a:sym typeface="Inconsolata"/>
              </a:rPr>
              <a:t>watch?v</a:t>
            </a:r>
            <a:r>
              <a:rPr lang="en-GB" sz="2400" b="1" u="sng" dirty="0">
                <a:solidFill>
                  <a:srgbClr val="FFFFFF"/>
                </a:solidFill>
                <a:latin typeface="Inconsolata"/>
                <a:ea typeface="Inconsolata"/>
                <a:cs typeface="Inconsolata"/>
                <a:sym typeface="Inconsolata"/>
              </a:rPr>
              <a:t>=WaZoMPQ5kwU</a:t>
            </a:r>
            <a:endParaRPr sz="2400" b="1" u="sng" dirty="0">
              <a:solidFill>
                <a:srgbClr val="FFFFFF"/>
              </a:solidFill>
              <a:latin typeface="Inconsolata"/>
              <a:ea typeface="Inconsolata"/>
              <a:cs typeface="Inconsolata"/>
              <a:sym typeface="Inconsolata"/>
            </a:endParaRPr>
          </a:p>
        </p:txBody>
      </p:sp>
      <p:sp>
        <p:nvSpPr>
          <p:cNvPr id="75" name="Shape 75"/>
          <p:cNvSpPr txBox="1"/>
          <p:nvPr/>
        </p:nvSpPr>
        <p:spPr>
          <a:xfrm>
            <a:off x="844950" y="3884875"/>
            <a:ext cx="7454100" cy="84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800">
              <a:solidFill>
                <a:srgbClr val="FFFFFF"/>
              </a:solidFill>
              <a:latin typeface="Inconsolata"/>
              <a:ea typeface="Inconsolata"/>
              <a:cs typeface="Inconsolata"/>
              <a:sym typeface="Inconsolat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Shape 81"/>
          <p:cNvPicPr preferRelativeResize="0"/>
          <p:nvPr/>
        </p:nvPicPr>
        <p:blipFill>
          <a:blip r:embed="rId3">
            <a:alphaModFix/>
          </a:blip>
          <a:stretch>
            <a:fillRect/>
          </a:stretch>
        </p:blipFill>
        <p:spPr>
          <a:xfrm>
            <a:off x="0" y="-84250"/>
            <a:ext cx="9488075" cy="5227750"/>
          </a:xfrm>
          <a:prstGeom prst="rect">
            <a:avLst/>
          </a:prstGeom>
          <a:noFill/>
          <a:ln>
            <a:noFill/>
          </a:ln>
        </p:spPr>
      </p:pic>
      <p:sp>
        <p:nvSpPr>
          <p:cNvPr id="82" name="Shape 82"/>
          <p:cNvSpPr txBox="1"/>
          <p:nvPr/>
        </p:nvSpPr>
        <p:spPr>
          <a:xfrm>
            <a:off x="494475" y="1135225"/>
            <a:ext cx="8603400" cy="255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dirty="0">
                <a:solidFill>
                  <a:srgbClr val="FFFFFF"/>
                </a:solidFill>
                <a:latin typeface="Inconsolata"/>
                <a:ea typeface="Inconsolata"/>
                <a:cs typeface="Inconsolata"/>
                <a:sym typeface="Inconsolata"/>
              </a:rPr>
              <a:t>What is it about?</a:t>
            </a:r>
            <a:endParaRPr sz="2400" dirty="0">
              <a:solidFill>
                <a:srgbClr val="FFFFFF"/>
              </a:solidFill>
              <a:latin typeface="Inconsolata"/>
              <a:ea typeface="Inconsolata"/>
              <a:cs typeface="Inconsolata"/>
              <a:sym typeface="Inconsolata"/>
            </a:endParaRPr>
          </a:p>
          <a:p>
            <a:pPr marL="0" lvl="0" indent="0" algn="ctr" rtl="0">
              <a:spcBef>
                <a:spcPts val="0"/>
              </a:spcBef>
              <a:spcAft>
                <a:spcPts val="0"/>
              </a:spcAft>
              <a:buNone/>
            </a:pPr>
            <a:endParaRPr sz="2000" dirty="0">
              <a:solidFill>
                <a:srgbClr val="FFFFFF"/>
              </a:solidFill>
              <a:latin typeface="Inconsolata"/>
              <a:ea typeface="Inconsolata"/>
              <a:cs typeface="Inconsolata"/>
              <a:sym typeface="Inconsolata"/>
            </a:endParaRPr>
          </a:p>
          <a:p>
            <a:pPr marL="0" lvl="0" indent="0" algn="ctr" rtl="0">
              <a:spcBef>
                <a:spcPts val="0"/>
              </a:spcBef>
              <a:spcAft>
                <a:spcPts val="0"/>
              </a:spcAft>
              <a:buNone/>
            </a:pPr>
            <a:endParaRPr sz="2000" dirty="0">
              <a:solidFill>
                <a:srgbClr val="FFFFFF"/>
              </a:solidFill>
              <a:latin typeface="Inconsolata"/>
              <a:ea typeface="Inconsolata"/>
              <a:cs typeface="Inconsolata"/>
              <a:sym typeface="Inconsolata"/>
            </a:endParaRPr>
          </a:p>
          <a:p>
            <a:pPr marL="0" lvl="0" indent="0" algn="ctr" rtl="0">
              <a:spcBef>
                <a:spcPts val="0"/>
              </a:spcBef>
              <a:spcAft>
                <a:spcPts val="0"/>
              </a:spcAft>
              <a:buNone/>
            </a:pPr>
            <a:r>
              <a:rPr lang="en-GB" sz="2400" dirty="0">
                <a:solidFill>
                  <a:schemeClr val="lt1"/>
                </a:solidFill>
                <a:latin typeface="Inconsolata"/>
                <a:ea typeface="Inconsolata"/>
                <a:cs typeface="Inconsolata"/>
                <a:sym typeface="Inconsolata"/>
              </a:rPr>
              <a:t>Imagining </a:t>
            </a:r>
            <a:r>
              <a:rPr lang="en-GB" sz="2400" dirty="0">
                <a:solidFill>
                  <a:srgbClr val="F6F062"/>
                </a:solidFill>
                <a:latin typeface="Inconsolata"/>
                <a:ea typeface="Inconsolata"/>
                <a:cs typeface="Inconsolata"/>
                <a:sym typeface="Inconsolata"/>
              </a:rPr>
              <a:t>Pulse</a:t>
            </a:r>
            <a:r>
              <a:rPr lang="en-GB" sz="2400" dirty="0">
                <a:solidFill>
                  <a:schemeClr val="lt1"/>
                </a:solidFill>
                <a:latin typeface="Inconsolata"/>
                <a:ea typeface="Inconsolata"/>
                <a:cs typeface="Inconsolata"/>
                <a:sym typeface="Inconsolata"/>
              </a:rPr>
              <a:t> as the rhythmical interaction of</a:t>
            </a:r>
            <a:r>
              <a:rPr lang="en-GB" sz="2400" b="1" dirty="0">
                <a:solidFill>
                  <a:srgbClr val="F6F062"/>
                </a:solidFill>
                <a:latin typeface="Inconsolata"/>
                <a:ea typeface="Inconsolata"/>
                <a:cs typeface="Inconsolata"/>
                <a:sym typeface="Inconsolata"/>
              </a:rPr>
              <a:t> </a:t>
            </a:r>
            <a:r>
              <a:rPr lang="en-GB" sz="2400" dirty="0">
                <a:solidFill>
                  <a:srgbClr val="F6F062"/>
                </a:solidFill>
                <a:latin typeface="Inconsolata"/>
                <a:ea typeface="Inconsolata"/>
                <a:cs typeface="Inconsolata"/>
                <a:sym typeface="Inconsolata"/>
              </a:rPr>
              <a:t>light, darkness and social network activity</a:t>
            </a:r>
            <a:r>
              <a:rPr lang="en-GB" sz="2400" dirty="0">
                <a:solidFill>
                  <a:schemeClr val="lt1"/>
                </a:solidFill>
                <a:latin typeface="Inconsolata"/>
                <a:ea typeface="Inconsolata"/>
                <a:cs typeface="Inconsolata"/>
                <a:sym typeface="Inconsolata"/>
              </a:rPr>
              <a:t> by exploring the effect of natural and anthropogenic light sources on sleep quality and well-being..._</a:t>
            </a:r>
            <a:endParaRPr sz="2400" dirty="0">
              <a:solidFill>
                <a:srgbClr val="FFFFFF"/>
              </a:solidFill>
              <a:latin typeface="Inconsolata"/>
              <a:ea typeface="Inconsolata"/>
              <a:cs typeface="Inconsolata"/>
              <a:sym typeface="Inconsolat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p:nvPr/>
        </p:nvSpPr>
        <p:spPr>
          <a:xfrm>
            <a:off x="1547400" y="-171050"/>
            <a:ext cx="6049200" cy="269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7200" b="1">
              <a:latin typeface="Raleway"/>
              <a:ea typeface="Raleway"/>
              <a:cs typeface="Raleway"/>
              <a:sym typeface="Raleway"/>
            </a:endParaRPr>
          </a:p>
          <a:p>
            <a:pPr marL="0" lvl="0" indent="0" algn="ctr" rtl="0">
              <a:spcBef>
                <a:spcPts val="0"/>
              </a:spcBef>
              <a:spcAft>
                <a:spcPts val="0"/>
              </a:spcAft>
              <a:buNone/>
            </a:pPr>
            <a:r>
              <a:rPr lang="en-GB" sz="4500" b="1">
                <a:latin typeface="Inconsolata"/>
                <a:ea typeface="Inconsolata"/>
                <a:cs typeface="Inconsolata"/>
                <a:sym typeface="Inconsolata"/>
              </a:rPr>
              <a:t>The</a:t>
            </a:r>
            <a:endParaRPr sz="4500" b="1">
              <a:latin typeface="Inconsolata"/>
              <a:ea typeface="Inconsolata"/>
              <a:cs typeface="Inconsolata"/>
              <a:sym typeface="Inconsolata"/>
            </a:endParaRPr>
          </a:p>
        </p:txBody>
      </p:sp>
      <p:pic>
        <p:nvPicPr>
          <p:cNvPr id="88" name="Shape 88"/>
          <p:cNvPicPr preferRelativeResize="0"/>
          <p:nvPr/>
        </p:nvPicPr>
        <p:blipFill rotWithShape="1">
          <a:blip r:embed="rId3">
            <a:alphaModFix/>
          </a:blip>
          <a:srcRect l="3007" r="3007"/>
          <a:stretch/>
        </p:blipFill>
        <p:spPr>
          <a:xfrm>
            <a:off x="0" y="-84250"/>
            <a:ext cx="9488077" cy="5227749"/>
          </a:xfrm>
          <a:prstGeom prst="rect">
            <a:avLst/>
          </a:prstGeom>
          <a:noFill/>
          <a:ln>
            <a:noFill/>
          </a:ln>
        </p:spPr>
      </p:pic>
      <p:sp>
        <p:nvSpPr>
          <p:cNvPr id="89" name="Shape 89"/>
          <p:cNvSpPr txBox="1"/>
          <p:nvPr/>
        </p:nvSpPr>
        <p:spPr>
          <a:xfrm>
            <a:off x="1547400" y="0"/>
            <a:ext cx="6049200" cy="514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7200" b="1">
              <a:solidFill>
                <a:srgbClr val="FFFFFF"/>
              </a:solidFill>
              <a:latin typeface="Raleway"/>
              <a:ea typeface="Raleway"/>
              <a:cs typeface="Raleway"/>
              <a:sym typeface="Raleway"/>
            </a:endParaRPr>
          </a:p>
          <a:p>
            <a:pPr marL="0" lvl="0" indent="0" algn="ctr" rtl="0">
              <a:spcBef>
                <a:spcPts val="0"/>
              </a:spcBef>
              <a:spcAft>
                <a:spcPts val="0"/>
              </a:spcAft>
              <a:buNone/>
            </a:pPr>
            <a:endParaRPr sz="7200" b="1">
              <a:solidFill>
                <a:srgbClr val="FFFFFF"/>
              </a:solidFill>
              <a:latin typeface="Raleway"/>
              <a:ea typeface="Raleway"/>
              <a:cs typeface="Raleway"/>
              <a:sym typeface="Raleway"/>
            </a:endParaRPr>
          </a:p>
          <a:p>
            <a:pPr marL="0" lvl="0" indent="0" algn="ctr" rtl="0">
              <a:spcBef>
                <a:spcPts val="0"/>
              </a:spcBef>
              <a:spcAft>
                <a:spcPts val="0"/>
              </a:spcAft>
              <a:buNone/>
            </a:pPr>
            <a:r>
              <a:rPr lang="en-GB" sz="4500">
                <a:solidFill>
                  <a:srgbClr val="FFFFFF"/>
                </a:solidFill>
                <a:latin typeface="Inconsolata"/>
                <a:ea typeface="Inconsolata"/>
                <a:cs typeface="Inconsolata"/>
                <a:sym typeface="Inconsolata"/>
              </a:rPr>
              <a:t>Why is it relevant?</a:t>
            </a:r>
            <a:endParaRPr sz="4500">
              <a:solidFill>
                <a:srgbClr val="FFFFFF"/>
              </a:solidFill>
              <a:latin typeface="Inconsolata"/>
              <a:ea typeface="Inconsolata"/>
              <a:cs typeface="Inconsolata"/>
              <a:sym typeface="Inconsolat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3"/>
        <p:cNvGrpSpPr/>
        <p:nvPr/>
      </p:nvGrpSpPr>
      <p:grpSpPr>
        <a:xfrm>
          <a:off x="0" y="0"/>
          <a:ext cx="0" cy="0"/>
          <a:chOff x="0" y="0"/>
          <a:chExt cx="0" cy="0"/>
        </a:xfrm>
      </p:grpSpPr>
      <p:pic>
        <p:nvPicPr>
          <p:cNvPr id="94" name="Shape 94"/>
          <p:cNvPicPr preferRelativeResize="0"/>
          <p:nvPr/>
        </p:nvPicPr>
        <p:blipFill>
          <a:blip r:embed="rId3">
            <a:alphaModFix/>
          </a:blip>
          <a:stretch>
            <a:fillRect/>
          </a:stretch>
        </p:blipFill>
        <p:spPr>
          <a:xfrm>
            <a:off x="0" y="0"/>
            <a:ext cx="9144001" cy="5143500"/>
          </a:xfrm>
          <a:prstGeom prst="rect">
            <a:avLst/>
          </a:prstGeom>
          <a:noFill/>
          <a:ln>
            <a:noFill/>
          </a:ln>
        </p:spPr>
      </p:pic>
      <p:sp>
        <p:nvSpPr>
          <p:cNvPr id="95" name="Shape 95"/>
          <p:cNvSpPr txBox="1">
            <a:spLocks noGrp="1"/>
          </p:cNvSpPr>
          <p:nvPr>
            <p:ph type="title"/>
          </p:nvPr>
        </p:nvSpPr>
        <p:spPr>
          <a:xfrm>
            <a:off x="311700" y="4358225"/>
            <a:ext cx="22527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solidFill>
                  <a:srgbClr val="F6F062"/>
                </a:solidFill>
                <a:latin typeface="Inconsolata"/>
                <a:ea typeface="Inconsolata"/>
                <a:cs typeface="Inconsolata"/>
                <a:sym typeface="Inconsolata"/>
              </a:rPr>
              <a:t>01</a:t>
            </a:r>
            <a:r>
              <a:rPr lang="en-GB" sz="1200"/>
              <a:t> </a:t>
            </a:r>
            <a:r>
              <a:rPr lang="en-GB" sz="1200">
                <a:solidFill>
                  <a:srgbClr val="FFFFFF"/>
                </a:solidFill>
                <a:latin typeface="Inconsolata"/>
                <a:ea typeface="Inconsolata"/>
                <a:cs typeface="Inconsolata"/>
                <a:sym typeface="Inconsolata"/>
              </a:rPr>
              <a:t>Why is this relevant?</a:t>
            </a:r>
            <a:endParaRPr sz="1200">
              <a:solidFill>
                <a:srgbClr val="FFFFFF"/>
              </a:solidFill>
              <a:latin typeface="Inconsolata"/>
              <a:ea typeface="Inconsolata"/>
              <a:cs typeface="Inconsolata"/>
              <a:sym typeface="Inconsolata"/>
            </a:endParaRPr>
          </a:p>
        </p:txBody>
      </p:sp>
      <p:sp>
        <p:nvSpPr>
          <p:cNvPr id="96" name="Shape 96"/>
          <p:cNvSpPr txBox="1">
            <a:spLocks noGrp="1"/>
          </p:cNvSpPr>
          <p:nvPr>
            <p:ph type="title"/>
          </p:nvPr>
        </p:nvSpPr>
        <p:spPr>
          <a:xfrm>
            <a:off x="1472550" y="191625"/>
            <a:ext cx="6198900" cy="90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400" b="1" dirty="0">
                <a:solidFill>
                  <a:srgbClr val="FFFFFF"/>
                </a:solidFill>
                <a:latin typeface="Inconsolata"/>
                <a:ea typeface="Inconsolata"/>
                <a:cs typeface="Inconsolata"/>
                <a:sym typeface="Inconsolata"/>
              </a:rPr>
              <a:t>Night on Earth </a:t>
            </a:r>
            <a:endParaRPr sz="2400" b="1" dirty="0">
              <a:solidFill>
                <a:srgbClr val="FFFFFF"/>
              </a:solidFill>
              <a:latin typeface="Inconsolata"/>
              <a:ea typeface="Inconsolata"/>
              <a:cs typeface="Inconsolata"/>
              <a:sym typeface="Inconsolata"/>
            </a:endParaRPr>
          </a:p>
          <a:p>
            <a:pPr marL="0" lvl="0" indent="0" algn="ctr" rtl="0">
              <a:spcBef>
                <a:spcPts val="0"/>
              </a:spcBef>
              <a:spcAft>
                <a:spcPts val="0"/>
              </a:spcAft>
              <a:buNone/>
            </a:pPr>
            <a:r>
              <a:rPr lang="en-GB" sz="2400" dirty="0">
                <a:solidFill>
                  <a:srgbClr val="FFFFFF"/>
                </a:solidFill>
                <a:latin typeface="Inconsolata"/>
                <a:ea typeface="Inconsolata"/>
                <a:cs typeface="Inconsolata"/>
                <a:sym typeface="Inconsolata"/>
              </a:rPr>
              <a:t>(</a:t>
            </a:r>
            <a:r>
              <a:rPr lang="en-GB" sz="2400" dirty="0" smtClean="0">
                <a:solidFill>
                  <a:srgbClr val="FFFFFF"/>
                </a:solidFill>
                <a:latin typeface="Inconsolata"/>
                <a:ea typeface="Inconsolata"/>
                <a:cs typeface="Inconsolata"/>
                <a:sym typeface="Inconsolata"/>
              </a:rPr>
              <a:t>1991, Jim </a:t>
            </a:r>
            <a:r>
              <a:rPr lang="en-GB" sz="2400" dirty="0" err="1">
                <a:solidFill>
                  <a:srgbClr val="FFFFFF"/>
                </a:solidFill>
                <a:latin typeface="Inconsolata"/>
                <a:ea typeface="Inconsolata"/>
                <a:cs typeface="Inconsolata"/>
                <a:sym typeface="Inconsolata"/>
              </a:rPr>
              <a:t>Jarmusch</a:t>
            </a:r>
            <a:r>
              <a:rPr lang="en-GB" sz="2400" dirty="0">
                <a:solidFill>
                  <a:srgbClr val="FFFFFF"/>
                </a:solidFill>
                <a:latin typeface="Inconsolata"/>
                <a:ea typeface="Inconsolata"/>
                <a:cs typeface="Inconsolata"/>
                <a:sym typeface="Inconsolata"/>
              </a:rPr>
              <a:t>)</a:t>
            </a:r>
            <a:endParaRPr sz="2400" dirty="0">
              <a:solidFill>
                <a:srgbClr val="FFFFFF"/>
              </a:solidFill>
              <a:latin typeface="Inconsolata"/>
              <a:ea typeface="Inconsolata"/>
              <a:cs typeface="Inconsolata"/>
              <a:sym typeface="Inconsolat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0"/>
        <p:cNvGrpSpPr/>
        <p:nvPr/>
      </p:nvGrpSpPr>
      <p:grpSpPr>
        <a:xfrm>
          <a:off x="0" y="0"/>
          <a:ext cx="0" cy="0"/>
          <a:chOff x="0" y="0"/>
          <a:chExt cx="0" cy="0"/>
        </a:xfrm>
      </p:grpSpPr>
      <p:pic>
        <p:nvPicPr>
          <p:cNvPr id="101" name="Shape 101"/>
          <p:cNvPicPr preferRelativeResize="0"/>
          <p:nvPr/>
        </p:nvPicPr>
        <p:blipFill>
          <a:blip r:embed="rId3">
            <a:alphaModFix/>
          </a:blip>
          <a:stretch>
            <a:fillRect/>
          </a:stretch>
        </p:blipFill>
        <p:spPr>
          <a:xfrm>
            <a:off x="0" y="-76200"/>
            <a:ext cx="9143999" cy="5219701"/>
          </a:xfrm>
          <a:prstGeom prst="rect">
            <a:avLst/>
          </a:prstGeom>
          <a:noFill/>
          <a:ln>
            <a:noFill/>
          </a:ln>
        </p:spPr>
      </p:pic>
      <p:sp>
        <p:nvSpPr>
          <p:cNvPr id="102" name="Shape 102"/>
          <p:cNvSpPr txBox="1">
            <a:spLocks noGrp="1"/>
          </p:cNvSpPr>
          <p:nvPr>
            <p:ph type="title"/>
          </p:nvPr>
        </p:nvSpPr>
        <p:spPr>
          <a:xfrm>
            <a:off x="311700" y="4358225"/>
            <a:ext cx="22527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solidFill>
                  <a:srgbClr val="F6F062"/>
                </a:solidFill>
                <a:latin typeface="Inconsolata"/>
                <a:ea typeface="Inconsolata"/>
                <a:cs typeface="Inconsolata"/>
                <a:sym typeface="Inconsolata"/>
              </a:rPr>
              <a:t>01</a:t>
            </a:r>
            <a:r>
              <a:rPr lang="en-GB" sz="1200"/>
              <a:t> </a:t>
            </a:r>
            <a:r>
              <a:rPr lang="en-GB" sz="1200">
                <a:solidFill>
                  <a:srgbClr val="FFFFFF"/>
                </a:solidFill>
                <a:latin typeface="Inconsolata"/>
                <a:ea typeface="Inconsolata"/>
                <a:cs typeface="Inconsolata"/>
                <a:sym typeface="Inconsolata"/>
              </a:rPr>
              <a:t>Why is this relevant?</a:t>
            </a:r>
            <a:endParaRPr sz="1200">
              <a:solidFill>
                <a:srgbClr val="FFFFFF"/>
              </a:solidFill>
              <a:latin typeface="Inconsolata"/>
              <a:ea typeface="Inconsolata"/>
              <a:cs typeface="Inconsolata"/>
              <a:sym typeface="Inconsolata"/>
            </a:endParaRPr>
          </a:p>
        </p:txBody>
      </p:sp>
      <p:sp>
        <p:nvSpPr>
          <p:cNvPr id="103" name="Shape 103"/>
          <p:cNvSpPr txBox="1">
            <a:spLocks noGrp="1"/>
          </p:cNvSpPr>
          <p:nvPr>
            <p:ph type="title"/>
          </p:nvPr>
        </p:nvSpPr>
        <p:spPr>
          <a:xfrm>
            <a:off x="1587775" y="68675"/>
            <a:ext cx="6198900" cy="90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b="1">
                <a:solidFill>
                  <a:srgbClr val="FFFFFF"/>
                </a:solidFill>
                <a:highlight>
                  <a:schemeClr val="dk1"/>
                </a:highlight>
                <a:latin typeface="Inconsolata"/>
                <a:ea typeface="Inconsolata"/>
                <a:cs typeface="Inconsolata"/>
                <a:sym typeface="Inconsolata"/>
              </a:rPr>
              <a:t>How</a:t>
            </a:r>
            <a:r>
              <a:rPr lang="en-GB" sz="3000">
                <a:solidFill>
                  <a:srgbClr val="ECECEC"/>
                </a:solidFill>
                <a:highlight>
                  <a:schemeClr val="dk1"/>
                </a:highlight>
              </a:rPr>
              <a:t>  </a:t>
            </a:r>
            <a:r>
              <a:rPr lang="en-GB" sz="3000" b="1">
                <a:solidFill>
                  <a:srgbClr val="FFFFFF"/>
                </a:solidFill>
                <a:highlight>
                  <a:schemeClr val="dk1"/>
                </a:highlight>
                <a:latin typeface="Inconsolata"/>
                <a:ea typeface="Inconsolata"/>
                <a:cs typeface="Inconsolata"/>
                <a:sym typeface="Inconsolata"/>
              </a:rPr>
              <a:t>we</a:t>
            </a:r>
            <a:r>
              <a:rPr lang="en-GB" sz="3000">
                <a:solidFill>
                  <a:srgbClr val="ECECEC"/>
                </a:solidFill>
                <a:highlight>
                  <a:schemeClr val="dk1"/>
                </a:highlight>
              </a:rPr>
              <a:t> </a:t>
            </a:r>
            <a:r>
              <a:rPr lang="en-GB" sz="3000" b="1">
                <a:solidFill>
                  <a:srgbClr val="FFFFFF"/>
                </a:solidFill>
                <a:highlight>
                  <a:schemeClr val="dk1"/>
                </a:highlight>
                <a:latin typeface="Inconsolata"/>
                <a:ea typeface="Inconsolata"/>
                <a:cs typeface="Inconsolata"/>
                <a:sym typeface="Inconsolata"/>
              </a:rPr>
              <a:t>are</a:t>
            </a:r>
            <a:r>
              <a:rPr lang="en-GB" sz="3000">
                <a:solidFill>
                  <a:srgbClr val="ECECEC"/>
                </a:solidFill>
                <a:highlight>
                  <a:schemeClr val="dk1"/>
                </a:highlight>
              </a:rPr>
              <a:t> </a:t>
            </a:r>
            <a:r>
              <a:rPr lang="en-GB" sz="3000" b="1">
                <a:solidFill>
                  <a:srgbClr val="FFFFFF"/>
                </a:solidFill>
                <a:highlight>
                  <a:schemeClr val="dk1"/>
                </a:highlight>
                <a:latin typeface="Inconsolata"/>
                <a:ea typeface="Inconsolata"/>
                <a:cs typeface="Inconsolata"/>
                <a:sym typeface="Inconsolata"/>
              </a:rPr>
              <a:t>losing</a:t>
            </a:r>
            <a:r>
              <a:rPr lang="en-GB" sz="3000">
                <a:solidFill>
                  <a:srgbClr val="ECECEC"/>
                </a:solidFill>
                <a:highlight>
                  <a:schemeClr val="dk1"/>
                </a:highlight>
              </a:rPr>
              <a:t> </a:t>
            </a:r>
            <a:r>
              <a:rPr lang="en-GB" sz="3000" b="1">
                <a:solidFill>
                  <a:srgbClr val="FFFFFF"/>
                </a:solidFill>
                <a:highlight>
                  <a:schemeClr val="dk1"/>
                </a:highlight>
                <a:latin typeface="Inconsolata"/>
                <a:ea typeface="Inconsolata"/>
                <a:cs typeface="Inconsolata"/>
                <a:sym typeface="Inconsolata"/>
              </a:rPr>
              <a:t>the</a:t>
            </a:r>
            <a:r>
              <a:rPr lang="en-GB" sz="3000">
                <a:solidFill>
                  <a:srgbClr val="ECECEC"/>
                </a:solidFill>
                <a:highlight>
                  <a:schemeClr val="dk1"/>
                </a:highlight>
              </a:rPr>
              <a:t> </a:t>
            </a:r>
            <a:r>
              <a:rPr lang="en-GB" sz="3000" b="1">
                <a:solidFill>
                  <a:srgbClr val="FFFFFF"/>
                </a:solidFill>
                <a:highlight>
                  <a:schemeClr val="dk1"/>
                </a:highlight>
                <a:latin typeface="Inconsolata"/>
                <a:ea typeface="Inconsolata"/>
                <a:cs typeface="Inconsolata"/>
                <a:sym typeface="Inconsolata"/>
              </a:rPr>
              <a:t>night</a:t>
            </a:r>
            <a:endParaRPr sz="3000" b="1">
              <a:solidFill>
                <a:srgbClr val="FFFFFF"/>
              </a:solidFill>
              <a:highlight>
                <a:schemeClr val="dk1"/>
              </a:highlight>
              <a:latin typeface="Inconsolata"/>
              <a:ea typeface="Inconsolata"/>
              <a:cs typeface="Inconsolata"/>
              <a:sym typeface="Inconsolata"/>
            </a:endParaRPr>
          </a:p>
          <a:p>
            <a:pPr marL="0" lvl="0" indent="0" algn="ctr" rtl="0">
              <a:spcBef>
                <a:spcPts val="0"/>
              </a:spcBef>
              <a:spcAft>
                <a:spcPts val="0"/>
              </a:spcAft>
              <a:buClr>
                <a:schemeClr val="dk1"/>
              </a:buClr>
              <a:buSzPts val="1100"/>
              <a:buFont typeface="Arial"/>
              <a:buNone/>
            </a:pPr>
            <a:r>
              <a:rPr lang="en-GB" sz="2000">
                <a:solidFill>
                  <a:schemeClr val="lt1"/>
                </a:solidFill>
                <a:highlight>
                  <a:schemeClr val="dk1"/>
                </a:highlight>
                <a:latin typeface="Inconsolata"/>
                <a:ea typeface="Inconsolata"/>
                <a:cs typeface="Inconsolata"/>
                <a:sym typeface="Inconsolata"/>
              </a:rPr>
              <a:t>(2017，BBC Science &amp; environment)</a:t>
            </a:r>
            <a:endParaRPr sz="2000">
              <a:solidFill>
                <a:schemeClr val="lt1"/>
              </a:solidFill>
              <a:highlight>
                <a:schemeClr val="dk1"/>
              </a:highlight>
              <a:latin typeface="Inconsolata"/>
              <a:ea typeface="Inconsolata"/>
              <a:cs typeface="Inconsolata"/>
              <a:sym typeface="Inconsolata"/>
            </a:endParaRPr>
          </a:p>
          <a:p>
            <a:pPr marL="0" lvl="0" indent="0" algn="ctr" rtl="0">
              <a:spcBef>
                <a:spcPts val="0"/>
              </a:spcBef>
              <a:spcAft>
                <a:spcPts val="0"/>
              </a:spcAft>
              <a:buNone/>
            </a:pPr>
            <a:endParaRPr sz="3000" b="1">
              <a:solidFill>
                <a:srgbClr val="FFFFFF"/>
              </a:solidFill>
              <a:highlight>
                <a:schemeClr val="dk1"/>
              </a:highlight>
              <a:latin typeface="Inconsolata"/>
              <a:ea typeface="Inconsolata"/>
              <a:cs typeface="Inconsolata"/>
              <a:sym typeface="Inconsolata"/>
            </a:endParaRPr>
          </a:p>
          <a:p>
            <a:pPr marL="0" marR="0" lvl="0" indent="0" rtl="0">
              <a:lnSpc>
                <a:spcPct val="115000"/>
              </a:lnSpc>
              <a:spcBef>
                <a:spcPts val="2400"/>
              </a:spcBef>
              <a:spcAft>
                <a:spcPts val="0"/>
              </a:spcAft>
              <a:buClr>
                <a:schemeClr val="dk1"/>
              </a:buClr>
              <a:buSzPts val="1100"/>
              <a:buFont typeface="Arial"/>
              <a:buNone/>
            </a:pPr>
            <a:endParaRPr sz="1050">
              <a:solidFill>
                <a:srgbClr val="ECECEC"/>
              </a:solidFill>
              <a:highlight>
                <a:srgbClr val="111111"/>
              </a:highlight>
            </a:endParaRPr>
          </a:p>
          <a:p>
            <a:pPr marL="0" lvl="0" indent="0" algn="ctr" rtl="0">
              <a:spcBef>
                <a:spcPts val="0"/>
              </a:spcBef>
              <a:spcAft>
                <a:spcPts val="0"/>
              </a:spcAft>
              <a:buNone/>
            </a:pPr>
            <a:endParaRPr sz="2500" b="1">
              <a:solidFill>
                <a:srgbClr val="FFFFFF"/>
              </a:solidFill>
              <a:latin typeface="Inconsolata"/>
              <a:ea typeface="Inconsolata"/>
              <a:cs typeface="Inconsolata"/>
              <a:sym typeface="Inconsolata"/>
            </a:endParaRPr>
          </a:p>
          <a:p>
            <a:pPr marL="0" lvl="0" indent="0" algn="ctr" rtl="0">
              <a:spcBef>
                <a:spcPts val="0"/>
              </a:spcBef>
              <a:spcAft>
                <a:spcPts val="0"/>
              </a:spcAft>
              <a:buNone/>
            </a:pPr>
            <a:endParaRPr sz="2400">
              <a:solidFill>
                <a:srgbClr val="FFFFFF"/>
              </a:solidFill>
              <a:latin typeface="Inconsolata"/>
              <a:ea typeface="Inconsolata"/>
              <a:cs typeface="Inconsolata"/>
              <a:sym typeface="Inconsolata"/>
            </a:endParaRPr>
          </a:p>
        </p:txBody>
      </p:sp>
      <p:sp>
        <p:nvSpPr>
          <p:cNvPr id="104" name="Shape 104"/>
          <p:cNvSpPr txBox="1"/>
          <p:nvPr/>
        </p:nvSpPr>
        <p:spPr>
          <a:xfrm>
            <a:off x="355250" y="1060900"/>
            <a:ext cx="8577300" cy="24264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GB" sz="1600" dirty="0">
                <a:solidFill>
                  <a:srgbClr val="FFFFFF"/>
                </a:solidFill>
                <a:highlight>
                  <a:srgbClr val="000000"/>
                </a:highlight>
                <a:latin typeface="Inconsolata"/>
                <a:ea typeface="Inconsolata"/>
                <a:cs typeface="Inconsolata"/>
                <a:sym typeface="Inconsolata"/>
              </a:rPr>
              <a:t>“Satellite images reveal that earth's artificially lit area is growing by more than </a:t>
            </a:r>
            <a:r>
              <a:rPr lang="en-GB" sz="1600" dirty="0">
                <a:solidFill>
                  <a:srgbClr val="F2F66F"/>
                </a:solidFill>
                <a:highlight>
                  <a:srgbClr val="000000"/>
                </a:highlight>
                <a:latin typeface="Inconsolata"/>
                <a:ea typeface="Inconsolata"/>
                <a:cs typeface="Inconsolata"/>
                <a:sym typeface="Inconsolata"/>
              </a:rPr>
              <a:t>2% </a:t>
            </a:r>
            <a:r>
              <a:rPr lang="en-GB" sz="1600" dirty="0">
                <a:solidFill>
                  <a:srgbClr val="FFFFFF"/>
                </a:solidFill>
                <a:highlight>
                  <a:srgbClr val="000000"/>
                </a:highlight>
                <a:latin typeface="Inconsolata"/>
                <a:ea typeface="Inconsolata"/>
                <a:cs typeface="Inconsolata"/>
                <a:sym typeface="Inconsolata"/>
              </a:rPr>
              <a:t>every year.”</a:t>
            </a:r>
            <a:endParaRPr sz="1600" dirty="0">
              <a:solidFill>
                <a:srgbClr val="FFFFFF"/>
              </a:solidFill>
              <a:highlight>
                <a:srgbClr val="000000"/>
              </a:highlight>
              <a:latin typeface="Inconsolata"/>
              <a:ea typeface="Inconsolata"/>
              <a:cs typeface="Inconsolata"/>
              <a:sym typeface="Inconsolata"/>
            </a:endParaRPr>
          </a:p>
          <a:p>
            <a:pPr marL="0" lvl="0" indent="0" rtl="0">
              <a:lnSpc>
                <a:spcPct val="115000"/>
              </a:lnSpc>
              <a:spcBef>
                <a:spcPts val="0"/>
              </a:spcBef>
              <a:spcAft>
                <a:spcPts val="0"/>
              </a:spcAft>
              <a:buNone/>
            </a:pPr>
            <a:endParaRPr sz="1600" dirty="0">
              <a:solidFill>
                <a:srgbClr val="FFFFFF"/>
              </a:solidFill>
              <a:highlight>
                <a:srgbClr val="000000"/>
              </a:highlight>
              <a:latin typeface="Inconsolata"/>
              <a:ea typeface="Inconsolata"/>
              <a:cs typeface="Inconsolata"/>
              <a:sym typeface="Inconsolata"/>
            </a:endParaRPr>
          </a:p>
          <a:p>
            <a:pPr marL="0" lvl="0" indent="0" rtl="0">
              <a:lnSpc>
                <a:spcPct val="115000"/>
              </a:lnSpc>
              <a:spcBef>
                <a:spcPts val="0"/>
              </a:spcBef>
              <a:spcAft>
                <a:spcPts val="0"/>
              </a:spcAft>
              <a:buNone/>
            </a:pPr>
            <a:r>
              <a:rPr lang="en-GB" sz="1600" dirty="0">
                <a:solidFill>
                  <a:schemeClr val="lt1"/>
                </a:solidFill>
                <a:highlight>
                  <a:schemeClr val="dk1"/>
                </a:highlight>
                <a:latin typeface="Inconsolata"/>
                <a:ea typeface="Inconsolata"/>
                <a:cs typeface="Inconsolata"/>
                <a:sym typeface="Inconsolata"/>
              </a:rPr>
              <a:t>“Night-time light can negatively affect </a:t>
            </a:r>
            <a:r>
              <a:rPr lang="en-GB" sz="1600" dirty="0">
                <a:solidFill>
                  <a:srgbClr val="F2F66F"/>
                </a:solidFill>
                <a:highlight>
                  <a:schemeClr val="dk1"/>
                </a:highlight>
                <a:latin typeface="Inconsolata"/>
                <a:ea typeface="Inconsolata"/>
                <a:cs typeface="Inconsolata"/>
                <a:sym typeface="Inconsolata"/>
              </a:rPr>
              <a:t>human</a:t>
            </a:r>
            <a:r>
              <a:rPr lang="en-GB" sz="1600" dirty="0">
                <a:solidFill>
                  <a:srgbClr val="FFFF00"/>
                </a:solidFill>
                <a:highlight>
                  <a:schemeClr val="dk1"/>
                </a:highlight>
                <a:latin typeface="Inconsolata"/>
                <a:ea typeface="Inconsolata"/>
                <a:cs typeface="Inconsolata"/>
                <a:sym typeface="Inconsolata"/>
              </a:rPr>
              <a:t> </a:t>
            </a:r>
            <a:r>
              <a:rPr lang="en-GB" sz="1600" dirty="0">
                <a:solidFill>
                  <a:schemeClr val="lt1"/>
                </a:solidFill>
                <a:highlight>
                  <a:schemeClr val="dk1"/>
                </a:highlight>
                <a:latin typeface="Inconsolata"/>
                <a:ea typeface="Inconsolata"/>
                <a:cs typeface="Inconsolata"/>
                <a:sym typeface="Inconsolata"/>
              </a:rPr>
              <a:t>sleep and health, nocturnal</a:t>
            </a:r>
            <a:r>
              <a:rPr lang="en-GB" sz="1600" dirty="0">
                <a:solidFill>
                  <a:srgbClr val="FFFF00"/>
                </a:solidFill>
                <a:highlight>
                  <a:schemeClr val="dk1"/>
                </a:highlight>
                <a:latin typeface="Inconsolata"/>
                <a:ea typeface="Inconsolata"/>
                <a:cs typeface="Inconsolata"/>
                <a:sym typeface="Inconsolata"/>
              </a:rPr>
              <a:t> </a:t>
            </a:r>
            <a:r>
              <a:rPr lang="en-GB" sz="1600" dirty="0">
                <a:solidFill>
                  <a:srgbClr val="F2F66F"/>
                </a:solidFill>
                <a:highlight>
                  <a:schemeClr val="dk1"/>
                </a:highlight>
                <a:latin typeface="Inconsolata"/>
                <a:ea typeface="Inconsolata"/>
                <a:cs typeface="Inconsolata"/>
                <a:sym typeface="Inconsolata"/>
              </a:rPr>
              <a:t>animal</a:t>
            </a:r>
            <a:r>
              <a:rPr lang="en-GB" sz="1600" dirty="0">
                <a:solidFill>
                  <a:schemeClr val="lt1"/>
                </a:solidFill>
                <a:highlight>
                  <a:schemeClr val="dk1"/>
                </a:highlight>
                <a:latin typeface="Inconsolata"/>
                <a:ea typeface="Inconsolata"/>
                <a:cs typeface="Inconsolata"/>
                <a:sym typeface="Inconsolata"/>
              </a:rPr>
              <a:t>, </a:t>
            </a:r>
            <a:r>
              <a:rPr lang="en-GB" sz="1600" dirty="0">
                <a:solidFill>
                  <a:srgbClr val="F2F66F"/>
                </a:solidFill>
                <a:highlight>
                  <a:schemeClr val="dk1"/>
                </a:highlight>
                <a:latin typeface="Inconsolata"/>
                <a:ea typeface="Inconsolata"/>
                <a:cs typeface="Inconsolata"/>
                <a:sym typeface="Inconsolata"/>
              </a:rPr>
              <a:t>planet</a:t>
            </a:r>
            <a:r>
              <a:rPr lang="en-GB" sz="1600" dirty="0">
                <a:solidFill>
                  <a:schemeClr val="lt1"/>
                </a:solidFill>
                <a:highlight>
                  <a:schemeClr val="dk1"/>
                </a:highlight>
                <a:latin typeface="Inconsolata"/>
                <a:ea typeface="Inconsolata"/>
                <a:cs typeface="Inconsolata"/>
                <a:sym typeface="Inconsolata"/>
              </a:rPr>
              <a:t> seasonal pattern..”</a:t>
            </a:r>
            <a:endParaRPr sz="1600" dirty="0">
              <a:solidFill>
                <a:schemeClr val="lt1"/>
              </a:solidFill>
              <a:highlight>
                <a:schemeClr val="dk1"/>
              </a:highlight>
              <a:latin typeface="Inconsolata"/>
              <a:ea typeface="Inconsolata"/>
              <a:cs typeface="Inconsolata"/>
              <a:sym typeface="Inconsolata"/>
            </a:endParaRPr>
          </a:p>
          <a:p>
            <a:pPr marL="0" lvl="0" indent="0" rtl="0">
              <a:lnSpc>
                <a:spcPct val="115000"/>
              </a:lnSpc>
              <a:spcBef>
                <a:spcPts val="0"/>
              </a:spcBef>
              <a:spcAft>
                <a:spcPts val="0"/>
              </a:spcAft>
              <a:buNone/>
            </a:pPr>
            <a:endParaRPr sz="1600" dirty="0">
              <a:solidFill>
                <a:schemeClr val="lt1"/>
              </a:solidFill>
              <a:highlight>
                <a:schemeClr val="dk1"/>
              </a:highlight>
              <a:latin typeface="Inconsolata"/>
              <a:ea typeface="Inconsolata"/>
              <a:cs typeface="Inconsolata"/>
              <a:sym typeface="Inconsolata"/>
            </a:endParaRPr>
          </a:p>
          <a:p>
            <a:pPr marL="0" lvl="0" indent="0" rtl="0">
              <a:lnSpc>
                <a:spcPct val="115000"/>
              </a:lnSpc>
              <a:spcBef>
                <a:spcPts val="0"/>
              </a:spcBef>
              <a:spcAft>
                <a:spcPts val="0"/>
              </a:spcAft>
              <a:buNone/>
            </a:pPr>
            <a:endParaRPr sz="1600" dirty="0">
              <a:solidFill>
                <a:schemeClr val="lt1"/>
              </a:solidFill>
              <a:highlight>
                <a:schemeClr val="dk1"/>
              </a:highlight>
              <a:latin typeface="Inconsolata"/>
              <a:ea typeface="Inconsolata"/>
              <a:cs typeface="Inconsolata"/>
              <a:sym typeface="Inconsolata"/>
            </a:endParaRPr>
          </a:p>
          <a:p>
            <a:pPr marL="0" lvl="0" indent="0" rtl="0">
              <a:lnSpc>
                <a:spcPct val="115000"/>
              </a:lnSpc>
              <a:spcBef>
                <a:spcPts val="0"/>
              </a:spcBef>
              <a:spcAft>
                <a:spcPts val="0"/>
              </a:spcAft>
              <a:buClr>
                <a:schemeClr val="dk1"/>
              </a:buClr>
              <a:buSzPts val="1100"/>
              <a:buFont typeface="Arial"/>
              <a:buNone/>
            </a:pPr>
            <a:endParaRPr sz="1600" dirty="0">
              <a:solidFill>
                <a:schemeClr val="lt1"/>
              </a:solidFill>
              <a:highlight>
                <a:schemeClr val="dk1"/>
              </a:highlight>
              <a:latin typeface="Inconsolata"/>
              <a:ea typeface="Inconsolata"/>
              <a:cs typeface="Inconsolata"/>
              <a:sym typeface="Inconsolata"/>
            </a:endParaRPr>
          </a:p>
          <a:p>
            <a:pPr marL="0" lvl="0" indent="0" rtl="0">
              <a:lnSpc>
                <a:spcPct val="115000"/>
              </a:lnSpc>
              <a:spcBef>
                <a:spcPts val="0"/>
              </a:spcBef>
              <a:spcAft>
                <a:spcPts val="0"/>
              </a:spcAft>
              <a:buNone/>
            </a:pPr>
            <a:r>
              <a:rPr lang="en-GB" sz="1600" dirty="0">
                <a:solidFill>
                  <a:srgbClr val="FFFFFF"/>
                </a:solidFill>
                <a:highlight>
                  <a:srgbClr val="000000"/>
                </a:highlight>
                <a:latin typeface="Inconsolata"/>
                <a:ea typeface="Inconsolata"/>
                <a:cs typeface="Inconsolata"/>
                <a:sym typeface="Inconsolata"/>
              </a:rPr>
              <a:t>“Researchers expected the wealthiest brightest nations to fade as they mainly switch to LED, however from 2012-2016 most developed countries just remain as bright, and urban bright spots in </a:t>
            </a:r>
            <a:r>
              <a:rPr lang="en-GB" sz="1600" dirty="0">
                <a:solidFill>
                  <a:srgbClr val="F2F66F"/>
                </a:solidFill>
                <a:highlight>
                  <a:srgbClr val="000000"/>
                </a:highlight>
                <a:latin typeface="Inconsolata"/>
                <a:ea typeface="Inconsolata"/>
                <a:cs typeface="Inconsolata"/>
                <a:sym typeface="Inconsolata"/>
              </a:rPr>
              <a:t>UK grows even brighter</a:t>
            </a:r>
            <a:r>
              <a:rPr lang="en-GB" sz="1600" dirty="0">
                <a:solidFill>
                  <a:srgbClr val="FFFFFF"/>
                </a:solidFill>
                <a:highlight>
                  <a:srgbClr val="000000"/>
                </a:highlight>
                <a:latin typeface="Inconsolata"/>
                <a:ea typeface="Inconsolata"/>
                <a:cs typeface="Inconsolata"/>
                <a:sym typeface="Inconsolata"/>
              </a:rPr>
              <a:t>...”</a:t>
            </a:r>
            <a:endParaRPr sz="1600" dirty="0">
              <a:solidFill>
                <a:srgbClr val="FFFFFF"/>
              </a:solidFill>
              <a:highlight>
                <a:srgbClr val="000000"/>
              </a:highlight>
              <a:latin typeface="Inconsolata"/>
              <a:ea typeface="Inconsolata"/>
              <a:cs typeface="Inconsolata"/>
              <a:sym typeface="Inconsolata"/>
            </a:endParaRPr>
          </a:p>
          <a:p>
            <a:pPr marL="0" lvl="0" indent="0" rtl="0">
              <a:lnSpc>
                <a:spcPct val="115000"/>
              </a:lnSpc>
              <a:spcBef>
                <a:spcPts val="0"/>
              </a:spcBef>
              <a:spcAft>
                <a:spcPts val="0"/>
              </a:spcAft>
              <a:buNone/>
            </a:pPr>
            <a:endParaRPr dirty="0">
              <a:solidFill>
                <a:srgbClr val="FFFFFF"/>
              </a:solidFill>
              <a:highlight>
                <a:srgbClr val="000000"/>
              </a:highlight>
              <a:latin typeface="Inconsolata"/>
              <a:ea typeface="Inconsolata"/>
              <a:cs typeface="Inconsolata"/>
              <a:sym typeface="Inconsolata"/>
            </a:endParaRPr>
          </a:p>
          <a:p>
            <a:pPr marL="0" lvl="0" indent="0" rtl="0">
              <a:lnSpc>
                <a:spcPct val="115000"/>
              </a:lnSpc>
              <a:spcBef>
                <a:spcPts val="0"/>
              </a:spcBef>
              <a:spcAft>
                <a:spcPts val="0"/>
              </a:spcAft>
              <a:buNone/>
            </a:pPr>
            <a:endParaRPr dirty="0">
              <a:solidFill>
                <a:srgbClr val="FFFFFF"/>
              </a:solidFill>
              <a:highlight>
                <a:srgbClr val="000000"/>
              </a:highlight>
              <a:latin typeface="Inconsolata"/>
              <a:ea typeface="Inconsolata"/>
              <a:cs typeface="Inconsolata"/>
              <a:sym typeface="Inconsolata"/>
            </a:endParaRPr>
          </a:p>
          <a:p>
            <a:pPr marL="0" lvl="0" indent="0" rtl="0">
              <a:lnSpc>
                <a:spcPct val="115000"/>
              </a:lnSpc>
              <a:spcBef>
                <a:spcPts val="0"/>
              </a:spcBef>
              <a:spcAft>
                <a:spcPts val="0"/>
              </a:spcAft>
              <a:buNone/>
            </a:pPr>
            <a:endParaRPr dirty="0">
              <a:solidFill>
                <a:srgbClr val="1E4E79"/>
              </a:solidFill>
              <a:highlight>
                <a:srgbClr val="000000"/>
              </a:highlight>
              <a:latin typeface="Inconsolata"/>
              <a:ea typeface="Inconsolata"/>
              <a:cs typeface="Inconsolata"/>
              <a:sym typeface="Inconsolata"/>
            </a:endParaRPr>
          </a:p>
          <a:p>
            <a:pPr marL="0" lvl="0" indent="0" rtl="0">
              <a:lnSpc>
                <a:spcPct val="115000"/>
              </a:lnSpc>
              <a:spcBef>
                <a:spcPts val="0"/>
              </a:spcBef>
              <a:spcAft>
                <a:spcPts val="0"/>
              </a:spcAft>
              <a:buNone/>
            </a:pPr>
            <a:endParaRPr sz="1600" dirty="0">
              <a:solidFill>
                <a:srgbClr val="FFFFFF"/>
              </a:solidFill>
              <a:highlight>
                <a:srgbClr val="000000"/>
              </a:highlight>
              <a:latin typeface="Calibri"/>
              <a:ea typeface="Calibri"/>
              <a:cs typeface="Calibri"/>
              <a:sym typeface="Calibri"/>
            </a:endParaRPr>
          </a:p>
          <a:p>
            <a:pPr marL="0" lvl="0" indent="0" rtl="0">
              <a:lnSpc>
                <a:spcPct val="115000"/>
              </a:lnSpc>
              <a:spcBef>
                <a:spcPts val="0"/>
              </a:spcBef>
              <a:spcAft>
                <a:spcPts val="0"/>
              </a:spcAft>
              <a:buClr>
                <a:schemeClr val="dk1"/>
              </a:buClr>
              <a:buSzPts val="1100"/>
              <a:buFont typeface="Arial"/>
              <a:buNone/>
            </a:pPr>
            <a:endParaRPr sz="1600" dirty="0">
              <a:solidFill>
                <a:srgbClr val="FFFF00"/>
              </a:solidFill>
              <a:highlight>
                <a:srgbClr val="000000"/>
              </a:highlight>
              <a:latin typeface="Calibri"/>
              <a:ea typeface="Calibri"/>
              <a:cs typeface="Calibri"/>
              <a:sym typeface="Calibri"/>
            </a:endParaRPr>
          </a:p>
          <a:p>
            <a:pPr marL="0" lvl="0" indent="0" algn="l" rtl="0">
              <a:spcBef>
                <a:spcPts val="0"/>
              </a:spcBef>
              <a:spcAft>
                <a:spcPts val="0"/>
              </a:spcAft>
              <a:buNone/>
            </a:pPr>
            <a:endParaRPr sz="2400" dirty="0">
              <a:solidFill>
                <a:srgbClr val="F6F062"/>
              </a:solidFill>
              <a:highlight>
                <a:srgbClr val="F6F062"/>
              </a:highlight>
              <a:latin typeface="Inconsolata"/>
              <a:ea typeface="Inconsolata"/>
              <a:cs typeface="Inconsolata"/>
              <a:sym typeface="Inconsolata"/>
            </a:endParaRPr>
          </a:p>
          <a:p>
            <a:pPr marL="0" lvl="0" indent="0" algn="ctr" rtl="0">
              <a:spcBef>
                <a:spcPts val="0"/>
              </a:spcBef>
              <a:spcAft>
                <a:spcPts val="0"/>
              </a:spcAft>
              <a:buNone/>
            </a:pPr>
            <a:endParaRPr sz="2400" dirty="0">
              <a:solidFill>
                <a:srgbClr val="FFFFFF"/>
              </a:solidFill>
              <a:latin typeface="Inconsolata"/>
              <a:ea typeface="Inconsolata"/>
              <a:cs typeface="Inconsolata"/>
              <a:sym typeface="Inconsolat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p:nvPr/>
        </p:nvSpPr>
        <p:spPr>
          <a:xfrm>
            <a:off x="1547400" y="-171050"/>
            <a:ext cx="6049200" cy="269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7200" b="1">
              <a:latin typeface="Raleway"/>
              <a:ea typeface="Raleway"/>
              <a:cs typeface="Raleway"/>
              <a:sym typeface="Raleway"/>
            </a:endParaRPr>
          </a:p>
          <a:p>
            <a:pPr marL="0" lvl="0" indent="0" algn="ctr" rtl="0">
              <a:spcBef>
                <a:spcPts val="0"/>
              </a:spcBef>
              <a:spcAft>
                <a:spcPts val="0"/>
              </a:spcAft>
              <a:buNone/>
            </a:pPr>
            <a:r>
              <a:rPr lang="en-GB" sz="4500" b="1">
                <a:latin typeface="Inconsolata"/>
                <a:ea typeface="Inconsolata"/>
                <a:cs typeface="Inconsolata"/>
                <a:sym typeface="Inconsolata"/>
              </a:rPr>
              <a:t>The</a:t>
            </a:r>
            <a:endParaRPr sz="4500" b="1">
              <a:latin typeface="Inconsolata"/>
              <a:ea typeface="Inconsolata"/>
              <a:cs typeface="Inconsolata"/>
              <a:sym typeface="Inconsolata"/>
            </a:endParaRPr>
          </a:p>
        </p:txBody>
      </p:sp>
      <p:pic>
        <p:nvPicPr>
          <p:cNvPr id="110" name="Shape 110"/>
          <p:cNvPicPr preferRelativeResize="0"/>
          <p:nvPr/>
        </p:nvPicPr>
        <p:blipFill>
          <a:blip r:embed="rId3">
            <a:alphaModFix/>
          </a:blip>
          <a:stretch>
            <a:fillRect/>
          </a:stretch>
        </p:blipFill>
        <p:spPr>
          <a:xfrm>
            <a:off x="0" y="-84250"/>
            <a:ext cx="9488075" cy="5227750"/>
          </a:xfrm>
          <a:prstGeom prst="rect">
            <a:avLst/>
          </a:prstGeom>
          <a:noFill/>
          <a:ln>
            <a:noFill/>
          </a:ln>
        </p:spPr>
      </p:pic>
      <p:sp>
        <p:nvSpPr>
          <p:cNvPr id="111" name="Shape 111"/>
          <p:cNvSpPr txBox="1"/>
          <p:nvPr/>
        </p:nvSpPr>
        <p:spPr>
          <a:xfrm>
            <a:off x="1547400" y="0"/>
            <a:ext cx="6049200" cy="514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7200" b="1">
              <a:solidFill>
                <a:srgbClr val="FFFFFF"/>
              </a:solidFill>
              <a:latin typeface="Raleway"/>
              <a:ea typeface="Raleway"/>
              <a:cs typeface="Raleway"/>
              <a:sym typeface="Raleway"/>
            </a:endParaRPr>
          </a:p>
          <a:p>
            <a:pPr marL="0" lvl="0" indent="0" algn="ctr" rtl="0">
              <a:spcBef>
                <a:spcPts val="0"/>
              </a:spcBef>
              <a:spcAft>
                <a:spcPts val="0"/>
              </a:spcAft>
              <a:buNone/>
            </a:pPr>
            <a:endParaRPr sz="7200" b="1">
              <a:solidFill>
                <a:srgbClr val="FFFFFF"/>
              </a:solidFill>
              <a:latin typeface="Raleway"/>
              <a:ea typeface="Raleway"/>
              <a:cs typeface="Raleway"/>
              <a:sym typeface="Raleway"/>
            </a:endParaRPr>
          </a:p>
          <a:p>
            <a:pPr marL="0" lvl="0" indent="0" algn="ctr" rtl="0">
              <a:spcBef>
                <a:spcPts val="0"/>
              </a:spcBef>
              <a:spcAft>
                <a:spcPts val="0"/>
              </a:spcAft>
              <a:buNone/>
            </a:pPr>
            <a:r>
              <a:rPr lang="en-GB" sz="4500">
                <a:solidFill>
                  <a:srgbClr val="FFFFFF"/>
                </a:solidFill>
                <a:latin typeface="Inconsolata"/>
                <a:ea typeface="Inconsolata"/>
                <a:cs typeface="Inconsolata"/>
                <a:sym typeface="Inconsolata"/>
              </a:rPr>
              <a:t>The Data</a:t>
            </a:r>
            <a:endParaRPr sz="4500">
              <a:solidFill>
                <a:srgbClr val="FFFFFF"/>
              </a:solidFill>
              <a:latin typeface="Inconsolata"/>
              <a:ea typeface="Inconsolata"/>
              <a:cs typeface="Inconsolata"/>
              <a:sym typeface="Inconsolat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4358225"/>
            <a:ext cx="22527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solidFill>
                  <a:srgbClr val="F6F062"/>
                </a:solidFill>
                <a:latin typeface="Inconsolata"/>
                <a:ea typeface="Inconsolata"/>
                <a:cs typeface="Inconsolata"/>
                <a:sym typeface="Inconsolata"/>
              </a:rPr>
              <a:t>02</a:t>
            </a:r>
            <a:r>
              <a:rPr lang="en-GB" sz="1200"/>
              <a:t> </a:t>
            </a:r>
            <a:r>
              <a:rPr lang="en-GB" sz="1200">
                <a:latin typeface="Inconsolata"/>
                <a:ea typeface="Inconsolata"/>
                <a:cs typeface="Inconsolata"/>
                <a:sym typeface="Inconsolata"/>
              </a:rPr>
              <a:t>The Data</a:t>
            </a:r>
            <a:endParaRPr sz="1200">
              <a:latin typeface="Inconsolata"/>
              <a:ea typeface="Inconsolata"/>
              <a:cs typeface="Inconsolata"/>
              <a:sym typeface="Inconsolata"/>
            </a:endParaRPr>
          </a:p>
        </p:txBody>
      </p:sp>
      <p:sp>
        <p:nvSpPr>
          <p:cNvPr id="117" name="Shape 117"/>
          <p:cNvSpPr txBox="1">
            <a:spLocks noGrp="1"/>
          </p:cNvSpPr>
          <p:nvPr>
            <p:ph type="title"/>
          </p:nvPr>
        </p:nvSpPr>
        <p:spPr>
          <a:xfrm>
            <a:off x="1472550" y="271225"/>
            <a:ext cx="6198900" cy="90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b="1">
                <a:latin typeface="Inconsolata"/>
                <a:ea typeface="Inconsolata"/>
                <a:cs typeface="Inconsolata"/>
                <a:sym typeface="Inconsolata"/>
              </a:rPr>
              <a:t>The six Cities</a:t>
            </a:r>
            <a:endParaRPr sz="3000">
              <a:solidFill>
                <a:srgbClr val="F6F062"/>
              </a:solidFill>
              <a:latin typeface="Inconsolata"/>
              <a:ea typeface="Inconsolata"/>
              <a:cs typeface="Inconsolata"/>
              <a:sym typeface="Inconsolata"/>
            </a:endParaRPr>
          </a:p>
        </p:txBody>
      </p:sp>
      <p:sp>
        <p:nvSpPr>
          <p:cNvPr id="118" name="Shape 118"/>
          <p:cNvSpPr txBox="1">
            <a:spLocks noGrp="1"/>
          </p:cNvSpPr>
          <p:nvPr>
            <p:ph type="body" idx="1"/>
          </p:nvPr>
        </p:nvSpPr>
        <p:spPr>
          <a:xfrm>
            <a:off x="1056150" y="1171825"/>
            <a:ext cx="7031700" cy="3456300"/>
          </a:xfrm>
          <a:prstGeom prst="rect">
            <a:avLst/>
          </a:prstGeom>
        </p:spPr>
        <p:txBody>
          <a:bodyPr spcFirstLastPara="1" wrap="square" lIns="91425" tIns="91425" rIns="91425" bIns="91425" anchor="t" anchorCtr="0">
            <a:noAutofit/>
          </a:bodyPr>
          <a:lstStyle/>
          <a:p>
            <a:pPr marL="0" lvl="0" indent="0" algn="ctr">
              <a:lnSpc>
                <a:spcPct val="100000"/>
              </a:lnSpc>
              <a:spcBef>
                <a:spcPts val="0"/>
              </a:spcBef>
              <a:spcAft>
                <a:spcPts val="0"/>
              </a:spcAft>
              <a:buClr>
                <a:schemeClr val="dk1"/>
              </a:buClr>
              <a:buSzPts val="1100"/>
              <a:buFont typeface="Arial"/>
              <a:buNone/>
            </a:pPr>
            <a:r>
              <a:rPr lang="en-GB" sz="2000" b="1">
                <a:solidFill>
                  <a:schemeClr val="dk1"/>
                </a:solidFill>
                <a:latin typeface="Inconsolata"/>
                <a:ea typeface="Inconsolata"/>
                <a:cs typeface="Inconsolata"/>
                <a:sym typeface="Inconsolata"/>
              </a:rPr>
              <a:t>Tokyo</a:t>
            </a:r>
            <a:r>
              <a:rPr lang="en-GB" sz="2000">
                <a:solidFill>
                  <a:schemeClr val="dk1"/>
                </a:solidFill>
                <a:latin typeface="Inconsolata"/>
                <a:ea typeface="Inconsolata"/>
                <a:cs typeface="Inconsolata"/>
                <a:sym typeface="Inconsolata"/>
              </a:rPr>
              <a:t> 35°41′N 139°42′E</a:t>
            </a:r>
            <a:endParaRPr sz="2000">
              <a:solidFill>
                <a:schemeClr val="dk1"/>
              </a:solidFill>
              <a:latin typeface="Inconsolata"/>
              <a:ea typeface="Inconsolata"/>
              <a:cs typeface="Inconsolata"/>
              <a:sym typeface="Inconsolata"/>
            </a:endParaRPr>
          </a:p>
          <a:p>
            <a:pPr marL="0" lvl="0" indent="0" algn="ctr" rtl="0">
              <a:lnSpc>
                <a:spcPct val="100000"/>
              </a:lnSpc>
              <a:spcBef>
                <a:spcPts val="1600"/>
              </a:spcBef>
              <a:spcAft>
                <a:spcPts val="0"/>
              </a:spcAft>
              <a:buClr>
                <a:schemeClr val="dk1"/>
              </a:buClr>
              <a:buSzPts val="1100"/>
              <a:buFont typeface="Arial"/>
              <a:buNone/>
            </a:pPr>
            <a:r>
              <a:rPr lang="en-GB" sz="2000" b="1">
                <a:solidFill>
                  <a:schemeClr val="dk1"/>
                </a:solidFill>
                <a:latin typeface="Inconsolata"/>
                <a:ea typeface="Inconsolata"/>
                <a:cs typeface="Inconsolata"/>
                <a:sym typeface="Inconsolata"/>
              </a:rPr>
              <a:t>London</a:t>
            </a:r>
            <a:r>
              <a:rPr lang="en-GB" sz="2000">
                <a:solidFill>
                  <a:schemeClr val="dk1"/>
                </a:solidFill>
                <a:latin typeface="Inconsolata"/>
                <a:ea typeface="Inconsolata"/>
                <a:cs typeface="Inconsolata"/>
                <a:sym typeface="Inconsolata"/>
              </a:rPr>
              <a:t> 51°30′N 0°08′W</a:t>
            </a:r>
            <a:endParaRPr sz="2000">
              <a:solidFill>
                <a:schemeClr val="dk1"/>
              </a:solidFill>
              <a:latin typeface="Inconsolata"/>
              <a:ea typeface="Inconsolata"/>
              <a:cs typeface="Inconsolata"/>
              <a:sym typeface="Inconsolata"/>
            </a:endParaRPr>
          </a:p>
          <a:p>
            <a:pPr marL="0" lvl="0" indent="0" algn="ctr" rtl="0">
              <a:lnSpc>
                <a:spcPct val="100000"/>
              </a:lnSpc>
              <a:spcBef>
                <a:spcPts val="1600"/>
              </a:spcBef>
              <a:spcAft>
                <a:spcPts val="0"/>
              </a:spcAft>
              <a:buClr>
                <a:schemeClr val="dk1"/>
              </a:buClr>
              <a:buSzPts val="1100"/>
              <a:buFont typeface="Arial"/>
              <a:buNone/>
            </a:pPr>
            <a:r>
              <a:rPr lang="en-GB" sz="2000" b="1">
                <a:solidFill>
                  <a:schemeClr val="dk1"/>
                </a:solidFill>
                <a:latin typeface="Inconsolata"/>
                <a:ea typeface="Inconsolata"/>
                <a:cs typeface="Inconsolata"/>
                <a:sym typeface="Inconsolata"/>
              </a:rPr>
              <a:t>New York City</a:t>
            </a:r>
            <a:r>
              <a:rPr lang="en-GB" sz="2000">
                <a:solidFill>
                  <a:schemeClr val="dk1"/>
                </a:solidFill>
                <a:latin typeface="Inconsolata"/>
                <a:ea typeface="Inconsolata"/>
                <a:cs typeface="Inconsolata"/>
                <a:sym typeface="Inconsolata"/>
              </a:rPr>
              <a:t> 40°40′N 73°56′W</a:t>
            </a:r>
            <a:endParaRPr sz="2000">
              <a:solidFill>
                <a:schemeClr val="dk1"/>
              </a:solidFill>
              <a:latin typeface="Inconsolata"/>
              <a:ea typeface="Inconsolata"/>
              <a:cs typeface="Inconsolata"/>
              <a:sym typeface="Inconsolata"/>
            </a:endParaRPr>
          </a:p>
          <a:p>
            <a:pPr marL="0" lvl="0" indent="0" algn="ctr" rtl="0">
              <a:lnSpc>
                <a:spcPct val="100000"/>
              </a:lnSpc>
              <a:spcBef>
                <a:spcPts val="1600"/>
              </a:spcBef>
              <a:spcAft>
                <a:spcPts val="0"/>
              </a:spcAft>
              <a:buClr>
                <a:schemeClr val="dk1"/>
              </a:buClr>
              <a:buSzPts val="1100"/>
              <a:buFont typeface="Arial"/>
              <a:buNone/>
            </a:pPr>
            <a:r>
              <a:rPr lang="en-GB" sz="2000" b="1">
                <a:solidFill>
                  <a:schemeClr val="dk1"/>
                </a:solidFill>
                <a:latin typeface="Inconsolata"/>
                <a:ea typeface="Inconsolata"/>
                <a:cs typeface="Inconsolata"/>
                <a:sym typeface="Inconsolata"/>
              </a:rPr>
              <a:t>Stockholm</a:t>
            </a:r>
            <a:r>
              <a:rPr lang="en-GB" sz="2000">
                <a:solidFill>
                  <a:schemeClr val="dk1"/>
                </a:solidFill>
                <a:latin typeface="Inconsolata"/>
                <a:ea typeface="Inconsolata"/>
                <a:cs typeface="Inconsolata"/>
                <a:sym typeface="Inconsolata"/>
              </a:rPr>
              <a:t> 59°20′N 18°04′E</a:t>
            </a:r>
            <a:endParaRPr sz="2000">
              <a:solidFill>
                <a:schemeClr val="dk1"/>
              </a:solidFill>
              <a:latin typeface="Inconsolata"/>
              <a:ea typeface="Inconsolata"/>
              <a:cs typeface="Inconsolata"/>
              <a:sym typeface="Inconsolata"/>
            </a:endParaRPr>
          </a:p>
          <a:p>
            <a:pPr marL="0" lvl="0" indent="0" algn="ctr" rtl="0">
              <a:lnSpc>
                <a:spcPct val="100000"/>
              </a:lnSpc>
              <a:spcBef>
                <a:spcPts val="1600"/>
              </a:spcBef>
              <a:spcAft>
                <a:spcPts val="0"/>
              </a:spcAft>
              <a:buClr>
                <a:schemeClr val="dk1"/>
              </a:buClr>
              <a:buSzPts val="1100"/>
              <a:buFont typeface="Arial"/>
              <a:buNone/>
            </a:pPr>
            <a:r>
              <a:rPr lang="en-GB" sz="2000" b="1">
                <a:solidFill>
                  <a:schemeClr val="dk1"/>
                </a:solidFill>
                <a:latin typeface="Inconsolata"/>
                <a:ea typeface="Inconsolata"/>
                <a:cs typeface="Inconsolata"/>
                <a:sym typeface="Inconsolata"/>
              </a:rPr>
              <a:t>Delhi</a:t>
            </a:r>
            <a:r>
              <a:rPr lang="en-GB" sz="2000">
                <a:solidFill>
                  <a:schemeClr val="dk1"/>
                </a:solidFill>
                <a:latin typeface="Inconsolata"/>
                <a:ea typeface="Inconsolata"/>
                <a:cs typeface="Inconsolata"/>
                <a:sym typeface="Inconsolata"/>
              </a:rPr>
              <a:t> 28°37′N 77°13′E</a:t>
            </a:r>
            <a:endParaRPr sz="2000">
              <a:solidFill>
                <a:schemeClr val="dk1"/>
              </a:solidFill>
              <a:latin typeface="Inconsolata"/>
              <a:ea typeface="Inconsolata"/>
              <a:cs typeface="Inconsolata"/>
              <a:sym typeface="Inconsolata"/>
            </a:endParaRPr>
          </a:p>
          <a:p>
            <a:pPr marL="0" lvl="0" indent="0" algn="ctr" rtl="0">
              <a:lnSpc>
                <a:spcPct val="100000"/>
              </a:lnSpc>
              <a:spcBef>
                <a:spcPts val="1600"/>
              </a:spcBef>
              <a:spcAft>
                <a:spcPts val="0"/>
              </a:spcAft>
              <a:buClr>
                <a:schemeClr val="dk1"/>
              </a:buClr>
              <a:buSzPts val="1100"/>
              <a:buFont typeface="Arial"/>
              <a:buNone/>
            </a:pPr>
            <a:r>
              <a:rPr lang="en-GB" sz="2000" b="1">
                <a:solidFill>
                  <a:schemeClr val="dk1"/>
                </a:solidFill>
                <a:latin typeface="Inconsolata"/>
                <a:ea typeface="Inconsolata"/>
                <a:cs typeface="Inconsolata"/>
                <a:sym typeface="Inconsolata"/>
              </a:rPr>
              <a:t>Sydney</a:t>
            </a:r>
            <a:r>
              <a:rPr lang="en-GB" sz="2000">
                <a:solidFill>
                  <a:schemeClr val="dk1"/>
                </a:solidFill>
                <a:latin typeface="Inconsolata"/>
                <a:ea typeface="Inconsolata"/>
                <a:cs typeface="Inconsolata"/>
                <a:sym typeface="Inconsolata"/>
              </a:rPr>
              <a:t> 33°52′S 151°13′E</a:t>
            </a:r>
            <a:endParaRPr sz="2000">
              <a:solidFill>
                <a:schemeClr val="dk1"/>
              </a:solidFill>
              <a:latin typeface="Inconsolata"/>
              <a:ea typeface="Inconsolata"/>
              <a:cs typeface="Inconsolata"/>
              <a:sym typeface="Inconsolata"/>
            </a:endParaRPr>
          </a:p>
          <a:p>
            <a:pPr marL="0" lvl="0" indent="0" algn="ctr" rtl="0">
              <a:lnSpc>
                <a:spcPct val="100000"/>
              </a:lnSpc>
              <a:spcBef>
                <a:spcPts val="1600"/>
              </a:spcBef>
              <a:spcAft>
                <a:spcPts val="0"/>
              </a:spcAft>
              <a:buClr>
                <a:schemeClr val="dk1"/>
              </a:buClr>
              <a:buSzPts val="1100"/>
              <a:buFont typeface="Arial"/>
              <a:buNone/>
            </a:pPr>
            <a:endParaRPr sz="2000">
              <a:solidFill>
                <a:srgbClr val="F3F3F3"/>
              </a:solidFill>
              <a:latin typeface="Inconsolata"/>
              <a:ea typeface="Inconsolata"/>
              <a:cs typeface="Inconsolata"/>
              <a:sym typeface="Inconsolata"/>
            </a:endParaRPr>
          </a:p>
          <a:p>
            <a:pPr marL="0" lvl="0" indent="0" algn="ctr" rtl="0">
              <a:lnSpc>
                <a:spcPct val="100000"/>
              </a:lnSpc>
              <a:spcBef>
                <a:spcPts val="1600"/>
              </a:spcBef>
              <a:spcAft>
                <a:spcPts val="1600"/>
              </a:spcAft>
              <a:buNone/>
            </a:pPr>
            <a:endParaRPr sz="2000">
              <a:latin typeface="Inconsolata"/>
              <a:ea typeface="Inconsolata"/>
              <a:cs typeface="Inconsolata"/>
              <a:sym typeface="Inconsolat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1046</Words>
  <Application>Microsoft Macintosh PowerPoint</Application>
  <PresentationFormat>On-screen Show (16:9)</PresentationFormat>
  <Paragraphs>221</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Raleway</vt:lpstr>
      <vt:lpstr>Inconsolata</vt:lpstr>
      <vt:lpstr>Verdana</vt:lpstr>
      <vt:lpstr>Simple Light</vt:lpstr>
      <vt:lpstr>PowerPoint Presentation</vt:lpstr>
      <vt:lpstr>PowerPoint Presentation</vt:lpstr>
      <vt:lpstr>PowerPoint Presentation</vt:lpstr>
      <vt:lpstr>PowerPoint Presentation</vt:lpstr>
      <vt:lpstr>PowerPoint Presentation</vt:lpstr>
      <vt:lpstr>01 Why is this relevant?</vt:lpstr>
      <vt:lpstr>01 Why is this relevant?</vt:lpstr>
      <vt:lpstr>PowerPoint Presentation</vt:lpstr>
      <vt:lpstr>02 The Data</vt:lpstr>
      <vt:lpstr>02 The Data</vt:lpstr>
      <vt:lpstr>02 The Data</vt:lpstr>
      <vt:lpstr>02 The Data</vt:lpstr>
      <vt:lpstr>PowerPoint Presentation</vt:lpstr>
      <vt:lpstr>Website Architecture</vt:lpstr>
      <vt:lpstr>PowerPoint Presentation</vt:lpstr>
      <vt:lpstr>Threejs</vt:lpstr>
      <vt:lpstr>Light Landscapes</vt:lpstr>
      <vt:lpstr>The numbers of tweets that contain the word “sleep”. The day time and night time differences in cities</vt:lpstr>
      <vt:lpstr>Difficulties</vt:lpstr>
      <vt:lpstr>Circadian Clock</vt:lpstr>
      <vt:lpstr>PowerPoint Presentation</vt:lpstr>
      <vt:lpstr>04 Review</vt:lpstr>
      <vt:lpstr>PowerPoint Presentation</vt:lpstr>
      <vt:lpstr>05 Further extension</vt:lpstr>
      <vt:lpstr>PowerPoint Presentation</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 Movie (Shu) ‘Research question’ Inspiration and topic explanation (why is this relevant) The data (Melanie) Implementation (all) Review (Anthony) Further extension (James)</dc:title>
  <cp:lastModifiedBy>Shu W</cp:lastModifiedBy>
  <cp:revision>8</cp:revision>
  <dcterms:modified xsi:type="dcterms:W3CDTF">2018-05-28T13:15:42Z</dcterms:modified>
</cp:coreProperties>
</file>