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20"/>
  </p:notesMasterIdLst>
  <p:sldIdLst>
    <p:sldId id="256" r:id="rId3"/>
    <p:sldId id="323" r:id="rId4"/>
    <p:sldId id="795" r:id="rId5"/>
    <p:sldId id="813" r:id="rId6"/>
    <p:sldId id="797" r:id="rId7"/>
    <p:sldId id="793" r:id="rId8"/>
    <p:sldId id="796" r:id="rId9"/>
    <p:sldId id="802" r:id="rId10"/>
    <p:sldId id="811" r:id="rId11"/>
    <p:sldId id="805" r:id="rId12"/>
    <p:sldId id="814" r:id="rId13"/>
    <p:sldId id="817" r:id="rId14"/>
    <p:sldId id="822" r:id="rId15"/>
    <p:sldId id="819" r:id="rId16"/>
    <p:sldId id="820" r:id="rId17"/>
    <p:sldId id="821" r:id="rId18"/>
    <p:sldId id="794" r:id="rId19"/>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13129-75BC-9C4A-9089-589EF8011772}">
          <p14:sldIdLst>
            <p14:sldId id="256"/>
            <p14:sldId id="323"/>
            <p14:sldId id="795"/>
            <p14:sldId id="813"/>
            <p14:sldId id="797"/>
            <p14:sldId id="793"/>
            <p14:sldId id="796"/>
            <p14:sldId id="802"/>
            <p14:sldId id="811"/>
            <p14:sldId id="805"/>
            <p14:sldId id="814"/>
            <p14:sldId id="817"/>
            <p14:sldId id="822"/>
            <p14:sldId id="819"/>
            <p14:sldId id="820"/>
            <p14:sldId id="821"/>
            <p14:sldId id="79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AL" initials="U" lastIdx="6" clrIdx="0">
    <p:extLst>
      <p:ext uri="{19B8F6BF-5375-455C-9EA6-DF929625EA0E}">
        <p15:presenceInfo xmlns:p15="http://schemas.microsoft.com/office/powerpoint/2012/main" userId="U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D07"/>
    <a:srgbClr val="CB0000"/>
    <a:srgbClr val="979797"/>
    <a:srgbClr val="B7B7B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6" autoAdjust="0"/>
    <p:restoredTop sz="83945" autoAdjust="0"/>
  </p:normalViewPr>
  <p:slideViewPr>
    <p:cSldViewPr>
      <p:cViewPr>
        <p:scale>
          <a:sx n="135" d="100"/>
          <a:sy n="135" d="100"/>
        </p:scale>
        <p:origin x="88" y="-16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12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carsala/Examen-de-Calificacion-2020/comma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'Comparsion AV1 vs HEVC'!$E$23</c:f>
              <c:strCache>
                <c:ptCount val="1"/>
                <c:pt idx="0">
                  <c:v>HEVC</c:v>
                </c:pt>
              </c:strCache>
            </c:strRef>
          </c:tx>
          <c:spPr>
            <a:gradFill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HEVC'!$E$24:$E$30</c:f>
              <c:numCache>
                <c:formatCode>General</c:formatCode>
                <c:ptCount val="7"/>
                <c:pt idx="0">
                  <c:v>367</c:v>
                </c:pt>
                <c:pt idx="1">
                  <c:v>388</c:v>
                </c:pt>
                <c:pt idx="2">
                  <c:v>249</c:v>
                </c:pt>
                <c:pt idx="3">
                  <c:v>203</c:v>
                </c:pt>
                <c:pt idx="4">
                  <c:v>162</c:v>
                </c:pt>
                <c:pt idx="5">
                  <c:v>11</c:v>
                </c:pt>
                <c:pt idx="6">
                  <c:v>152</c:v>
                </c:pt>
              </c:numCache>
            </c:numRef>
          </c:val>
          <c:extLst>
            <c:ext xmlns:c16="http://schemas.microsoft.com/office/drawing/2014/chart" uri="{C3380CC4-5D6E-409C-BE32-E72D297353CC}">
              <c16:uniqueId val="{00000000-86AB-E644-8821-74AA0014DC69}"/>
            </c:ext>
          </c:extLst>
        </c:ser>
        <c:ser>
          <c:idx val="1"/>
          <c:order val="1"/>
          <c:tx>
            <c:strRef>
              <c:f>'Comparsion AV1 vs HEVC'!$F$23</c:f>
              <c:strCache>
                <c:ptCount val="1"/>
                <c:pt idx="0">
                  <c:v>AV1</c:v>
                </c:pt>
              </c:strCache>
            </c:strRef>
          </c:tx>
          <c: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'Comparsion AV1 vs HEVC'!$D$24:$D$30</c:f>
              <c:strCache>
                <c:ptCount val="7"/>
                <c:pt idx="0">
                  <c:v>Intra prediction</c:v>
                </c:pt>
                <c:pt idx="1">
                  <c:v>Inter prediction</c:v>
                </c:pt>
                <c:pt idx="2">
                  <c:v>Transform</c:v>
                </c:pt>
                <c:pt idx="3">
                  <c:v>Quantization</c:v>
                </c:pt>
                <c:pt idx="4">
                  <c:v>Entropy</c:v>
                </c:pt>
                <c:pt idx="5">
                  <c:v>Restoration</c:v>
                </c:pt>
                <c:pt idx="6">
                  <c:v>DL+video coding</c:v>
                </c:pt>
              </c:strCache>
            </c:strRef>
          </c:cat>
          <c:val>
            <c:numRef>
              <c:f>'Comparsion AV1 vs HEVC'!$F$24:$F$30</c:f>
              <c:numCache>
                <c:formatCode>General</c:formatCode>
                <c:ptCount val="7"/>
                <c:pt idx="0">
                  <c:v>15</c:v>
                </c:pt>
                <c:pt idx="1">
                  <c:v>15</c:v>
                </c:pt>
                <c:pt idx="2">
                  <c:v>9</c:v>
                </c:pt>
                <c:pt idx="3">
                  <c:v>11</c:v>
                </c:pt>
                <c:pt idx="4">
                  <c:v>5</c:v>
                </c:pt>
                <c:pt idx="5">
                  <c:v>4</c:v>
                </c:pt>
                <c:pt idx="6">
                  <c:v>6</c:v>
                </c:pt>
              </c:numCache>
            </c:numRef>
          </c:val>
          <c:extLst>
            <c:ext xmlns:c16="http://schemas.microsoft.com/office/drawing/2014/chart" uri="{C3380CC4-5D6E-409C-BE32-E72D297353CC}">
              <c16:uniqueId val="{00000001-86AB-E644-8821-74AA0014DC69}"/>
            </c:ext>
          </c:extLst>
        </c:ser>
        <c:dLbls>
          <c:showLegendKey val="0"/>
          <c:showVal val="0"/>
          <c:showCatName val="0"/>
          <c:showSerName val="0"/>
          <c:showPercent val="0"/>
          <c:showBubbleSize val="0"/>
        </c:dLbls>
        <c:gapWidth val="100"/>
        <c:overlap val="-24"/>
        <c:axId val="1227786287"/>
        <c:axId val="1291021919"/>
      </c:barChart>
      <c:catAx>
        <c:axId val="12277862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91021919"/>
        <c:crossesAt val="0"/>
        <c:auto val="1"/>
        <c:lblAlgn val="ctr"/>
        <c:lblOffset val="100"/>
        <c:noMultiLvlLbl val="0"/>
      </c:catAx>
      <c:valAx>
        <c:axId val="1291021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solidFill>
              <a:schemeClr val="tx1">
                <a:lumMod val="85000"/>
                <a:lumOff val="15000"/>
              </a:schemeClr>
            </a:solid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crossAx val="1227786287"/>
        <c:crosses val="autoZero"/>
        <c:crossBetween val="between"/>
        <c:majorUnit val="100"/>
        <c:dispUnits>
          <c:builtInUnit val="hundred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lumMod val="75000"/>
                        <a:lumOff val="25000"/>
                      </a:schemeClr>
                    </a:solidFill>
                    <a:latin typeface="+mn-lt"/>
                    <a:ea typeface="+mn-ea"/>
                    <a:cs typeface="+mn-cs"/>
                  </a:defRPr>
                </a:pPr>
                <a:endParaRPr lang="en-CO"/>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8FBF2-F9D2-4C83-8AFA-087F24FC0D4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s-CO"/>
        </a:p>
      </dgm:t>
    </dgm:pt>
    <dgm:pt modelId="{64D5F252-E714-493C-80CE-10E7E348DF6C}">
      <dgm:prSet phldrT="[Texto]" custT="1"/>
      <dgm:spPr>
        <a:solidFill>
          <a:srgbClr val="C95D07"/>
        </a:solidFill>
        <a:ln>
          <a:noFill/>
        </a:ln>
      </dgm:spPr>
      <dgm:t>
        <a:bodyPr/>
        <a:lstStyle/>
        <a:p>
          <a:pPr algn="ctr"/>
          <a:r>
            <a:rPr lang="es-CO" sz="1800" dirty="0">
              <a:ln>
                <a:noFill/>
              </a:ln>
              <a:solidFill>
                <a:schemeClr val="bg1"/>
              </a:solidFill>
            </a:rPr>
            <a:t>Universidad Autónoma Latinoamericana</a:t>
          </a:r>
          <a:endParaRPr lang="es-ES_tradnl" noProof="0" dirty="0">
            <a:ln>
              <a:noFill/>
            </a:ln>
            <a:solidFill>
              <a:schemeClr val="bg1"/>
            </a:solidFill>
          </a:endParaRPr>
        </a:p>
      </dgm:t>
    </dgm:pt>
    <dgm:pt modelId="{4215FE92-B048-40CD-A556-9E9A08A404E5}" type="parTrans" cxnId="{27C98909-9BB1-41F2-958B-C766927826C3}">
      <dgm:prSet/>
      <dgm:spPr/>
      <dgm:t>
        <a:bodyPr/>
        <a:lstStyle/>
        <a:p>
          <a:endParaRPr lang="es-CO"/>
        </a:p>
      </dgm:t>
    </dgm:pt>
    <dgm:pt modelId="{8F56F12B-9775-4214-9A49-C8304B025254}" type="sibTrans" cxnId="{27C98909-9BB1-41F2-958B-C766927826C3}">
      <dgm:prSet/>
      <dgm:spPr/>
      <dgm:t>
        <a:bodyPr/>
        <a:lstStyle/>
        <a:p>
          <a:endParaRPr lang="es-CO"/>
        </a:p>
      </dgm:t>
    </dgm:pt>
    <dgm:pt modelId="{D9674E1B-92E2-4543-8D2F-37D7CE0E25A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dgm:t>
    </dgm:pt>
    <dgm:pt modelId="{D3AF5233-75CC-4CA4-828F-2682D760D1AA}" type="parTrans" cxnId="{B41B2785-0953-426E-A63F-7CC2FAF30D88}">
      <dgm:prSet/>
      <dgm:spPr/>
      <dgm:t>
        <a:bodyPr/>
        <a:lstStyle/>
        <a:p>
          <a:endParaRPr lang="es-CO"/>
        </a:p>
      </dgm:t>
    </dgm:pt>
    <dgm:pt modelId="{BAD6A59C-6987-4797-8F5D-FC561BEBBC2C}" type="sibTrans" cxnId="{B41B2785-0953-426E-A63F-7CC2FAF30D88}">
      <dgm:prSet/>
      <dgm:spPr/>
      <dgm:t>
        <a:bodyPr/>
        <a:lstStyle/>
        <a:p>
          <a:endParaRPr lang="es-CO"/>
        </a:p>
      </dgm:t>
    </dgm:pt>
    <dgm:pt modelId="{D0AA28F3-E54C-4568-BE66-2B1A35D12CD8}">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dgm:t>
    </dgm:pt>
    <dgm:pt modelId="{9911C84D-8CFE-44D3-8D6F-37CC089F9AF6}" type="parTrans" cxnId="{1F11B685-C304-44CA-ABE2-736E22BDFEAD}">
      <dgm:prSet/>
      <dgm:spPr/>
      <dgm:t>
        <a:bodyPr/>
        <a:lstStyle/>
        <a:p>
          <a:endParaRPr lang="es-CO"/>
        </a:p>
      </dgm:t>
    </dgm:pt>
    <dgm:pt modelId="{87E88823-1AA0-42C2-90F5-0D995D450030}" type="sibTrans" cxnId="{1F11B685-C304-44CA-ABE2-736E22BDFEAD}">
      <dgm:prSet/>
      <dgm:spPr/>
      <dgm:t>
        <a:bodyPr/>
        <a:lstStyle/>
        <a:p>
          <a:endParaRPr lang="es-CO"/>
        </a:p>
      </dgm:t>
    </dgm:pt>
    <dgm:pt modelId="{F201F9E6-03C7-490A-B1C1-1FC80E7CA35B}">
      <dgm:prSet phldrT="[Texto]"/>
      <dgm:spPr>
        <a:solidFill>
          <a:schemeClr val="tx2"/>
        </a:solidFill>
        <a:ln>
          <a:noFill/>
        </a:ln>
      </dgm:spPr>
      <dgm:t>
        <a:bodyPr/>
        <a:lstStyle/>
        <a:p>
          <a:r>
            <a:rPr lang="es-ES_tradnl" noProof="0" dirty="0"/>
            <a:t>Universidad del Magdalena</a:t>
          </a:r>
        </a:p>
      </dgm:t>
    </dgm:pt>
    <dgm:pt modelId="{3212C1F2-2475-4C3E-8747-78EC77A8A789}" type="sibTrans" cxnId="{725CE1D7-7DAC-4D40-8242-4A5A9620ABF5}">
      <dgm:prSet/>
      <dgm:spPr/>
      <dgm:t>
        <a:bodyPr/>
        <a:lstStyle/>
        <a:p>
          <a:endParaRPr lang="es-CO"/>
        </a:p>
      </dgm:t>
    </dgm:pt>
    <dgm:pt modelId="{0A0A921F-5E79-49C3-998D-77E61F4CF042}" type="parTrans" cxnId="{725CE1D7-7DAC-4D40-8242-4A5A9620ABF5}">
      <dgm:prSet/>
      <dgm:spPr/>
      <dgm:t>
        <a:bodyPr/>
        <a:lstStyle/>
        <a:p>
          <a:endParaRPr lang="es-CO"/>
        </a:p>
      </dgm:t>
    </dgm:pt>
    <dgm:pt modelId="{EFE6B990-24BC-4490-8558-2BBF19F504F1}">
      <dgm:prSet phldrT="[Texto]"/>
      <dgm:spPr>
        <a:solidFill>
          <a:srgbClr val="CB0000"/>
        </a:solidFill>
        <a:ln>
          <a:noFill/>
        </a:ln>
      </dgm:spPr>
      <dgm:t>
        <a:bodyPr/>
        <a:lstStyle/>
        <a:p>
          <a:r>
            <a:rPr lang="es-CO" dirty="0"/>
            <a:t>Universidad del Valle</a:t>
          </a:r>
        </a:p>
      </dgm:t>
    </dgm:pt>
    <dgm:pt modelId="{547CD680-B253-4573-AF8C-716E3EC7898C}" type="sibTrans" cxnId="{7C3DD6A7-180A-4B90-BD92-F5C59F94715C}">
      <dgm:prSet/>
      <dgm:spPr/>
      <dgm:t>
        <a:bodyPr/>
        <a:lstStyle/>
        <a:p>
          <a:endParaRPr lang="es-CO"/>
        </a:p>
      </dgm:t>
    </dgm:pt>
    <dgm:pt modelId="{CC2BBD4E-725E-4175-9263-AEC6BFBE0958}" type="parTrans" cxnId="{7C3DD6A7-180A-4B90-BD92-F5C59F94715C}">
      <dgm:prSet/>
      <dgm:spPr/>
      <dgm:t>
        <a:bodyPr/>
        <a:lstStyle/>
        <a:p>
          <a:endParaRPr lang="es-CO"/>
        </a:p>
      </dgm:t>
    </dgm:pt>
    <dgm:pt modelId="{89D5A56E-09D3-7A4D-8C85-C57120EBBF92}">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dgm:t>
    </dgm:pt>
    <dgm:pt modelId="{5932CC71-D31F-4A4D-B7B2-AC9ED6D39BCE}" type="parTrans" cxnId="{BC0236A8-4456-BB44-9F21-155DC444EDAF}">
      <dgm:prSet/>
      <dgm:spPr/>
      <dgm:t>
        <a:bodyPr/>
        <a:lstStyle/>
        <a:p>
          <a:endParaRPr lang="en-US"/>
        </a:p>
      </dgm:t>
    </dgm:pt>
    <dgm:pt modelId="{B76975B3-0FFA-504D-A900-2F2D0197D225}" type="sibTrans" cxnId="{BC0236A8-4456-BB44-9F21-155DC444EDAF}">
      <dgm:prSet/>
      <dgm:spPr/>
      <dgm:t>
        <a:bodyPr/>
        <a:lstStyle/>
        <a:p>
          <a:endParaRPr lang="en-US"/>
        </a:p>
      </dgm:t>
    </dgm:pt>
    <dgm:pt modelId="{0CC43A8B-958A-8941-AEB0-218F6BD33741}">
      <dgm:prSet phldrT="[Texto]" custT="1"/>
      <dgm:spPr>
        <a:ln w="3175">
          <a:solidFill>
            <a:schemeClr val="tx1"/>
          </a:solidFill>
        </a:ln>
        <a:effectLst/>
      </dgm:spPr>
      <dgm:t>
        <a:bodyPr vert="horz" anchor="ctr" anchorCtr="0"/>
        <a:lstStyle/>
        <a:p>
          <a:pPr algn="ctr">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gm:t>
    </dgm:pt>
    <dgm:pt modelId="{CA147068-447E-3645-B94B-5CAF48A693DB}" type="parTrans" cxnId="{6C081022-8185-874C-BB46-D4D1EE22E692}">
      <dgm:prSet/>
      <dgm:spPr/>
      <dgm:t>
        <a:bodyPr/>
        <a:lstStyle/>
        <a:p>
          <a:endParaRPr lang="en-US"/>
        </a:p>
      </dgm:t>
    </dgm:pt>
    <dgm:pt modelId="{5BFF08CA-473C-B040-8F72-9637D0B9E8CC}" type="sibTrans" cxnId="{6C081022-8185-874C-BB46-D4D1EE22E692}">
      <dgm:prSet/>
      <dgm:spPr/>
      <dgm:t>
        <a:bodyPr/>
        <a:lstStyle/>
        <a:p>
          <a:endParaRPr lang="en-US"/>
        </a:p>
      </dgm:t>
    </dgm:pt>
    <dgm:pt modelId="{A00F7CCA-2D83-644E-9F35-4063D8471543}">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gm:t>
    </dgm:pt>
    <dgm:pt modelId="{F04A4109-10DD-9D4A-8859-734FF5E2A376}" type="parTrans" cxnId="{35259BDD-2200-F546-972D-D6B48B7425CD}">
      <dgm:prSet/>
      <dgm:spPr/>
      <dgm:t>
        <a:bodyPr/>
        <a:lstStyle/>
        <a:p>
          <a:endParaRPr lang="en-US"/>
        </a:p>
      </dgm:t>
    </dgm:pt>
    <dgm:pt modelId="{A9269CBE-FCBA-7A41-A313-D79E172019D6}" type="sibTrans" cxnId="{35259BDD-2200-F546-972D-D6B48B7425CD}">
      <dgm:prSet/>
      <dgm:spPr/>
      <dgm:t>
        <a:bodyPr/>
        <a:lstStyle/>
        <a:p>
          <a:endParaRPr lang="en-US"/>
        </a:p>
      </dgm:t>
    </dgm:pt>
    <dgm:pt modelId="{D7F4DB45-A8BB-7947-85DE-872BAC23F575}">
      <dgm:prSet phldrT="[Texto]" custT="1"/>
      <dgm:spPr>
        <a:ln w="6350">
          <a:solidFill>
            <a:schemeClr val="tx1">
              <a:lumMod val="65000"/>
              <a:lumOff val="35000"/>
            </a:schemeClr>
          </a:solidFill>
        </a:ln>
      </dgm:spPr>
      <dgm:t>
        <a:bodyPr anchor="ctr" anchorCtr="0"/>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gm:t>
    </dgm:pt>
    <dgm:pt modelId="{07FD69D5-270A-E741-BC75-39ADC5AB735D}" type="parTrans" cxnId="{7C57140A-4C9B-FB49-94EA-31DB1E038BE5}">
      <dgm:prSet/>
      <dgm:spPr/>
      <dgm:t>
        <a:bodyPr/>
        <a:lstStyle/>
        <a:p>
          <a:endParaRPr lang="en-US"/>
        </a:p>
      </dgm:t>
    </dgm:pt>
    <dgm:pt modelId="{03A20DCC-059D-AA4D-BF5D-BD2AD28815B1}" type="sibTrans" cxnId="{7C57140A-4C9B-FB49-94EA-31DB1E038BE5}">
      <dgm:prSet/>
      <dgm:spPr/>
      <dgm:t>
        <a:bodyPr/>
        <a:lstStyle/>
        <a:p>
          <a:endParaRPr lang="en-US"/>
        </a:p>
      </dgm:t>
    </dgm:pt>
    <dgm:pt modelId="{2202982C-344E-2D4A-8847-038F2E59E8CE}" type="pres">
      <dgm:prSet presAssocID="{9758FBF2-F9D2-4C83-8AFA-087F24FC0D49}" presName="diagram" presStyleCnt="0">
        <dgm:presLayoutVars>
          <dgm:dir/>
          <dgm:animLvl val="lvl"/>
          <dgm:resizeHandles val="exact"/>
        </dgm:presLayoutVars>
      </dgm:prSet>
      <dgm:spPr/>
    </dgm:pt>
    <dgm:pt modelId="{99A9FBB9-71AC-6847-B0EA-23CE64F47A8F}" type="pres">
      <dgm:prSet presAssocID="{64D5F252-E714-493C-80CE-10E7E348DF6C}" presName="compNode" presStyleCnt="0"/>
      <dgm:spPr/>
    </dgm:pt>
    <dgm:pt modelId="{7C4761CB-CAD5-4D47-9E2C-8205BBA13877}" type="pres">
      <dgm:prSet presAssocID="{64D5F252-E714-493C-80CE-10E7E348DF6C}" presName="childRect" presStyleLbl="bgAcc1" presStyleIdx="0" presStyleCnt="3" custScaleY="42009">
        <dgm:presLayoutVars>
          <dgm:bulletEnabled val="1"/>
        </dgm:presLayoutVars>
      </dgm:prSet>
      <dgm:spPr/>
    </dgm:pt>
    <dgm:pt modelId="{2E62B253-7B77-AD47-B05D-F7314116219B}" type="pres">
      <dgm:prSet presAssocID="{64D5F252-E714-493C-80CE-10E7E348DF6C}" presName="parentText" presStyleLbl="node1" presStyleIdx="0" presStyleCnt="0">
        <dgm:presLayoutVars>
          <dgm:chMax val="0"/>
          <dgm:bulletEnabled val="1"/>
        </dgm:presLayoutVars>
      </dgm:prSet>
      <dgm:spPr/>
    </dgm:pt>
    <dgm:pt modelId="{4F1BE41C-46C6-FC44-94D1-CAC529A1F537}" type="pres">
      <dgm:prSet presAssocID="{64D5F252-E714-493C-80CE-10E7E348DF6C}" presName="parentRect" presStyleLbl="alignNode1" presStyleIdx="0" presStyleCnt="3"/>
      <dgm:spPr/>
    </dgm:pt>
    <dgm:pt modelId="{4A7A99CC-AA7A-2E45-AF1A-EB41F8C5C474}" type="pres">
      <dgm:prSet presAssocID="{64D5F252-E714-493C-80CE-10E7E348DF6C}"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a:solidFill>
            <a:srgbClr val="C95D07">
              <a:alpha val="90000"/>
            </a:srgbClr>
          </a:solidFill>
        </a:ln>
      </dgm:spPr>
    </dgm:pt>
    <dgm:pt modelId="{B7DC5647-7D6D-B44B-85E5-2A7F1B513CE6}" type="pres">
      <dgm:prSet presAssocID="{8F56F12B-9775-4214-9A49-C8304B025254}" presName="sibTrans" presStyleLbl="sibTrans2D1" presStyleIdx="0" presStyleCnt="0"/>
      <dgm:spPr/>
    </dgm:pt>
    <dgm:pt modelId="{7ECFC847-BDBC-9544-9651-5AB679E4011C}" type="pres">
      <dgm:prSet presAssocID="{EFE6B990-24BC-4490-8558-2BBF19F504F1}" presName="compNode" presStyleCnt="0"/>
      <dgm:spPr/>
    </dgm:pt>
    <dgm:pt modelId="{7A963A31-4484-3B48-9145-4C3858861E60}" type="pres">
      <dgm:prSet presAssocID="{EFE6B990-24BC-4490-8558-2BBF19F504F1}" presName="childRect" presStyleLbl="bgAcc1" presStyleIdx="1" presStyleCnt="3" custScaleY="42858">
        <dgm:presLayoutVars>
          <dgm:bulletEnabled val="1"/>
        </dgm:presLayoutVars>
      </dgm:prSet>
      <dgm:spPr/>
    </dgm:pt>
    <dgm:pt modelId="{A8F78DE3-685E-E249-ADD7-EF2FF602088F}" type="pres">
      <dgm:prSet presAssocID="{EFE6B990-24BC-4490-8558-2BBF19F504F1}" presName="parentText" presStyleLbl="node1" presStyleIdx="0" presStyleCnt="0">
        <dgm:presLayoutVars>
          <dgm:chMax val="0"/>
          <dgm:bulletEnabled val="1"/>
        </dgm:presLayoutVars>
      </dgm:prSet>
      <dgm:spPr/>
    </dgm:pt>
    <dgm:pt modelId="{A64D20A8-989B-6440-BD65-F1EA0F833591}" type="pres">
      <dgm:prSet presAssocID="{EFE6B990-24BC-4490-8558-2BBF19F504F1}" presName="parentRect" presStyleLbl="alignNode1" presStyleIdx="1" presStyleCnt="3"/>
      <dgm:spPr/>
    </dgm:pt>
    <dgm:pt modelId="{66E29B40-1BA2-3645-8AE9-355AFEC41956}" type="pres">
      <dgm:prSet presAssocID="{EFE6B990-24BC-4490-8558-2BBF19F504F1}" presName="adorn" presStyleLbl="fgAccFollow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a:solidFill>
            <a:srgbClr val="C00000">
              <a:alpha val="90000"/>
            </a:srgbClr>
          </a:solidFill>
        </a:ln>
      </dgm:spPr>
    </dgm:pt>
    <dgm:pt modelId="{518C306B-4647-414E-9173-2D49386B008E}" type="pres">
      <dgm:prSet presAssocID="{547CD680-B253-4573-AF8C-716E3EC7898C}" presName="sibTrans" presStyleLbl="sibTrans2D1" presStyleIdx="0" presStyleCnt="0"/>
      <dgm:spPr/>
    </dgm:pt>
    <dgm:pt modelId="{9156B439-FDC5-944C-A89B-B7888E1D8A02}" type="pres">
      <dgm:prSet presAssocID="{F201F9E6-03C7-490A-B1C1-1FC80E7CA35B}" presName="compNode" presStyleCnt="0"/>
      <dgm:spPr/>
    </dgm:pt>
    <dgm:pt modelId="{029EB5CC-65B2-B94A-B899-65C4C9A59EF1}" type="pres">
      <dgm:prSet presAssocID="{F201F9E6-03C7-490A-B1C1-1FC80E7CA35B}" presName="childRect" presStyleLbl="bgAcc1" presStyleIdx="2" presStyleCnt="3" custScaleY="46053">
        <dgm:presLayoutVars>
          <dgm:bulletEnabled val="1"/>
        </dgm:presLayoutVars>
      </dgm:prSet>
      <dgm:spPr/>
    </dgm:pt>
    <dgm:pt modelId="{5E621329-5617-3C4F-AD81-8FB92885E157}" type="pres">
      <dgm:prSet presAssocID="{F201F9E6-03C7-490A-B1C1-1FC80E7CA35B}" presName="parentText" presStyleLbl="node1" presStyleIdx="0" presStyleCnt="0">
        <dgm:presLayoutVars>
          <dgm:chMax val="0"/>
          <dgm:bulletEnabled val="1"/>
        </dgm:presLayoutVars>
      </dgm:prSet>
      <dgm:spPr/>
    </dgm:pt>
    <dgm:pt modelId="{945F1C3F-58BA-FE45-93CD-5C4E4186A5F0}" type="pres">
      <dgm:prSet presAssocID="{F201F9E6-03C7-490A-B1C1-1FC80E7CA35B}" presName="parentRect" presStyleLbl="alignNode1" presStyleIdx="2" presStyleCnt="3"/>
      <dgm:spPr/>
    </dgm:pt>
    <dgm:pt modelId="{B729B655-548C-1944-9DC5-CC584B85B7F9}" type="pres">
      <dgm:prSet presAssocID="{F201F9E6-03C7-490A-B1C1-1FC80E7CA35B}" presName="adorn" presStyleLbl="fgAccFollow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a:solidFill>
            <a:srgbClr val="002060">
              <a:alpha val="90000"/>
            </a:srgbClr>
          </a:solidFill>
        </a:ln>
      </dgm:spPr>
    </dgm:pt>
  </dgm:ptLst>
  <dgm:cxnLst>
    <dgm:cxn modelId="{27C98909-9BB1-41F2-958B-C766927826C3}" srcId="{9758FBF2-F9D2-4C83-8AFA-087F24FC0D49}" destId="{64D5F252-E714-493C-80CE-10E7E348DF6C}" srcOrd="0" destOrd="0" parTransId="{4215FE92-B048-40CD-A556-9E9A08A404E5}" sibTransId="{8F56F12B-9775-4214-9A49-C8304B025254}"/>
    <dgm:cxn modelId="{7C57140A-4C9B-FB49-94EA-31DB1E038BE5}" srcId="{F201F9E6-03C7-490A-B1C1-1FC80E7CA35B}" destId="{D7F4DB45-A8BB-7947-85DE-872BAC23F575}" srcOrd="1" destOrd="0" parTransId="{07FD69D5-270A-E741-BC75-39ADC5AB735D}" sibTransId="{03A20DCC-059D-AA4D-BF5D-BD2AD28815B1}"/>
    <dgm:cxn modelId="{7A03EF0D-6F55-B249-B755-C09643754B74}" type="presOf" srcId="{8F56F12B-9775-4214-9A49-C8304B025254}" destId="{B7DC5647-7D6D-B44B-85E5-2A7F1B513CE6}" srcOrd="0" destOrd="0" presId="urn:microsoft.com/office/officeart/2005/8/layout/bList2"/>
    <dgm:cxn modelId="{68173D1D-732F-0344-9955-F55030783771}" type="presOf" srcId="{F201F9E6-03C7-490A-B1C1-1FC80E7CA35B}" destId="{945F1C3F-58BA-FE45-93CD-5C4E4186A5F0}" srcOrd="1" destOrd="0" presId="urn:microsoft.com/office/officeart/2005/8/layout/bList2"/>
    <dgm:cxn modelId="{6C081022-8185-874C-BB46-D4D1EE22E692}" srcId="{64D5F252-E714-493C-80CE-10E7E348DF6C}" destId="{0CC43A8B-958A-8941-AEB0-218F6BD33741}" srcOrd="1" destOrd="0" parTransId="{CA147068-447E-3645-B94B-5CAF48A693DB}" sibTransId="{5BFF08CA-473C-B040-8F72-9637D0B9E8CC}"/>
    <dgm:cxn modelId="{60D8852A-6EBB-AA46-BB87-5346888ADDC7}" type="presOf" srcId="{EFE6B990-24BC-4490-8558-2BBF19F504F1}" destId="{A64D20A8-989B-6440-BD65-F1EA0F833591}" srcOrd="1" destOrd="0" presId="urn:microsoft.com/office/officeart/2005/8/layout/bList2"/>
    <dgm:cxn modelId="{FF69E83B-C6B3-8640-AD71-CB9444F26414}" type="presOf" srcId="{A00F7CCA-2D83-644E-9F35-4063D8471543}" destId="{7A963A31-4484-3B48-9145-4C3858861E60}" srcOrd="0" destOrd="1" presId="urn:microsoft.com/office/officeart/2005/8/layout/bList2"/>
    <dgm:cxn modelId="{E1E4473C-AC80-554C-9203-37FDE46EA81D}" type="presOf" srcId="{64D5F252-E714-493C-80CE-10E7E348DF6C}" destId="{2E62B253-7B77-AD47-B05D-F7314116219B}" srcOrd="0" destOrd="0" presId="urn:microsoft.com/office/officeart/2005/8/layout/bList2"/>
    <dgm:cxn modelId="{3F9EF54F-A629-9D4B-B057-395AD061D36F}" type="presOf" srcId="{89D5A56E-09D3-7A4D-8C85-C57120EBBF92}" destId="{7C4761CB-CAD5-4D47-9E2C-8205BBA13877}" srcOrd="0" destOrd="0" presId="urn:microsoft.com/office/officeart/2005/8/layout/bList2"/>
    <dgm:cxn modelId="{27F1355D-ADFD-5A46-823F-D0C6560009DE}" type="presOf" srcId="{D0AA28F3-E54C-4568-BE66-2B1A35D12CD8}" destId="{7A963A31-4484-3B48-9145-4C3858861E60}" srcOrd="0" destOrd="0" presId="urn:microsoft.com/office/officeart/2005/8/layout/bList2"/>
    <dgm:cxn modelId="{A848BC6E-A9D2-2440-B42B-87957F7E3042}" type="presOf" srcId="{547CD680-B253-4573-AF8C-716E3EC7898C}" destId="{518C306B-4647-414E-9173-2D49386B008E}" srcOrd="0" destOrd="0" presId="urn:microsoft.com/office/officeart/2005/8/layout/bList2"/>
    <dgm:cxn modelId="{AAB2A976-3C59-6648-810A-A3E181B2EDA3}" type="presOf" srcId="{0CC43A8B-958A-8941-AEB0-218F6BD33741}" destId="{7C4761CB-CAD5-4D47-9E2C-8205BBA13877}" srcOrd="0" destOrd="1" presId="urn:microsoft.com/office/officeart/2005/8/layout/bList2"/>
    <dgm:cxn modelId="{51CD3B7F-1C9E-1B4C-AC79-2C28C3B9DCAF}" type="presOf" srcId="{64D5F252-E714-493C-80CE-10E7E348DF6C}" destId="{4F1BE41C-46C6-FC44-94D1-CAC529A1F537}" srcOrd="1" destOrd="0" presId="urn:microsoft.com/office/officeart/2005/8/layout/bList2"/>
    <dgm:cxn modelId="{B41B2785-0953-426E-A63F-7CC2FAF30D88}" srcId="{F201F9E6-03C7-490A-B1C1-1FC80E7CA35B}" destId="{D9674E1B-92E2-4543-8D2F-37D7CE0E25A5}" srcOrd="0" destOrd="0" parTransId="{D3AF5233-75CC-4CA4-828F-2682D760D1AA}" sibTransId="{BAD6A59C-6987-4797-8F5D-FC561BEBBC2C}"/>
    <dgm:cxn modelId="{1F11B685-C304-44CA-ABE2-736E22BDFEAD}" srcId="{EFE6B990-24BC-4490-8558-2BBF19F504F1}" destId="{D0AA28F3-E54C-4568-BE66-2B1A35D12CD8}" srcOrd="0" destOrd="0" parTransId="{9911C84D-8CFE-44D3-8D6F-37CC089F9AF6}" sibTransId="{87E88823-1AA0-42C2-90F5-0D995D450030}"/>
    <dgm:cxn modelId="{76B7E69A-BB98-A240-960C-B7566E305F41}" type="presOf" srcId="{D9674E1B-92E2-4543-8D2F-37D7CE0E25A5}" destId="{029EB5CC-65B2-B94A-B899-65C4C9A59EF1}" srcOrd="0" destOrd="0" presId="urn:microsoft.com/office/officeart/2005/8/layout/bList2"/>
    <dgm:cxn modelId="{7C3DD6A7-180A-4B90-BD92-F5C59F94715C}" srcId="{9758FBF2-F9D2-4C83-8AFA-087F24FC0D49}" destId="{EFE6B990-24BC-4490-8558-2BBF19F504F1}" srcOrd="1" destOrd="0" parTransId="{CC2BBD4E-725E-4175-9263-AEC6BFBE0958}" sibTransId="{547CD680-B253-4573-AF8C-716E3EC7898C}"/>
    <dgm:cxn modelId="{BC0236A8-4456-BB44-9F21-155DC444EDAF}" srcId="{64D5F252-E714-493C-80CE-10E7E348DF6C}" destId="{89D5A56E-09D3-7A4D-8C85-C57120EBBF92}" srcOrd="0" destOrd="0" parTransId="{5932CC71-D31F-4A4D-B7B2-AC9ED6D39BCE}" sibTransId="{B76975B3-0FFA-504D-A900-2F2D0197D225}"/>
    <dgm:cxn modelId="{04C1FBC2-9827-0148-B5C2-E09068CB07B9}" type="presOf" srcId="{9758FBF2-F9D2-4C83-8AFA-087F24FC0D49}" destId="{2202982C-344E-2D4A-8847-038F2E59E8CE}" srcOrd="0" destOrd="0" presId="urn:microsoft.com/office/officeart/2005/8/layout/bList2"/>
    <dgm:cxn modelId="{1EFB35C3-0239-A043-8782-7C703CB5E33B}" type="presOf" srcId="{EFE6B990-24BC-4490-8558-2BBF19F504F1}" destId="{A8F78DE3-685E-E249-ADD7-EF2FF602088F}" srcOrd="0" destOrd="0" presId="urn:microsoft.com/office/officeart/2005/8/layout/bList2"/>
    <dgm:cxn modelId="{C690D0CD-3722-2948-956B-CCEC52CDB6E7}" type="presOf" srcId="{F201F9E6-03C7-490A-B1C1-1FC80E7CA35B}" destId="{5E621329-5617-3C4F-AD81-8FB92885E157}" srcOrd="0" destOrd="0" presId="urn:microsoft.com/office/officeart/2005/8/layout/bList2"/>
    <dgm:cxn modelId="{381102CF-ABAC-3242-83F6-2CB24F968904}" type="presOf" srcId="{D7F4DB45-A8BB-7947-85DE-872BAC23F575}" destId="{029EB5CC-65B2-B94A-B899-65C4C9A59EF1}" srcOrd="0" destOrd="1" presId="urn:microsoft.com/office/officeart/2005/8/layout/bList2"/>
    <dgm:cxn modelId="{725CE1D7-7DAC-4D40-8242-4A5A9620ABF5}" srcId="{9758FBF2-F9D2-4C83-8AFA-087F24FC0D49}" destId="{F201F9E6-03C7-490A-B1C1-1FC80E7CA35B}" srcOrd="2" destOrd="0" parTransId="{0A0A921F-5E79-49C3-998D-77E61F4CF042}" sibTransId="{3212C1F2-2475-4C3E-8747-78EC77A8A789}"/>
    <dgm:cxn modelId="{35259BDD-2200-F546-972D-D6B48B7425CD}" srcId="{EFE6B990-24BC-4490-8558-2BBF19F504F1}" destId="{A00F7CCA-2D83-644E-9F35-4063D8471543}" srcOrd="1" destOrd="0" parTransId="{F04A4109-10DD-9D4A-8859-734FF5E2A376}" sibTransId="{A9269CBE-FCBA-7A41-A313-D79E172019D6}"/>
    <dgm:cxn modelId="{7B64824E-17EA-1E44-AFD7-59D7371DD229}" type="presParOf" srcId="{2202982C-344E-2D4A-8847-038F2E59E8CE}" destId="{99A9FBB9-71AC-6847-B0EA-23CE64F47A8F}" srcOrd="0" destOrd="0" presId="urn:microsoft.com/office/officeart/2005/8/layout/bList2"/>
    <dgm:cxn modelId="{740E496F-ABC6-324C-B862-0E3AD7EEA63D}" type="presParOf" srcId="{99A9FBB9-71AC-6847-B0EA-23CE64F47A8F}" destId="{7C4761CB-CAD5-4D47-9E2C-8205BBA13877}" srcOrd="0" destOrd="0" presId="urn:microsoft.com/office/officeart/2005/8/layout/bList2"/>
    <dgm:cxn modelId="{711CE151-E09B-7548-9BD4-C04691088F21}" type="presParOf" srcId="{99A9FBB9-71AC-6847-B0EA-23CE64F47A8F}" destId="{2E62B253-7B77-AD47-B05D-F7314116219B}" srcOrd="1" destOrd="0" presId="urn:microsoft.com/office/officeart/2005/8/layout/bList2"/>
    <dgm:cxn modelId="{9679AAFC-7ACF-F247-A3CA-BD63695F1F84}" type="presParOf" srcId="{99A9FBB9-71AC-6847-B0EA-23CE64F47A8F}" destId="{4F1BE41C-46C6-FC44-94D1-CAC529A1F537}" srcOrd="2" destOrd="0" presId="urn:microsoft.com/office/officeart/2005/8/layout/bList2"/>
    <dgm:cxn modelId="{39523CD4-6532-ED4D-9181-810EBAC138E9}" type="presParOf" srcId="{99A9FBB9-71AC-6847-B0EA-23CE64F47A8F}" destId="{4A7A99CC-AA7A-2E45-AF1A-EB41F8C5C474}" srcOrd="3" destOrd="0" presId="urn:microsoft.com/office/officeart/2005/8/layout/bList2"/>
    <dgm:cxn modelId="{CB9C7290-586C-334A-A55F-A846933C6EB9}" type="presParOf" srcId="{2202982C-344E-2D4A-8847-038F2E59E8CE}" destId="{B7DC5647-7D6D-B44B-85E5-2A7F1B513CE6}" srcOrd="1" destOrd="0" presId="urn:microsoft.com/office/officeart/2005/8/layout/bList2"/>
    <dgm:cxn modelId="{B01E25AA-0CDC-C346-AD3A-F178B600CA80}" type="presParOf" srcId="{2202982C-344E-2D4A-8847-038F2E59E8CE}" destId="{7ECFC847-BDBC-9544-9651-5AB679E4011C}" srcOrd="2" destOrd="0" presId="urn:microsoft.com/office/officeart/2005/8/layout/bList2"/>
    <dgm:cxn modelId="{C8132C03-2F27-CE41-B43B-A99C5EF3902D}" type="presParOf" srcId="{7ECFC847-BDBC-9544-9651-5AB679E4011C}" destId="{7A963A31-4484-3B48-9145-4C3858861E60}" srcOrd="0" destOrd="0" presId="urn:microsoft.com/office/officeart/2005/8/layout/bList2"/>
    <dgm:cxn modelId="{DDAE6EF8-7B2B-A242-946F-EED0A703DF00}" type="presParOf" srcId="{7ECFC847-BDBC-9544-9651-5AB679E4011C}" destId="{A8F78DE3-685E-E249-ADD7-EF2FF602088F}" srcOrd="1" destOrd="0" presId="urn:microsoft.com/office/officeart/2005/8/layout/bList2"/>
    <dgm:cxn modelId="{7A325387-4EEF-6E48-8505-C4D77795EE1F}" type="presParOf" srcId="{7ECFC847-BDBC-9544-9651-5AB679E4011C}" destId="{A64D20A8-989B-6440-BD65-F1EA0F833591}" srcOrd="2" destOrd="0" presId="urn:microsoft.com/office/officeart/2005/8/layout/bList2"/>
    <dgm:cxn modelId="{CAD6DFF7-D8E0-1B48-819A-9C17A19BD2D5}" type="presParOf" srcId="{7ECFC847-BDBC-9544-9651-5AB679E4011C}" destId="{66E29B40-1BA2-3645-8AE9-355AFEC41956}" srcOrd="3" destOrd="0" presId="urn:microsoft.com/office/officeart/2005/8/layout/bList2"/>
    <dgm:cxn modelId="{6EAE51D1-DF0A-2543-AA07-22C2715ACF3B}" type="presParOf" srcId="{2202982C-344E-2D4A-8847-038F2E59E8CE}" destId="{518C306B-4647-414E-9173-2D49386B008E}" srcOrd="3" destOrd="0" presId="urn:microsoft.com/office/officeart/2005/8/layout/bList2"/>
    <dgm:cxn modelId="{690AF941-426C-6A44-9B8C-48C7E543F456}" type="presParOf" srcId="{2202982C-344E-2D4A-8847-038F2E59E8CE}" destId="{9156B439-FDC5-944C-A89B-B7888E1D8A02}" srcOrd="4" destOrd="0" presId="urn:microsoft.com/office/officeart/2005/8/layout/bList2"/>
    <dgm:cxn modelId="{291A07D7-974B-2040-BCFF-A34EC84058B1}" type="presParOf" srcId="{9156B439-FDC5-944C-A89B-B7888E1D8A02}" destId="{029EB5CC-65B2-B94A-B899-65C4C9A59EF1}" srcOrd="0" destOrd="0" presId="urn:microsoft.com/office/officeart/2005/8/layout/bList2"/>
    <dgm:cxn modelId="{D9B5819F-D2B2-B447-AF5D-99FFE338F91D}" type="presParOf" srcId="{9156B439-FDC5-944C-A89B-B7888E1D8A02}" destId="{5E621329-5617-3C4F-AD81-8FB92885E157}" srcOrd="1" destOrd="0" presId="urn:microsoft.com/office/officeart/2005/8/layout/bList2"/>
    <dgm:cxn modelId="{FA39DB0C-3631-BF4E-B7B1-1D26374F2B5E}" type="presParOf" srcId="{9156B439-FDC5-944C-A89B-B7888E1D8A02}" destId="{945F1C3F-58BA-FE45-93CD-5C4E4186A5F0}" srcOrd="2" destOrd="0" presId="urn:microsoft.com/office/officeart/2005/8/layout/bList2"/>
    <dgm:cxn modelId="{570B10B2-4205-8A4B-A808-042CB0BA4151}" type="presParOf" srcId="{9156B439-FDC5-944C-A89B-B7888E1D8A02}" destId="{B729B655-548C-1944-9DC5-CC584B85B7F9}"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761CB-CAD5-4D47-9E2C-8205BBA13877}">
      <dsp:nvSpPr>
        <dsp:cNvPr id="0" name=""/>
        <dsp:cNvSpPr/>
      </dsp:nvSpPr>
      <dsp:spPr>
        <a:xfrm>
          <a:off x="5665" y="1091922"/>
          <a:ext cx="2446876" cy="767311"/>
        </a:xfrm>
        <a:prstGeom prst="round2SameRect">
          <a:avLst>
            <a:gd name="adj1" fmla="val 8000"/>
            <a:gd name="adj2" fmla="val 0"/>
          </a:avLst>
        </a:prstGeom>
        <a:solidFill>
          <a:schemeClr val="lt1">
            <a:alpha val="90000"/>
            <a:hueOff val="0"/>
            <a:satOff val="0"/>
            <a:lumOff val="0"/>
            <a:alphaOff val="0"/>
          </a:schemeClr>
        </a:solidFill>
        <a:ln w="3175"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Sergio Armando</a:t>
          </a:r>
          <a:endParaRPr lang="en-US" sz="1800" kern="1200" dirty="0">
            <a:solidFill>
              <a:schemeClr val="tx1"/>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schemeClr val="tx1"/>
              </a:solidFill>
              <a:latin typeface="Ancizar Sans Black"/>
              <a:ea typeface="+mn-ea"/>
              <a:cs typeface="+mn-cs"/>
            </a:rPr>
            <a:t>Gutiérrez Betancur</a:t>
          </a:r>
          <a:endParaRPr lang="en-US" sz="1800" kern="1200" dirty="0">
            <a:solidFill>
              <a:schemeClr val="tx1"/>
            </a:solidFill>
            <a:latin typeface="Ancizar Sans Black"/>
            <a:ea typeface="+mn-ea"/>
            <a:cs typeface="+mn-cs"/>
          </a:endParaRPr>
        </a:p>
      </dsp:txBody>
      <dsp:txXfrm>
        <a:off x="23644" y="1109901"/>
        <a:ext cx="2410918" cy="749332"/>
      </dsp:txXfrm>
    </dsp:sp>
    <dsp:sp modelId="{4F1BE41C-46C6-FC44-94D1-CAC529A1F537}">
      <dsp:nvSpPr>
        <dsp:cNvPr id="0" name=""/>
        <dsp:cNvSpPr/>
      </dsp:nvSpPr>
      <dsp:spPr>
        <a:xfrm>
          <a:off x="5665" y="2388848"/>
          <a:ext cx="2446876" cy="785412"/>
        </a:xfrm>
        <a:prstGeom prst="rect">
          <a:avLst/>
        </a:prstGeom>
        <a:solidFill>
          <a:srgbClr val="C95D0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0" rIns="22860" bIns="0" numCol="1" spcCol="1270" anchor="ctr" anchorCtr="0">
          <a:noAutofit/>
        </a:bodyPr>
        <a:lstStyle/>
        <a:p>
          <a:pPr marL="0" lvl="0" indent="0" algn="ctr" defTabSz="800100">
            <a:lnSpc>
              <a:spcPct val="90000"/>
            </a:lnSpc>
            <a:spcBef>
              <a:spcPct val="0"/>
            </a:spcBef>
            <a:spcAft>
              <a:spcPct val="35000"/>
            </a:spcAft>
            <a:buNone/>
          </a:pPr>
          <a:r>
            <a:rPr lang="es-CO" sz="1800" kern="1200" dirty="0">
              <a:ln>
                <a:noFill/>
              </a:ln>
              <a:solidFill>
                <a:schemeClr val="bg1"/>
              </a:solidFill>
            </a:rPr>
            <a:t>Universidad Autónoma Latinoamericana</a:t>
          </a:r>
          <a:endParaRPr lang="es-ES_tradnl" kern="1200" noProof="0" dirty="0">
            <a:ln>
              <a:noFill/>
            </a:ln>
            <a:solidFill>
              <a:schemeClr val="bg1"/>
            </a:solidFill>
          </a:endParaRPr>
        </a:p>
      </dsp:txBody>
      <dsp:txXfrm>
        <a:off x="5665" y="2388848"/>
        <a:ext cx="1723152" cy="785412"/>
      </dsp:txXfrm>
    </dsp:sp>
    <dsp:sp modelId="{4A7A99CC-AA7A-2E45-AF1A-EB41F8C5C474}">
      <dsp:nvSpPr>
        <dsp:cNvPr id="0" name=""/>
        <dsp:cNvSpPr/>
      </dsp:nvSpPr>
      <dsp:spPr>
        <a:xfrm>
          <a:off x="1798035" y="2513604"/>
          <a:ext cx="856406" cy="85640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175" cap="flat" cmpd="sng" algn="ctr">
          <a:solidFill>
            <a:srgbClr val="C95D07">
              <a:alpha val="90000"/>
            </a:srgbClr>
          </a:solidFill>
          <a:prstDash val="solid"/>
        </a:ln>
        <a:effectLst/>
      </dsp:spPr>
      <dsp:style>
        <a:lnRef idx="2">
          <a:scrgbClr r="0" g="0" b="0"/>
        </a:lnRef>
        <a:fillRef idx="1">
          <a:scrgbClr r="0" g="0" b="0"/>
        </a:fillRef>
        <a:effectRef idx="0">
          <a:scrgbClr r="0" g="0" b="0"/>
        </a:effectRef>
        <a:fontRef idx="minor"/>
      </dsp:style>
    </dsp:sp>
    <dsp:sp modelId="{7A963A31-4484-3B48-9145-4C3858861E60}">
      <dsp:nvSpPr>
        <dsp:cNvPr id="0" name=""/>
        <dsp:cNvSpPr/>
      </dsp:nvSpPr>
      <dsp:spPr>
        <a:xfrm>
          <a:off x="2866611" y="1088045"/>
          <a:ext cx="2446876" cy="782819"/>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María Patricia</a:t>
          </a:r>
        </a:p>
        <a:p>
          <a:pPr marL="171450" lvl="1" indent="-171450" algn="ctr" defTabSz="800100">
            <a:lnSpc>
              <a:spcPct val="90000"/>
            </a:lnSpc>
            <a:spcBef>
              <a:spcPct val="0"/>
            </a:spcBef>
            <a:spcAft>
              <a:spcPct val="15000"/>
            </a:spcAft>
            <a:buNone/>
          </a:pPr>
          <a:r>
            <a:rPr lang="es-CO" sz="1800" kern="1200" dirty="0">
              <a:solidFill>
                <a:prstClr val="black"/>
              </a:solidFill>
              <a:latin typeface="Ancizar Sans Black"/>
              <a:ea typeface="+mn-ea"/>
              <a:cs typeface="+mn-cs"/>
            </a:rPr>
            <a:t> Trujillo Uribe</a:t>
          </a:r>
        </a:p>
      </dsp:txBody>
      <dsp:txXfrm>
        <a:off x="2884953" y="1106387"/>
        <a:ext cx="2410192" cy="764477"/>
      </dsp:txXfrm>
    </dsp:sp>
    <dsp:sp modelId="{A64D20A8-989B-6440-BD65-F1EA0F833591}">
      <dsp:nvSpPr>
        <dsp:cNvPr id="0" name=""/>
        <dsp:cNvSpPr/>
      </dsp:nvSpPr>
      <dsp:spPr>
        <a:xfrm>
          <a:off x="2866611" y="2392725"/>
          <a:ext cx="2446876" cy="785412"/>
        </a:xfrm>
        <a:prstGeom prst="rect">
          <a:avLst/>
        </a:prstGeom>
        <a:solidFill>
          <a:srgbClr val="CB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CO" sz="2100" kern="1200" dirty="0"/>
            <a:t>Universidad del Valle</a:t>
          </a:r>
        </a:p>
      </dsp:txBody>
      <dsp:txXfrm>
        <a:off x="2866611" y="2392725"/>
        <a:ext cx="1723152" cy="785412"/>
      </dsp:txXfrm>
    </dsp:sp>
    <dsp:sp modelId="{66E29B40-1BA2-3645-8AE9-355AFEC41956}">
      <dsp:nvSpPr>
        <dsp:cNvPr id="0" name=""/>
        <dsp:cNvSpPr/>
      </dsp:nvSpPr>
      <dsp:spPr>
        <a:xfrm>
          <a:off x="4658981" y="2517481"/>
          <a:ext cx="856406" cy="8564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3175" cap="flat" cmpd="sng" algn="ctr">
          <a:solidFill>
            <a:srgbClr val="C00000">
              <a:alpha val="90000"/>
            </a:srgbClr>
          </a:solidFill>
          <a:prstDash val="solid"/>
        </a:ln>
        <a:effectLst/>
      </dsp:spPr>
      <dsp:style>
        <a:lnRef idx="2">
          <a:scrgbClr r="0" g="0" b="0"/>
        </a:lnRef>
        <a:fillRef idx="1">
          <a:scrgbClr r="0" g="0" b="0"/>
        </a:fillRef>
        <a:effectRef idx="0">
          <a:scrgbClr r="0" g="0" b="0"/>
        </a:effectRef>
        <a:fontRef idx="minor"/>
      </dsp:style>
    </dsp:sp>
    <dsp:sp modelId="{029EB5CC-65B2-B94A-B899-65C4C9A59EF1}">
      <dsp:nvSpPr>
        <dsp:cNvPr id="0" name=""/>
        <dsp:cNvSpPr/>
      </dsp:nvSpPr>
      <dsp:spPr>
        <a:xfrm>
          <a:off x="5727557" y="1073455"/>
          <a:ext cx="2446876" cy="84117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ctr" anchorCtr="0">
          <a:noAutofit/>
        </a:bodyPr>
        <a:lstStyle/>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Germán Sánchez</a:t>
          </a:r>
          <a:endParaRPr lang="es-CO" sz="1800" kern="1200" dirty="0">
            <a:solidFill>
              <a:prstClr val="black"/>
            </a:solidFill>
            <a:latin typeface="Ancizar Sans Black"/>
            <a:ea typeface="+mn-ea"/>
            <a:cs typeface="+mn-cs"/>
          </a:endParaRPr>
        </a:p>
        <a:p>
          <a:pPr marL="171450" lvl="1" indent="-171450" algn="ctr" defTabSz="800100">
            <a:lnSpc>
              <a:spcPct val="90000"/>
            </a:lnSpc>
            <a:spcBef>
              <a:spcPct val="0"/>
            </a:spcBef>
            <a:spcAft>
              <a:spcPct val="15000"/>
            </a:spcAft>
            <a:buNone/>
          </a:pPr>
          <a:r>
            <a:rPr lang="es-ES_tradnl" sz="1800" kern="1200" noProof="0" dirty="0">
              <a:solidFill>
                <a:prstClr val="black"/>
              </a:solidFill>
              <a:latin typeface="Ancizar Sans Black"/>
              <a:ea typeface="+mn-ea"/>
              <a:cs typeface="+mn-cs"/>
            </a:rPr>
            <a:t> Torrez</a:t>
          </a:r>
          <a:endParaRPr lang="es-CO" sz="1800" kern="1200" dirty="0">
            <a:solidFill>
              <a:prstClr val="black"/>
            </a:solidFill>
            <a:latin typeface="Ancizar Sans Black"/>
            <a:ea typeface="+mn-ea"/>
            <a:cs typeface="+mn-cs"/>
          </a:endParaRPr>
        </a:p>
      </dsp:txBody>
      <dsp:txXfrm>
        <a:off x="5747267" y="1093165"/>
        <a:ext cx="2407456" cy="821467"/>
      </dsp:txXfrm>
    </dsp:sp>
    <dsp:sp modelId="{945F1C3F-58BA-FE45-93CD-5C4E4186A5F0}">
      <dsp:nvSpPr>
        <dsp:cNvPr id="0" name=""/>
        <dsp:cNvSpPr/>
      </dsp:nvSpPr>
      <dsp:spPr>
        <a:xfrm>
          <a:off x="5727557" y="2407314"/>
          <a:ext cx="2446876" cy="785412"/>
        </a:xfrm>
        <a:prstGeom prst="rect">
          <a:avLst/>
        </a:prstGeom>
        <a:solidFill>
          <a:schemeClr val="tx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s-ES_tradnl" sz="2100" kern="1200" noProof="0" dirty="0"/>
            <a:t>Universidad del Magdalena</a:t>
          </a:r>
        </a:p>
      </dsp:txBody>
      <dsp:txXfrm>
        <a:off x="5727557" y="2407314"/>
        <a:ext cx="1723152" cy="785412"/>
      </dsp:txXfrm>
    </dsp:sp>
    <dsp:sp modelId="{B729B655-548C-1944-9DC5-CC584B85B7F9}">
      <dsp:nvSpPr>
        <dsp:cNvPr id="0" name=""/>
        <dsp:cNvSpPr/>
      </dsp:nvSpPr>
      <dsp:spPr>
        <a:xfrm>
          <a:off x="7519928" y="2532070"/>
          <a:ext cx="856406" cy="85640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3175" cap="flat" cmpd="sng" algn="ctr">
          <a:solidFill>
            <a:srgbClr val="002060">
              <a:alpha val="9000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F83B2D-B7D5-4A64-ADCE-EA8A3BEA4792}" type="datetimeFigureOut">
              <a:rPr lang="es-ES" smtClean="0"/>
              <a:t>28/1/21</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5C61CF5-E6B6-401D-807F-AAA8FF50D83A}" type="slidenum">
              <a:rPr lang="es-ES" smtClean="0"/>
              <a:t>‹#›</a:t>
            </a:fld>
            <a:endParaRPr lang="es-ES"/>
          </a:p>
        </p:txBody>
      </p:sp>
    </p:spTree>
    <p:extLst>
      <p:ext uri="{BB962C8B-B14F-4D97-AF65-F5344CB8AC3E}">
        <p14:creationId xmlns:p14="http://schemas.microsoft.com/office/powerpoint/2010/main" val="1981460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3</a:t>
            </a:fld>
            <a:endParaRPr lang="es-ES"/>
          </a:p>
        </p:txBody>
      </p:sp>
    </p:spTree>
    <p:extLst>
      <p:ext uri="{BB962C8B-B14F-4D97-AF65-F5344CB8AC3E}">
        <p14:creationId xmlns:p14="http://schemas.microsoft.com/office/powerpoint/2010/main" val="674881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Consideremos</a:t>
            </a:r>
            <a:r>
              <a:rPr lang="en-US" dirty="0"/>
              <a:t> </a:t>
            </a:r>
            <a:r>
              <a:rPr lang="en-US" dirty="0" err="1"/>
              <a:t>diferentes</a:t>
            </a:r>
            <a:r>
              <a:rPr lang="en-US" dirty="0"/>
              <a:t> </a:t>
            </a:r>
            <a:r>
              <a:rPr lang="en-US" dirty="0" err="1"/>
              <a:t>escenarios</a:t>
            </a:r>
            <a:r>
              <a:rPr lang="en-US" dirty="0"/>
              <a:t> de </a:t>
            </a:r>
            <a:r>
              <a:rPr lang="en-US" dirty="0" err="1"/>
              <a:t>vigilancia</a:t>
            </a:r>
            <a:r>
              <a:rPr lang="en-US" dirty="0"/>
              <a:t>: un </a:t>
            </a:r>
            <a:r>
              <a:rPr lang="en-US" dirty="0" err="1"/>
              <a:t>vestíbulo</a:t>
            </a:r>
            <a:r>
              <a:rPr lang="en-US" dirty="0"/>
              <a:t> </a:t>
            </a:r>
            <a:r>
              <a:rPr lang="en-US" dirty="0" err="1"/>
              <a:t>vacío</a:t>
            </a:r>
            <a:r>
              <a:rPr lang="en-US" dirty="0"/>
              <a:t> de un hotel </a:t>
            </a:r>
            <a:r>
              <a:rPr lang="en-US" dirty="0" err="1"/>
              <a:t>en</a:t>
            </a:r>
            <a:r>
              <a:rPr lang="en-US" dirty="0"/>
              <a:t> las </a:t>
            </a:r>
            <a:r>
              <a:rPr lang="en-US" dirty="0" err="1"/>
              <a:t>primeras</a:t>
            </a:r>
            <a:endParaRPr lang="en-US" dirty="0"/>
          </a:p>
          <a:p>
            <a:r>
              <a:rPr lang="en-US" dirty="0"/>
              <a:t>horas de la </a:t>
            </a:r>
            <a:r>
              <a:rPr lang="en-US" dirty="0" err="1"/>
              <a:t>mañana</a:t>
            </a:r>
            <a:r>
              <a:rPr lang="en-US" dirty="0"/>
              <a:t>, una </a:t>
            </a:r>
            <a:r>
              <a:rPr lang="en-US" dirty="0" err="1"/>
              <a:t>estación</a:t>
            </a:r>
            <a:r>
              <a:rPr lang="en-US" dirty="0"/>
              <a:t> de </a:t>
            </a:r>
            <a:r>
              <a:rPr lang="en-US" dirty="0" err="1"/>
              <a:t>tren</a:t>
            </a:r>
            <a:r>
              <a:rPr lang="en-US" dirty="0"/>
              <a:t> </a:t>
            </a:r>
            <a:r>
              <a:rPr lang="en-US" dirty="0" err="1"/>
              <a:t>en</a:t>
            </a:r>
            <a:r>
              <a:rPr lang="en-US" dirty="0"/>
              <a:t> hora </a:t>
            </a:r>
            <a:r>
              <a:rPr lang="en-US" dirty="0" err="1"/>
              <a:t>punta</a:t>
            </a:r>
            <a:r>
              <a:rPr lang="en-US" dirty="0"/>
              <a:t>; un </a:t>
            </a:r>
            <a:r>
              <a:rPr lang="en-US" dirty="0" err="1"/>
              <a:t>vestíbulo</a:t>
            </a:r>
            <a:r>
              <a:rPr lang="en-US" dirty="0"/>
              <a:t> de un </a:t>
            </a:r>
            <a:r>
              <a:rPr lang="en-US" dirty="0" err="1"/>
              <a:t>centro</a:t>
            </a:r>
            <a:r>
              <a:rPr lang="en-US" dirty="0"/>
              <a:t> </a:t>
            </a:r>
            <a:r>
              <a:rPr lang="en-US" dirty="0" err="1"/>
              <a:t>comercial</a:t>
            </a:r>
            <a:endParaRPr lang="en-US" dirty="0"/>
          </a:p>
          <a:p>
            <a:r>
              <a:rPr lang="en-US" dirty="0"/>
              <a:t>antes de Navidad y una </a:t>
            </a:r>
            <a:r>
              <a:rPr lang="en-US" dirty="0" err="1"/>
              <a:t>oficina</a:t>
            </a:r>
            <a:r>
              <a:rPr lang="en-US" dirty="0"/>
              <a:t> </a:t>
            </a:r>
            <a:r>
              <a:rPr lang="en-US" dirty="0" err="1"/>
              <a:t>en</a:t>
            </a:r>
            <a:r>
              <a:rPr lang="en-US" dirty="0"/>
              <a:t> el fin de </a:t>
            </a:r>
            <a:r>
              <a:rPr lang="en-US" dirty="0" err="1"/>
              <a:t>semana</a:t>
            </a:r>
            <a:r>
              <a:rPr lang="en-US" dirty="0"/>
              <a:t>, </a:t>
            </a:r>
            <a:r>
              <a:rPr lang="en-US" dirty="0" err="1"/>
              <a:t>cada</a:t>
            </a:r>
            <a:r>
              <a:rPr lang="en-US" dirty="0"/>
              <a:t> </a:t>
            </a:r>
            <a:r>
              <a:rPr lang="en-US" dirty="0" err="1"/>
              <a:t>situación</a:t>
            </a:r>
            <a:r>
              <a:rPr lang="en-US" dirty="0"/>
              <a:t> </a:t>
            </a:r>
            <a:r>
              <a:rPr lang="en-US" dirty="0" err="1"/>
              <a:t>está</a:t>
            </a:r>
            <a:r>
              <a:rPr lang="en-US" dirty="0"/>
              <a:t> </a:t>
            </a:r>
            <a:r>
              <a:rPr lang="en-US" dirty="0" err="1"/>
              <a:t>en</a:t>
            </a:r>
            <a:r>
              <a:rPr lang="en-US" dirty="0"/>
              <a:t> un </a:t>
            </a:r>
            <a:r>
              <a:rPr lang="en-US" dirty="0" err="1"/>
              <a:t>estado</a:t>
            </a:r>
            <a:r>
              <a:rPr lang="en-US" dirty="0"/>
              <a:t> </a:t>
            </a:r>
            <a:r>
              <a:rPr lang="en-US" dirty="0" err="1"/>
              <a:t>diferente</a:t>
            </a:r>
            <a:r>
              <a:rPr lang="en-US" dirty="0"/>
              <a:t>.</a:t>
            </a:r>
          </a:p>
          <a:p>
            <a:r>
              <a:rPr lang="en-US" dirty="0"/>
              <a:t>Por lo tanto, es </a:t>
            </a:r>
            <a:r>
              <a:rPr lang="en-US" dirty="0" err="1"/>
              <a:t>esencial</a:t>
            </a:r>
            <a:r>
              <a:rPr lang="en-US" dirty="0"/>
              <a:t> </a:t>
            </a:r>
            <a:r>
              <a:rPr lang="en-US" dirty="0" err="1"/>
              <a:t>optimizar</a:t>
            </a:r>
            <a:r>
              <a:rPr lang="en-US" dirty="0"/>
              <a:t> tanto la </a:t>
            </a:r>
            <a:r>
              <a:rPr lang="en-US" dirty="0" err="1"/>
              <a:t>calidad</a:t>
            </a:r>
            <a:r>
              <a:rPr lang="en-US" dirty="0"/>
              <a:t> de la imagen </a:t>
            </a:r>
            <a:r>
              <a:rPr lang="en-US" dirty="0" err="1"/>
              <a:t>como</a:t>
            </a:r>
            <a:r>
              <a:rPr lang="en-US" dirty="0"/>
              <a:t> la </a:t>
            </a:r>
            <a:r>
              <a:rPr lang="en-US" dirty="0" err="1"/>
              <a:t>velocidad</a:t>
            </a:r>
            <a:r>
              <a:rPr lang="en-US" dirty="0"/>
              <a:t> de bits,</a:t>
            </a:r>
          </a:p>
          <a:p>
            <a:r>
              <a:rPr lang="en-US" dirty="0" err="1"/>
              <a:t>capturando</a:t>
            </a:r>
            <a:r>
              <a:rPr lang="en-US" dirty="0"/>
              <a:t> los </a:t>
            </a:r>
            <a:r>
              <a:rPr lang="en-US" dirty="0" err="1"/>
              <a:t>niveles</a:t>
            </a:r>
            <a:r>
              <a:rPr lang="en-US" dirty="0"/>
              <a:t> de </a:t>
            </a:r>
            <a:r>
              <a:rPr lang="en-US" dirty="0" err="1"/>
              <a:t>detalle</a:t>
            </a:r>
            <a:r>
              <a:rPr lang="en-US" dirty="0"/>
              <a:t> </a:t>
            </a:r>
            <a:r>
              <a:rPr lang="en-US" dirty="0" err="1"/>
              <a:t>forense</a:t>
            </a:r>
            <a:r>
              <a:rPr lang="en-US" dirty="0"/>
              <a:t> </a:t>
            </a:r>
            <a:r>
              <a:rPr lang="en-US" dirty="0" err="1"/>
              <a:t>cuando</a:t>
            </a:r>
            <a:r>
              <a:rPr lang="en-US" dirty="0"/>
              <a:t> sea </a:t>
            </a:r>
            <a:r>
              <a:rPr lang="en-US" dirty="0" err="1"/>
              <a:t>necesario</a:t>
            </a:r>
            <a:r>
              <a:rPr lang="en-US" dirty="0"/>
              <a:t>, y </a:t>
            </a:r>
            <a:r>
              <a:rPr lang="en-US" dirty="0" err="1"/>
              <a:t>evitando</a:t>
            </a:r>
            <a:r>
              <a:rPr lang="en-US" dirty="0"/>
              <a:t> los </a:t>
            </a:r>
            <a:r>
              <a:rPr lang="en-US" dirty="0" err="1"/>
              <a:t>períodos</a:t>
            </a:r>
            <a:r>
              <a:rPr lang="en-US" dirty="0"/>
              <a:t> de</a:t>
            </a:r>
          </a:p>
          <a:p>
            <a:r>
              <a:rPr lang="en-US" dirty="0" err="1"/>
              <a:t>grabación</a:t>
            </a:r>
            <a:r>
              <a:rPr lang="en-US" dirty="0"/>
              <a:t> de la "nada de </a:t>
            </a:r>
            <a:r>
              <a:rPr lang="en-US" dirty="0" err="1"/>
              <a:t>alta</a:t>
            </a:r>
            <a:r>
              <a:rPr lang="en-US" dirty="0"/>
              <a:t> </a:t>
            </a:r>
            <a:r>
              <a:rPr lang="en-US" dirty="0" err="1"/>
              <a:t>resolución</a:t>
            </a:r>
            <a:r>
              <a:rPr lang="en-US" dirty="0"/>
              <a:t>".</a:t>
            </a:r>
          </a:p>
          <a:p>
            <a:r>
              <a:rPr lang="en-US" dirty="0"/>
              <a:t>Por </a:t>
            </a:r>
            <a:r>
              <a:rPr lang="en-US" dirty="0" err="1"/>
              <a:t>ejemplo</a:t>
            </a:r>
            <a:r>
              <a:rPr lang="en-US" dirty="0"/>
              <a:t>, </a:t>
            </a:r>
            <a:r>
              <a:rPr lang="en-US" dirty="0" err="1"/>
              <a:t>en</a:t>
            </a:r>
            <a:r>
              <a:rPr lang="en-US" dirty="0"/>
              <a:t> el </a:t>
            </a:r>
            <a:r>
              <a:rPr lang="en-US" dirty="0" err="1"/>
              <a:t>vestíbulo</a:t>
            </a:r>
            <a:r>
              <a:rPr lang="en-US" dirty="0"/>
              <a:t> </a:t>
            </a:r>
            <a:r>
              <a:rPr lang="en-US" dirty="0" err="1"/>
              <a:t>vacío</a:t>
            </a:r>
            <a:r>
              <a:rPr lang="en-US" dirty="0"/>
              <a:t> del hotel </a:t>
            </a:r>
            <a:r>
              <a:rPr lang="en-US" dirty="0" err="1"/>
              <a:t>en</a:t>
            </a:r>
            <a:r>
              <a:rPr lang="en-US" dirty="0"/>
              <a:t> las </a:t>
            </a:r>
            <a:r>
              <a:rPr lang="en-US" dirty="0" err="1"/>
              <a:t>primeras</a:t>
            </a:r>
            <a:r>
              <a:rPr lang="en-US" dirty="0"/>
              <a:t> horas de la </a:t>
            </a:r>
            <a:r>
              <a:rPr lang="en-US" dirty="0" err="1"/>
              <a:t>mañana</a:t>
            </a:r>
            <a:r>
              <a:rPr lang="en-US" dirty="0"/>
              <a:t> hay </a:t>
            </a:r>
            <a:r>
              <a:rPr lang="en-US" dirty="0" err="1"/>
              <a:t>muy</a:t>
            </a:r>
            <a:r>
              <a:rPr lang="en-US" dirty="0"/>
              <a:t> poco</a:t>
            </a:r>
          </a:p>
          <a:p>
            <a:r>
              <a:rPr lang="en-US" dirty="0" err="1"/>
              <a:t>sucediendo</a:t>
            </a:r>
            <a:r>
              <a:rPr lang="en-US" dirty="0"/>
              <a:t>, </a:t>
            </a:r>
            <a:r>
              <a:rPr lang="en-US" dirty="0" err="1"/>
              <a:t>aún</a:t>
            </a:r>
            <a:r>
              <a:rPr lang="en-US" dirty="0"/>
              <a:t> </a:t>
            </a:r>
            <a:r>
              <a:rPr lang="en-US" dirty="0" err="1"/>
              <a:t>así</a:t>
            </a:r>
            <a:r>
              <a:rPr lang="en-US" dirty="0"/>
              <a:t> las </a:t>
            </a:r>
            <a:r>
              <a:rPr lang="en-US" dirty="0" err="1"/>
              <a:t>cámaras</a:t>
            </a:r>
            <a:r>
              <a:rPr lang="en-US" dirty="0"/>
              <a:t> </a:t>
            </a:r>
            <a:r>
              <a:rPr lang="en-US" dirty="0" err="1"/>
              <a:t>podrían</a:t>
            </a:r>
            <a:r>
              <a:rPr lang="en-US" dirty="0"/>
              <a:t> </a:t>
            </a:r>
            <a:r>
              <a:rPr lang="en-US" dirty="0" err="1"/>
              <a:t>estar</a:t>
            </a:r>
            <a:r>
              <a:rPr lang="en-US" dirty="0"/>
              <a:t> </a:t>
            </a:r>
            <a:r>
              <a:rPr lang="en-US" dirty="0" err="1"/>
              <a:t>grabando</a:t>
            </a:r>
            <a:r>
              <a:rPr lang="en-US" dirty="0"/>
              <a:t> </a:t>
            </a:r>
            <a:r>
              <a:rPr lang="en-US" dirty="0" err="1"/>
              <a:t>en</a:t>
            </a:r>
            <a:r>
              <a:rPr lang="en-US" dirty="0"/>
              <a:t> </a:t>
            </a:r>
            <a:r>
              <a:rPr lang="en-US" dirty="0" err="1"/>
              <a:t>alta</a:t>
            </a:r>
            <a:r>
              <a:rPr lang="en-US" dirty="0"/>
              <a:t> </a:t>
            </a:r>
            <a:r>
              <a:rPr lang="en-US" dirty="0" err="1"/>
              <a:t>resolución</a:t>
            </a:r>
            <a:r>
              <a:rPr lang="en-US" dirty="0"/>
              <a:t> a </a:t>
            </a:r>
            <a:r>
              <a:rPr lang="en-US" dirty="0" err="1"/>
              <a:t>velocidad</a:t>
            </a:r>
            <a:r>
              <a:rPr lang="en-US" dirty="0"/>
              <a:t> de frame</a:t>
            </a:r>
          </a:p>
          <a:p>
            <a:r>
              <a:rPr lang="en-US" dirty="0" err="1"/>
              <a:t>completo</a:t>
            </a:r>
            <a:r>
              <a:rPr lang="en-US" dirty="0"/>
              <a:t>, </a:t>
            </a:r>
            <a:r>
              <a:rPr lang="en-US" dirty="0" err="1"/>
              <a:t>usando</a:t>
            </a:r>
            <a:r>
              <a:rPr lang="en-US" dirty="0"/>
              <a:t> un ancho de </a:t>
            </a:r>
            <a:r>
              <a:rPr lang="en-US" dirty="0" err="1"/>
              <a:t>banda</a:t>
            </a:r>
            <a:r>
              <a:rPr lang="en-US" dirty="0"/>
              <a:t> y </a:t>
            </a:r>
            <a:r>
              <a:rPr lang="en-US" dirty="0" err="1"/>
              <a:t>almacenamiento</a:t>
            </a:r>
            <a:r>
              <a:rPr lang="en-US" dirty="0"/>
              <a:t> </a:t>
            </a:r>
            <a:r>
              <a:rPr lang="en-US" dirty="0" err="1"/>
              <a:t>significativos</a:t>
            </a:r>
            <a:r>
              <a:rPr lang="en-US" dirty="0"/>
              <a:t>.</a:t>
            </a:r>
          </a:p>
          <a:p>
            <a:r>
              <a:rPr lang="en-US" dirty="0"/>
              <a:t>A </a:t>
            </a:r>
            <a:r>
              <a:rPr lang="en-US" dirty="0" err="1"/>
              <a:t>medida</a:t>
            </a:r>
            <a:r>
              <a:rPr lang="en-US" dirty="0"/>
              <a:t> que la </a:t>
            </a:r>
            <a:r>
              <a:rPr lang="en-US" dirty="0" err="1"/>
              <a:t>calidad</a:t>
            </a:r>
            <a:r>
              <a:rPr lang="en-US" dirty="0"/>
              <a:t> de las </a:t>
            </a:r>
            <a:r>
              <a:rPr lang="en-US" dirty="0" err="1"/>
              <a:t>cámaras</a:t>
            </a:r>
            <a:r>
              <a:rPr lang="en-US" dirty="0"/>
              <a:t> de </a:t>
            </a:r>
            <a:r>
              <a:rPr lang="en-US" dirty="0" err="1"/>
              <a:t>videovigilancia</a:t>
            </a:r>
            <a:r>
              <a:rPr lang="en-US" dirty="0"/>
              <a:t> </a:t>
            </a:r>
            <a:r>
              <a:rPr lang="en-US" dirty="0" err="1"/>
              <a:t>mejora</a:t>
            </a:r>
            <a:r>
              <a:rPr lang="en-US" dirty="0"/>
              <a:t> </a:t>
            </a:r>
            <a:r>
              <a:rPr lang="en-US" dirty="0" err="1"/>
              <a:t>casi</a:t>
            </a:r>
            <a:r>
              <a:rPr lang="en-US" dirty="0"/>
              <a:t> </a:t>
            </a:r>
            <a:r>
              <a:rPr lang="en-US" dirty="0" err="1"/>
              <a:t>exponencialmente</a:t>
            </a:r>
            <a:r>
              <a:rPr lang="en-US" dirty="0"/>
              <a:t>, la</a:t>
            </a:r>
          </a:p>
          <a:p>
            <a:r>
              <a:rPr lang="en-US" dirty="0" err="1"/>
              <a:t>compresión</a:t>
            </a:r>
            <a:r>
              <a:rPr lang="en-US" dirty="0"/>
              <a:t> de “</a:t>
            </a:r>
            <a:r>
              <a:rPr lang="en-US" dirty="0" err="1"/>
              <a:t>vídeo</a:t>
            </a:r>
            <a:r>
              <a:rPr lang="en-US" dirty="0"/>
              <a:t> </a:t>
            </a:r>
            <a:r>
              <a:rPr lang="en-US" dirty="0" err="1"/>
              <a:t>inteligente</a:t>
            </a:r>
            <a:r>
              <a:rPr lang="en-US" dirty="0"/>
              <a:t>” ha </a:t>
            </a:r>
            <a:r>
              <a:rPr lang="en-US" dirty="0" err="1"/>
              <a:t>pasado</a:t>
            </a:r>
            <a:r>
              <a:rPr lang="en-US" dirty="0"/>
              <a:t> </a:t>
            </a:r>
            <a:r>
              <a:rPr lang="en-US" dirty="0" err="1"/>
              <a:t>rápidamente</a:t>
            </a:r>
            <a:r>
              <a:rPr lang="en-US" dirty="0"/>
              <a:t> de ser un "bien para </a:t>
            </a:r>
            <a:r>
              <a:rPr lang="en-US" dirty="0" err="1"/>
              <a:t>tener</a:t>
            </a:r>
            <a:r>
              <a:rPr lang="en-US" dirty="0"/>
              <a:t>" a ser</a:t>
            </a:r>
          </a:p>
          <a:p>
            <a:r>
              <a:rPr lang="en-US" dirty="0" err="1"/>
              <a:t>absolutamente</a:t>
            </a:r>
            <a:r>
              <a:rPr lang="en-US" dirty="0"/>
              <a:t> </a:t>
            </a:r>
            <a:r>
              <a:rPr lang="en-US" dirty="0" err="1"/>
              <a:t>esencial</a:t>
            </a:r>
            <a:r>
              <a:rPr lang="en-US" dirty="0"/>
              <a:t>: sin </a:t>
            </a:r>
            <a:r>
              <a:rPr lang="en-US" dirty="0" err="1"/>
              <a:t>ella</a:t>
            </a:r>
            <a:r>
              <a:rPr lang="en-US" dirty="0"/>
              <a:t>, la </a:t>
            </a:r>
            <a:r>
              <a:rPr lang="en-US" dirty="0" err="1"/>
              <a:t>transferencia</a:t>
            </a:r>
            <a:r>
              <a:rPr lang="en-US" dirty="0"/>
              <a:t> de </a:t>
            </a:r>
            <a:r>
              <a:rPr lang="en-US" dirty="0" err="1"/>
              <a:t>datos</a:t>
            </a:r>
            <a:r>
              <a:rPr lang="en-US" dirty="0"/>
              <a:t> y las </a:t>
            </a:r>
            <a:r>
              <a:rPr lang="en-US" dirty="0" err="1"/>
              <a:t>demandas</a:t>
            </a:r>
            <a:r>
              <a:rPr lang="en-US" dirty="0"/>
              <a:t> de </a:t>
            </a:r>
            <a:r>
              <a:rPr lang="en-US" dirty="0" err="1"/>
              <a:t>almacenamiento</a:t>
            </a:r>
            <a:endParaRPr lang="en-US" dirty="0"/>
          </a:p>
          <a:p>
            <a:r>
              <a:rPr lang="en-US" dirty="0" err="1"/>
              <a:t>serán</a:t>
            </a:r>
            <a:r>
              <a:rPr lang="en-US" dirty="0"/>
              <a:t> </a:t>
            </a:r>
            <a:r>
              <a:rPr lang="en-US" dirty="0" err="1"/>
              <a:t>casi</a:t>
            </a:r>
            <a:r>
              <a:rPr lang="en-US" dirty="0"/>
              <a:t> </a:t>
            </a:r>
            <a:r>
              <a:rPr lang="en-US" dirty="0" err="1"/>
              <a:t>imposibles</a:t>
            </a:r>
            <a:r>
              <a:rPr lang="en-US" dirty="0"/>
              <a:t> de </a:t>
            </a:r>
            <a:r>
              <a:rPr lang="en-US" dirty="0" err="1"/>
              <a:t>soportar</a:t>
            </a:r>
            <a:r>
              <a:rPr lang="en-US" dirty="0"/>
              <a:t>. Con </a:t>
            </a:r>
            <a:r>
              <a:rPr lang="en-US" dirty="0" err="1"/>
              <a:t>eso</a:t>
            </a:r>
            <a:r>
              <a:rPr lang="en-US" dirty="0"/>
              <a:t> </a:t>
            </a:r>
            <a:r>
              <a:rPr lang="en-US" dirty="0" err="1"/>
              <a:t>viene</a:t>
            </a:r>
            <a:r>
              <a:rPr lang="en-US" dirty="0"/>
              <a:t> el </a:t>
            </a:r>
            <a:r>
              <a:rPr lang="en-US" dirty="0" err="1"/>
              <a:t>riesgo</a:t>
            </a:r>
            <a:r>
              <a:rPr lang="en-US" dirty="0"/>
              <a:t> de </a:t>
            </a:r>
            <a:r>
              <a:rPr lang="en-US" dirty="0" err="1"/>
              <a:t>perder</a:t>
            </a:r>
            <a:r>
              <a:rPr lang="en-US" dirty="0"/>
              <a:t> </a:t>
            </a:r>
            <a:r>
              <a:rPr lang="en-US" dirty="0" err="1"/>
              <a:t>detalles</a:t>
            </a:r>
            <a:r>
              <a:rPr lang="en-US" dirty="0"/>
              <a:t> </a:t>
            </a:r>
            <a:r>
              <a:rPr lang="en-US" dirty="0" err="1"/>
              <a:t>críticos</a:t>
            </a:r>
            <a:r>
              <a:rPr lang="en-US" dirty="0"/>
              <a:t> para las</a:t>
            </a:r>
          </a:p>
          <a:p>
            <a:r>
              <a:rPr lang="en-US" dirty="0" err="1"/>
              <a:t>investigaciones</a:t>
            </a:r>
            <a:r>
              <a:rPr lang="en-US" dirty="0"/>
              <a:t>, o la </a:t>
            </a:r>
            <a:r>
              <a:rPr lang="en-US" dirty="0" err="1"/>
              <a:t>incapacidad</a:t>
            </a:r>
            <a:r>
              <a:rPr lang="en-US" dirty="0"/>
              <a:t> de </a:t>
            </a:r>
            <a:r>
              <a:rPr lang="en-US" dirty="0" err="1"/>
              <a:t>retener</a:t>
            </a:r>
            <a:r>
              <a:rPr lang="en-US" dirty="0"/>
              <a:t> el material </a:t>
            </a:r>
            <a:r>
              <a:rPr lang="en-US" dirty="0" err="1"/>
              <a:t>grabado</a:t>
            </a:r>
            <a:r>
              <a:rPr lang="en-US" dirty="0"/>
              <a:t> el </a:t>
            </a:r>
            <a:r>
              <a:rPr lang="en-US" dirty="0" err="1"/>
              <a:t>tiempo</a:t>
            </a:r>
            <a:r>
              <a:rPr lang="en-US" dirty="0"/>
              <a:t> </a:t>
            </a:r>
            <a:r>
              <a:rPr lang="en-US" dirty="0" err="1"/>
              <a:t>suficiente</a:t>
            </a:r>
            <a:r>
              <a:rPr lang="en-US" dirty="0"/>
              <a:t> para un</a:t>
            </a:r>
          </a:p>
          <a:p>
            <a:r>
              <a:rPr lang="en-US" dirty="0" err="1"/>
              <a:t>análisis</a:t>
            </a:r>
            <a:r>
              <a:rPr lang="en-US" dirty="0"/>
              <a:t> </a:t>
            </a:r>
            <a:r>
              <a:rPr lang="en-US" dirty="0" err="1"/>
              <a:t>completo</a:t>
            </a:r>
            <a:r>
              <a:rPr lang="en-US" dirty="0"/>
              <a:t> y </a:t>
            </a:r>
            <a:r>
              <a:rPr lang="en-US" dirty="0" err="1"/>
              <a:t>exhaustivo</a:t>
            </a:r>
            <a:r>
              <a:rPr lang="en-US" dirty="0"/>
              <a:t>. </a:t>
            </a:r>
            <a:r>
              <a:rPr lang="en-US" dirty="0" err="1"/>
              <a:t>Sería</a:t>
            </a:r>
            <a:r>
              <a:rPr lang="en-US" dirty="0"/>
              <a:t> una </a:t>
            </a:r>
            <a:r>
              <a:rPr lang="en-US" dirty="0" err="1"/>
              <a:t>ironía</a:t>
            </a:r>
            <a:r>
              <a:rPr lang="en-US" dirty="0"/>
              <a:t> </a:t>
            </a:r>
            <a:r>
              <a:rPr lang="en-US" dirty="0" err="1"/>
              <a:t>si</a:t>
            </a:r>
            <a:r>
              <a:rPr lang="en-US" dirty="0"/>
              <a:t> la </a:t>
            </a:r>
            <a:r>
              <a:rPr lang="en-US" dirty="0" err="1"/>
              <a:t>calidad</a:t>
            </a:r>
            <a:r>
              <a:rPr lang="en-US" dirty="0"/>
              <a:t> de las </a:t>
            </a:r>
            <a:r>
              <a:rPr lang="en-US" dirty="0" err="1"/>
              <a:t>cámaras</a:t>
            </a:r>
            <a:r>
              <a:rPr lang="en-US" dirty="0"/>
              <a:t> de </a:t>
            </a:r>
            <a:r>
              <a:rPr lang="en-US" dirty="0" err="1"/>
              <a:t>vigilancia</a:t>
            </a:r>
            <a:r>
              <a:rPr lang="en-US" dirty="0"/>
              <a:t> </a:t>
            </a:r>
            <a:r>
              <a:rPr lang="en-US" dirty="0" err="1"/>
              <a:t>resultara</a:t>
            </a:r>
            <a:endParaRPr lang="en-US" dirty="0"/>
          </a:p>
          <a:p>
            <a:r>
              <a:rPr lang="en-US" dirty="0" err="1"/>
              <a:t>en</a:t>
            </a:r>
            <a:r>
              <a:rPr lang="en-US" dirty="0"/>
              <a:t> </a:t>
            </a:r>
            <a:r>
              <a:rPr lang="en-US" dirty="0" err="1"/>
              <a:t>demandas</a:t>
            </a:r>
            <a:r>
              <a:rPr lang="en-US" dirty="0"/>
              <a:t> de </a:t>
            </a:r>
            <a:r>
              <a:rPr lang="en-US" dirty="0" err="1"/>
              <a:t>datos</a:t>
            </a:r>
            <a:r>
              <a:rPr lang="en-US" dirty="0"/>
              <a:t> tan </a:t>
            </a:r>
            <a:r>
              <a:rPr lang="en-US" dirty="0" err="1"/>
              <a:t>altas</a:t>
            </a:r>
            <a:r>
              <a:rPr lang="en-US" dirty="0"/>
              <a:t> que </a:t>
            </a:r>
            <a:r>
              <a:rPr lang="en-US" dirty="0" err="1"/>
              <a:t>pocos</a:t>
            </a:r>
            <a:r>
              <a:rPr lang="en-US" dirty="0"/>
              <a:t> </a:t>
            </a:r>
            <a:r>
              <a:rPr lang="en-US" dirty="0" err="1"/>
              <a:t>pudieran</a:t>
            </a:r>
            <a:r>
              <a:rPr lang="en-US" dirty="0"/>
              <a:t> </a:t>
            </a:r>
            <a:r>
              <a:rPr lang="en-US" dirty="0" err="1"/>
              <a:t>darse</a:t>
            </a:r>
            <a:r>
              <a:rPr lang="en-US" dirty="0"/>
              <a:t> el </a:t>
            </a:r>
            <a:r>
              <a:rPr lang="en-US" dirty="0" err="1"/>
              <a:t>lujo</a:t>
            </a:r>
            <a:r>
              <a:rPr lang="en-US" dirty="0"/>
              <a:t> de </a:t>
            </a:r>
            <a:r>
              <a:rPr lang="en-US" dirty="0" err="1"/>
              <a:t>aprovechar</a:t>
            </a:r>
            <a:r>
              <a:rPr lang="en-US" dirty="0"/>
              <a:t> sus </a:t>
            </a:r>
            <a:r>
              <a:rPr lang="en-US" dirty="0" err="1"/>
              <a:t>beneficios</a:t>
            </a:r>
            <a:r>
              <a:rPr lang="en-US" dirty="0"/>
              <a:t>.</a:t>
            </a:r>
          </a:p>
          <a:p>
            <a:r>
              <a:rPr lang="en-US" dirty="0"/>
              <a:t>¿Como </a:t>
            </a:r>
            <a:r>
              <a:rPr lang="en-US" dirty="0" err="1"/>
              <a:t>abordaría</a:t>
            </a:r>
            <a:r>
              <a:rPr lang="en-US" dirty="0"/>
              <a:t> la </a:t>
            </a:r>
            <a:r>
              <a:rPr lang="en-US" dirty="0" err="1"/>
              <a:t>compresión</a:t>
            </a:r>
            <a:r>
              <a:rPr lang="en-US" dirty="0"/>
              <a:t> de video </a:t>
            </a:r>
            <a:r>
              <a:rPr lang="en-US" dirty="0" err="1"/>
              <a:t>inteligente</a:t>
            </a:r>
            <a:r>
              <a:rPr lang="en-US" dirty="0"/>
              <a:t> </a:t>
            </a:r>
            <a:r>
              <a:rPr lang="en-US" dirty="0" err="1"/>
              <a:t>su</a:t>
            </a:r>
            <a:r>
              <a:rPr lang="en-US" dirty="0"/>
              <a:t> </a:t>
            </a:r>
            <a:r>
              <a:rPr lang="en-US" dirty="0" err="1"/>
              <a:t>proyecto</a:t>
            </a:r>
            <a:r>
              <a:rPr lang="en-US" dirty="0"/>
              <a:t> de </a:t>
            </a:r>
            <a:r>
              <a:rPr lang="en-US" dirty="0" err="1"/>
              <a:t>investigación</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12</a:t>
            </a:fld>
            <a:endParaRPr lang="es-ES"/>
          </a:p>
        </p:txBody>
      </p:sp>
    </p:spTree>
    <p:extLst>
      <p:ext uri="{BB962C8B-B14F-4D97-AF65-F5344CB8AC3E}">
        <p14:creationId xmlns:p14="http://schemas.microsoft.com/office/powerpoint/2010/main" val="404450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SEGUNDA PREGUNTA</a:t>
            </a:r>
          </a:p>
          <a:p>
            <a:r>
              <a:rPr lang="en-US" dirty="0"/>
              <a:t>Los </a:t>
            </a:r>
            <a:r>
              <a:rPr lang="en-US" dirty="0" err="1"/>
              <a:t>sistemas</a:t>
            </a:r>
            <a:r>
              <a:rPr lang="en-US" dirty="0"/>
              <a:t> de </a:t>
            </a:r>
            <a:r>
              <a:rPr lang="en-US" dirty="0" err="1"/>
              <a:t>vigilancia</a:t>
            </a:r>
            <a:r>
              <a:rPr lang="en-US" dirty="0"/>
              <a:t> </a:t>
            </a:r>
            <a:r>
              <a:rPr lang="en-US" dirty="0" err="1"/>
              <a:t>urbana</a:t>
            </a:r>
            <a:r>
              <a:rPr lang="en-US" dirty="0"/>
              <a:t> </a:t>
            </a:r>
            <a:r>
              <a:rPr lang="en-US" dirty="0" err="1"/>
              <a:t>pueden</a:t>
            </a:r>
            <a:r>
              <a:rPr lang="en-US" dirty="0"/>
              <a:t> </a:t>
            </a:r>
            <a:r>
              <a:rPr lang="en-US" dirty="0" err="1"/>
              <a:t>desempeñar</a:t>
            </a:r>
            <a:r>
              <a:rPr lang="en-US" dirty="0"/>
              <a:t> </a:t>
            </a:r>
            <a:r>
              <a:rPr lang="en-US" dirty="0" err="1"/>
              <a:t>funciones</a:t>
            </a:r>
            <a:r>
              <a:rPr lang="en-US" dirty="0"/>
              <a:t> </a:t>
            </a:r>
            <a:r>
              <a:rPr lang="en-US" dirty="0" err="1"/>
              <a:t>diferentes</a:t>
            </a:r>
            <a:r>
              <a:rPr lang="en-US" dirty="0"/>
              <a:t>, lo que se debe a la</a:t>
            </a:r>
          </a:p>
          <a:p>
            <a:r>
              <a:rPr lang="en-US" dirty="0" err="1"/>
              <a:t>compleja</a:t>
            </a:r>
            <a:r>
              <a:rPr lang="en-US" dirty="0"/>
              <a:t> </a:t>
            </a:r>
            <a:r>
              <a:rPr lang="en-US" dirty="0" err="1"/>
              <a:t>naturaleza</a:t>
            </a:r>
            <a:r>
              <a:rPr lang="en-US" dirty="0"/>
              <a:t> de las </a:t>
            </a:r>
            <a:r>
              <a:rPr lang="en-US" dirty="0" err="1"/>
              <a:t>imágenes</a:t>
            </a:r>
            <a:r>
              <a:rPr lang="en-US" dirty="0"/>
              <a:t> </a:t>
            </a:r>
            <a:r>
              <a:rPr lang="en-US" dirty="0" err="1"/>
              <a:t>captada</a:t>
            </a:r>
            <a:r>
              <a:rPr lang="en-US" dirty="0"/>
              <a:t> por las </a:t>
            </a:r>
            <a:r>
              <a:rPr lang="en-US" dirty="0" err="1"/>
              <a:t>cámaras</a:t>
            </a:r>
            <a:r>
              <a:rPr lang="en-US" dirty="0"/>
              <a:t>, que </a:t>
            </a:r>
            <a:r>
              <a:rPr lang="en-US" dirty="0" err="1"/>
              <a:t>consisten</a:t>
            </a:r>
            <a:r>
              <a:rPr lang="en-US" dirty="0"/>
              <a:t> </a:t>
            </a:r>
            <a:r>
              <a:rPr lang="en-US" dirty="0" err="1"/>
              <a:t>en</a:t>
            </a:r>
            <a:r>
              <a:rPr lang="en-US" dirty="0"/>
              <a:t> </a:t>
            </a:r>
            <a:r>
              <a:rPr lang="en-US" dirty="0" err="1"/>
              <a:t>eventos</a:t>
            </a:r>
            <a:r>
              <a:rPr lang="en-US" dirty="0"/>
              <a:t> y sus</a:t>
            </a:r>
          </a:p>
          <a:p>
            <a:r>
              <a:rPr lang="en-US" dirty="0" err="1"/>
              <a:t>secuencias</a:t>
            </a:r>
            <a:r>
              <a:rPr lang="en-US" dirty="0"/>
              <a:t>, </a:t>
            </a:r>
            <a:r>
              <a:rPr lang="en-US" dirty="0" err="1"/>
              <a:t>espacios</a:t>
            </a:r>
            <a:r>
              <a:rPr lang="en-US" dirty="0"/>
              <a:t>, personas, </a:t>
            </a:r>
            <a:r>
              <a:rPr lang="en-US" dirty="0" err="1"/>
              <a:t>objetos</a:t>
            </a:r>
            <a:r>
              <a:rPr lang="en-US" dirty="0"/>
              <a:t> </a:t>
            </a:r>
            <a:r>
              <a:rPr lang="en-US" dirty="0" err="1"/>
              <a:t>materiales</a:t>
            </a:r>
            <a:r>
              <a:rPr lang="en-US" dirty="0"/>
              <a:t> y sus </a:t>
            </a:r>
            <a:r>
              <a:rPr lang="en-US" dirty="0" err="1"/>
              <a:t>cambios</a:t>
            </a:r>
            <a:r>
              <a:rPr lang="en-US" dirty="0"/>
              <a:t> </a:t>
            </a:r>
            <a:r>
              <a:rPr lang="en-US" dirty="0" err="1"/>
              <a:t>dinámicos</a:t>
            </a:r>
            <a:r>
              <a:rPr lang="en-US" dirty="0"/>
              <a:t> </a:t>
            </a:r>
            <a:r>
              <a:rPr lang="en-US" dirty="0" err="1"/>
              <a:t>en</a:t>
            </a:r>
            <a:r>
              <a:rPr lang="en-US" dirty="0"/>
              <a:t> el </a:t>
            </a:r>
            <a:r>
              <a:rPr lang="en-US" dirty="0" err="1"/>
              <a:t>tiempo</a:t>
            </a:r>
            <a:r>
              <a:rPr lang="en-US" dirty="0"/>
              <a:t> y el</a:t>
            </a:r>
          </a:p>
          <a:p>
            <a:r>
              <a:rPr lang="en-US" dirty="0" err="1"/>
              <a:t>espacio</a:t>
            </a:r>
            <a:r>
              <a:rPr lang="en-US" dirty="0"/>
              <a:t>. </a:t>
            </a:r>
            <a:r>
              <a:rPr lang="en-US" dirty="0" err="1"/>
              <a:t>Según</a:t>
            </a:r>
            <a:r>
              <a:rPr lang="en-US" dirty="0"/>
              <a:t> la </a:t>
            </a:r>
            <a:r>
              <a:rPr lang="en-US" dirty="0" err="1"/>
              <a:t>aplicación</a:t>
            </a:r>
            <a:r>
              <a:rPr lang="en-US" dirty="0"/>
              <a:t> de la </a:t>
            </a:r>
            <a:r>
              <a:rPr lang="en-US" dirty="0" err="1"/>
              <a:t>videovigilancia</a:t>
            </a:r>
            <a:r>
              <a:rPr lang="en-US" dirty="0"/>
              <a:t>, hay </a:t>
            </a:r>
            <a:r>
              <a:rPr lang="en-US" dirty="0" err="1"/>
              <a:t>tres</a:t>
            </a:r>
            <a:r>
              <a:rPr lang="en-US" dirty="0"/>
              <a:t> </a:t>
            </a:r>
            <a:r>
              <a:rPr lang="en-US" dirty="0" err="1"/>
              <a:t>funciones</a:t>
            </a:r>
            <a:r>
              <a:rPr lang="en-US" dirty="0"/>
              <a:t> </a:t>
            </a:r>
            <a:r>
              <a:rPr lang="en-US" dirty="0" err="1"/>
              <a:t>básicas</a:t>
            </a:r>
            <a:r>
              <a:rPr lang="en-US" dirty="0"/>
              <a:t> </a:t>
            </a:r>
            <a:r>
              <a:rPr lang="en-US" dirty="0" err="1"/>
              <a:t>en</a:t>
            </a:r>
            <a:r>
              <a:rPr lang="en-US" dirty="0"/>
              <a:t> el </a:t>
            </a:r>
            <a:r>
              <a:rPr lang="en-US" dirty="0" err="1"/>
              <a:t>ámbito</a:t>
            </a:r>
            <a:r>
              <a:rPr lang="en-US" dirty="0"/>
              <a:t> de la</a:t>
            </a:r>
          </a:p>
          <a:p>
            <a:r>
              <a:rPr lang="en-US" dirty="0" err="1"/>
              <a:t>seguridad</a:t>
            </a:r>
            <a:r>
              <a:rPr lang="en-US" dirty="0"/>
              <a:t> y el </a:t>
            </a:r>
            <a:r>
              <a:rPr lang="en-US" dirty="0" err="1"/>
              <a:t>orden</a:t>
            </a:r>
            <a:r>
              <a:rPr lang="en-US" dirty="0"/>
              <a:t> </a:t>
            </a:r>
            <a:r>
              <a:rPr lang="en-US" dirty="0" err="1"/>
              <a:t>públicos</a:t>
            </a:r>
            <a:r>
              <a:rPr lang="en-US" dirty="0"/>
              <a:t>: la </a:t>
            </a:r>
            <a:r>
              <a:rPr lang="en-US" dirty="0" err="1"/>
              <a:t>protección</a:t>
            </a:r>
            <a:r>
              <a:rPr lang="en-US" dirty="0"/>
              <a:t> y la </a:t>
            </a:r>
            <a:r>
              <a:rPr lang="en-US" dirty="0" err="1"/>
              <a:t>prevención</a:t>
            </a:r>
            <a:r>
              <a:rPr lang="en-US" dirty="0"/>
              <a:t>, la </a:t>
            </a:r>
            <a:r>
              <a:rPr lang="en-US" dirty="0" err="1"/>
              <a:t>detección</a:t>
            </a:r>
            <a:r>
              <a:rPr lang="en-US" dirty="0"/>
              <a:t> y la </a:t>
            </a:r>
            <a:r>
              <a:rPr lang="en-US" dirty="0" err="1"/>
              <a:t>recogida</a:t>
            </a:r>
            <a:r>
              <a:rPr lang="en-US" dirty="0"/>
              <a:t> de </a:t>
            </a:r>
            <a:r>
              <a:rPr lang="en-US" dirty="0" err="1"/>
              <a:t>pruebas</a:t>
            </a:r>
            <a:r>
              <a:rPr lang="en-US" dirty="0"/>
              <a:t>.</a:t>
            </a:r>
          </a:p>
          <a:p>
            <a:r>
              <a:rPr lang="en-US" dirty="0"/>
              <a:t>La </a:t>
            </a:r>
            <a:r>
              <a:rPr lang="en-US" dirty="0" err="1"/>
              <a:t>primera</a:t>
            </a:r>
            <a:r>
              <a:rPr lang="en-US" dirty="0"/>
              <a:t> </a:t>
            </a:r>
            <a:r>
              <a:rPr lang="en-US" dirty="0" err="1"/>
              <a:t>función</a:t>
            </a:r>
            <a:r>
              <a:rPr lang="en-US" dirty="0"/>
              <a:t> </a:t>
            </a:r>
            <a:r>
              <a:rPr lang="en-US" dirty="0" err="1"/>
              <a:t>implica</a:t>
            </a:r>
            <a:r>
              <a:rPr lang="en-US" dirty="0"/>
              <a:t> la </a:t>
            </a:r>
            <a:r>
              <a:rPr lang="en-US" dirty="0" err="1"/>
              <a:t>disuasión</a:t>
            </a:r>
            <a:r>
              <a:rPr lang="en-US" dirty="0"/>
              <a:t> de los </a:t>
            </a:r>
            <a:r>
              <a:rPr lang="en-US" dirty="0" err="1"/>
              <a:t>posibles</a:t>
            </a:r>
            <a:r>
              <a:rPr lang="en-US" dirty="0"/>
              <a:t> </a:t>
            </a:r>
            <a:r>
              <a:rPr lang="en-US" dirty="0" err="1"/>
              <a:t>autores</a:t>
            </a:r>
            <a:r>
              <a:rPr lang="en-US" dirty="0"/>
              <a:t> de </a:t>
            </a:r>
            <a:r>
              <a:rPr lang="en-US" dirty="0" err="1"/>
              <a:t>delitos</a:t>
            </a:r>
            <a:r>
              <a:rPr lang="en-US" dirty="0"/>
              <a:t> y </a:t>
            </a:r>
            <a:r>
              <a:rPr lang="en-US" dirty="0" err="1"/>
              <a:t>faltas</a:t>
            </a:r>
            <a:r>
              <a:rPr lang="en-US" dirty="0"/>
              <a:t>. Se </a:t>
            </a:r>
            <a:r>
              <a:rPr lang="en-US" dirty="0" err="1"/>
              <a:t>basa</a:t>
            </a:r>
            <a:r>
              <a:rPr lang="en-US" dirty="0"/>
              <a:t> </a:t>
            </a:r>
            <a:r>
              <a:rPr lang="en-US" dirty="0" err="1"/>
              <a:t>en</a:t>
            </a:r>
            <a:r>
              <a:rPr lang="en-US" dirty="0"/>
              <a:t> la</a:t>
            </a:r>
          </a:p>
          <a:p>
            <a:r>
              <a:rPr lang="en-US" dirty="0" err="1"/>
              <a:t>creencia</a:t>
            </a:r>
            <a:r>
              <a:rPr lang="en-US" dirty="0"/>
              <a:t> de que las personas son </a:t>
            </a:r>
            <a:r>
              <a:rPr lang="en-US" dirty="0" err="1"/>
              <a:t>racionales</a:t>
            </a:r>
            <a:r>
              <a:rPr lang="en-US" dirty="0"/>
              <a:t> y </a:t>
            </a:r>
            <a:r>
              <a:rPr lang="en-US" dirty="0" err="1"/>
              <a:t>calculan</a:t>
            </a:r>
            <a:r>
              <a:rPr lang="en-US" dirty="0"/>
              <a:t> los </a:t>
            </a:r>
            <a:r>
              <a:rPr lang="en-US" dirty="0" err="1"/>
              <a:t>riesgos</a:t>
            </a:r>
            <a:r>
              <a:rPr lang="en-US" dirty="0"/>
              <a:t> que </a:t>
            </a:r>
            <a:r>
              <a:rPr lang="en-US" dirty="0" err="1"/>
              <a:t>implican</a:t>
            </a:r>
            <a:r>
              <a:rPr lang="en-US" dirty="0"/>
              <a:t> sus </a:t>
            </a:r>
            <a:r>
              <a:rPr lang="en-US" dirty="0" err="1"/>
              <a:t>acciones</a:t>
            </a:r>
            <a:r>
              <a:rPr lang="en-US" dirty="0"/>
              <a:t>, y</a:t>
            </a:r>
          </a:p>
          <a:p>
            <a:r>
              <a:rPr lang="en-US" dirty="0" err="1"/>
              <a:t>debido</a:t>
            </a:r>
            <a:r>
              <a:rPr lang="en-US" dirty="0"/>
              <a:t> a la </a:t>
            </a:r>
            <a:r>
              <a:rPr lang="en-US" dirty="0" err="1"/>
              <a:t>presencia</a:t>
            </a:r>
            <a:r>
              <a:rPr lang="en-US" dirty="0"/>
              <a:t> de una </a:t>
            </a:r>
            <a:r>
              <a:rPr lang="en-US" dirty="0" err="1"/>
              <a:t>cámara</a:t>
            </a:r>
            <a:r>
              <a:rPr lang="en-US" dirty="0"/>
              <a:t> </a:t>
            </a:r>
            <a:r>
              <a:rPr lang="en-US" dirty="0" err="1"/>
              <a:t>renunciarán</a:t>
            </a:r>
            <a:r>
              <a:rPr lang="en-US" dirty="0"/>
              <a:t> a sus planes </a:t>
            </a:r>
            <a:r>
              <a:rPr lang="en-US" dirty="0" err="1"/>
              <a:t>criminales</a:t>
            </a:r>
            <a:r>
              <a:rPr lang="en-US" dirty="0"/>
              <a:t>. La </a:t>
            </a:r>
            <a:r>
              <a:rPr lang="en-US" dirty="0" err="1"/>
              <a:t>función</a:t>
            </a:r>
            <a:r>
              <a:rPr lang="en-US" dirty="0"/>
              <a:t> de </a:t>
            </a:r>
            <a:r>
              <a:rPr lang="en-US" dirty="0" err="1"/>
              <a:t>detección</a:t>
            </a:r>
            <a:r>
              <a:rPr lang="en-US" dirty="0"/>
              <a:t>,</a:t>
            </a:r>
          </a:p>
          <a:p>
            <a:endParaRPr lang="en-US" dirty="0"/>
          </a:p>
          <a:p>
            <a:r>
              <a:rPr lang="en-US" dirty="0"/>
              <a:t>a </a:t>
            </a:r>
            <a:r>
              <a:rPr lang="en-US" dirty="0" err="1"/>
              <a:t>través</a:t>
            </a:r>
            <a:r>
              <a:rPr lang="en-US" dirty="0"/>
              <a:t> de la </a:t>
            </a:r>
            <a:r>
              <a:rPr lang="en-US" dirty="0" err="1"/>
              <a:t>grabación</a:t>
            </a:r>
            <a:r>
              <a:rPr lang="en-US" dirty="0"/>
              <a:t> de </a:t>
            </a:r>
            <a:r>
              <a:rPr lang="en-US" dirty="0" err="1"/>
              <a:t>eventos</a:t>
            </a:r>
            <a:r>
              <a:rPr lang="en-US" dirty="0"/>
              <a:t> y </a:t>
            </a:r>
            <a:r>
              <a:rPr lang="en-US" dirty="0" err="1"/>
              <a:t>todo</a:t>
            </a:r>
            <a:r>
              <a:rPr lang="en-US" dirty="0"/>
              <a:t> </a:t>
            </a:r>
            <a:r>
              <a:rPr lang="en-US" dirty="0" err="1"/>
              <a:t>tipo</a:t>
            </a:r>
            <a:r>
              <a:rPr lang="en-US" dirty="0"/>
              <a:t> de </a:t>
            </a:r>
            <a:r>
              <a:rPr lang="en-US" dirty="0" err="1"/>
              <a:t>comportamiento</a:t>
            </a:r>
            <a:r>
              <a:rPr lang="en-US" dirty="0"/>
              <a:t>, </a:t>
            </a:r>
            <a:r>
              <a:rPr lang="en-US" dirty="0" err="1"/>
              <a:t>permite</a:t>
            </a:r>
            <a:r>
              <a:rPr lang="en-US" dirty="0"/>
              <a:t> la </a:t>
            </a:r>
            <a:r>
              <a:rPr lang="en-US" dirty="0" err="1"/>
              <a:t>detección</a:t>
            </a:r>
            <a:r>
              <a:rPr lang="en-US" dirty="0"/>
              <a:t> de</a:t>
            </a:r>
          </a:p>
          <a:p>
            <a:r>
              <a:rPr lang="en-US" dirty="0" err="1"/>
              <a:t>delitos</a:t>
            </a:r>
            <a:r>
              <a:rPr lang="en-US" dirty="0"/>
              <a:t> </a:t>
            </a:r>
            <a:r>
              <a:rPr lang="en-US" dirty="0" err="1"/>
              <a:t>específicos</a:t>
            </a:r>
            <a:r>
              <a:rPr lang="en-US" dirty="0"/>
              <a:t> y la </a:t>
            </a:r>
            <a:r>
              <a:rPr lang="en-US" dirty="0" err="1"/>
              <a:t>respuesta</a:t>
            </a:r>
            <a:r>
              <a:rPr lang="en-US" dirty="0"/>
              <a:t> </a:t>
            </a:r>
            <a:r>
              <a:rPr lang="en-US" dirty="0" err="1"/>
              <a:t>inmediata</a:t>
            </a:r>
            <a:r>
              <a:rPr lang="en-US" dirty="0"/>
              <a:t> de los </a:t>
            </a:r>
            <a:r>
              <a:rPr lang="en-US" dirty="0" err="1"/>
              <a:t>organismos</a:t>
            </a:r>
            <a:r>
              <a:rPr lang="en-US" dirty="0"/>
              <a:t> </a:t>
            </a:r>
            <a:r>
              <a:rPr lang="en-US" dirty="0" err="1"/>
              <a:t>autorizados</a:t>
            </a:r>
            <a:r>
              <a:rPr lang="en-US" dirty="0"/>
              <a:t>. Por lo tanto, </a:t>
            </a:r>
            <a:r>
              <a:rPr lang="en-US" dirty="0" err="1"/>
              <a:t>brinda</a:t>
            </a:r>
            <a:r>
              <a:rPr lang="en-US" dirty="0"/>
              <a:t> la</a:t>
            </a:r>
          </a:p>
          <a:p>
            <a:r>
              <a:rPr lang="en-US" dirty="0" err="1"/>
              <a:t>posibilidad</a:t>
            </a:r>
            <a:r>
              <a:rPr lang="en-US" dirty="0"/>
              <a:t> de </a:t>
            </a:r>
            <a:r>
              <a:rPr lang="en-US" dirty="0" err="1"/>
              <a:t>determinar</a:t>
            </a:r>
            <a:r>
              <a:rPr lang="en-US" dirty="0"/>
              <a:t> la </a:t>
            </a:r>
            <a:r>
              <a:rPr lang="en-US" dirty="0" err="1"/>
              <a:t>ocurrencia</a:t>
            </a:r>
            <a:r>
              <a:rPr lang="en-US" dirty="0"/>
              <a:t> de un </a:t>
            </a:r>
            <a:r>
              <a:rPr lang="en-US" dirty="0" err="1"/>
              <a:t>evento</a:t>
            </a:r>
            <a:r>
              <a:rPr lang="en-US" dirty="0"/>
              <a:t> que </a:t>
            </a:r>
            <a:r>
              <a:rPr lang="en-US" dirty="0" err="1"/>
              <a:t>puede</a:t>
            </a:r>
            <a:r>
              <a:rPr lang="en-US" dirty="0"/>
              <a:t> ser </a:t>
            </a:r>
            <a:r>
              <a:rPr lang="en-US" dirty="0" err="1"/>
              <a:t>considerado</a:t>
            </a:r>
            <a:r>
              <a:rPr lang="en-US" dirty="0"/>
              <a:t> </a:t>
            </a:r>
            <a:r>
              <a:rPr lang="en-US" dirty="0" err="1"/>
              <a:t>como</a:t>
            </a:r>
            <a:r>
              <a:rPr lang="en-US" dirty="0"/>
              <a:t> un </a:t>
            </a:r>
            <a:r>
              <a:rPr lang="en-US" dirty="0" err="1"/>
              <a:t>delito</a:t>
            </a:r>
            <a:r>
              <a:rPr lang="en-US" dirty="0"/>
              <a:t> y</a:t>
            </a:r>
          </a:p>
          <a:p>
            <a:r>
              <a:rPr lang="en-US" dirty="0"/>
              <a:t>registrar el </a:t>
            </a:r>
            <a:r>
              <a:rPr lang="en-US" dirty="0" err="1"/>
              <a:t>comportamiento</a:t>
            </a:r>
            <a:r>
              <a:rPr lang="en-US" dirty="0"/>
              <a:t> de las personas que </a:t>
            </a:r>
            <a:r>
              <a:rPr lang="en-US" dirty="0" err="1"/>
              <a:t>participan</a:t>
            </a:r>
            <a:r>
              <a:rPr lang="en-US" dirty="0"/>
              <a:t> </a:t>
            </a:r>
            <a:r>
              <a:rPr lang="en-US" dirty="0" err="1"/>
              <a:t>en</a:t>
            </a:r>
            <a:r>
              <a:rPr lang="en-US" dirty="0"/>
              <a:t> </a:t>
            </a:r>
            <a:r>
              <a:rPr lang="en-US" dirty="0" err="1"/>
              <a:t>tal</a:t>
            </a:r>
            <a:r>
              <a:rPr lang="en-US" dirty="0"/>
              <a:t> </a:t>
            </a:r>
            <a:r>
              <a:rPr lang="en-US" dirty="0" err="1"/>
              <a:t>evento</a:t>
            </a:r>
            <a:r>
              <a:rPr lang="en-US" dirty="0"/>
              <a:t> y la forma </a:t>
            </a:r>
            <a:r>
              <a:rPr lang="en-US" dirty="0" err="1"/>
              <a:t>en</a:t>
            </a:r>
            <a:r>
              <a:rPr lang="en-US" dirty="0"/>
              <a:t> que los</a:t>
            </a:r>
          </a:p>
          <a:p>
            <a:r>
              <a:rPr lang="en-US" dirty="0" err="1"/>
              <a:t>autores</a:t>
            </a:r>
            <a:r>
              <a:rPr lang="en-US" dirty="0"/>
              <a:t> </a:t>
            </a:r>
            <a:r>
              <a:rPr lang="en-US" dirty="0" err="1"/>
              <a:t>actuaron</a:t>
            </a:r>
            <a:r>
              <a:rPr lang="en-US" dirty="0"/>
              <a:t>. La </a:t>
            </a:r>
            <a:r>
              <a:rPr lang="en-US" dirty="0" err="1"/>
              <a:t>función</a:t>
            </a:r>
            <a:r>
              <a:rPr lang="en-US" dirty="0"/>
              <a:t> de </a:t>
            </a:r>
            <a:r>
              <a:rPr lang="en-US" dirty="0" err="1"/>
              <a:t>reunión</a:t>
            </a:r>
            <a:r>
              <a:rPr lang="en-US" dirty="0"/>
              <a:t> de </a:t>
            </a:r>
            <a:r>
              <a:rPr lang="en-US" dirty="0" err="1"/>
              <a:t>pruebas</a:t>
            </a:r>
            <a:r>
              <a:rPr lang="en-US" dirty="0"/>
              <a:t>, por </a:t>
            </a:r>
            <a:r>
              <a:rPr lang="en-US" dirty="0" err="1"/>
              <a:t>otra</a:t>
            </a:r>
            <a:r>
              <a:rPr lang="en-US" dirty="0"/>
              <a:t> </a:t>
            </a:r>
            <a:r>
              <a:rPr lang="en-US" dirty="0" err="1"/>
              <a:t>parte</a:t>
            </a:r>
            <a:r>
              <a:rPr lang="en-US" dirty="0"/>
              <a:t>, indica la </a:t>
            </a:r>
            <a:r>
              <a:rPr lang="en-US" dirty="0" err="1"/>
              <a:t>posibilidad</a:t>
            </a:r>
            <a:r>
              <a:rPr lang="en-US" dirty="0"/>
              <a:t> de </a:t>
            </a:r>
            <a:r>
              <a:rPr lang="en-US" dirty="0" err="1"/>
              <a:t>tratar</a:t>
            </a:r>
            <a:endParaRPr lang="en-US" dirty="0"/>
          </a:p>
          <a:p>
            <a:r>
              <a:rPr lang="en-US" dirty="0"/>
              <a:t>de </a:t>
            </a:r>
            <a:r>
              <a:rPr lang="en-US" dirty="0" err="1"/>
              <a:t>identificar</a:t>
            </a:r>
            <a:r>
              <a:rPr lang="en-US" dirty="0"/>
              <a:t> </a:t>
            </a:r>
            <a:r>
              <a:rPr lang="en-US" dirty="0" err="1"/>
              <a:t>grupos</a:t>
            </a:r>
            <a:r>
              <a:rPr lang="en-US" dirty="0"/>
              <a:t> o personas </a:t>
            </a:r>
            <a:r>
              <a:rPr lang="en-US" dirty="0" err="1"/>
              <a:t>individuales</a:t>
            </a:r>
            <a:r>
              <a:rPr lang="en-US" dirty="0"/>
              <a:t> y </a:t>
            </a:r>
            <a:r>
              <a:rPr lang="en-US" dirty="0" err="1"/>
              <a:t>objetos</a:t>
            </a:r>
            <a:r>
              <a:rPr lang="en-US" dirty="0"/>
              <a:t> </a:t>
            </a:r>
            <a:r>
              <a:rPr lang="en-US" dirty="0" err="1"/>
              <a:t>materiales</a:t>
            </a:r>
            <a:r>
              <a:rPr lang="en-US" dirty="0"/>
              <a:t> </a:t>
            </a:r>
            <a:r>
              <a:rPr lang="en-US" dirty="0" err="1"/>
              <a:t>sobre</a:t>
            </a:r>
            <a:r>
              <a:rPr lang="en-US" dirty="0"/>
              <a:t> la base de un conjunto de</a:t>
            </a:r>
          </a:p>
          <a:p>
            <a:r>
              <a:rPr lang="en-US" dirty="0" err="1"/>
              <a:t>imágenes</a:t>
            </a:r>
            <a:r>
              <a:rPr lang="en-US" dirty="0"/>
              <a:t> </a:t>
            </a:r>
            <a:r>
              <a:rPr lang="en-US" dirty="0" err="1"/>
              <a:t>grabadas</a:t>
            </a:r>
            <a:r>
              <a:rPr lang="en-US" dirty="0"/>
              <a:t> del </a:t>
            </a:r>
            <a:r>
              <a:rPr lang="en-US" dirty="0" err="1"/>
              <a:t>lugar</a:t>
            </a:r>
            <a:r>
              <a:rPr lang="en-US" dirty="0"/>
              <a:t> de un </a:t>
            </a:r>
            <a:r>
              <a:rPr lang="en-US" dirty="0" err="1"/>
              <a:t>acontecimiento</a:t>
            </a:r>
            <a:r>
              <a:rPr lang="en-US" dirty="0"/>
              <a:t> </a:t>
            </a:r>
            <a:r>
              <a:rPr lang="en-US" dirty="0" err="1"/>
              <a:t>registrado</a:t>
            </a:r>
            <a:r>
              <a:rPr lang="en-US" dirty="0"/>
              <a:t> por un </a:t>
            </a:r>
            <a:r>
              <a:rPr lang="en-US" dirty="0" err="1"/>
              <a:t>sistema</a:t>
            </a:r>
            <a:r>
              <a:rPr lang="en-US" dirty="0"/>
              <a:t> de </a:t>
            </a:r>
            <a:r>
              <a:rPr lang="en-US" dirty="0" err="1"/>
              <a:t>vigilancia</a:t>
            </a:r>
            <a:r>
              <a:rPr lang="en-US" dirty="0"/>
              <a:t> por</a:t>
            </a:r>
          </a:p>
          <a:p>
            <a:r>
              <a:rPr lang="en-US" dirty="0" err="1"/>
              <a:t>vídeo</a:t>
            </a:r>
            <a:r>
              <a:rPr lang="en-US" dirty="0"/>
              <a:t>.</a:t>
            </a:r>
          </a:p>
          <a:p>
            <a:r>
              <a:rPr lang="en-US" dirty="0"/>
              <a:t>¿Como </a:t>
            </a:r>
            <a:r>
              <a:rPr lang="en-US" dirty="0" err="1"/>
              <a:t>garantizara</a:t>
            </a:r>
            <a:r>
              <a:rPr lang="en-US" dirty="0"/>
              <a:t> </a:t>
            </a:r>
            <a:r>
              <a:rPr lang="en-US" dirty="0" err="1"/>
              <a:t>en</a:t>
            </a:r>
            <a:r>
              <a:rPr lang="en-US" dirty="0"/>
              <a:t> </a:t>
            </a:r>
            <a:r>
              <a:rPr lang="en-US" dirty="0" err="1"/>
              <a:t>su</a:t>
            </a:r>
            <a:r>
              <a:rPr lang="en-US" dirty="0"/>
              <a:t> </a:t>
            </a:r>
            <a:r>
              <a:rPr lang="en-US" dirty="0" err="1"/>
              <a:t>propuesta</a:t>
            </a:r>
            <a:r>
              <a:rPr lang="en-US" dirty="0"/>
              <a:t> la </a:t>
            </a:r>
            <a:r>
              <a:rPr lang="en-US" dirty="0" err="1"/>
              <a:t>calidad</a:t>
            </a:r>
            <a:r>
              <a:rPr lang="en-US" dirty="0"/>
              <a:t> del </a:t>
            </a:r>
            <a:r>
              <a:rPr lang="en-US" dirty="0" err="1"/>
              <a:t>contenido</a:t>
            </a:r>
            <a:r>
              <a:rPr lang="en-US" dirty="0"/>
              <a:t> para que </a:t>
            </a:r>
            <a:r>
              <a:rPr lang="en-US" dirty="0" err="1"/>
              <a:t>cumpla</a:t>
            </a:r>
            <a:r>
              <a:rPr lang="en-US" dirty="0"/>
              <a:t> con las </a:t>
            </a:r>
            <a:r>
              <a:rPr lang="en-US" dirty="0" err="1"/>
              <a:t>tres</a:t>
            </a:r>
            <a:endParaRPr lang="en-US" dirty="0"/>
          </a:p>
          <a:p>
            <a:r>
              <a:rPr lang="en-US" dirty="0" err="1"/>
              <a:t>funciones</a:t>
            </a:r>
            <a:r>
              <a:rPr lang="en-US" dirty="0"/>
              <a:t> </a:t>
            </a:r>
            <a:r>
              <a:rPr lang="en-US" dirty="0" err="1"/>
              <a:t>básicas</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13</a:t>
            </a:fld>
            <a:endParaRPr lang="es-ES"/>
          </a:p>
        </p:txBody>
      </p:sp>
    </p:spTree>
    <p:extLst>
      <p:ext uri="{BB962C8B-B14F-4D97-AF65-F5344CB8AC3E}">
        <p14:creationId xmlns:p14="http://schemas.microsoft.com/office/powerpoint/2010/main" val="327050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partir</a:t>
            </a:r>
            <a:r>
              <a:rPr lang="en-US" dirty="0"/>
              <a:t> del </a:t>
            </a:r>
            <a:r>
              <a:rPr lang="en-US" dirty="0" err="1"/>
              <a:t>título</a:t>
            </a:r>
            <a:r>
              <a:rPr lang="en-US" dirty="0"/>
              <a:t> que </a:t>
            </a:r>
            <a:r>
              <a:rPr lang="en-US" dirty="0" err="1"/>
              <a:t>plantea</a:t>
            </a:r>
            <a:r>
              <a:rPr lang="en-US" dirty="0"/>
              <a:t> </a:t>
            </a:r>
            <a:r>
              <a:rPr lang="en-US" dirty="0" err="1"/>
              <a:t>en</a:t>
            </a:r>
            <a:r>
              <a:rPr lang="en-US" dirty="0"/>
              <a:t> el </a:t>
            </a:r>
            <a:r>
              <a:rPr lang="en-US" dirty="0" err="1"/>
              <a:t>documento</a:t>
            </a:r>
            <a:r>
              <a:rPr lang="en-US" dirty="0"/>
              <a:t> </a:t>
            </a:r>
            <a:r>
              <a:rPr lang="en-US" dirty="0" err="1"/>
              <a:t>remitido</a:t>
            </a:r>
            <a:r>
              <a:rPr lang="en-US" dirty="0"/>
              <a:t>, se indica que el</a:t>
            </a:r>
          </a:p>
          <a:p>
            <a:r>
              <a:rPr lang="en-US" dirty="0" err="1"/>
              <a:t>contexto</a:t>
            </a:r>
            <a:r>
              <a:rPr lang="en-US" dirty="0"/>
              <a:t> de </a:t>
            </a:r>
            <a:r>
              <a:rPr lang="en-US" dirty="0" err="1"/>
              <a:t>su</a:t>
            </a:r>
            <a:r>
              <a:rPr lang="en-US" dirty="0"/>
              <a:t> </a:t>
            </a:r>
            <a:r>
              <a:rPr lang="en-US" dirty="0" err="1"/>
              <a:t>problema</a:t>
            </a:r>
            <a:r>
              <a:rPr lang="en-US" dirty="0"/>
              <a:t> de </a:t>
            </a:r>
            <a:r>
              <a:rPr lang="en-US" dirty="0" err="1"/>
              <a:t>investigación</a:t>
            </a:r>
            <a:r>
              <a:rPr lang="en-US" dirty="0"/>
              <a:t> </a:t>
            </a:r>
            <a:r>
              <a:rPr lang="en-US" dirty="0" err="1"/>
              <a:t>corresponde</a:t>
            </a:r>
            <a:r>
              <a:rPr lang="en-US" dirty="0"/>
              <a:t> a la </a:t>
            </a:r>
            <a:r>
              <a:rPr lang="en-US" dirty="0" err="1"/>
              <a:t>videovigilancia</a:t>
            </a:r>
            <a:endParaRPr lang="en-US" dirty="0"/>
          </a:p>
          <a:p>
            <a:r>
              <a:rPr lang="en-US" dirty="0" err="1"/>
              <a:t>urbana</a:t>
            </a:r>
            <a:r>
              <a:rPr lang="en-US" dirty="0"/>
              <a:t>. </a:t>
            </a:r>
            <a:r>
              <a:rPr lang="en-US" dirty="0" err="1"/>
              <a:t>Sírvase</a:t>
            </a:r>
            <a:r>
              <a:rPr lang="en-US" dirty="0"/>
              <a:t> </a:t>
            </a:r>
            <a:r>
              <a:rPr lang="en-US" dirty="0" err="1"/>
              <a:t>indicar</a:t>
            </a:r>
            <a:r>
              <a:rPr lang="en-US" dirty="0"/>
              <a:t>, a </a:t>
            </a:r>
            <a:r>
              <a:rPr lang="en-US" dirty="0" err="1"/>
              <a:t>partir</a:t>
            </a:r>
            <a:r>
              <a:rPr lang="en-US" dirty="0"/>
              <a:t> de </a:t>
            </a:r>
            <a:r>
              <a:rPr lang="en-US" dirty="0" err="1"/>
              <a:t>referencias</a:t>
            </a:r>
            <a:r>
              <a:rPr lang="en-US" dirty="0"/>
              <a:t> a la </a:t>
            </a:r>
            <a:r>
              <a:rPr lang="en-US" dirty="0" err="1"/>
              <a:t>literatura</a:t>
            </a:r>
            <a:r>
              <a:rPr lang="en-US" dirty="0"/>
              <a:t> </a:t>
            </a:r>
            <a:r>
              <a:rPr lang="en-US" dirty="0" err="1"/>
              <a:t>científica</a:t>
            </a:r>
            <a:r>
              <a:rPr lang="en-US" dirty="0"/>
              <a:t>,</a:t>
            </a:r>
          </a:p>
          <a:p>
            <a:r>
              <a:rPr lang="en-US" dirty="0"/>
              <a:t>¿</a:t>
            </a:r>
            <a:r>
              <a:rPr lang="en-US" dirty="0" err="1"/>
              <a:t>cuáles</a:t>
            </a:r>
            <a:r>
              <a:rPr lang="en-US" dirty="0"/>
              <a:t> son los 3 </a:t>
            </a:r>
            <a:r>
              <a:rPr lang="en-US" dirty="0" err="1"/>
              <a:t>principales</a:t>
            </a:r>
            <a:r>
              <a:rPr lang="en-US" dirty="0"/>
              <a:t> </a:t>
            </a:r>
            <a:r>
              <a:rPr lang="en-US" dirty="0" err="1"/>
              <a:t>desafíos</a:t>
            </a:r>
            <a:r>
              <a:rPr lang="en-US" dirty="0"/>
              <a:t> que </a:t>
            </a:r>
            <a:r>
              <a:rPr lang="en-US" dirty="0" err="1"/>
              <a:t>presenta</a:t>
            </a:r>
            <a:r>
              <a:rPr lang="en-US" dirty="0"/>
              <a:t> </a:t>
            </a:r>
            <a:r>
              <a:rPr lang="en-US" dirty="0" err="1"/>
              <a:t>específicamente</a:t>
            </a:r>
            <a:r>
              <a:rPr lang="en-US" dirty="0"/>
              <a:t> la</a:t>
            </a:r>
          </a:p>
          <a:p>
            <a:r>
              <a:rPr lang="en-US" dirty="0" err="1"/>
              <a:t>compresión</a:t>
            </a:r>
            <a:r>
              <a:rPr lang="en-US" dirty="0"/>
              <a:t> de video </a:t>
            </a:r>
            <a:r>
              <a:rPr lang="en-US" dirty="0" err="1"/>
              <a:t>en</a:t>
            </a:r>
            <a:r>
              <a:rPr lang="en-US" dirty="0"/>
              <a:t> </a:t>
            </a:r>
            <a:r>
              <a:rPr lang="en-US" dirty="0" err="1"/>
              <a:t>este</a:t>
            </a:r>
            <a:r>
              <a:rPr lang="en-US" dirty="0"/>
              <a:t> </a:t>
            </a:r>
            <a:r>
              <a:rPr lang="en-US" dirty="0" err="1"/>
              <a:t>contexto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14</a:t>
            </a:fld>
            <a:endParaRPr lang="es-ES"/>
          </a:p>
        </p:txBody>
      </p:sp>
    </p:spTree>
    <p:extLst>
      <p:ext uri="{BB962C8B-B14F-4D97-AF65-F5344CB8AC3E}">
        <p14:creationId xmlns:p14="http://schemas.microsoft.com/office/powerpoint/2010/main" val="43882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a:t>
            </a:r>
            <a:r>
              <a:rPr lang="en-US" dirty="0"/>
              <a:t> la </a:t>
            </a:r>
            <a:r>
              <a:rPr lang="en-US" dirty="0" err="1"/>
              <a:t>indicación</a:t>
            </a:r>
            <a:r>
              <a:rPr lang="en-US" dirty="0"/>
              <a:t> de </a:t>
            </a:r>
            <a:r>
              <a:rPr lang="en-US" dirty="0" err="1"/>
              <a:t>su</a:t>
            </a:r>
            <a:r>
              <a:rPr lang="en-US" dirty="0"/>
              <a:t> </a:t>
            </a:r>
            <a:r>
              <a:rPr lang="en-US" dirty="0" err="1"/>
              <a:t>propuesta</a:t>
            </a:r>
            <a:r>
              <a:rPr lang="en-US" dirty="0"/>
              <a:t>, se </a:t>
            </a:r>
            <a:r>
              <a:rPr lang="en-US" dirty="0" err="1"/>
              <a:t>plantea</a:t>
            </a:r>
            <a:r>
              <a:rPr lang="en-US" dirty="0"/>
              <a:t> la </a:t>
            </a:r>
            <a:r>
              <a:rPr lang="en-US" dirty="0" err="1"/>
              <a:t>exploración</a:t>
            </a:r>
            <a:r>
              <a:rPr lang="en-US" dirty="0"/>
              <a:t> de </a:t>
            </a:r>
            <a:r>
              <a:rPr lang="en-US" dirty="0" err="1"/>
              <a:t>algoritmos</a:t>
            </a:r>
            <a:endParaRPr lang="en-US" dirty="0"/>
          </a:p>
          <a:p>
            <a:r>
              <a:rPr lang="en-US" dirty="0"/>
              <a:t>de </a:t>
            </a:r>
            <a:r>
              <a:rPr lang="en-US" dirty="0" err="1"/>
              <a:t>aprendizaje</a:t>
            </a:r>
            <a:r>
              <a:rPr lang="en-US" dirty="0"/>
              <a:t> de </a:t>
            </a:r>
            <a:r>
              <a:rPr lang="en-US" dirty="0" err="1"/>
              <a:t>máquina</a:t>
            </a:r>
            <a:r>
              <a:rPr lang="en-US" dirty="0"/>
              <a:t> </a:t>
            </a:r>
            <a:r>
              <a:rPr lang="en-US" dirty="0" err="1"/>
              <a:t>como</a:t>
            </a:r>
            <a:r>
              <a:rPr lang="en-US" dirty="0"/>
              <a:t> </a:t>
            </a:r>
            <a:r>
              <a:rPr lang="en-US" dirty="0" err="1"/>
              <a:t>estrategia</a:t>
            </a:r>
            <a:r>
              <a:rPr lang="en-US" dirty="0"/>
              <a:t> para </a:t>
            </a:r>
            <a:r>
              <a:rPr lang="en-US" dirty="0" err="1"/>
              <a:t>mejorar</a:t>
            </a:r>
            <a:r>
              <a:rPr lang="en-US" dirty="0"/>
              <a:t> la </a:t>
            </a:r>
            <a:r>
              <a:rPr lang="en-US" dirty="0" err="1"/>
              <a:t>operación</a:t>
            </a:r>
            <a:r>
              <a:rPr lang="en-US" dirty="0"/>
              <a:t> de un</a:t>
            </a:r>
          </a:p>
          <a:p>
            <a:r>
              <a:rPr lang="en-US" dirty="0" err="1"/>
              <a:t>codificador</a:t>
            </a:r>
            <a:r>
              <a:rPr lang="en-US" dirty="0"/>
              <a:t> </a:t>
            </a:r>
            <a:r>
              <a:rPr lang="en-US" dirty="0" err="1"/>
              <a:t>referenciado</a:t>
            </a:r>
            <a:r>
              <a:rPr lang="en-US" dirty="0"/>
              <a:t> </a:t>
            </a:r>
            <a:r>
              <a:rPr lang="en-US" dirty="0" err="1"/>
              <a:t>en</a:t>
            </a:r>
            <a:r>
              <a:rPr lang="en-US" dirty="0"/>
              <a:t> la </a:t>
            </a:r>
            <a:r>
              <a:rPr lang="en-US" dirty="0" err="1"/>
              <a:t>literatura</a:t>
            </a:r>
            <a:r>
              <a:rPr lang="en-US" dirty="0"/>
              <a:t>. </a:t>
            </a:r>
            <a:r>
              <a:rPr lang="en-US" dirty="0" err="1"/>
              <a:t>Sírvase</a:t>
            </a:r>
            <a:r>
              <a:rPr lang="en-US" dirty="0"/>
              <a:t> </a:t>
            </a:r>
            <a:r>
              <a:rPr lang="en-US" dirty="0" err="1"/>
              <a:t>indicar</a:t>
            </a:r>
            <a:r>
              <a:rPr lang="en-US" dirty="0"/>
              <a:t>, a </a:t>
            </a:r>
            <a:r>
              <a:rPr lang="en-US" dirty="0" err="1"/>
              <a:t>partir</a:t>
            </a:r>
            <a:r>
              <a:rPr lang="en-US" dirty="0"/>
              <a:t> de la</a:t>
            </a:r>
          </a:p>
          <a:p>
            <a:r>
              <a:rPr lang="en-US" dirty="0" err="1"/>
              <a:t>literatura</a:t>
            </a:r>
            <a:r>
              <a:rPr lang="en-US" dirty="0"/>
              <a:t>, ¿</a:t>
            </a:r>
            <a:r>
              <a:rPr lang="en-US" dirty="0" err="1"/>
              <a:t>qué</a:t>
            </a:r>
            <a:r>
              <a:rPr lang="en-US" dirty="0"/>
              <a:t> </a:t>
            </a:r>
            <a:r>
              <a:rPr lang="en-US" dirty="0" err="1"/>
              <a:t>limitantes</a:t>
            </a:r>
            <a:r>
              <a:rPr lang="en-US" dirty="0"/>
              <a:t> de </a:t>
            </a:r>
            <a:r>
              <a:rPr lang="en-US" dirty="0" err="1"/>
              <a:t>dicho</a:t>
            </a:r>
            <a:r>
              <a:rPr lang="en-US" dirty="0"/>
              <a:t> </a:t>
            </a:r>
            <a:r>
              <a:rPr lang="en-US" dirty="0" err="1"/>
              <a:t>codificador</a:t>
            </a:r>
            <a:r>
              <a:rPr lang="en-US" dirty="0"/>
              <a:t> se </a:t>
            </a:r>
            <a:r>
              <a:rPr lang="en-US" dirty="0" err="1"/>
              <a:t>plantean</a:t>
            </a:r>
            <a:r>
              <a:rPr lang="en-US" dirty="0"/>
              <a:t> </a:t>
            </a:r>
            <a:r>
              <a:rPr lang="en-US" dirty="0" err="1"/>
              <a:t>como</a:t>
            </a:r>
            <a:endParaRPr lang="en-US" dirty="0"/>
          </a:p>
          <a:p>
            <a:r>
              <a:rPr lang="en-US" dirty="0" err="1"/>
              <a:t>susceptibles</a:t>
            </a:r>
            <a:r>
              <a:rPr lang="en-US" dirty="0"/>
              <a:t> de ser </a:t>
            </a:r>
            <a:r>
              <a:rPr lang="en-US" dirty="0" err="1"/>
              <a:t>abordadas</a:t>
            </a:r>
            <a:r>
              <a:rPr lang="en-US" dirty="0"/>
              <a:t> </a:t>
            </a:r>
            <a:r>
              <a:rPr lang="en-US" dirty="0" err="1"/>
              <a:t>mediante</a:t>
            </a:r>
            <a:r>
              <a:rPr lang="en-US" dirty="0"/>
              <a:t> </a:t>
            </a:r>
            <a:r>
              <a:rPr lang="en-US" dirty="0" err="1"/>
              <a:t>técnicas</a:t>
            </a:r>
            <a:r>
              <a:rPr lang="en-US" dirty="0"/>
              <a:t> de </a:t>
            </a:r>
            <a:r>
              <a:rPr lang="en-US" dirty="0" err="1"/>
              <a:t>aprendizaje</a:t>
            </a:r>
            <a:r>
              <a:rPr lang="en-US" dirty="0"/>
              <a:t> de</a:t>
            </a:r>
          </a:p>
          <a:p>
            <a:r>
              <a:rPr lang="en-US" dirty="0" err="1"/>
              <a:t>máquina</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15</a:t>
            </a:fld>
            <a:endParaRPr lang="es-ES"/>
          </a:p>
        </p:txBody>
      </p:sp>
    </p:spTree>
    <p:extLst>
      <p:ext uri="{BB962C8B-B14F-4D97-AF65-F5344CB8AC3E}">
        <p14:creationId xmlns:p14="http://schemas.microsoft.com/office/powerpoint/2010/main" val="12359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16</a:t>
            </a:fld>
            <a:endParaRPr lang="es-ES"/>
          </a:p>
        </p:txBody>
      </p:sp>
    </p:spTree>
    <p:extLst>
      <p:ext uri="{BB962C8B-B14F-4D97-AF65-F5344CB8AC3E}">
        <p14:creationId xmlns:p14="http://schemas.microsoft.com/office/powerpoint/2010/main" val="232297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17</a:t>
            </a:fld>
            <a:endParaRPr lang="es-ES"/>
          </a:p>
        </p:txBody>
      </p:sp>
    </p:spTree>
    <p:extLst>
      <p:ext uri="{BB962C8B-B14F-4D97-AF65-F5344CB8AC3E}">
        <p14:creationId xmlns:p14="http://schemas.microsoft.com/office/powerpoint/2010/main" val="326776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Presentación de los jurados</a:t>
            </a:r>
          </a:p>
        </p:txBody>
      </p:sp>
      <p:sp>
        <p:nvSpPr>
          <p:cNvPr id="4" name="Slide Number Placeholder 3"/>
          <p:cNvSpPr>
            <a:spLocks noGrp="1"/>
          </p:cNvSpPr>
          <p:nvPr>
            <p:ph type="sldNum" sz="quarter" idx="5"/>
          </p:nvPr>
        </p:nvSpPr>
        <p:spPr/>
        <p:txBody>
          <a:bodyPr/>
          <a:lstStyle/>
          <a:p>
            <a:fld id="{25C61CF5-E6B6-401D-807F-AAA8FF50D83A}" type="slidenum">
              <a:rPr lang="es-ES" smtClean="0"/>
              <a:t>4</a:t>
            </a:fld>
            <a:endParaRPr lang="es-ES"/>
          </a:p>
        </p:txBody>
      </p:sp>
    </p:spTree>
    <p:extLst>
      <p:ext uri="{BB962C8B-B14F-4D97-AF65-F5344CB8AC3E}">
        <p14:creationId xmlns:p14="http://schemas.microsoft.com/office/powerpoint/2010/main" val="189634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Esta sería para contextualizar al público y explicar un poco de la dinámica de royalties</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5</a:t>
            </a:fld>
            <a:endParaRPr lang="es-ES"/>
          </a:p>
        </p:txBody>
      </p:sp>
    </p:spTree>
    <p:extLst>
      <p:ext uri="{BB962C8B-B14F-4D97-AF65-F5344CB8AC3E}">
        <p14:creationId xmlns:p14="http://schemas.microsoft.com/office/powerpoint/2010/main" val="53974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O" dirty="0"/>
              <a:t>Falta incluir el ancho de banda promedio del mundo y de Colombia ojalá año tras año</a:t>
            </a:r>
          </a:p>
          <a:p>
            <a:r>
              <a:rPr lang="en-CO" dirty="0"/>
              <a:t>Fatal incluir requermientos de aplicaciones y poner los globos en los años que aparecieron</a:t>
            </a:r>
          </a:p>
          <a:p>
            <a:endParaRPr lang="en-CO" dirty="0"/>
          </a:p>
          <a:p>
            <a:endParaRPr lang="en-CO" dirty="0"/>
          </a:p>
          <a:p>
            <a:r>
              <a:rPr lang="en-CO" dirty="0"/>
              <a:t>La idea aqui es explicar porque seguir trabajando en compresión</a:t>
            </a:r>
          </a:p>
          <a:p>
            <a:endParaRPr lang="en-CO" dirty="0"/>
          </a:p>
          <a:p>
            <a:pPr marL="171450" indent="-171450">
              <a:buFontTx/>
              <a:buChar char="-"/>
            </a:pPr>
            <a:r>
              <a:rPr lang="en-CO" dirty="0"/>
              <a:t>Se ha llegado al límite de optimización?</a:t>
            </a:r>
          </a:p>
          <a:p>
            <a:pPr marL="171450" indent="-171450">
              <a:buFontTx/>
              <a:buChar char="-"/>
            </a:pPr>
            <a:r>
              <a:rPr lang="en-CO" dirty="0"/>
              <a:t>Se han pensado en otras arquitecturas?</a:t>
            </a:r>
          </a:p>
          <a:p>
            <a:pPr marL="171450" indent="-171450">
              <a:buFontTx/>
              <a:buChar char="-"/>
            </a:pPr>
            <a:r>
              <a:rPr lang="en-CO" dirty="0"/>
              <a:t>Que  desafios traerian esas arquitecturas?</a:t>
            </a:r>
          </a:p>
        </p:txBody>
      </p:sp>
      <p:sp>
        <p:nvSpPr>
          <p:cNvPr id="4" name="Slide Number Placeholder 3"/>
          <p:cNvSpPr>
            <a:spLocks noGrp="1"/>
          </p:cNvSpPr>
          <p:nvPr>
            <p:ph type="sldNum" sz="quarter" idx="5"/>
          </p:nvPr>
        </p:nvSpPr>
        <p:spPr/>
        <p:txBody>
          <a:bodyPr/>
          <a:lstStyle/>
          <a:p>
            <a:fld id="{25C61CF5-E6B6-401D-807F-AAA8FF50D83A}" type="slidenum">
              <a:rPr lang="es-ES" smtClean="0"/>
              <a:t>6</a:t>
            </a:fld>
            <a:endParaRPr lang="es-ES"/>
          </a:p>
        </p:txBody>
      </p:sp>
    </p:spTree>
    <p:extLst>
      <p:ext uri="{BB962C8B-B14F-4D97-AF65-F5344CB8AC3E}">
        <p14:creationId xmlns:p14="http://schemas.microsoft.com/office/powerpoint/2010/main" val="245601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7</a:t>
            </a:fld>
            <a:endParaRPr lang="es-ES"/>
          </a:p>
        </p:txBody>
      </p:sp>
    </p:spTree>
    <p:extLst>
      <p:ext uri="{BB962C8B-B14F-4D97-AF65-F5344CB8AC3E}">
        <p14:creationId xmlns:p14="http://schemas.microsoft.com/office/powerpoint/2010/main" val="210346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8</a:t>
            </a:fld>
            <a:endParaRPr lang="es-ES"/>
          </a:p>
        </p:txBody>
      </p:sp>
    </p:spTree>
    <p:extLst>
      <p:ext uri="{BB962C8B-B14F-4D97-AF65-F5344CB8AC3E}">
        <p14:creationId xmlns:p14="http://schemas.microsoft.com/office/powerpoint/2010/main" val="2757069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9</a:t>
            </a:fld>
            <a:endParaRPr lang="es-ES"/>
          </a:p>
        </p:txBody>
      </p:sp>
    </p:spTree>
    <p:extLst>
      <p:ext uri="{BB962C8B-B14F-4D97-AF65-F5344CB8AC3E}">
        <p14:creationId xmlns:p14="http://schemas.microsoft.com/office/powerpoint/2010/main" val="105342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 </a:t>
            </a:r>
            <a:r>
              <a:rPr lang="en-US" dirty="0" err="1"/>
              <a:t>documento</a:t>
            </a:r>
            <a:r>
              <a:rPr lang="en-US" dirty="0"/>
              <a:t> </a:t>
            </a:r>
            <a:r>
              <a:rPr lang="en-US" dirty="0" err="1"/>
              <a:t>enviado</a:t>
            </a:r>
            <a:r>
              <a:rPr lang="en-US" dirty="0"/>
              <a:t> </a:t>
            </a:r>
            <a:r>
              <a:rPr lang="en-US" dirty="0" err="1"/>
              <a:t>presenta</a:t>
            </a:r>
            <a:r>
              <a:rPr lang="en-US" dirty="0"/>
              <a:t> </a:t>
            </a:r>
            <a:r>
              <a:rPr lang="en-US" dirty="0" err="1"/>
              <a:t>algunas</a:t>
            </a:r>
            <a:r>
              <a:rPr lang="en-US" dirty="0"/>
              <a:t> </a:t>
            </a:r>
            <a:r>
              <a:rPr lang="en-US" dirty="0" err="1"/>
              <a:t>debilidades</a:t>
            </a:r>
            <a:r>
              <a:rPr lang="en-US" dirty="0"/>
              <a:t>. No </a:t>
            </a:r>
            <a:r>
              <a:rPr lang="en-US" dirty="0" err="1"/>
              <a:t>permite</a:t>
            </a:r>
            <a:r>
              <a:rPr lang="en-US" dirty="0"/>
              <a:t> </a:t>
            </a:r>
            <a:r>
              <a:rPr lang="en-US" dirty="0" err="1"/>
              <a:t>determinar</a:t>
            </a:r>
            <a:r>
              <a:rPr lang="en-US" dirty="0"/>
              <a:t> </a:t>
            </a:r>
            <a:r>
              <a:rPr lang="en-US" dirty="0" err="1"/>
              <a:t>cuál</a:t>
            </a:r>
            <a:endParaRPr lang="en-US" dirty="0"/>
          </a:p>
          <a:p>
            <a:r>
              <a:rPr lang="en-US" dirty="0"/>
              <a:t>es el </a:t>
            </a:r>
            <a:r>
              <a:rPr lang="en-US" dirty="0" err="1"/>
              <a:t>problema</a:t>
            </a:r>
            <a:r>
              <a:rPr lang="en-US" dirty="0"/>
              <a:t> que el </a:t>
            </a:r>
            <a:r>
              <a:rPr lang="en-US" dirty="0" err="1"/>
              <a:t>estudiante</a:t>
            </a:r>
            <a:r>
              <a:rPr lang="en-US" dirty="0"/>
              <a:t> </a:t>
            </a:r>
            <a:r>
              <a:rPr lang="en-US" dirty="0" err="1"/>
              <a:t>abordará</a:t>
            </a:r>
            <a:r>
              <a:rPr lang="en-US" dirty="0"/>
              <a:t> </a:t>
            </a:r>
            <a:r>
              <a:rPr lang="en-US" dirty="0" err="1"/>
              <a:t>en</a:t>
            </a:r>
            <a:r>
              <a:rPr lang="en-US" dirty="0"/>
              <a:t> el </a:t>
            </a:r>
            <a:r>
              <a:rPr lang="en-US" dirty="0" err="1"/>
              <a:t>desarrollo</a:t>
            </a:r>
            <a:r>
              <a:rPr lang="en-US" dirty="0"/>
              <a:t> de </a:t>
            </a:r>
            <a:r>
              <a:rPr lang="en-US" dirty="0" err="1"/>
              <a:t>su</a:t>
            </a:r>
            <a:r>
              <a:rPr lang="en-US" dirty="0"/>
              <a:t> </a:t>
            </a:r>
            <a:r>
              <a:rPr lang="en-US" dirty="0" err="1"/>
              <a:t>trabajo</a:t>
            </a:r>
            <a:r>
              <a:rPr lang="en-US" dirty="0"/>
              <a:t>. Es </a:t>
            </a:r>
            <a:r>
              <a:rPr lang="en-US" dirty="0" err="1"/>
              <a:t>decir</a:t>
            </a:r>
            <a:r>
              <a:rPr lang="en-US" dirty="0"/>
              <a:t>,</a:t>
            </a:r>
          </a:p>
          <a:p>
            <a:r>
              <a:rPr lang="en-US" dirty="0"/>
              <a:t>no basta con </a:t>
            </a:r>
            <a:r>
              <a:rPr lang="en-US" dirty="0" err="1"/>
              <a:t>especificar</a:t>
            </a:r>
            <a:r>
              <a:rPr lang="en-US" dirty="0"/>
              <a:t> la </a:t>
            </a:r>
            <a:r>
              <a:rPr lang="en-US" dirty="0" err="1"/>
              <a:t>intención</a:t>
            </a:r>
            <a:r>
              <a:rPr lang="en-US" dirty="0"/>
              <a:t> de </a:t>
            </a:r>
            <a:r>
              <a:rPr lang="en-US" dirty="0" err="1"/>
              <a:t>mejorar</a:t>
            </a:r>
            <a:r>
              <a:rPr lang="en-US" dirty="0"/>
              <a:t> “(...) los </a:t>
            </a:r>
            <a:r>
              <a:rPr lang="en-US" dirty="0" err="1"/>
              <a:t>algoritmos</a:t>
            </a:r>
            <a:r>
              <a:rPr lang="en-US" dirty="0"/>
              <a:t> que </a:t>
            </a:r>
            <a:r>
              <a:rPr lang="en-US" dirty="0" err="1"/>
              <a:t>hacen</a:t>
            </a:r>
            <a:endParaRPr lang="en-US" dirty="0"/>
          </a:p>
          <a:p>
            <a:r>
              <a:rPr lang="en-US" dirty="0" err="1"/>
              <a:t>parte</a:t>
            </a:r>
            <a:r>
              <a:rPr lang="en-US" dirty="0"/>
              <a:t> del </a:t>
            </a:r>
            <a:r>
              <a:rPr lang="en-US" dirty="0" err="1"/>
              <a:t>codificador</a:t>
            </a:r>
            <a:r>
              <a:rPr lang="en-US" dirty="0"/>
              <a:t> AV1”, </a:t>
            </a:r>
            <a:r>
              <a:rPr lang="en-US" dirty="0" err="1"/>
              <a:t>pues</a:t>
            </a:r>
            <a:r>
              <a:rPr lang="en-US" dirty="0"/>
              <a:t> dentro de la </a:t>
            </a:r>
            <a:r>
              <a:rPr lang="en-US" dirty="0" err="1"/>
              <a:t>arquitectura</a:t>
            </a:r>
            <a:r>
              <a:rPr lang="en-US" dirty="0"/>
              <a:t> de </a:t>
            </a:r>
            <a:r>
              <a:rPr lang="en-US" dirty="0" err="1"/>
              <a:t>éste</a:t>
            </a:r>
            <a:r>
              <a:rPr lang="en-US" dirty="0"/>
              <a:t> </a:t>
            </a:r>
            <a:r>
              <a:rPr lang="en-US" dirty="0" err="1"/>
              <a:t>existen</a:t>
            </a:r>
            <a:r>
              <a:rPr lang="en-US" dirty="0"/>
              <a:t> </a:t>
            </a:r>
            <a:r>
              <a:rPr lang="en-US" dirty="0" err="1"/>
              <a:t>procesos</a:t>
            </a:r>
            <a:endParaRPr lang="en-US" dirty="0"/>
          </a:p>
          <a:p>
            <a:r>
              <a:rPr lang="en-US" dirty="0"/>
              <a:t>de </a:t>
            </a:r>
            <a:r>
              <a:rPr lang="en-US" dirty="0" err="1"/>
              <a:t>naturaleza</a:t>
            </a:r>
            <a:r>
              <a:rPr lang="en-US" dirty="0"/>
              <a:t> </a:t>
            </a:r>
            <a:r>
              <a:rPr lang="en-US" dirty="0" err="1"/>
              <a:t>computacionalmente</a:t>
            </a:r>
            <a:r>
              <a:rPr lang="en-US" dirty="0"/>
              <a:t> </a:t>
            </a:r>
            <a:r>
              <a:rPr lang="en-US" dirty="0" err="1"/>
              <a:t>diferentes</a:t>
            </a:r>
            <a:r>
              <a:rPr lang="en-US" dirty="0"/>
              <a:t> [1][2], que </a:t>
            </a:r>
            <a:r>
              <a:rPr lang="en-US" dirty="0" err="1"/>
              <a:t>han</a:t>
            </a:r>
            <a:r>
              <a:rPr lang="en-US" dirty="0"/>
              <a:t> </a:t>
            </a:r>
            <a:r>
              <a:rPr lang="en-US" dirty="0" err="1"/>
              <a:t>sido</a:t>
            </a:r>
            <a:r>
              <a:rPr lang="en-US" dirty="0"/>
              <a:t> </a:t>
            </a:r>
            <a:r>
              <a:rPr lang="en-US" dirty="0" err="1"/>
              <a:t>abordados</a:t>
            </a:r>
            <a:r>
              <a:rPr lang="en-US" dirty="0"/>
              <a:t> por</a:t>
            </a:r>
          </a:p>
          <a:p>
            <a:r>
              <a:rPr lang="en-US" dirty="0"/>
              <a:t>la </a:t>
            </a:r>
            <a:r>
              <a:rPr lang="en-US" dirty="0" err="1"/>
              <a:t>comunidad</a:t>
            </a:r>
            <a:r>
              <a:rPr lang="en-US" dirty="0"/>
              <a:t> con </a:t>
            </a:r>
            <a:r>
              <a:rPr lang="en-US" dirty="0" err="1"/>
              <a:t>diferentes</a:t>
            </a:r>
            <a:r>
              <a:rPr lang="en-US" dirty="0"/>
              <a:t> </a:t>
            </a:r>
            <a:r>
              <a:rPr lang="en-US" dirty="0" err="1"/>
              <a:t>enfoques</a:t>
            </a:r>
            <a:r>
              <a:rPr lang="en-US" dirty="0"/>
              <a:t>; </a:t>
            </a:r>
            <a:r>
              <a:rPr lang="en-US" dirty="0" err="1"/>
              <a:t>Transformación</a:t>
            </a:r>
            <a:r>
              <a:rPr lang="en-US" dirty="0"/>
              <a:t>, </a:t>
            </a:r>
            <a:r>
              <a:rPr lang="en-US" dirty="0" err="1"/>
              <a:t>Particionamiento</a:t>
            </a:r>
            <a:r>
              <a:rPr lang="en-US" dirty="0"/>
              <a:t> [3],</a:t>
            </a:r>
          </a:p>
          <a:p>
            <a:r>
              <a:rPr lang="en-US" dirty="0" err="1"/>
              <a:t>Cuantificación</a:t>
            </a:r>
            <a:r>
              <a:rPr lang="en-US" dirty="0"/>
              <a:t>, </a:t>
            </a:r>
            <a:r>
              <a:rPr lang="en-US" dirty="0" err="1"/>
              <a:t>Predicción</a:t>
            </a:r>
            <a:r>
              <a:rPr lang="en-US" dirty="0"/>
              <a:t> (inter e intra frames) [4][5], </a:t>
            </a:r>
            <a:r>
              <a:rPr lang="en-US" dirty="0" err="1"/>
              <a:t>Síntesis</a:t>
            </a:r>
            <a:r>
              <a:rPr lang="en-US" dirty="0"/>
              <a:t>, entre </a:t>
            </a:r>
            <a:r>
              <a:rPr lang="en-US" dirty="0" err="1"/>
              <a:t>otros</a:t>
            </a:r>
            <a:r>
              <a:rPr lang="en-US" dirty="0"/>
              <a:t>. Por lo</a:t>
            </a:r>
          </a:p>
          <a:p>
            <a:r>
              <a:rPr lang="en-US" dirty="0"/>
              <a:t>que </a:t>
            </a:r>
            <a:r>
              <a:rPr lang="en-US" dirty="0" err="1"/>
              <a:t>pensar</a:t>
            </a:r>
            <a:r>
              <a:rPr lang="en-US" dirty="0"/>
              <a:t> que es </a:t>
            </a:r>
            <a:r>
              <a:rPr lang="en-US" dirty="0" err="1"/>
              <a:t>indistinto</a:t>
            </a:r>
            <a:r>
              <a:rPr lang="en-US" dirty="0"/>
              <a:t> </a:t>
            </a:r>
            <a:r>
              <a:rPr lang="en-US" dirty="0" err="1"/>
              <a:t>abordar</a:t>
            </a:r>
            <a:r>
              <a:rPr lang="en-US" dirty="0"/>
              <a:t> </a:t>
            </a:r>
            <a:r>
              <a:rPr lang="en-US" dirty="0" err="1"/>
              <a:t>cualquier</a:t>
            </a:r>
            <a:r>
              <a:rPr lang="en-US" dirty="0"/>
              <a:t> </a:t>
            </a:r>
            <a:r>
              <a:rPr lang="en-US" dirty="0" err="1"/>
              <a:t>proceso</a:t>
            </a:r>
            <a:r>
              <a:rPr lang="en-US" dirty="0"/>
              <a:t> </a:t>
            </a:r>
            <a:r>
              <a:rPr lang="en-US" dirty="0" err="1"/>
              <a:t>puede</a:t>
            </a:r>
            <a:r>
              <a:rPr lang="en-US" dirty="0"/>
              <a:t> </a:t>
            </a:r>
            <a:r>
              <a:rPr lang="en-US" dirty="0" err="1"/>
              <a:t>resultar</a:t>
            </a:r>
            <a:r>
              <a:rPr lang="en-US" dirty="0"/>
              <a:t> </a:t>
            </a:r>
            <a:r>
              <a:rPr lang="en-US" dirty="0" err="1"/>
              <a:t>en</a:t>
            </a:r>
            <a:endParaRPr lang="en-US" dirty="0"/>
          </a:p>
          <a:p>
            <a:r>
              <a:rPr lang="en-US" dirty="0" err="1"/>
              <a:t>dificultades</a:t>
            </a:r>
            <a:r>
              <a:rPr lang="en-US" dirty="0"/>
              <a:t> </a:t>
            </a:r>
            <a:r>
              <a:rPr lang="en-US" dirty="0" err="1"/>
              <a:t>en</a:t>
            </a:r>
            <a:r>
              <a:rPr lang="en-US" dirty="0"/>
              <a:t> el </a:t>
            </a:r>
            <a:r>
              <a:rPr lang="en-US" dirty="0" err="1"/>
              <a:t>desarrollo</a:t>
            </a:r>
            <a:r>
              <a:rPr lang="en-US" dirty="0"/>
              <a:t> del </a:t>
            </a:r>
            <a:r>
              <a:rPr lang="en-US" dirty="0" err="1"/>
              <a:t>trabajo</a:t>
            </a:r>
            <a:r>
              <a:rPr lang="en-US" dirty="0"/>
              <a:t> doctoral.</a:t>
            </a:r>
          </a:p>
          <a:p>
            <a:r>
              <a:rPr lang="en-US" dirty="0"/>
              <a:t>Si la </a:t>
            </a:r>
            <a:r>
              <a:rPr lang="en-US" dirty="0" err="1"/>
              <a:t>intención</a:t>
            </a:r>
            <a:r>
              <a:rPr lang="en-US" dirty="0"/>
              <a:t> es </a:t>
            </a:r>
            <a:r>
              <a:rPr lang="en-US" dirty="0" err="1"/>
              <a:t>mostrar</a:t>
            </a:r>
            <a:r>
              <a:rPr lang="en-US" dirty="0"/>
              <a:t> una </a:t>
            </a:r>
            <a:r>
              <a:rPr lang="en-US" dirty="0" err="1"/>
              <a:t>problemática</a:t>
            </a:r>
            <a:r>
              <a:rPr lang="en-US" dirty="0"/>
              <a:t> general de </a:t>
            </a:r>
            <a:r>
              <a:rPr lang="en-US" dirty="0" err="1"/>
              <a:t>posible</a:t>
            </a:r>
            <a:r>
              <a:rPr lang="en-US" dirty="0"/>
              <a:t> </a:t>
            </a:r>
            <a:r>
              <a:rPr lang="en-US" dirty="0" err="1"/>
              <a:t>exploración</a:t>
            </a:r>
            <a:r>
              <a:rPr lang="en-US" dirty="0"/>
              <a:t> de</a:t>
            </a:r>
          </a:p>
          <a:p>
            <a:r>
              <a:rPr lang="en-US" dirty="0" err="1"/>
              <a:t>problemas</a:t>
            </a:r>
            <a:r>
              <a:rPr lang="en-US" dirty="0"/>
              <a:t> de </a:t>
            </a:r>
            <a:r>
              <a:rPr lang="en-US" dirty="0" err="1"/>
              <a:t>investigación</a:t>
            </a:r>
            <a:r>
              <a:rPr lang="en-US" dirty="0"/>
              <a:t>, el </a:t>
            </a:r>
            <a:r>
              <a:rPr lang="en-US" dirty="0" err="1"/>
              <a:t>documento</a:t>
            </a:r>
            <a:r>
              <a:rPr lang="en-US" dirty="0"/>
              <a:t> es </a:t>
            </a:r>
            <a:r>
              <a:rPr lang="en-US" dirty="0" err="1"/>
              <a:t>débil</a:t>
            </a:r>
            <a:r>
              <a:rPr lang="en-US" dirty="0"/>
              <a:t> </a:t>
            </a:r>
            <a:r>
              <a:rPr lang="en-US" dirty="0" err="1"/>
              <a:t>en</a:t>
            </a:r>
            <a:r>
              <a:rPr lang="en-US" dirty="0"/>
              <a:t> </a:t>
            </a:r>
            <a:r>
              <a:rPr lang="en-US" dirty="0" err="1"/>
              <a:t>describir</a:t>
            </a:r>
            <a:r>
              <a:rPr lang="en-US" dirty="0"/>
              <a:t> un </a:t>
            </a:r>
            <a:r>
              <a:rPr lang="en-US" dirty="0" err="1"/>
              <a:t>estado</a:t>
            </a:r>
            <a:r>
              <a:rPr lang="en-US" dirty="0"/>
              <a:t> del </a:t>
            </a:r>
            <a:r>
              <a:rPr lang="en-US" dirty="0" err="1"/>
              <a:t>arte</a:t>
            </a:r>
            <a:endParaRPr lang="en-US" dirty="0"/>
          </a:p>
          <a:p>
            <a:r>
              <a:rPr lang="en-US" dirty="0" err="1"/>
              <a:t>soportado</a:t>
            </a:r>
            <a:r>
              <a:rPr lang="en-US" dirty="0"/>
              <a:t>, que </a:t>
            </a:r>
            <a:r>
              <a:rPr lang="en-US" dirty="0" err="1"/>
              <a:t>evidencie</a:t>
            </a:r>
            <a:r>
              <a:rPr lang="en-US" dirty="0"/>
              <a:t> </a:t>
            </a:r>
            <a:r>
              <a:rPr lang="en-US" dirty="0" err="1"/>
              <a:t>esta</a:t>
            </a:r>
            <a:r>
              <a:rPr lang="en-US" dirty="0"/>
              <a:t> </a:t>
            </a:r>
            <a:r>
              <a:rPr lang="en-US" dirty="0" err="1"/>
              <a:t>necesidad</a:t>
            </a:r>
            <a:r>
              <a:rPr lang="en-US" dirty="0"/>
              <a:t> e </a:t>
            </a:r>
            <a:r>
              <a:rPr lang="en-US" dirty="0" err="1"/>
              <a:t>interés</a:t>
            </a:r>
            <a:r>
              <a:rPr lang="en-US" dirty="0"/>
              <a:t> para la </a:t>
            </a:r>
            <a:r>
              <a:rPr lang="en-US" dirty="0" err="1"/>
              <a:t>comunidad</a:t>
            </a:r>
            <a:r>
              <a:rPr lang="en-US" dirty="0"/>
              <a:t> y que </a:t>
            </a:r>
            <a:r>
              <a:rPr lang="en-US" dirty="0" err="1"/>
              <a:t>permita</a:t>
            </a:r>
            <a:endParaRPr lang="en-US" dirty="0"/>
          </a:p>
          <a:p>
            <a:r>
              <a:rPr lang="en-US" dirty="0" err="1"/>
              <a:t>evidenciar</a:t>
            </a:r>
            <a:r>
              <a:rPr lang="en-US" dirty="0"/>
              <a:t> que el </a:t>
            </a:r>
            <a:r>
              <a:rPr lang="en-US" dirty="0" err="1"/>
              <a:t>estudiante</a:t>
            </a:r>
            <a:r>
              <a:rPr lang="en-US" dirty="0"/>
              <a:t> lo </a:t>
            </a:r>
            <a:r>
              <a:rPr lang="en-US" dirty="0" err="1"/>
              <a:t>conoce</a:t>
            </a:r>
            <a:r>
              <a:rPr lang="en-US" dirty="0"/>
              <a:t> para </a:t>
            </a:r>
            <a:r>
              <a:rPr lang="en-US" dirty="0" err="1"/>
              <a:t>evitar</a:t>
            </a:r>
            <a:r>
              <a:rPr lang="en-US" dirty="0"/>
              <a:t> </a:t>
            </a:r>
            <a:r>
              <a:rPr lang="en-US" dirty="0" err="1"/>
              <a:t>construir</a:t>
            </a:r>
            <a:r>
              <a:rPr lang="en-US" dirty="0"/>
              <a:t> una </a:t>
            </a:r>
            <a:r>
              <a:rPr lang="en-US" dirty="0" err="1"/>
              <a:t>hipótesis</a:t>
            </a:r>
            <a:r>
              <a:rPr lang="en-US" dirty="0"/>
              <a:t> de</a:t>
            </a:r>
          </a:p>
          <a:p>
            <a:r>
              <a:rPr lang="en-US" dirty="0" err="1"/>
              <a:t>solución</a:t>
            </a:r>
            <a:r>
              <a:rPr lang="en-US" dirty="0"/>
              <a:t> que la </a:t>
            </a:r>
            <a:r>
              <a:rPr lang="en-US" dirty="0" err="1"/>
              <a:t>comunidad</a:t>
            </a:r>
            <a:r>
              <a:rPr lang="en-US" dirty="0"/>
              <a:t> </a:t>
            </a:r>
            <a:r>
              <a:rPr lang="en-US" dirty="0" err="1"/>
              <a:t>ya</a:t>
            </a:r>
            <a:r>
              <a:rPr lang="en-US" dirty="0"/>
              <a:t> ha </a:t>
            </a:r>
            <a:r>
              <a:rPr lang="en-US" dirty="0" err="1"/>
              <a:t>abordado</a:t>
            </a:r>
            <a:r>
              <a:rPr lang="en-US" dirty="0"/>
              <a:t>. Si bien se </a:t>
            </a:r>
            <a:r>
              <a:rPr lang="en-US" dirty="0" err="1"/>
              <a:t>puede</a:t>
            </a:r>
            <a:r>
              <a:rPr lang="en-US" dirty="0"/>
              <a:t> </a:t>
            </a:r>
            <a:r>
              <a:rPr lang="en-US" dirty="0" err="1"/>
              <a:t>inferir</a:t>
            </a:r>
            <a:r>
              <a:rPr lang="en-US" dirty="0"/>
              <a:t> que el </a:t>
            </a:r>
            <a:r>
              <a:rPr lang="en-US" dirty="0" err="1"/>
              <a:t>hecho</a:t>
            </a:r>
            <a:endParaRPr lang="en-US" dirty="0"/>
          </a:p>
          <a:p>
            <a:r>
              <a:rPr lang="en-US" dirty="0"/>
              <a:t>de ser libre de </a:t>
            </a:r>
            <a:r>
              <a:rPr lang="en-US" dirty="0" err="1"/>
              <a:t>regalías</a:t>
            </a:r>
            <a:r>
              <a:rPr lang="en-US" dirty="0"/>
              <a:t> </a:t>
            </a:r>
            <a:r>
              <a:rPr lang="en-US" dirty="0" err="1"/>
              <a:t>constituye</a:t>
            </a:r>
            <a:r>
              <a:rPr lang="en-US" dirty="0"/>
              <a:t> un factor </a:t>
            </a:r>
            <a:r>
              <a:rPr lang="en-US" dirty="0" err="1"/>
              <a:t>importante</a:t>
            </a:r>
            <a:r>
              <a:rPr lang="en-US" dirty="0"/>
              <a:t> para la </a:t>
            </a:r>
            <a:r>
              <a:rPr lang="en-US" dirty="0" err="1"/>
              <a:t>industria</a:t>
            </a:r>
            <a:r>
              <a:rPr lang="en-US" dirty="0"/>
              <a:t>, </a:t>
            </a:r>
            <a:r>
              <a:rPr lang="en-US" dirty="0" err="1"/>
              <a:t>desde</a:t>
            </a:r>
            <a:r>
              <a:rPr lang="en-US" dirty="0"/>
              <a:t> la</a:t>
            </a:r>
          </a:p>
          <a:p>
            <a:r>
              <a:rPr lang="en-US" dirty="0" err="1"/>
              <a:t>perspectiva</a:t>
            </a:r>
            <a:r>
              <a:rPr lang="en-US" dirty="0"/>
              <a:t> </a:t>
            </a:r>
            <a:r>
              <a:rPr lang="en-US" dirty="0" err="1"/>
              <a:t>académica</a:t>
            </a:r>
            <a:r>
              <a:rPr lang="en-US" dirty="0"/>
              <a:t>, </a:t>
            </a:r>
            <a:r>
              <a:rPr lang="en-US" dirty="0" err="1"/>
              <a:t>estos</a:t>
            </a:r>
            <a:r>
              <a:rPr lang="en-US" dirty="0"/>
              <a:t> </a:t>
            </a:r>
            <a:r>
              <a:rPr lang="en-US" dirty="0" err="1"/>
              <a:t>aspectos</a:t>
            </a:r>
            <a:r>
              <a:rPr lang="en-US" dirty="0"/>
              <a:t> </a:t>
            </a:r>
            <a:r>
              <a:rPr lang="en-US" dirty="0" err="1"/>
              <a:t>deben</a:t>
            </a:r>
            <a:r>
              <a:rPr lang="en-US" dirty="0"/>
              <a:t> </a:t>
            </a:r>
            <a:r>
              <a:rPr lang="en-US" dirty="0" err="1"/>
              <a:t>estar</a:t>
            </a:r>
            <a:r>
              <a:rPr lang="en-US" dirty="0"/>
              <a:t> </a:t>
            </a:r>
            <a:r>
              <a:rPr lang="en-US" dirty="0" err="1"/>
              <a:t>sustentados</a:t>
            </a:r>
            <a:r>
              <a:rPr lang="en-US" dirty="0"/>
              <a:t> </a:t>
            </a:r>
            <a:r>
              <a:rPr lang="en-US" dirty="0" err="1"/>
              <a:t>claramente</a:t>
            </a:r>
            <a:r>
              <a:rPr lang="en-US" dirty="0"/>
              <a:t>.</a:t>
            </a:r>
          </a:p>
          <a:p>
            <a:r>
              <a:rPr lang="en-US" dirty="0"/>
              <a:t>Pregunta1: La </a:t>
            </a:r>
            <a:r>
              <a:rPr lang="en-US" dirty="0" err="1"/>
              <a:t>hipótesis</a:t>
            </a:r>
            <a:r>
              <a:rPr lang="en-US" dirty="0"/>
              <a:t> de </a:t>
            </a:r>
            <a:r>
              <a:rPr lang="en-US" dirty="0" err="1"/>
              <a:t>trabajo</a:t>
            </a:r>
            <a:r>
              <a:rPr lang="en-US" dirty="0"/>
              <a:t> se centra </a:t>
            </a:r>
            <a:r>
              <a:rPr lang="en-US" dirty="0" err="1"/>
              <a:t>en</a:t>
            </a:r>
            <a:r>
              <a:rPr lang="en-US" dirty="0"/>
              <a:t> “(...) </a:t>
            </a:r>
            <a:r>
              <a:rPr lang="en-US" dirty="0" err="1"/>
              <a:t>explorar</a:t>
            </a:r>
            <a:r>
              <a:rPr lang="en-US" dirty="0"/>
              <a:t> </a:t>
            </a:r>
            <a:r>
              <a:rPr lang="en-US" dirty="0" err="1"/>
              <a:t>técnicas</a:t>
            </a:r>
            <a:r>
              <a:rPr lang="en-US" dirty="0"/>
              <a:t> </a:t>
            </a:r>
            <a:r>
              <a:rPr lang="en-US" dirty="0" err="1"/>
              <a:t>basadas</a:t>
            </a:r>
            <a:r>
              <a:rPr lang="en-US" dirty="0"/>
              <a:t> </a:t>
            </a:r>
            <a:r>
              <a:rPr lang="en-US" dirty="0" err="1"/>
              <a:t>en</a:t>
            </a:r>
            <a:endParaRPr lang="en-US" dirty="0"/>
          </a:p>
          <a:p>
            <a:r>
              <a:rPr lang="en-US" dirty="0"/>
              <a:t>el </a:t>
            </a:r>
            <a:r>
              <a:rPr lang="en-US" dirty="0" err="1"/>
              <a:t>uso</a:t>
            </a:r>
            <a:r>
              <a:rPr lang="en-US" dirty="0"/>
              <a:t> de </a:t>
            </a:r>
            <a:r>
              <a:rPr lang="en-US" dirty="0" err="1"/>
              <a:t>aprendizaje</a:t>
            </a:r>
            <a:r>
              <a:rPr lang="en-US" dirty="0"/>
              <a:t> de </a:t>
            </a:r>
            <a:r>
              <a:rPr lang="en-US" dirty="0" err="1"/>
              <a:t>máquinas</a:t>
            </a:r>
            <a:r>
              <a:rPr lang="en-US" dirty="0"/>
              <a:t> </a:t>
            </a:r>
            <a:r>
              <a:rPr lang="en-US" dirty="0" err="1"/>
              <a:t>como</a:t>
            </a:r>
            <a:r>
              <a:rPr lang="en-US" dirty="0"/>
              <a:t> </a:t>
            </a:r>
            <a:r>
              <a:rPr lang="en-US" dirty="0" err="1"/>
              <a:t>posible</a:t>
            </a:r>
            <a:r>
              <a:rPr lang="en-US" dirty="0"/>
              <a:t> </a:t>
            </a:r>
            <a:r>
              <a:rPr lang="en-US" dirty="0" err="1"/>
              <a:t>mejora</a:t>
            </a:r>
            <a:r>
              <a:rPr lang="en-US" dirty="0"/>
              <a:t> de los </a:t>
            </a:r>
            <a:r>
              <a:rPr lang="en-US" dirty="0" err="1"/>
              <a:t>algoritmos</a:t>
            </a:r>
            <a:r>
              <a:rPr lang="en-US" dirty="0"/>
              <a:t> que</a:t>
            </a:r>
          </a:p>
          <a:p>
            <a:r>
              <a:rPr lang="en-US" dirty="0" err="1"/>
              <a:t>hacen</a:t>
            </a:r>
            <a:r>
              <a:rPr lang="en-US" dirty="0"/>
              <a:t> </a:t>
            </a:r>
            <a:r>
              <a:rPr lang="en-US" dirty="0" err="1"/>
              <a:t>parte</a:t>
            </a:r>
            <a:r>
              <a:rPr lang="en-US" dirty="0"/>
              <a:t> del </a:t>
            </a:r>
            <a:r>
              <a:rPr lang="en-US" dirty="0" err="1"/>
              <a:t>codificador</a:t>
            </a:r>
            <a:r>
              <a:rPr lang="en-US" dirty="0"/>
              <a:t> (...)” que </a:t>
            </a:r>
            <a:r>
              <a:rPr lang="en-US" dirty="0" err="1"/>
              <a:t>será</a:t>
            </a:r>
            <a:r>
              <a:rPr lang="en-US" dirty="0"/>
              <a:t> </a:t>
            </a:r>
            <a:r>
              <a:rPr lang="en-US" dirty="0" err="1"/>
              <a:t>abordado</a:t>
            </a:r>
            <a:r>
              <a:rPr lang="en-US" dirty="0"/>
              <a:t> </a:t>
            </a:r>
            <a:r>
              <a:rPr lang="en-US" dirty="0" err="1"/>
              <a:t>metodológicamente</a:t>
            </a:r>
            <a:r>
              <a:rPr lang="en-US" dirty="0"/>
              <a:t> </a:t>
            </a:r>
            <a:r>
              <a:rPr lang="en-US" dirty="0" err="1"/>
              <a:t>mediante</a:t>
            </a:r>
            <a:r>
              <a:rPr lang="en-US" dirty="0"/>
              <a:t>:</a:t>
            </a:r>
          </a:p>
          <a:p>
            <a:r>
              <a:rPr lang="en-US" dirty="0"/>
              <a:t>La </a:t>
            </a:r>
            <a:r>
              <a:rPr lang="en-US" dirty="0" err="1"/>
              <a:t>identificación</a:t>
            </a:r>
            <a:r>
              <a:rPr lang="en-US" dirty="0"/>
              <a:t> de </a:t>
            </a:r>
            <a:r>
              <a:rPr lang="en-US" dirty="0" err="1"/>
              <a:t>componentes</a:t>
            </a:r>
            <a:r>
              <a:rPr lang="en-US" dirty="0"/>
              <a:t> del </a:t>
            </a:r>
            <a:r>
              <a:rPr lang="en-US" dirty="0" err="1"/>
              <a:t>decodificador</a:t>
            </a:r>
            <a:r>
              <a:rPr lang="en-US" dirty="0"/>
              <a:t> que “(...) </a:t>
            </a:r>
            <a:r>
              <a:rPr lang="en-US" dirty="0" err="1"/>
              <a:t>añaden</a:t>
            </a:r>
            <a:r>
              <a:rPr lang="en-US" dirty="0"/>
              <a:t> un mayor </a:t>
            </a:r>
            <a:r>
              <a:rPr lang="en-US" dirty="0" err="1"/>
              <a:t>nivel</a:t>
            </a:r>
            <a:endParaRPr lang="en-US" dirty="0"/>
          </a:p>
          <a:p>
            <a:r>
              <a:rPr lang="en-US" dirty="0"/>
              <a:t>de </a:t>
            </a:r>
            <a:r>
              <a:rPr lang="en-US" dirty="0" err="1"/>
              <a:t>complejidad</a:t>
            </a:r>
            <a:r>
              <a:rPr lang="en-US" dirty="0"/>
              <a:t> y </a:t>
            </a:r>
            <a:r>
              <a:rPr lang="en-US" dirty="0" err="1"/>
              <a:t>tiempo</a:t>
            </a:r>
            <a:r>
              <a:rPr lang="en-US" dirty="0"/>
              <a:t> de </a:t>
            </a:r>
            <a:r>
              <a:rPr lang="en-US" dirty="0" err="1"/>
              <a:t>procesamiento</a:t>
            </a:r>
            <a:r>
              <a:rPr lang="en-US" dirty="0"/>
              <a:t> (...)”, para </a:t>
            </a:r>
            <a:r>
              <a:rPr lang="en-US" dirty="0" err="1"/>
              <a:t>probar</a:t>
            </a:r>
            <a:r>
              <a:rPr lang="en-US" dirty="0"/>
              <a:t>, </a:t>
            </a:r>
            <a:r>
              <a:rPr lang="en-US" dirty="0" err="1"/>
              <a:t>en</a:t>
            </a:r>
            <a:r>
              <a:rPr lang="en-US" dirty="0"/>
              <a:t> </a:t>
            </a:r>
            <a:r>
              <a:rPr lang="en-US" dirty="0" err="1"/>
              <a:t>estos</a:t>
            </a:r>
            <a:r>
              <a:rPr lang="en-US" dirty="0"/>
              <a:t>, </a:t>
            </a:r>
            <a:r>
              <a:rPr lang="en-US" dirty="0" err="1"/>
              <a:t>diferentes</a:t>
            </a:r>
            <a:endParaRPr lang="en-US" dirty="0"/>
          </a:p>
          <a:p>
            <a:endParaRPr lang="en-US" dirty="0"/>
          </a:p>
          <a:p>
            <a:r>
              <a:rPr lang="en-US" dirty="0" err="1"/>
              <a:t>algoritmos</a:t>
            </a:r>
            <a:r>
              <a:rPr lang="en-US" dirty="0"/>
              <a:t> de </a:t>
            </a:r>
            <a:r>
              <a:rPr lang="en-US" dirty="0" err="1"/>
              <a:t>aprendizaje</a:t>
            </a:r>
            <a:r>
              <a:rPr lang="en-US" dirty="0"/>
              <a:t> de </a:t>
            </a:r>
            <a:r>
              <a:rPr lang="en-US" dirty="0" err="1"/>
              <a:t>máquinas</a:t>
            </a:r>
            <a:r>
              <a:rPr lang="en-US" dirty="0"/>
              <a:t> que “(...) </a:t>
            </a:r>
            <a:r>
              <a:rPr lang="en-US" dirty="0" err="1"/>
              <a:t>pueden</a:t>
            </a:r>
            <a:r>
              <a:rPr lang="en-US" dirty="0"/>
              <a:t> </a:t>
            </a:r>
            <a:r>
              <a:rPr lang="en-US" dirty="0" err="1"/>
              <a:t>enriquecer</a:t>
            </a:r>
            <a:r>
              <a:rPr lang="en-US" dirty="0"/>
              <a:t> el </a:t>
            </a:r>
            <a:r>
              <a:rPr lang="en-US" dirty="0" err="1"/>
              <a:t>desempeño</a:t>
            </a:r>
            <a:endParaRPr lang="en-US" dirty="0"/>
          </a:p>
          <a:p>
            <a:r>
              <a:rPr lang="en-US" dirty="0"/>
              <a:t>de AV1(...)”. Bajo </a:t>
            </a:r>
            <a:r>
              <a:rPr lang="en-US" dirty="0" err="1"/>
              <a:t>este</a:t>
            </a:r>
            <a:r>
              <a:rPr lang="en-US" dirty="0"/>
              <a:t> </a:t>
            </a:r>
            <a:r>
              <a:rPr lang="en-US" dirty="0" err="1"/>
              <a:t>enfoque</a:t>
            </a:r>
            <a:r>
              <a:rPr lang="en-US" dirty="0"/>
              <a:t> </a:t>
            </a:r>
            <a:r>
              <a:rPr lang="en-US" dirty="0" err="1"/>
              <a:t>exploratorio</a:t>
            </a:r>
            <a:r>
              <a:rPr lang="en-US" dirty="0"/>
              <a:t> y </a:t>
            </a:r>
            <a:r>
              <a:rPr lang="en-US" dirty="0" err="1"/>
              <a:t>considerando</a:t>
            </a:r>
            <a:r>
              <a:rPr lang="en-US" dirty="0"/>
              <a:t> que las </a:t>
            </a:r>
            <a:r>
              <a:rPr lang="en-US" dirty="0" err="1"/>
              <a:t>tesis</a:t>
            </a:r>
            <a:r>
              <a:rPr lang="en-US" dirty="0"/>
              <a:t> de</a:t>
            </a:r>
          </a:p>
          <a:p>
            <a:r>
              <a:rPr lang="en-US" dirty="0" err="1"/>
              <a:t>doctorado</a:t>
            </a:r>
            <a:r>
              <a:rPr lang="en-US" dirty="0"/>
              <a:t> </a:t>
            </a:r>
            <a:r>
              <a:rPr lang="en-US" dirty="0" err="1"/>
              <a:t>deben</a:t>
            </a:r>
            <a:r>
              <a:rPr lang="en-US" dirty="0"/>
              <a:t> </a:t>
            </a:r>
            <a:r>
              <a:rPr lang="en-US" dirty="0" err="1"/>
              <a:t>aportar</a:t>
            </a:r>
            <a:r>
              <a:rPr lang="en-US" dirty="0"/>
              <a:t> </a:t>
            </a:r>
            <a:r>
              <a:rPr lang="en-US" dirty="0" err="1"/>
              <a:t>conocimiento</a:t>
            </a:r>
            <a:r>
              <a:rPr lang="en-US" dirty="0"/>
              <a:t> a la </a:t>
            </a:r>
            <a:r>
              <a:rPr lang="en-US" dirty="0" err="1"/>
              <a:t>comunidad</a:t>
            </a:r>
            <a:r>
              <a:rPr lang="en-US" dirty="0"/>
              <a:t> </a:t>
            </a:r>
            <a:r>
              <a:rPr lang="en-US" dirty="0" err="1"/>
              <a:t>relacionada</a:t>
            </a:r>
            <a:r>
              <a:rPr lang="en-US" dirty="0"/>
              <a:t>, </a:t>
            </a:r>
            <a:r>
              <a:rPr lang="en-US" dirty="0" err="1"/>
              <a:t>sumado</a:t>
            </a:r>
            <a:r>
              <a:rPr lang="en-US" dirty="0"/>
              <a:t> al</a:t>
            </a:r>
          </a:p>
          <a:p>
            <a:r>
              <a:rPr lang="en-US" dirty="0" err="1"/>
              <a:t>hecho</a:t>
            </a:r>
            <a:r>
              <a:rPr lang="en-US" dirty="0"/>
              <a:t> que AV1 es un </a:t>
            </a:r>
            <a:r>
              <a:rPr lang="en-US" dirty="0" err="1"/>
              <a:t>codificador</a:t>
            </a:r>
            <a:r>
              <a:rPr lang="en-US" dirty="0"/>
              <a:t> de </a:t>
            </a:r>
            <a:r>
              <a:rPr lang="en-US" dirty="0" err="1"/>
              <a:t>código</a:t>
            </a:r>
            <a:r>
              <a:rPr lang="en-US" dirty="0"/>
              <a:t> </a:t>
            </a:r>
            <a:r>
              <a:rPr lang="en-US" dirty="0" err="1"/>
              <a:t>abierto</a:t>
            </a:r>
            <a:r>
              <a:rPr lang="en-US" dirty="0"/>
              <a:t> </a:t>
            </a:r>
            <a:r>
              <a:rPr lang="en-US" dirty="0" err="1"/>
              <a:t>desarrollado</a:t>
            </a:r>
            <a:r>
              <a:rPr lang="en-US" dirty="0"/>
              <a:t> por </a:t>
            </a:r>
            <a:r>
              <a:rPr lang="en-US" dirty="0" err="1"/>
              <a:t>AOMedia</a:t>
            </a:r>
            <a:endParaRPr lang="en-US" dirty="0"/>
          </a:p>
          <a:p>
            <a:r>
              <a:rPr lang="en-US" dirty="0"/>
              <a:t>group, y que </a:t>
            </a:r>
            <a:r>
              <a:rPr lang="en-US" dirty="0" err="1"/>
              <a:t>este</a:t>
            </a:r>
            <a:r>
              <a:rPr lang="en-US" dirty="0"/>
              <a:t> </a:t>
            </a:r>
            <a:r>
              <a:rPr lang="en-US" dirty="0" err="1"/>
              <a:t>grupo</a:t>
            </a:r>
            <a:r>
              <a:rPr lang="en-US" dirty="0"/>
              <a:t> </a:t>
            </a:r>
            <a:r>
              <a:rPr lang="en-US" dirty="0" err="1"/>
              <a:t>está</a:t>
            </a:r>
            <a:r>
              <a:rPr lang="en-US" dirty="0"/>
              <a:t> </a:t>
            </a:r>
            <a:r>
              <a:rPr lang="en-US" dirty="0" err="1"/>
              <a:t>compuesto</a:t>
            </a:r>
            <a:r>
              <a:rPr lang="en-US" dirty="0"/>
              <a:t> por </a:t>
            </a:r>
            <a:r>
              <a:rPr lang="en-US" dirty="0" err="1"/>
              <a:t>empresas</a:t>
            </a:r>
            <a:r>
              <a:rPr lang="en-US" dirty="0"/>
              <a:t> de </a:t>
            </a:r>
            <a:r>
              <a:rPr lang="en-US" dirty="0" err="1"/>
              <a:t>alta</a:t>
            </a:r>
            <a:r>
              <a:rPr lang="en-US" dirty="0"/>
              <a:t> </a:t>
            </a:r>
            <a:r>
              <a:rPr lang="en-US" dirty="0" err="1"/>
              <a:t>tecnología</a:t>
            </a:r>
            <a:r>
              <a:rPr lang="en-US" dirty="0"/>
              <a:t> </a:t>
            </a:r>
            <a:r>
              <a:rPr lang="en-US" dirty="0" err="1"/>
              <a:t>como</a:t>
            </a:r>
            <a:endParaRPr lang="en-US" dirty="0"/>
          </a:p>
          <a:p>
            <a:r>
              <a:rPr lang="en-US" dirty="0"/>
              <a:t>Google, Netflix, AMD, ARM, Intel, Nvidia, Microsoft, Mozilla y </a:t>
            </a:r>
            <a:r>
              <a:rPr lang="en-US" dirty="0" err="1"/>
              <a:t>otros</a:t>
            </a:r>
            <a:r>
              <a:rPr lang="en-US" dirty="0"/>
              <a:t> [4][6]. </a:t>
            </a:r>
            <a:r>
              <a:rPr lang="en-US" dirty="0" err="1"/>
              <a:t>En</a:t>
            </a:r>
            <a:r>
              <a:rPr lang="en-US" dirty="0"/>
              <a:t> </a:t>
            </a:r>
            <a:r>
              <a:rPr lang="en-US" dirty="0" err="1"/>
              <a:t>este</a:t>
            </a:r>
            <a:endParaRPr lang="en-US" dirty="0"/>
          </a:p>
          <a:p>
            <a:r>
              <a:rPr lang="en-US" dirty="0" err="1"/>
              <a:t>contexto</a:t>
            </a:r>
            <a:r>
              <a:rPr lang="en-US" dirty="0"/>
              <a:t>:</a:t>
            </a:r>
          </a:p>
          <a:p>
            <a:r>
              <a:rPr lang="en-US" dirty="0"/>
              <a:t>¿</a:t>
            </a:r>
            <a:r>
              <a:rPr lang="en-US" dirty="0" err="1"/>
              <a:t>Cómo</a:t>
            </a:r>
            <a:r>
              <a:rPr lang="en-US" dirty="0"/>
              <a:t> </a:t>
            </a:r>
            <a:r>
              <a:rPr lang="en-US" dirty="0" err="1"/>
              <a:t>garantizar</a:t>
            </a:r>
            <a:r>
              <a:rPr lang="en-US" dirty="0"/>
              <a:t> que se </a:t>
            </a:r>
            <a:r>
              <a:rPr lang="en-US" dirty="0" err="1"/>
              <a:t>encuentre</a:t>
            </a:r>
            <a:r>
              <a:rPr lang="en-US" dirty="0"/>
              <a:t> </a:t>
            </a:r>
            <a:r>
              <a:rPr lang="en-US" dirty="0" err="1"/>
              <a:t>en</a:t>
            </a:r>
            <a:r>
              <a:rPr lang="en-US" dirty="0"/>
              <a:t> </a:t>
            </a:r>
            <a:r>
              <a:rPr lang="en-US" dirty="0" err="1"/>
              <a:t>este</a:t>
            </a:r>
            <a:r>
              <a:rPr lang="en-US" dirty="0"/>
              <a:t> </a:t>
            </a:r>
            <a:r>
              <a:rPr lang="en-US" dirty="0" err="1"/>
              <a:t>proceso</a:t>
            </a:r>
            <a:r>
              <a:rPr lang="en-US" dirty="0"/>
              <a:t> de </a:t>
            </a:r>
            <a:r>
              <a:rPr lang="en-US" dirty="0" err="1"/>
              <a:t>búsqueda</a:t>
            </a:r>
            <a:r>
              <a:rPr lang="en-US" dirty="0"/>
              <a:t> una </a:t>
            </a:r>
            <a:r>
              <a:rPr lang="en-US" dirty="0" err="1"/>
              <a:t>solución</a:t>
            </a:r>
            <a:r>
              <a:rPr lang="en-US" dirty="0"/>
              <a:t> que</a:t>
            </a:r>
          </a:p>
          <a:p>
            <a:r>
              <a:rPr lang="en-US" dirty="0" err="1"/>
              <a:t>mejore</a:t>
            </a:r>
            <a:r>
              <a:rPr lang="en-US" dirty="0"/>
              <a:t> </a:t>
            </a:r>
            <a:r>
              <a:rPr lang="en-US" dirty="0" err="1"/>
              <a:t>alguna</a:t>
            </a:r>
            <a:r>
              <a:rPr lang="en-US" dirty="0"/>
              <a:t> </a:t>
            </a:r>
            <a:r>
              <a:rPr lang="en-US" dirty="0" err="1"/>
              <a:t>etapa</a:t>
            </a:r>
            <a:r>
              <a:rPr lang="en-US" dirty="0"/>
              <a:t> del </a:t>
            </a:r>
            <a:r>
              <a:rPr lang="en-US" dirty="0" err="1"/>
              <a:t>proceso</a:t>
            </a:r>
            <a:r>
              <a:rPr lang="en-US" dirty="0"/>
              <a:t> del AV1 </a:t>
            </a:r>
            <a:r>
              <a:rPr lang="en-US" dirty="0" err="1"/>
              <a:t>en</a:t>
            </a:r>
            <a:r>
              <a:rPr lang="en-US" dirty="0"/>
              <a:t> un </a:t>
            </a:r>
            <a:r>
              <a:rPr lang="en-US" dirty="0" err="1"/>
              <a:t>tiempo</a:t>
            </a:r>
            <a:r>
              <a:rPr lang="en-US" dirty="0"/>
              <a:t> </a:t>
            </a:r>
            <a:r>
              <a:rPr lang="en-US" dirty="0" err="1"/>
              <a:t>prudente</a:t>
            </a:r>
            <a:r>
              <a:rPr lang="en-US" dirty="0"/>
              <a:t> para el </a:t>
            </a:r>
            <a:r>
              <a:rPr lang="en-US" dirty="0" err="1"/>
              <a:t>proceso</a:t>
            </a:r>
            <a:endParaRPr lang="en-US" dirty="0"/>
          </a:p>
          <a:p>
            <a:r>
              <a:rPr lang="en-US" dirty="0" err="1"/>
              <a:t>académico</a:t>
            </a:r>
            <a:r>
              <a:rPr lang="en-US" dirty="0"/>
              <a:t>? ¿</a:t>
            </a:r>
            <a:r>
              <a:rPr lang="en-US" dirty="0" err="1"/>
              <a:t>Cómo</a:t>
            </a:r>
            <a:r>
              <a:rPr lang="en-US" dirty="0"/>
              <a:t> </a:t>
            </a:r>
            <a:r>
              <a:rPr lang="en-US" dirty="0" err="1"/>
              <a:t>abordar</a:t>
            </a:r>
            <a:r>
              <a:rPr lang="en-US" dirty="0"/>
              <a:t> el </a:t>
            </a:r>
            <a:r>
              <a:rPr lang="en-US" dirty="0" err="1"/>
              <a:t>hecho</a:t>
            </a:r>
            <a:r>
              <a:rPr lang="en-US" dirty="0"/>
              <a:t> que </a:t>
            </a:r>
            <a:r>
              <a:rPr lang="en-US" dirty="0" err="1"/>
              <a:t>esta</a:t>
            </a:r>
            <a:r>
              <a:rPr lang="en-US" dirty="0"/>
              <a:t> </a:t>
            </a:r>
            <a:r>
              <a:rPr lang="en-US" dirty="0" err="1"/>
              <a:t>solución</a:t>
            </a:r>
            <a:r>
              <a:rPr lang="en-US" dirty="0"/>
              <a:t> </a:t>
            </a:r>
            <a:r>
              <a:rPr lang="en-US" dirty="0" err="1"/>
              <a:t>pueda</a:t>
            </a:r>
            <a:r>
              <a:rPr lang="en-US" dirty="0"/>
              <a:t> ser </a:t>
            </a:r>
            <a:r>
              <a:rPr lang="en-US" dirty="0" err="1"/>
              <a:t>abordada</a:t>
            </a:r>
            <a:endParaRPr lang="en-US" dirty="0"/>
          </a:p>
          <a:p>
            <a:r>
              <a:rPr lang="en-US" dirty="0" err="1"/>
              <a:t>paralelamente</a:t>
            </a:r>
            <a:r>
              <a:rPr lang="en-US" dirty="0"/>
              <a:t> por la </a:t>
            </a:r>
            <a:r>
              <a:rPr lang="en-US" dirty="0" err="1"/>
              <a:t>comunidad</a:t>
            </a:r>
            <a:r>
              <a:rPr lang="en-US" dirty="0"/>
              <a:t> </a:t>
            </a:r>
            <a:r>
              <a:rPr lang="en-US" dirty="0" err="1"/>
              <a:t>descrita</a:t>
            </a:r>
            <a:r>
              <a:rPr lang="en-US" dirty="0"/>
              <a:t> </a:t>
            </a:r>
            <a:r>
              <a:rPr lang="en-US" dirty="0" err="1"/>
              <a:t>anteriormente</a:t>
            </a:r>
            <a:r>
              <a:rPr lang="en-US" dirty="0"/>
              <a:t>?</a:t>
            </a:r>
          </a:p>
          <a:p>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10</a:t>
            </a:fld>
            <a:endParaRPr lang="es-ES"/>
          </a:p>
        </p:txBody>
      </p:sp>
    </p:spTree>
    <p:extLst>
      <p:ext uri="{BB962C8B-B14F-4D97-AF65-F5344CB8AC3E}">
        <p14:creationId xmlns:p14="http://schemas.microsoft.com/office/powerpoint/2010/main" val="407335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Pregunta2: </a:t>
            </a:r>
            <a:r>
              <a:rPr lang="en-US" dirty="0" err="1"/>
              <a:t>En</a:t>
            </a:r>
            <a:r>
              <a:rPr lang="en-US" dirty="0"/>
              <a:t> la </a:t>
            </a:r>
            <a:r>
              <a:rPr lang="en-US" dirty="0" err="1"/>
              <a:t>literatura</a:t>
            </a:r>
            <a:r>
              <a:rPr lang="en-US" dirty="0"/>
              <a:t> es </a:t>
            </a:r>
            <a:r>
              <a:rPr lang="en-US" dirty="0" err="1"/>
              <a:t>fácilmente</a:t>
            </a:r>
            <a:r>
              <a:rPr lang="en-US" dirty="0"/>
              <a:t> </a:t>
            </a:r>
            <a:r>
              <a:rPr lang="en-US" dirty="0" err="1"/>
              <a:t>identificable</a:t>
            </a:r>
            <a:r>
              <a:rPr lang="en-US" dirty="0"/>
              <a:t> que una de las </a:t>
            </a:r>
            <a:r>
              <a:rPr lang="en-US" dirty="0" err="1"/>
              <a:t>mayores</a:t>
            </a:r>
            <a:endParaRPr lang="en-US" dirty="0"/>
          </a:p>
          <a:p>
            <a:r>
              <a:rPr lang="en-US" dirty="0" err="1"/>
              <a:t>debilidades</a:t>
            </a:r>
            <a:r>
              <a:rPr lang="en-US" dirty="0"/>
              <a:t> de AV1 </a:t>
            </a:r>
            <a:r>
              <a:rPr lang="en-US" dirty="0" err="1"/>
              <a:t>frente</a:t>
            </a:r>
            <a:r>
              <a:rPr lang="en-US" dirty="0"/>
              <a:t> a </a:t>
            </a:r>
            <a:r>
              <a:rPr lang="en-US" dirty="0" err="1"/>
              <a:t>otros</a:t>
            </a:r>
            <a:r>
              <a:rPr lang="en-US" dirty="0"/>
              <a:t> </a:t>
            </a:r>
            <a:r>
              <a:rPr lang="en-US" dirty="0" err="1"/>
              <a:t>codificadores</a:t>
            </a:r>
            <a:r>
              <a:rPr lang="en-US" dirty="0"/>
              <a:t> </a:t>
            </a:r>
            <a:r>
              <a:rPr lang="en-US" dirty="0" err="1"/>
              <a:t>como</a:t>
            </a:r>
            <a:r>
              <a:rPr lang="en-US" dirty="0"/>
              <a:t> H264, H265 o </a:t>
            </a:r>
            <a:r>
              <a:rPr lang="en-US" dirty="0" err="1"/>
              <a:t>incluso</a:t>
            </a:r>
            <a:r>
              <a:rPr lang="en-US" dirty="0"/>
              <a:t> </a:t>
            </a:r>
            <a:r>
              <a:rPr lang="en-US" dirty="0" err="1"/>
              <a:t>frente</a:t>
            </a:r>
            <a:endParaRPr lang="en-US" dirty="0"/>
          </a:p>
          <a:p>
            <a:r>
              <a:rPr lang="en-US" dirty="0"/>
              <a:t>a H266/VVC que </a:t>
            </a:r>
            <a:r>
              <a:rPr lang="en-US" dirty="0" err="1"/>
              <a:t>ofrece</a:t>
            </a:r>
            <a:r>
              <a:rPr lang="en-US" dirty="0"/>
              <a:t> </a:t>
            </a:r>
            <a:r>
              <a:rPr lang="en-US" dirty="0" err="1"/>
              <a:t>mejor</a:t>
            </a:r>
            <a:r>
              <a:rPr lang="en-US" dirty="0"/>
              <a:t> </a:t>
            </a:r>
            <a:r>
              <a:rPr lang="en-US" dirty="0" err="1"/>
              <a:t>tasa</a:t>
            </a:r>
            <a:r>
              <a:rPr lang="en-US" dirty="0"/>
              <a:t> de </a:t>
            </a:r>
            <a:r>
              <a:rPr lang="en-US" dirty="0" err="1"/>
              <a:t>compresión</a:t>
            </a:r>
            <a:r>
              <a:rPr lang="en-US" dirty="0"/>
              <a:t>, es el </a:t>
            </a:r>
            <a:r>
              <a:rPr lang="en-US" dirty="0" err="1"/>
              <a:t>costo</a:t>
            </a:r>
            <a:r>
              <a:rPr lang="en-US" dirty="0"/>
              <a:t> </a:t>
            </a:r>
            <a:r>
              <a:rPr lang="en-US" dirty="0" err="1"/>
              <a:t>medido</a:t>
            </a:r>
            <a:r>
              <a:rPr lang="en-US" dirty="0"/>
              <a:t> </a:t>
            </a:r>
            <a:r>
              <a:rPr lang="en-US" dirty="0" err="1"/>
              <a:t>en</a:t>
            </a:r>
            <a:r>
              <a:rPr lang="en-US" dirty="0"/>
              <a:t> </a:t>
            </a:r>
            <a:r>
              <a:rPr lang="en-US" dirty="0" err="1"/>
              <a:t>tiempo</a:t>
            </a:r>
            <a:endParaRPr lang="en-US" dirty="0"/>
          </a:p>
          <a:p>
            <a:r>
              <a:rPr lang="en-US" dirty="0"/>
              <a:t>de </a:t>
            </a:r>
            <a:r>
              <a:rPr lang="en-US" dirty="0" err="1"/>
              <a:t>codificación</a:t>
            </a:r>
            <a:r>
              <a:rPr lang="en-US" dirty="0"/>
              <a:t> que </a:t>
            </a:r>
            <a:r>
              <a:rPr lang="en-US" dirty="0" err="1"/>
              <a:t>su</a:t>
            </a:r>
            <a:r>
              <a:rPr lang="en-US" dirty="0"/>
              <a:t> </a:t>
            </a:r>
            <a:r>
              <a:rPr lang="en-US" dirty="0" err="1"/>
              <a:t>ejecución</a:t>
            </a:r>
            <a:r>
              <a:rPr lang="en-US" dirty="0"/>
              <a:t> </a:t>
            </a:r>
            <a:r>
              <a:rPr lang="en-US" dirty="0" err="1"/>
              <a:t>supone</a:t>
            </a:r>
            <a:r>
              <a:rPr lang="en-US" dirty="0"/>
              <a:t>. </a:t>
            </a:r>
            <a:r>
              <a:rPr lang="en-US" dirty="0" err="1"/>
              <a:t>En</a:t>
            </a:r>
            <a:r>
              <a:rPr lang="en-US" dirty="0"/>
              <a:t> </a:t>
            </a:r>
            <a:r>
              <a:rPr lang="en-US" dirty="0" err="1"/>
              <a:t>contraste</a:t>
            </a:r>
            <a:r>
              <a:rPr lang="en-US" dirty="0"/>
              <a:t>, una de los </a:t>
            </a:r>
            <a:r>
              <a:rPr lang="en-US" dirty="0" err="1"/>
              <a:t>aspectos</a:t>
            </a:r>
            <a:r>
              <a:rPr lang="en-US" dirty="0"/>
              <a:t> que</a:t>
            </a:r>
          </a:p>
          <a:p>
            <a:r>
              <a:rPr lang="en-US" dirty="0" err="1"/>
              <a:t>constituyen</a:t>
            </a:r>
            <a:r>
              <a:rPr lang="en-US" dirty="0"/>
              <a:t> una de sus </a:t>
            </a:r>
            <a:r>
              <a:rPr lang="en-US" dirty="0" err="1"/>
              <a:t>mayores</a:t>
            </a:r>
            <a:r>
              <a:rPr lang="en-US" dirty="0"/>
              <a:t> </a:t>
            </a:r>
            <a:r>
              <a:rPr lang="en-US" dirty="0" err="1"/>
              <a:t>fortalezas</a:t>
            </a:r>
            <a:r>
              <a:rPr lang="en-US" dirty="0"/>
              <a:t> es un modo de super-</a:t>
            </a:r>
            <a:r>
              <a:rPr lang="en-US" dirty="0" err="1"/>
              <a:t>resolución</a:t>
            </a:r>
            <a:r>
              <a:rPr lang="en-US" dirty="0"/>
              <a:t> de</a:t>
            </a:r>
          </a:p>
          <a:p>
            <a:r>
              <a:rPr lang="en-US" dirty="0" err="1"/>
              <a:t>cuadro</a:t>
            </a:r>
            <a:r>
              <a:rPr lang="en-US" dirty="0"/>
              <a:t> </a:t>
            </a:r>
            <a:r>
              <a:rPr lang="en-US" dirty="0" err="1"/>
              <a:t>en</a:t>
            </a:r>
            <a:r>
              <a:rPr lang="en-US" dirty="0"/>
              <a:t> </a:t>
            </a:r>
            <a:r>
              <a:rPr lang="en-US" dirty="0" err="1"/>
              <a:t>bucle</a:t>
            </a:r>
            <a:r>
              <a:rPr lang="en-US" dirty="0"/>
              <a:t> (in-loop frame super-resolution) [7], </a:t>
            </a:r>
            <a:r>
              <a:rPr lang="en-US" dirty="0" err="1"/>
              <a:t>en</a:t>
            </a:r>
            <a:r>
              <a:rPr lang="en-US" dirty="0"/>
              <a:t> </a:t>
            </a:r>
            <a:r>
              <a:rPr lang="en-US" dirty="0" err="1"/>
              <a:t>este</a:t>
            </a:r>
            <a:r>
              <a:rPr lang="en-US" dirty="0"/>
              <a:t> </a:t>
            </a:r>
            <a:r>
              <a:rPr lang="en-US" dirty="0" err="1"/>
              <a:t>sentido</a:t>
            </a:r>
            <a:r>
              <a:rPr lang="en-US" dirty="0"/>
              <a:t>:</a:t>
            </a:r>
            <a:endParaRPr lang="en-CO" dirty="0"/>
          </a:p>
        </p:txBody>
      </p:sp>
      <p:sp>
        <p:nvSpPr>
          <p:cNvPr id="4" name="Slide Number Placeholder 3"/>
          <p:cNvSpPr>
            <a:spLocks noGrp="1"/>
          </p:cNvSpPr>
          <p:nvPr>
            <p:ph type="sldNum" sz="quarter" idx="5"/>
          </p:nvPr>
        </p:nvSpPr>
        <p:spPr/>
        <p:txBody>
          <a:bodyPr/>
          <a:lstStyle/>
          <a:p>
            <a:fld id="{25C61CF5-E6B6-401D-807F-AAA8FF50D83A}" type="slidenum">
              <a:rPr lang="es-ES" smtClean="0"/>
              <a:t>11</a:t>
            </a:fld>
            <a:endParaRPr lang="es-ES"/>
          </a:p>
        </p:txBody>
      </p:sp>
    </p:spTree>
    <p:extLst>
      <p:ext uri="{BB962C8B-B14F-4D97-AF65-F5344CB8AC3E}">
        <p14:creationId xmlns:p14="http://schemas.microsoft.com/office/powerpoint/2010/main" val="69205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830997"/>
          </a:xfrm>
          <a:prstGeom prst="rect">
            <a:avLst/>
          </a:prstGeom>
        </p:spPr>
        <p:txBody>
          <a:bodyPr wrap="square" lIns="0" tIns="0" rIns="0" bIns="0">
            <a:spAutoFit/>
          </a:bodyPr>
          <a:lstStyle>
            <a:lvl1pPr algn="ctr">
              <a:defRPr sz="5400"/>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B5A20401-95C3-4EB8-8FAA-A06021F90495}"/>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54541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47914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7497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75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51744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3744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8461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838454" y="364997"/>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1676400"/>
            <a:ext cx="11433555" cy="3564127"/>
          </a:xfrm>
        </p:spPr>
        <p:txBody>
          <a:bodyPr lIns="0" tIns="0" rIns="0" bIns="0"/>
          <a:lstStyle>
            <a:lvl1pPr>
              <a:defRPr b="0" i="0">
                <a:solidFill>
                  <a:schemeClr val="tx1"/>
                </a:solidFill>
              </a:defRPr>
            </a:lvl1pPr>
          </a:lstStyle>
          <a:p>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7" name="TextBox 6">
            <a:extLst>
              <a:ext uri="{FF2B5EF4-FFF2-40B4-BE49-F238E27FC236}">
                <a16:creationId xmlns:a16="http://schemas.microsoft.com/office/drawing/2014/main" id="{52459ABB-0CEC-489B-ACF8-CD8CEBCC2AA7}"/>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09600" y="254000"/>
            <a:ext cx="7296911" cy="1000760"/>
          </a:xfrm>
        </p:spPr>
        <p:txBody>
          <a:bodyPr lIns="0" tIns="0" rIns="0" bIns="0"/>
          <a:lstStyle>
            <a:lvl1pPr>
              <a:defRPr sz="255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8" name="TextBox 7">
            <a:extLst>
              <a:ext uri="{FF2B5EF4-FFF2-40B4-BE49-F238E27FC236}">
                <a16:creationId xmlns:a16="http://schemas.microsoft.com/office/drawing/2014/main" id="{EE99C593-A25A-4ABE-BB5A-EFA30CDF4523}"/>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chemeClr val="tx1"/>
                </a:solidFill>
                <a:latin typeface="Carlito"/>
                <a:cs typeface="Carlito"/>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19" name="bg object 19"/>
          <p:cNvSpPr/>
          <p:nvPr/>
        </p:nvSpPr>
        <p:spPr>
          <a:xfrm>
            <a:off x="16764" y="364997"/>
            <a:ext cx="821690" cy="277495"/>
          </a:xfrm>
          <a:custGeom>
            <a:avLst/>
            <a:gdLst/>
            <a:ahLst/>
            <a:cxnLst/>
            <a:rect l="l" t="t" r="r" b="b"/>
            <a:pathLst>
              <a:path w="821690" h="277495">
                <a:moveTo>
                  <a:pt x="821436" y="0"/>
                </a:moveTo>
                <a:lnTo>
                  <a:pt x="0" y="0"/>
                </a:lnTo>
                <a:lnTo>
                  <a:pt x="0" y="277367"/>
                </a:lnTo>
                <a:lnTo>
                  <a:pt x="821436" y="277367"/>
                </a:lnTo>
                <a:lnTo>
                  <a:pt x="821436" y="0"/>
                </a:lnTo>
                <a:close/>
              </a:path>
            </a:pathLst>
          </a:custGeom>
          <a:solidFill>
            <a:srgbClr val="642531"/>
          </a:solidFill>
        </p:spPr>
        <p:txBody>
          <a:bodyPr wrap="square" lIns="0" tIns="0" rIns="0" bIns="0" rtlCol="0"/>
          <a:lstStyle/>
          <a:p>
            <a:endParaRPr/>
          </a:p>
        </p:txBody>
      </p:sp>
      <p:sp>
        <p:nvSpPr>
          <p:cNvPr id="9" name="TextBox 8">
            <a:extLst>
              <a:ext uri="{FF2B5EF4-FFF2-40B4-BE49-F238E27FC236}">
                <a16:creationId xmlns:a16="http://schemas.microsoft.com/office/drawing/2014/main" id="{F327CE1B-CF71-4CE5-8158-CA21D7AD1A70}"/>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27632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2453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103396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4E2BBBB-2687-4511-8DDE-91500DE34C44}" type="slidenum">
              <a:rPr lang="es-ES" smtClean="0"/>
              <a:t>‹#›</a:t>
            </a:fld>
            <a:endParaRPr lang="es-ES"/>
          </a:p>
        </p:txBody>
      </p:sp>
    </p:spTree>
    <p:extLst>
      <p:ext uri="{BB962C8B-B14F-4D97-AF65-F5344CB8AC3E}">
        <p14:creationId xmlns:p14="http://schemas.microsoft.com/office/powerpoint/2010/main" val="4062658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924084" y="5994512"/>
            <a:ext cx="3213644" cy="78936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211823" y="6517385"/>
            <a:ext cx="1611630" cy="340995"/>
          </a:xfrm>
          <a:custGeom>
            <a:avLst/>
            <a:gdLst/>
            <a:ahLst/>
            <a:cxnLst/>
            <a:rect l="l" t="t" r="r" b="b"/>
            <a:pathLst>
              <a:path w="1611629" h="340995">
                <a:moveTo>
                  <a:pt x="1611629" y="0"/>
                </a:moveTo>
                <a:lnTo>
                  <a:pt x="0" y="0"/>
                </a:lnTo>
                <a:lnTo>
                  <a:pt x="0" y="340613"/>
                </a:lnTo>
                <a:lnTo>
                  <a:pt x="1611629" y="340613"/>
                </a:lnTo>
                <a:lnTo>
                  <a:pt x="1611629" y="0"/>
                </a:lnTo>
                <a:close/>
              </a:path>
            </a:pathLst>
          </a:custGeom>
          <a:solidFill>
            <a:srgbClr val="7E7E7E">
              <a:alpha val="56077"/>
            </a:srgbClr>
          </a:solidFill>
        </p:spPr>
        <p:txBody>
          <a:bodyPr wrap="square" lIns="0" tIns="0" rIns="0" bIns="0" rtlCol="0"/>
          <a:lstStyle/>
          <a:p>
            <a:endParaRPr/>
          </a:p>
        </p:txBody>
      </p:sp>
      <p:sp>
        <p:nvSpPr>
          <p:cNvPr id="18" name="bg object 18"/>
          <p:cNvSpPr/>
          <p:nvPr/>
        </p:nvSpPr>
        <p:spPr>
          <a:xfrm>
            <a:off x="0" y="6517385"/>
            <a:ext cx="6212205" cy="340995"/>
          </a:xfrm>
          <a:custGeom>
            <a:avLst/>
            <a:gdLst/>
            <a:ahLst/>
            <a:cxnLst/>
            <a:rect l="l" t="t" r="r" b="b"/>
            <a:pathLst>
              <a:path w="6212205" h="340995">
                <a:moveTo>
                  <a:pt x="6211824" y="0"/>
                </a:moveTo>
                <a:lnTo>
                  <a:pt x="0" y="0"/>
                </a:lnTo>
                <a:lnTo>
                  <a:pt x="0" y="340613"/>
                </a:lnTo>
                <a:lnTo>
                  <a:pt x="6211824" y="340613"/>
                </a:lnTo>
                <a:lnTo>
                  <a:pt x="6211824" y="0"/>
                </a:lnTo>
                <a:close/>
              </a:path>
            </a:pathLst>
          </a:custGeom>
          <a:solidFill>
            <a:srgbClr val="642531"/>
          </a:solidFill>
        </p:spPr>
        <p:txBody>
          <a:bodyPr wrap="square" lIns="0" tIns="0" rIns="0" bIns="0" rtlCol="0"/>
          <a:lstStyle/>
          <a:p>
            <a:endParaRPr/>
          </a:p>
        </p:txBody>
      </p:sp>
      <p:sp>
        <p:nvSpPr>
          <p:cNvPr id="2" name="Holder 2"/>
          <p:cNvSpPr>
            <a:spLocks noGrp="1"/>
          </p:cNvSpPr>
          <p:nvPr>
            <p:ph type="title"/>
          </p:nvPr>
        </p:nvSpPr>
        <p:spPr>
          <a:xfrm>
            <a:off x="2447544" y="2968751"/>
            <a:ext cx="7296911" cy="1000760"/>
          </a:xfrm>
          <a:prstGeom prst="rect">
            <a:avLst/>
          </a:prstGeom>
        </p:spPr>
        <p:txBody>
          <a:bodyPr wrap="square" lIns="0" tIns="0" rIns="0" bIns="0">
            <a:spAutoFit/>
          </a:bodyPr>
          <a:lstStyle>
            <a:lvl1pPr>
              <a:defRPr sz="2550" b="0" i="0">
                <a:solidFill>
                  <a:schemeClr val="tx1"/>
                </a:solidFill>
                <a:latin typeface="Carlito"/>
                <a:cs typeface="Carlito"/>
              </a:defRPr>
            </a:lvl1pPr>
          </a:lstStyle>
          <a:p>
            <a:endParaRPr/>
          </a:p>
        </p:txBody>
      </p:sp>
      <p:sp>
        <p:nvSpPr>
          <p:cNvPr id="3" name="Holder 3"/>
          <p:cNvSpPr>
            <a:spLocks noGrp="1"/>
          </p:cNvSpPr>
          <p:nvPr>
            <p:ph type="body" idx="1"/>
          </p:nvPr>
        </p:nvSpPr>
        <p:spPr>
          <a:xfrm>
            <a:off x="379222" y="3357117"/>
            <a:ext cx="11433555" cy="188341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6428740" y="6600380"/>
            <a:ext cx="256540" cy="203200"/>
          </a:xfrm>
          <a:prstGeom prst="rect">
            <a:avLst/>
          </a:prstGeom>
        </p:spPr>
        <p:txBody>
          <a:bodyPr wrap="square" lIns="0" tIns="0" rIns="0" bIns="0">
            <a:spAutoFit/>
          </a:bodyPr>
          <a:lstStyle>
            <a:lvl1pPr>
              <a:defRPr sz="1400" b="0" i="0">
                <a:solidFill>
                  <a:schemeClr val="tx1"/>
                </a:solidFill>
                <a:latin typeface="Carlito"/>
                <a:cs typeface="Carlito"/>
              </a:defRPr>
            </a:lvl1pPr>
          </a:lstStyle>
          <a:p>
            <a:pPr marL="38100">
              <a:lnSpc>
                <a:spcPts val="1430"/>
              </a:lnSpc>
            </a:pPr>
            <a:fld id="{81D60167-4931-47E6-BA6A-407CBD079E47}" type="slidenum">
              <a:rPr spc="-5" dirty="0"/>
              <a:t>‹#›</a:t>
            </a:fld>
            <a:endParaRPr spc="-5" dirty="0"/>
          </a:p>
        </p:txBody>
      </p:sp>
      <p:sp>
        <p:nvSpPr>
          <p:cNvPr id="10" name="TextBox 9">
            <a:extLst>
              <a:ext uri="{FF2B5EF4-FFF2-40B4-BE49-F238E27FC236}">
                <a16:creationId xmlns:a16="http://schemas.microsoft.com/office/drawing/2014/main" id="{36C5A17B-512D-4A0B-B183-5277FCA4CCBE}"/>
              </a:ext>
            </a:extLst>
          </p:cNvPr>
          <p:cNvSpPr txBox="1"/>
          <p:nvPr userDrawn="1"/>
        </p:nvSpPr>
        <p:spPr>
          <a:xfrm>
            <a:off x="16764" y="6570101"/>
            <a:ext cx="2993127" cy="287899"/>
          </a:xfrm>
          <a:prstGeom prst="rect">
            <a:avLst/>
          </a:prstGeom>
          <a:noFill/>
        </p:spPr>
        <p:txBody>
          <a:bodyPr wrap="none" rtlCol="0">
            <a:spAutoFit/>
          </a:bodyPr>
          <a:lstStyle/>
          <a:p>
            <a:pPr marL="12700">
              <a:lnSpc>
                <a:spcPts val="1430"/>
              </a:lnSpc>
            </a:pPr>
            <a:r>
              <a:rPr lang="es-MX" sz="1600" b="1" spc="-30" dirty="0">
                <a:solidFill>
                  <a:schemeClr val="bg1"/>
                </a:solidFill>
              </a:rPr>
              <a:t>F</a:t>
            </a:r>
            <a:r>
              <a:rPr lang="es-MX" sz="1200" b="1" spc="-30" dirty="0">
                <a:solidFill>
                  <a:schemeClr val="bg1"/>
                </a:solidFill>
              </a:rPr>
              <a:t>ACULTAD </a:t>
            </a:r>
            <a:r>
              <a:rPr lang="es-MX" sz="1200" b="1" spc="10" dirty="0">
                <a:solidFill>
                  <a:schemeClr val="bg1"/>
                </a:solidFill>
              </a:rPr>
              <a:t>DE </a:t>
            </a:r>
            <a:r>
              <a:rPr lang="es-MX" sz="1600" b="1" spc="5" dirty="0">
                <a:solidFill>
                  <a:schemeClr val="bg1"/>
                </a:solidFill>
              </a:rPr>
              <a:t>M</a:t>
            </a:r>
            <a:r>
              <a:rPr lang="es-MX" sz="1200" b="1" spc="5" dirty="0">
                <a:solidFill>
                  <a:schemeClr val="bg1"/>
                </a:solidFill>
              </a:rPr>
              <a:t>INAS </a:t>
            </a:r>
            <a:r>
              <a:rPr lang="es-MX" sz="1600" b="1" spc="-85" dirty="0">
                <a:solidFill>
                  <a:schemeClr val="bg1"/>
                </a:solidFill>
                <a:latin typeface="Arial"/>
                <a:cs typeface="Arial"/>
              </a:rPr>
              <a:t>– </a:t>
            </a:r>
            <a:r>
              <a:rPr lang="es-MX" sz="1600" b="1" spc="5" dirty="0">
                <a:solidFill>
                  <a:schemeClr val="bg1"/>
                </a:solidFill>
              </a:rPr>
              <a:t>S</a:t>
            </a:r>
            <a:r>
              <a:rPr lang="es-MX" sz="1200" b="1" spc="5" dirty="0">
                <a:solidFill>
                  <a:schemeClr val="bg1"/>
                </a:solidFill>
              </a:rPr>
              <a:t>EDE</a:t>
            </a:r>
            <a:r>
              <a:rPr lang="es-MX" sz="1200" b="1" spc="229" dirty="0">
                <a:solidFill>
                  <a:schemeClr val="bg1"/>
                </a:solidFill>
              </a:rPr>
              <a:t> </a:t>
            </a:r>
            <a:r>
              <a:rPr lang="es-MX" sz="1600" b="1" spc="5" dirty="0">
                <a:solidFill>
                  <a:schemeClr val="bg1"/>
                </a:solidFill>
              </a:rPr>
              <a:t>M</a:t>
            </a:r>
            <a:r>
              <a:rPr lang="es-MX" sz="1200" b="1" spc="5" dirty="0">
                <a:solidFill>
                  <a:schemeClr val="bg1"/>
                </a:solidFill>
              </a:rPr>
              <a:t>EDELLÍN</a:t>
            </a:r>
            <a:endParaRPr lang="es-MX" sz="1600" b="1" dirty="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2BBBB-2687-4511-8DDE-91500DE34C44}" type="slidenum">
              <a:rPr lang="es-ES" smtClean="0"/>
              <a:t>‹#›</a:t>
            </a:fld>
            <a:endParaRPr lang="es-ES"/>
          </a:p>
        </p:txBody>
      </p:sp>
    </p:spTree>
    <p:extLst>
      <p:ext uri="{BB962C8B-B14F-4D97-AF65-F5344CB8AC3E}">
        <p14:creationId xmlns:p14="http://schemas.microsoft.com/office/powerpoint/2010/main" val="7488105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aws.amazon.com/media/tech/quality-defined-variable-bitrate-qvbr/"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978-3-319-47274-4_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109/LSP.2020.2976578" TargetMode="External"/><Relationship Id="rId5" Type="http://schemas.openxmlformats.org/officeDocument/2006/relationships/hyperlink" Target="https://doi.org/10.1109/PCS48520.2019.8954553" TargetMode="External"/><Relationship Id="rId4" Type="http://schemas.openxmlformats.org/officeDocument/2006/relationships/hyperlink" Target="https://doi.org/10.1007/s11042-019-08572-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VPR42600.2020.0085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wbranch@unal.edu.co" TargetMode="External"/><Relationship Id="rId2" Type="http://schemas.openxmlformats.org/officeDocument/2006/relationships/hyperlink" Target="mailto:jfrestrepoa@unal.edu.c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spspeedindex.netflix.net/glob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a:p>
        </p:txBody>
      </p:sp>
      <p:sp>
        <p:nvSpPr>
          <p:cNvPr id="3" name="object 3"/>
          <p:cNvSpPr/>
          <p:nvPr/>
        </p:nvSpPr>
        <p:spPr>
          <a:xfrm>
            <a:off x="5481546" y="3055879"/>
            <a:ext cx="2007235" cy="170815"/>
          </a:xfrm>
          <a:custGeom>
            <a:avLst/>
            <a:gdLst/>
            <a:ahLst/>
            <a:cxnLst/>
            <a:rect l="l" t="t" r="r" b="b"/>
            <a:pathLst>
              <a:path w="2007234" h="170814">
                <a:moveTo>
                  <a:pt x="32376" y="2009"/>
                </a:moveTo>
                <a:lnTo>
                  <a:pt x="0" y="2009"/>
                </a:lnTo>
                <a:lnTo>
                  <a:pt x="0" y="113119"/>
                </a:lnTo>
                <a:lnTo>
                  <a:pt x="5028" y="138015"/>
                </a:lnTo>
                <a:lnTo>
                  <a:pt x="19168" y="156024"/>
                </a:lnTo>
                <a:lnTo>
                  <a:pt x="41007" y="166963"/>
                </a:lnTo>
                <a:lnTo>
                  <a:pt x="69128" y="170649"/>
                </a:lnTo>
                <a:lnTo>
                  <a:pt x="102816" y="166314"/>
                </a:lnTo>
                <a:lnTo>
                  <a:pt x="126379" y="153797"/>
                </a:lnTo>
                <a:lnTo>
                  <a:pt x="131180" y="146874"/>
                </a:lnTo>
                <a:lnTo>
                  <a:pt x="79920" y="146874"/>
                </a:lnTo>
                <a:lnTo>
                  <a:pt x="59725" y="144828"/>
                </a:lnTo>
                <a:lnTo>
                  <a:pt x="44800" y="137941"/>
                </a:lnTo>
                <a:lnTo>
                  <a:pt x="35549" y="125089"/>
                </a:lnTo>
                <a:lnTo>
                  <a:pt x="32376" y="105149"/>
                </a:lnTo>
                <a:lnTo>
                  <a:pt x="32376" y="2009"/>
                </a:lnTo>
                <a:close/>
              </a:path>
              <a:path w="2007234" h="170814">
                <a:moveTo>
                  <a:pt x="144746" y="2009"/>
                </a:moveTo>
                <a:lnTo>
                  <a:pt x="114484" y="2009"/>
                </a:lnTo>
                <a:lnTo>
                  <a:pt x="114484" y="113119"/>
                </a:lnTo>
                <a:lnTo>
                  <a:pt x="112119" y="128452"/>
                </a:lnTo>
                <a:lnTo>
                  <a:pt x="105296" y="138937"/>
                </a:lnTo>
                <a:lnTo>
                  <a:pt x="94427" y="144952"/>
                </a:lnTo>
                <a:lnTo>
                  <a:pt x="79920" y="146874"/>
                </a:lnTo>
                <a:lnTo>
                  <a:pt x="131180" y="146874"/>
                </a:lnTo>
                <a:lnTo>
                  <a:pt x="140222" y="133834"/>
                </a:lnTo>
                <a:lnTo>
                  <a:pt x="144746" y="107158"/>
                </a:lnTo>
                <a:lnTo>
                  <a:pt x="144746" y="2009"/>
                </a:lnTo>
                <a:close/>
              </a:path>
              <a:path w="2007234" h="170814">
                <a:moveTo>
                  <a:pt x="284963" y="45676"/>
                </a:moveTo>
                <a:lnTo>
                  <a:pt x="248439" y="45676"/>
                </a:lnTo>
                <a:lnTo>
                  <a:pt x="345641" y="170649"/>
                </a:lnTo>
                <a:lnTo>
                  <a:pt x="371601" y="164689"/>
                </a:lnTo>
                <a:lnTo>
                  <a:pt x="371601" y="125040"/>
                </a:lnTo>
                <a:lnTo>
                  <a:pt x="343527" y="125040"/>
                </a:lnTo>
                <a:lnTo>
                  <a:pt x="284963" y="45676"/>
                </a:lnTo>
                <a:close/>
              </a:path>
              <a:path w="2007234" h="170814">
                <a:moveTo>
                  <a:pt x="252741" y="2009"/>
                </a:moveTo>
                <a:lnTo>
                  <a:pt x="220364" y="2009"/>
                </a:lnTo>
                <a:lnTo>
                  <a:pt x="220364" y="166698"/>
                </a:lnTo>
                <a:lnTo>
                  <a:pt x="248439" y="166698"/>
                </a:lnTo>
                <a:lnTo>
                  <a:pt x="248439" y="45676"/>
                </a:lnTo>
                <a:lnTo>
                  <a:pt x="284963" y="45676"/>
                </a:lnTo>
                <a:lnTo>
                  <a:pt x="252741" y="2009"/>
                </a:lnTo>
                <a:close/>
              </a:path>
              <a:path w="2007234" h="170814">
                <a:moveTo>
                  <a:pt x="371601" y="2009"/>
                </a:moveTo>
                <a:lnTo>
                  <a:pt x="343527" y="2009"/>
                </a:lnTo>
                <a:lnTo>
                  <a:pt x="343527" y="125040"/>
                </a:lnTo>
                <a:lnTo>
                  <a:pt x="371601" y="125040"/>
                </a:lnTo>
                <a:lnTo>
                  <a:pt x="371601" y="2009"/>
                </a:lnTo>
                <a:close/>
              </a:path>
              <a:path w="2007234" h="170814">
                <a:moveTo>
                  <a:pt x="481783" y="2009"/>
                </a:moveTo>
                <a:lnTo>
                  <a:pt x="449407" y="2009"/>
                </a:lnTo>
                <a:lnTo>
                  <a:pt x="449407" y="166698"/>
                </a:lnTo>
                <a:lnTo>
                  <a:pt x="481783" y="166698"/>
                </a:lnTo>
                <a:lnTo>
                  <a:pt x="481783" y="2009"/>
                </a:lnTo>
                <a:close/>
              </a:path>
              <a:path w="2007234" h="170814">
                <a:moveTo>
                  <a:pt x="572569" y="0"/>
                </a:moveTo>
                <a:lnTo>
                  <a:pt x="540119" y="3951"/>
                </a:lnTo>
                <a:lnTo>
                  <a:pt x="607133" y="170649"/>
                </a:lnTo>
                <a:lnTo>
                  <a:pt x="637322" y="164689"/>
                </a:lnTo>
                <a:lnTo>
                  <a:pt x="649971" y="134952"/>
                </a:lnTo>
                <a:lnTo>
                  <a:pt x="624415" y="134952"/>
                </a:lnTo>
                <a:lnTo>
                  <a:pt x="572569" y="0"/>
                </a:lnTo>
                <a:close/>
              </a:path>
              <a:path w="2007234" h="170814">
                <a:moveTo>
                  <a:pt x="706523" y="2009"/>
                </a:moveTo>
                <a:lnTo>
                  <a:pt x="674074" y="2009"/>
                </a:lnTo>
                <a:lnTo>
                  <a:pt x="624415" y="134952"/>
                </a:lnTo>
                <a:lnTo>
                  <a:pt x="649971" y="134952"/>
                </a:lnTo>
                <a:lnTo>
                  <a:pt x="706523" y="2009"/>
                </a:lnTo>
                <a:close/>
              </a:path>
              <a:path w="2007234" h="170814">
                <a:moveTo>
                  <a:pt x="875042" y="2009"/>
                </a:moveTo>
                <a:lnTo>
                  <a:pt x="764859" y="2009"/>
                </a:lnTo>
                <a:lnTo>
                  <a:pt x="764859" y="166698"/>
                </a:lnTo>
                <a:lnTo>
                  <a:pt x="877156" y="166698"/>
                </a:lnTo>
                <a:lnTo>
                  <a:pt x="881532" y="144864"/>
                </a:lnTo>
                <a:lnTo>
                  <a:pt x="795048" y="144864"/>
                </a:lnTo>
                <a:lnTo>
                  <a:pt x="795048" y="91285"/>
                </a:lnTo>
                <a:lnTo>
                  <a:pt x="864250" y="91285"/>
                </a:lnTo>
                <a:lnTo>
                  <a:pt x="866364" y="71461"/>
                </a:lnTo>
                <a:lnTo>
                  <a:pt x="795048" y="71461"/>
                </a:lnTo>
                <a:lnTo>
                  <a:pt x="795048" y="23842"/>
                </a:lnTo>
                <a:lnTo>
                  <a:pt x="872854" y="23842"/>
                </a:lnTo>
                <a:lnTo>
                  <a:pt x="875042" y="2009"/>
                </a:lnTo>
                <a:close/>
              </a:path>
              <a:path w="2007234" h="170814">
                <a:moveTo>
                  <a:pt x="1004621" y="2009"/>
                </a:moveTo>
                <a:lnTo>
                  <a:pt x="941982" y="2009"/>
                </a:lnTo>
                <a:lnTo>
                  <a:pt x="941982" y="166698"/>
                </a:lnTo>
                <a:lnTo>
                  <a:pt x="974432" y="166698"/>
                </a:lnTo>
                <a:lnTo>
                  <a:pt x="974432" y="99255"/>
                </a:lnTo>
                <a:lnTo>
                  <a:pt x="1000319" y="99255"/>
                </a:lnTo>
                <a:lnTo>
                  <a:pt x="1006809" y="97246"/>
                </a:lnTo>
                <a:lnTo>
                  <a:pt x="1036520" y="97246"/>
                </a:lnTo>
                <a:lnTo>
                  <a:pt x="1032768" y="91285"/>
                </a:lnTo>
                <a:lnTo>
                  <a:pt x="1046010" y="83007"/>
                </a:lnTo>
                <a:lnTo>
                  <a:pt x="1049613" y="79364"/>
                </a:lnTo>
                <a:lnTo>
                  <a:pt x="974432" y="79364"/>
                </a:lnTo>
                <a:lnTo>
                  <a:pt x="974432" y="23842"/>
                </a:lnTo>
                <a:lnTo>
                  <a:pt x="980922" y="21833"/>
                </a:lnTo>
                <a:lnTo>
                  <a:pt x="1057203" y="21833"/>
                </a:lnTo>
                <a:lnTo>
                  <a:pt x="1049485" y="13168"/>
                </a:lnTo>
                <a:lnTo>
                  <a:pt x="1030505" y="4892"/>
                </a:lnTo>
                <a:lnTo>
                  <a:pt x="1004621" y="2009"/>
                </a:lnTo>
                <a:close/>
              </a:path>
              <a:path w="2007234" h="170814">
                <a:moveTo>
                  <a:pt x="1036520" y="97246"/>
                </a:moveTo>
                <a:lnTo>
                  <a:pt x="1006809" y="97246"/>
                </a:lnTo>
                <a:lnTo>
                  <a:pt x="1043560" y="166698"/>
                </a:lnTo>
                <a:lnTo>
                  <a:pt x="1080239" y="166698"/>
                </a:lnTo>
                <a:lnTo>
                  <a:pt x="1036520" y="97246"/>
                </a:lnTo>
                <a:close/>
              </a:path>
              <a:path w="2007234" h="170814">
                <a:moveTo>
                  <a:pt x="1057203" y="21833"/>
                </a:moveTo>
                <a:lnTo>
                  <a:pt x="993829" y="21833"/>
                </a:lnTo>
                <a:lnTo>
                  <a:pt x="1010865" y="24006"/>
                </a:lnTo>
                <a:lnTo>
                  <a:pt x="1023033" y="30272"/>
                </a:lnTo>
                <a:lnTo>
                  <a:pt x="1030334" y="40255"/>
                </a:lnTo>
                <a:lnTo>
                  <a:pt x="1032768" y="53579"/>
                </a:lnTo>
                <a:lnTo>
                  <a:pt x="1029798" y="65152"/>
                </a:lnTo>
                <a:lnTo>
                  <a:pt x="1021967" y="73177"/>
                </a:lnTo>
                <a:lnTo>
                  <a:pt x="1010895" y="77850"/>
                </a:lnTo>
                <a:lnTo>
                  <a:pt x="998204" y="79364"/>
                </a:lnTo>
                <a:lnTo>
                  <a:pt x="1049613" y="79364"/>
                </a:lnTo>
                <a:lnTo>
                  <a:pt x="1056230" y="72675"/>
                </a:lnTo>
                <a:lnTo>
                  <a:pt x="1062814" y="59744"/>
                </a:lnTo>
                <a:lnTo>
                  <a:pt x="1065145" y="43667"/>
                </a:lnTo>
                <a:lnTo>
                  <a:pt x="1061164" y="26280"/>
                </a:lnTo>
                <a:lnTo>
                  <a:pt x="1057203" y="21833"/>
                </a:lnTo>
                <a:close/>
              </a:path>
              <a:path w="2007234" h="170814">
                <a:moveTo>
                  <a:pt x="1138575" y="138904"/>
                </a:moveTo>
                <a:lnTo>
                  <a:pt x="1134273" y="164689"/>
                </a:lnTo>
                <a:lnTo>
                  <a:pt x="1157790" y="168423"/>
                </a:lnTo>
                <a:lnTo>
                  <a:pt x="1171661" y="170001"/>
                </a:lnTo>
                <a:lnTo>
                  <a:pt x="1186119" y="170649"/>
                </a:lnTo>
                <a:lnTo>
                  <a:pt x="1217100" y="167086"/>
                </a:lnTo>
                <a:lnTo>
                  <a:pt x="1240964" y="157012"/>
                </a:lnTo>
                <a:lnTo>
                  <a:pt x="1248995" y="148816"/>
                </a:lnTo>
                <a:lnTo>
                  <a:pt x="1201287" y="148816"/>
                </a:lnTo>
                <a:lnTo>
                  <a:pt x="1184197" y="148105"/>
                </a:lnTo>
                <a:lnTo>
                  <a:pt x="1168318" y="146095"/>
                </a:lnTo>
                <a:lnTo>
                  <a:pt x="1153245" y="142967"/>
                </a:lnTo>
                <a:lnTo>
                  <a:pt x="1138575" y="138904"/>
                </a:lnTo>
                <a:close/>
              </a:path>
              <a:path w="2007234" h="170814">
                <a:moveTo>
                  <a:pt x="1203401" y="0"/>
                </a:moveTo>
                <a:lnTo>
                  <a:pt x="1176545" y="3501"/>
                </a:lnTo>
                <a:lnTo>
                  <a:pt x="1155356" y="13143"/>
                </a:lnTo>
                <a:lnTo>
                  <a:pt x="1141455" y="27633"/>
                </a:lnTo>
                <a:lnTo>
                  <a:pt x="1136461" y="45676"/>
                </a:lnTo>
                <a:lnTo>
                  <a:pt x="1139393" y="61501"/>
                </a:lnTo>
                <a:lnTo>
                  <a:pt x="1148602" y="74173"/>
                </a:lnTo>
                <a:lnTo>
                  <a:pt x="1164701" y="84988"/>
                </a:lnTo>
                <a:lnTo>
                  <a:pt x="1188307" y="95237"/>
                </a:lnTo>
                <a:lnTo>
                  <a:pt x="1209645" y="103591"/>
                </a:lnTo>
                <a:lnTo>
                  <a:pt x="1222889" y="111386"/>
                </a:lnTo>
                <a:lnTo>
                  <a:pt x="1229653" y="119545"/>
                </a:lnTo>
                <a:lnTo>
                  <a:pt x="1231549" y="128992"/>
                </a:lnTo>
                <a:lnTo>
                  <a:pt x="1228943" y="137938"/>
                </a:lnTo>
                <a:lnTo>
                  <a:pt x="1222078" y="144103"/>
                </a:lnTo>
                <a:lnTo>
                  <a:pt x="1212383" y="147668"/>
                </a:lnTo>
                <a:lnTo>
                  <a:pt x="1201287" y="148816"/>
                </a:lnTo>
                <a:lnTo>
                  <a:pt x="1248995" y="148816"/>
                </a:lnTo>
                <a:lnTo>
                  <a:pt x="1256311" y="141349"/>
                </a:lnTo>
                <a:lnTo>
                  <a:pt x="1261737" y="121022"/>
                </a:lnTo>
                <a:lnTo>
                  <a:pt x="1259343" y="106327"/>
                </a:lnTo>
                <a:lnTo>
                  <a:pt x="1250672" y="94031"/>
                </a:lnTo>
                <a:lnTo>
                  <a:pt x="1233497" y="82840"/>
                </a:lnTo>
                <a:lnTo>
                  <a:pt x="1187672" y="64268"/>
                </a:lnTo>
                <a:lnTo>
                  <a:pt x="1175628" y="57070"/>
                </a:lnTo>
                <a:lnTo>
                  <a:pt x="1168847" y="49130"/>
                </a:lnTo>
                <a:lnTo>
                  <a:pt x="1166722" y="39715"/>
                </a:lnTo>
                <a:lnTo>
                  <a:pt x="1168679" y="31578"/>
                </a:lnTo>
                <a:lnTo>
                  <a:pt x="1174279" y="25299"/>
                </a:lnTo>
                <a:lnTo>
                  <a:pt x="1183119" y="21255"/>
                </a:lnTo>
                <a:lnTo>
                  <a:pt x="1194797" y="19824"/>
                </a:lnTo>
                <a:lnTo>
                  <a:pt x="1253662" y="19824"/>
                </a:lnTo>
                <a:lnTo>
                  <a:pt x="1257435" y="5960"/>
                </a:lnTo>
                <a:lnTo>
                  <a:pt x="1246562" y="3362"/>
                </a:lnTo>
                <a:lnTo>
                  <a:pt x="1233672" y="1498"/>
                </a:lnTo>
                <a:lnTo>
                  <a:pt x="1219156" y="375"/>
                </a:lnTo>
                <a:lnTo>
                  <a:pt x="1203401" y="0"/>
                </a:lnTo>
                <a:close/>
              </a:path>
              <a:path w="2007234" h="170814">
                <a:moveTo>
                  <a:pt x="1253662" y="19824"/>
                </a:moveTo>
                <a:lnTo>
                  <a:pt x="1194797" y="19824"/>
                </a:lnTo>
                <a:lnTo>
                  <a:pt x="1210246" y="20545"/>
                </a:lnTo>
                <a:lnTo>
                  <a:pt x="1224484" y="22578"/>
                </a:lnTo>
                <a:lnTo>
                  <a:pt x="1237917" y="25729"/>
                </a:lnTo>
                <a:lnTo>
                  <a:pt x="1250945" y="29803"/>
                </a:lnTo>
                <a:lnTo>
                  <a:pt x="1253662" y="19824"/>
                </a:lnTo>
                <a:close/>
              </a:path>
              <a:path w="2007234" h="170814">
                <a:moveTo>
                  <a:pt x="1359013" y="2009"/>
                </a:moveTo>
                <a:lnTo>
                  <a:pt x="1326564" y="2009"/>
                </a:lnTo>
                <a:lnTo>
                  <a:pt x="1326564" y="166698"/>
                </a:lnTo>
                <a:lnTo>
                  <a:pt x="1359013" y="166698"/>
                </a:lnTo>
                <a:lnTo>
                  <a:pt x="1359013" y="2009"/>
                </a:lnTo>
                <a:close/>
              </a:path>
              <a:path w="2007234" h="170814">
                <a:moveTo>
                  <a:pt x="1499457" y="2009"/>
                </a:moveTo>
                <a:lnTo>
                  <a:pt x="1436746" y="2009"/>
                </a:lnTo>
                <a:lnTo>
                  <a:pt x="1436746" y="166698"/>
                </a:lnTo>
                <a:lnTo>
                  <a:pt x="1484290" y="166698"/>
                </a:lnTo>
                <a:lnTo>
                  <a:pt x="1525102" y="160869"/>
                </a:lnTo>
                <a:lnTo>
                  <a:pt x="1552208" y="146874"/>
                </a:lnTo>
                <a:lnTo>
                  <a:pt x="1499457" y="146874"/>
                </a:lnTo>
                <a:lnTo>
                  <a:pt x="1491355" y="146560"/>
                </a:lnTo>
                <a:lnTo>
                  <a:pt x="1476026" y="145178"/>
                </a:lnTo>
                <a:lnTo>
                  <a:pt x="1469195" y="144864"/>
                </a:lnTo>
                <a:lnTo>
                  <a:pt x="1469195" y="23842"/>
                </a:lnTo>
                <a:lnTo>
                  <a:pt x="1565231" y="23842"/>
                </a:lnTo>
                <a:lnTo>
                  <a:pt x="1563955" y="22101"/>
                </a:lnTo>
                <a:lnTo>
                  <a:pt x="1536054" y="7126"/>
                </a:lnTo>
                <a:lnTo>
                  <a:pt x="1499457" y="2009"/>
                </a:lnTo>
                <a:close/>
              </a:path>
              <a:path w="2007234" h="170814">
                <a:moveTo>
                  <a:pt x="1565231" y="23842"/>
                </a:moveTo>
                <a:lnTo>
                  <a:pt x="1488592" y="23842"/>
                </a:lnTo>
                <a:lnTo>
                  <a:pt x="1514568" y="27308"/>
                </a:lnTo>
                <a:lnTo>
                  <a:pt x="1535881" y="38208"/>
                </a:lnTo>
                <a:lnTo>
                  <a:pt x="1550303" y="57296"/>
                </a:lnTo>
                <a:lnTo>
                  <a:pt x="1555606" y="85324"/>
                </a:lnTo>
                <a:lnTo>
                  <a:pt x="1550781" y="114211"/>
                </a:lnTo>
                <a:lnTo>
                  <a:pt x="1538059" y="133228"/>
                </a:lnTo>
                <a:lnTo>
                  <a:pt x="1520074" y="143680"/>
                </a:lnTo>
                <a:lnTo>
                  <a:pt x="1499457" y="146874"/>
                </a:lnTo>
                <a:lnTo>
                  <a:pt x="1552208" y="146874"/>
                </a:lnTo>
                <a:lnTo>
                  <a:pt x="1558012" y="143877"/>
                </a:lnTo>
                <a:lnTo>
                  <a:pt x="1579984" y="116461"/>
                </a:lnTo>
                <a:lnTo>
                  <a:pt x="1587982" y="79364"/>
                </a:lnTo>
                <a:lnTo>
                  <a:pt x="1581739" y="46369"/>
                </a:lnTo>
                <a:lnTo>
                  <a:pt x="1565231" y="23842"/>
                </a:lnTo>
                <a:close/>
              </a:path>
              <a:path w="2007234" h="170814">
                <a:moveTo>
                  <a:pt x="1728427" y="0"/>
                </a:moveTo>
                <a:lnTo>
                  <a:pt x="1696050" y="3951"/>
                </a:lnTo>
                <a:lnTo>
                  <a:pt x="1626922" y="166698"/>
                </a:lnTo>
                <a:lnTo>
                  <a:pt x="1659298" y="166698"/>
                </a:lnTo>
                <a:lnTo>
                  <a:pt x="1674466" y="121022"/>
                </a:lnTo>
                <a:lnTo>
                  <a:pt x="1778666" y="121022"/>
                </a:lnTo>
                <a:lnTo>
                  <a:pt x="1770437" y="101197"/>
                </a:lnTo>
                <a:lnTo>
                  <a:pt x="1683070" y="101197"/>
                </a:lnTo>
                <a:lnTo>
                  <a:pt x="1709030" y="29803"/>
                </a:lnTo>
                <a:lnTo>
                  <a:pt x="1740799" y="29803"/>
                </a:lnTo>
                <a:lnTo>
                  <a:pt x="1728427" y="0"/>
                </a:lnTo>
                <a:close/>
              </a:path>
              <a:path w="2007234" h="170814">
                <a:moveTo>
                  <a:pt x="1778666" y="121022"/>
                </a:moveTo>
                <a:lnTo>
                  <a:pt x="1745709" y="121022"/>
                </a:lnTo>
                <a:lnTo>
                  <a:pt x="1762991" y="166698"/>
                </a:lnTo>
                <a:lnTo>
                  <a:pt x="1797628" y="166698"/>
                </a:lnTo>
                <a:lnTo>
                  <a:pt x="1778666" y="121022"/>
                </a:lnTo>
                <a:close/>
              </a:path>
              <a:path w="2007234" h="170814">
                <a:moveTo>
                  <a:pt x="1740799" y="29803"/>
                </a:moveTo>
                <a:lnTo>
                  <a:pt x="1709030" y="29803"/>
                </a:lnTo>
                <a:lnTo>
                  <a:pt x="1737104" y="101197"/>
                </a:lnTo>
                <a:lnTo>
                  <a:pt x="1770437" y="101197"/>
                </a:lnTo>
                <a:lnTo>
                  <a:pt x="1740799" y="29803"/>
                </a:lnTo>
                <a:close/>
              </a:path>
              <a:path w="2007234" h="170814">
                <a:moveTo>
                  <a:pt x="1916415" y="2009"/>
                </a:moveTo>
                <a:lnTo>
                  <a:pt x="1853776" y="2009"/>
                </a:lnTo>
                <a:lnTo>
                  <a:pt x="1853776" y="166698"/>
                </a:lnTo>
                <a:lnTo>
                  <a:pt x="1901320" y="166698"/>
                </a:lnTo>
                <a:lnTo>
                  <a:pt x="1943367" y="160869"/>
                </a:lnTo>
                <a:lnTo>
                  <a:pt x="1971010" y="146874"/>
                </a:lnTo>
                <a:lnTo>
                  <a:pt x="1918603" y="146874"/>
                </a:lnTo>
                <a:lnTo>
                  <a:pt x="1910200" y="146560"/>
                </a:lnTo>
                <a:lnTo>
                  <a:pt x="1893366" y="145178"/>
                </a:lnTo>
                <a:lnTo>
                  <a:pt x="1886153" y="144864"/>
                </a:lnTo>
                <a:lnTo>
                  <a:pt x="1886153" y="23842"/>
                </a:lnTo>
                <a:lnTo>
                  <a:pt x="1984185" y="23842"/>
                </a:lnTo>
                <a:lnTo>
                  <a:pt x="1982891" y="22101"/>
                </a:lnTo>
                <a:lnTo>
                  <a:pt x="1954319" y="7126"/>
                </a:lnTo>
                <a:lnTo>
                  <a:pt x="1916415" y="2009"/>
                </a:lnTo>
                <a:close/>
              </a:path>
              <a:path w="2007234" h="170814">
                <a:moveTo>
                  <a:pt x="1984185" y="23842"/>
                </a:moveTo>
                <a:lnTo>
                  <a:pt x="1905623" y="23842"/>
                </a:lnTo>
                <a:lnTo>
                  <a:pt x="1932821" y="27308"/>
                </a:lnTo>
                <a:lnTo>
                  <a:pt x="1954762" y="38208"/>
                </a:lnTo>
                <a:lnTo>
                  <a:pt x="1969415" y="57296"/>
                </a:lnTo>
                <a:lnTo>
                  <a:pt x="1974751" y="85324"/>
                </a:lnTo>
                <a:lnTo>
                  <a:pt x="1969926" y="114211"/>
                </a:lnTo>
                <a:lnTo>
                  <a:pt x="1957205" y="133228"/>
                </a:lnTo>
                <a:lnTo>
                  <a:pt x="1939220" y="143680"/>
                </a:lnTo>
                <a:lnTo>
                  <a:pt x="1918603" y="146874"/>
                </a:lnTo>
                <a:lnTo>
                  <a:pt x="1971010" y="146874"/>
                </a:lnTo>
                <a:lnTo>
                  <a:pt x="1976930" y="143877"/>
                </a:lnTo>
                <a:lnTo>
                  <a:pt x="1999158" y="116461"/>
                </a:lnTo>
                <a:lnTo>
                  <a:pt x="2007201" y="79364"/>
                </a:lnTo>
                <a:lnTo>
                  <a:pt x="2000921" y="46369"/>
                </a:lnTo>
                <a:lnTo>
                  <a:pt x="1984185" y="23842"/>
                </a:lnTo>
                <a:close/>
              </a:path>
            </a:pathLst>
          </a:custGeom>
          <a:solidFill>
            <a:srgbClr val="FFFFFF"/>
          </a:solidFill>
        </p:spPr>
        <p:txBody>
          <a:bodyPr wrap="square" lIns="0" tIns="0" rIns="0" bIns="0" rtlCol="0"/>
          <a:lstStyle/>
          <a:p>
            <a:endParaRPr/>
          </a:p>
        </p:txBody>
      </p:sp>
      <p:sp>
        <p:nvSpPr>
          <p:cNvPr id="4" name="object 4"/>
          <p:cNvSpPr/>
          <p:nvPr/>
        </p:nvSpPr>
        <p:spPr>
          <a:xfrm>
            <a:off x="5483661" y="3371394"/>
            <a:ext cx="2733675" cy="323850"/>
          </a:xfrm>
          <a:custGeom>
            <a:avLst/>
            <a:gdLst/>
            <a:ahLst/>
            <a:cxnLst/>
            <a:rect l="l" t="t" r="r" b="b"/>
            <a:pathLst>
              <a:path w="2733675" h="323850">
                <a:moveTo>
                  <a:pt x="119379" y="85324"/>
                </a:moveTo>
                <a:lnTo>
                  <a:pt x="56221" y="85324"/>
                </a:lnTo>
                <a:lnTo>
                  <a:pt x="235532" y="323484"/>
                </a:lnTo>
                <a:lnTo>
                  <a:pt x="287378" y="313572"/>
                </a:lnTo>
                <a:lnTo>
                  <a:pt x="287378" y="236150"/>
                </a:lnTo>
                <a:lnTo>
                  <a:pt x="231229" y="236150"/>
                </a:lnTo>
                <a:lnTo>
                  <a:pt x="119379" y="85324"/>
                </a:lnTo>
                <a:close/>
              </a:path>
              <a:path w="2733675" h="323850">
                <a:moveTo>
                  <a:pt x="60523" y="5960"/>
                </a:moveTo>
                <a:lnTo>
                  <a:pt x="0" y="5960"/>
                </a:lnTo>
                <a:lnTo>
                  <a:pt x="0" y="317524"/>
                </a:lnTo>
                <a:lnTo>
                  <a:pt x="56221" y="317524"/>
                </a:lnTo>
                <a:lnTo>
                  <a:pt x="56221" y="85324"/>
                </a:lnTo>
                <a:lnTo>
                  <a:pt x="119379" y="85324"/>
                </a:lnTo>
                <a:lnTo>
                  <a:pt x="60523" y="5960"/>
                </a:lnTo>
                <a:close/>
              </a:path>
              <a:path w="2733675" h="323850">
                <a:moveTo>
                  <a:pt x="287378" y="5960"/>
                </a:moveTo>
                <a:lnTo>
                  <a:pt x="231229" y="5960"/>
                </a:lnTo>
                <a:lnTo>
                  <a:pt x="231229" y="236150"/>
                </a:lnTo>
                <a:lnTo>
                  <a:pt x="287378" y="236150"/>
                </a:lnTo>
                <a:lnTo>
                  <a:pt x="287378" y="5960"/>
                </a:lnTo>
                <a:close/>
              </a:path>
              <a:path w="2733675" h="323850">
                <a:moveTo>
                  <a:pt x="570454" y="0"/>
                </a:moveTo>
                <a:lnTo>
                  <a:pt x="507743" y="7969"/>
                </a:lnTo>
                <a:lnTo>
                  <a:pt x="375976" y="317524"/>
                </a:lnTo>
                <a:lnTo>
                  <a:pt x="436427" y="317524"/>
                </a:lnTo>
                <a:lnTo>
                  <a:pt x="468876" y="232199"/>
                </a:lnTo>
                <a:lnTo>
                  <a:pt x="663666" y="232199"/>
                </a:lnTo>
                <a:lnTo>
                  <a:pt x="647723" y="192483"/>
                </a:lnTo>
                <a:lnTo>
                  <a:pt x="483971" y="192483"/>
                </a:lnTo>
                <a:lnTo>
                  <a:pt x="535817" y="59539"/>
                </a:lnTo>
                <a:lnTo>
                  <a:pt x="594355" y="59539"/>
                </a:lnTo>
                <a:lnTo>
                  <a:pt x="570454" y="0"/>
                </a:lnTo>
                <a:close/>
              </a:path>
              <a:path w="2733675" h="323850">
                <a:moveTo>
                  <a:pt x="663666" y="232199"/>
                </a:moveTo>
                <a:lnTo>
                  <a:pt x="600643" y="232199"/>
                </a:lnTo>
                <a:lnTo>
                  <a:pt x="635207" y="317524"/>
                </a:lnTo>
                <a:lnTo>
                  <a:pt x="697919" y="317524"/>
                </a:lnTo>
                <a:lnTo>
                  <a:pt x="663666" y="232199"/>
                </a:lnTo>
                <a:close/>
              </a:path>
              <a:path w="2733675" h="323850">
                <a:moveTo>
                  <a:pt x="594355" y="59539"/>
                </a:moveTo>
                <a:lnTo>
                  <a:pt x="535817" y="59539"/>
                </a:lnTo>
                <a:lnTo>
                  <a:pt x="585549" y="192483"/>
                </a:lnTo>
                <a:lnTo>
                  <a:pt x="647723" y="192483"/>
                </a:lnTo>
                <a:lnTo>
                  <a:pt x="594355" y="59539"/>
                </a:lnTo>
                <a:close/>
              </a:path>
              <a:path w="2733675" h="323850">
                <a:moveTo>
                  <a:pt x="933378" y="0"/>
                </a:moveTo>
                <a:lnTo>
                  <a:pt x="882597" y="5450"/>
                </a:lnTo>
                <a:lnTo>
                  <a:pt x="838892" y="21101"/>
                </a:lnTo>
                <a:lnTo>
                  <a:pt x="803224" y="45902"/>
                </a:lnTo>
                <a:lnTo>
                  <a:pt x="776556" y="78801"/>
                </a:lnTo>
                <a:lnTo>
                  <a:pt x="759850" y="118747"/>
                </a:lnTo>
                <a:lnTo>
                  <a:pt x="754067" y="164689"/>
                </a:lnTo>
                <a:lnTo>
                  <a:pt x="759800" y="212985"/>
                </a:lnTo>
                <a:lnTo>
                  <a:pt x="776157" y="252621"/>
                </a:lnTo>
                <a:lnTo>
                  <a:pt x="801875" y="283543"/>
                </a:lnTo>
                <a:lnTo>
                  <a:pt x="835695" y="305696"/>
                </a:lnTo>
                <a:lnTo>
                  <a:pt x="876352" y="319028"/>
                </a:lnTo>
                <a:lnTo>
                  <a:pt x="922586" y="323484"/>
                </a:lnTo>
                <a:lnTo>
                  <a:pt x="951633" y="321749"/>
                </a:lnTo>
                <a:lnTo>
                  <a:pt x="981487" y="317038"/>
                </a:lnTo>
                <a:lnTo>
                  <a:pt x="1008907" y="310092"/>
                </a:lnTo>
                <a:lnTo>
                  <a:pt x="1030653" y="301651"/>
                </a:lnTo>
                <a:lnTo>
                  <a:pt x="1023829" y="281826"/>
                </a:lnTo>
                <a:lnTo>
                  <a:pt x="939868" y="281826"/>
                </a:lnTo>
                <a:lnTo>
                  <a:pt x="896013" y="275408"/>
                </a:lnTo>
                <a:lnTo>
                  <a:pt x="856411" y="254292"/>
                </a:lnTo>
                <a:lnTo>
                  <a:pt x="827746" y="215682"/>
                </a:lnTo>
                <a:lnTo>
                  <a:pt x="816706" y="156786"/>
                </a:lnTo>
                <a:lnTo>
                  <a:pt x="825252" y="101133"/>
                </a:lnTo>
                <a:lnTo>
                  <a:pt x="847779" y="65743"/>
                </a:lnTo>
                <a:lnTo>
                  <a:pt x="879616" y="47092"/>
                </a:lnTo>
                <a:lnTo>
                  <a:pt x="916096" y="41657"/>
                </a:lnTo>
                <a:lnTo>
                  <a:pt x="1018867" y="41657"/>
                </a:lnTo>
                <a:lnTo>
                  <a:pt x="1028466" y="13930"/>
                </a:lnTo>
                <a:lnTo>
                  <a:pt x="1012091" y="8391"/>
                </a:lnTo>
                <a:lnTo>
                  <a:pt x="989836" y="3976"/>
                </a:lnTo>
                <a:lnTo>
                  <a:pt x="963125" y="1055"/>
                </a:lnTo>
                <a:lnTo>
                  <a:pt x="933378" y="0"/>
                </a:lnTo>
                <a:close/>
              </a:path>
              <a:path w="2733675" h="323850">
                <a:moveTo>
                  <a:pt x="1017674" y="263944"/>
                </a:moveTo>
                <a:lnTo>
                  <a:pt x="1003681" y="270072"/>
                </a:lnTo>
                <a:lnTo>
                  <a:pt x="985251" y="275849"/>
                </a:lnTo>
                <a:lnTo>
                  <a:pt x="963582" y="280144"/>
                </a:lnTo>
                <a:lnTo>
                  <a:pt x="939868" y="281826"/>
                </a:lnTo>
                <a:lnTo>
                  <a:pt x="1023829" y="281826"/>
                </a:lnTo>
                <a:lnTo>
                  <a:pt x="1017674" y="263944"/>
                </a:lnTo>
                <a:close/>
              </a:path>
              <a:path w="2733675" h="323850">
                <a:moveTo>
                  <a:pt x="1018867" y="41657"/>
                </a:moveTo>
                <a:lnTo>
                  <a:pt x="916096" y="41657"/>
                </a:lnTo>
                <a:lnTo>
                  <a:pt x="945569" y="43026"/>
                </a:lnTo>
                <a:lnTo>
                  <a:pt x="972007" y="46630"/>
                </a:lnTo>
                <a:lnTo>
                  <a:pt x="994809" y="51716"/>
                </a:lnTo>
                <a:lnTo>
                  <a:pt x="1013371" y="57530"/>
                </a:lnTo>
                <a:lnTo>
                  <a:pt x="1018867" y="41657"/>
                </a:lnTo>
                <a:close/>
              </a:path>
              <a:path w="2733675" h="323850">
                <a:moveTo>
                  <a:pt x="1188380" y="5960"/>
                </a:moveTo>
                <a:lnTo>
                  <a:pt x="1127856" y="5960"/>
                </a:lnTo>
                <a:lnTo>
                  <a:pt x="1127856" y="317524"/>
                </a:lnTo>
                <a:lnTo>
                  <a:pt x="1188380" y="317524"/>
                </a:lnTo>
                <a:lnTo>
                  <a:pt x="1188380" y="5960"/>
                </a:lnTo>
                <a:close/>
              </a:path>
              <a:path w="2733675" h="323850">
                <a:moveTo>
                  <a:pt x="1475685" y="0"/>
                </a:moveTo>
                <a:lnTo>
                  <a:pt x="1425477" y="5190"/>
                </a:lnTo>
                <a:lnTo>
                  <a:pt x="1381572" y="20357"/>
                </a:lnTo>
                <a:lnTo>
                  <a:pt x="1345231" y="44897"/>
                </a:lnTo>
                <a:lnTo>
                  <a:pt x="1317713" y="78205"/>
                </a:lnTo>
                <a:lnTo>
                  <a:pt x="1300279" y="119677"/>
                </a:lnTo>
                <a:lnTo>
                  <a:pt x="1294187" y="168707"/>
                </a:lnTo>
                <a:lnTo>
                  <a:pt x="1301435" y="222892"/>
                </a:lnTo>
                <a:lnTo>
                  <a:pt x="1322067" y="266038"/>
                </a:lnTo>
                <a:lnTo>
                  <a:pt x="1354418" y="297569"/>
                </a:lnTo>
                <a:lnTo>
                  <a:pt x="1396821" y="316910"/>
                </a:lnTo>
                <a:lnTo>
                  <a:pt x="1447611" y="323484"/>
                </a:lnTo>
                <a:lnTo>
                  <a:pt x="1498741" y="318438"/>
                </a:lnTo>
                <a:lnTo>
                  <a:pt x="1543263" y="303633"/>
                </a:lnTo>
                <a:lnTo>
                  <a:pt x="1573568" y="283769"/>
                </a:lnTo>
                <a:lnTo>
                  <a:pt x="1471383" y="283769"/>
                </a:lnTo>
                <a:lnTo>
                  <a:pt x="1425254" y="276420"/>
                </a:lnTo>
                <a:lnTo>
                  <a:pt x="1389038" y="253262"/>
                </a:lnTo>
                <a:lnTo>
                  <a:pt x="1365373" y="212623"/>
                </a:lnTo>
                <a:lnTo>
                  <a:pt x="1356898" y="152834"/>
                </a:lnTo>
                <a:lnTo>
                  <a:pt x="1364454" y="101953"/>
                </a:lnTo>
                <a:lnTo>
                  <a:pt x="1384963" y="67459"/>
                </a:lnTo>
                <a:lnTo>
                  <a:pt x="1415195" y="47859"/>
                </a:lnTo>
                <a:lnTo>
                  <a:pt x="1451913" y="41657"/>
                </a:lnTo>
                <a:lnTo>
                  <a:pt x="1585914" y="41657"/>
                </a:lnTo>
                <a:lnTo>
                  <a:pt x="1570594" y="26603"/>
                </a:lnTo>
                <a:lnTo>
                  <a:pt x="1527543" y="6777"/>
                </a:lnTo>
                <a:lnTo>
                  <a:pt x="1475685" y="0"/>
                </a:lnTo>
                <a:close/>
              </a:path>
              <a:path w="2733675" h="323850">
                <a:moveTo>
                  <a:pt x="1585914" y="41657"/>
                </a:moveTo>
                <a:lnTo>
                  <a:pt x="1451913" y="41657"/>
                </a:lnTo>
                <a:lnTo>
                  <a:pt x="1499338" y="48702"/>
                </a:lnTo>
                <a:lnTo>
                  <a:pt x="1536200" y="71193"/>
                </a:lnTo>
                <a:lnTo>
                  <a:pt x="1560087" y="111164"/>
                </a:lnTo>
                <a:lnTo>
                  <a:pt x="1568586" y="170649"/>
                </a:lnTo>
                <a:lnTo>
                  <a:pt x="1560996" y="222654"/>
                </a:lnTo>
                <a:lnTo>
                  <a:pt x="1540247" y="257724"/>
                </a:lnTo>
                <a:lnTo>
                  <a:pt x="1509366" y="277537"/>
                </a:lnTo>
                <a:lnTo>
                  <a:pt x="1471383" y="283769"/>
                </a:lnTo>
                <a:lnTo>
                  <a:pt x="1573568" y="283769"/>
                </a:lnTo>
                <a:lnTo>
                  <a:pt x="1579979" y="279566"/>
                </a:lnTo>
                <a:lnTo>
                  <a:pt x="1607690" y="246737"/>
                </a:lnTo>
                <a:lnTo>
                  <a:pt x="1625195" y="205644"/>
                </a:lnTo>
                <a:lnTo>
                  <a:pt x="1631297" y="156786"/>
                </a:lnTo>
                <a:lnTo>
                  <a:pt x="1624032" y="102366"/>
                </a:lnTo>
                <a:lnTo>
                  <a:pt x="1603277" y="58719"/>
                </a:lnTo>
                <a:lnTo>
                  <a:pt x="1585914" y="41657"/>
                </a:lnTo>
                <a:close/>
              </a:path>
              <a:path w="2733675" h="323850">
                <a:moveTo>
                  <a:pt x="1855098" y="85324"/>
                </a:moveTo>
                <a:lnTo>
                  <a:pt x="1791138" y="85324"/>
                </a:lnTo>
                <a:lnTo>
                  <a:pt x="1970522" y="323484"/>
                </a:lnTo>
                <a:lnTo>
                  <a:pt x="2022368" y="313572"/>
                </a:lnTo>
                <a:lnTo>
                  <a:pt x="2022368" y="236150"/>
                </a:lnTo>
                <a:lnTo>
                  <a:pt x="1968334" y="236150"/>
                </a:lnTo>
                <a:lnTo>
                  <a:pt x="1855098" y="85324"/>
                </a:lnTo>
                <a:close/>
              </a:path>
              <a:path w="2733675" h="323850">
                <a:moveTo>
                  <a:pt x="1795513" y="5960"/>
                </a:moveTo>
                <a:lnTo>
                  <a:pt x="1734990" y="5960"/>
                </a:lnTo>
                <a:lnTo>
                  <a:pt x="1734990" y="317524"/>
                </a:lnTo>
                <a:lnTo>
                  <a:pt x="1791138" y="317524"/>
                </a:lnTo>
                <a:lnTo>
                  <a:pt x="1791138" y="85324"/>
                </a:lnTo>
                <a:lnTo>
                  <a:pt x="1855098" y="85324"/>
                </a:lnTo>
                <a:lnTo>
                  <a:pt x="1795513" y="5960"/>
                </a:lnTo>
                <a:close/>
              </a:path>
              <a:path w="2733675" h="323850">
                <a:moveTo>
                  <a:pt x="2022368" y="5960"/>
                </a:moveTo>
                <a:lnTo>
                  <a:pt x="1968334" y="5960"/>
                </a:lnTo>
                <a:lnTo>
                  <a:pt x="1968334" y="236150"/>
                </a:lnTo>
                <a:lnTo>
                  <a:pt x="2022368" y="236150"/>
                </a:lnTo>
                <a:lnTo>
                  <a:pt x="2022368" y="5960"/>
                </a:lnTo>
                <a:close/>
              </a:path>
              <a:path w="2733675" h="323850">
                <a:moveTo>
                  <a:pt x="2305371" y="0"/>
                </a:moveTo>
                <a:lnTo>
                  <a:pt x="2242733" y="7969"/>
                </a:lnTo>
                <a:lnTo>
                  <a:pt x="2113081" y="317524"/>
                </a:lnTo>
                <a:lnTo>
                  <a:pt x="2171417" y="317524"/>
                </a:lnTo>
                <a:lnTo>
                  <a:pt x="2203866" y="232199"/>
                </a:lnTo>
                <a:lnTo>
                  <a:pt x="2400183" y="232199"/>
                </a:lnTo>
                <a:lnTo>
                  <a:pt x="2383966" y="192483"/>
                </a:lnTo>
                <a:lnTo>
                  <a:pt x="2218961" y="192483"/>
                </a:lnTo>
                <a:lnTo>
                  <a:pt x="2270807" y="59539"/>
                </a:lnTo>
                <a:lnTo>
                  <a:pt x="2329683" y="59539"/>
                </a:lnTo>
                <a:lnTo>
                  <a:pt x="2305371" y="0"/>
                </a:lnTo>
                <a:close/>
              </a:path>
              <a:path w="2733675" h="323850">
                <a:moveTo>
                  <a:pt x="2400183" y="232199"/>
                </a:moveTo>
                <a:lnTo>
                  <a:pt x="2337821" y="232199"/>
                </a:lnTo>
                <a:lnTo>
                  <a:pt x="2370197" y="317524"/>
                </a:lnTo>
                <a:lnTo>
                  <a:pt x="2435023" y="317524"/>
                </a:lnTo>
                <a:lnTo>
                  <a:pt x="2400183" y="232199"/>
                </a:lnTo>
                <a:close/>
              </a:path>
              <a:path w="2733675" h="323850">
                <a:moveTo>
                  <a:pt x="2329683" y="59539"/>
                </a:moveTo>
                <a:lnTo>
                  <a:pt x="2270807" y="59539"/>
                </a:lnTo>
                <a:lnTo>
                  <a:pt x="2320539" y="192483"/>
                </a:lnTo>
                <a:lnTo>
                  <a:pt x="2383966" y="192483"/>
                </a:lnTo>
                <a:lnTo>
                  <a:pt x="2329683" y="59539"/>
                </a:lnTo>
                <a:close/>
              </a:path>
              <a:path w="2733675" h="323850">
                <a:moveTo>
                  <a:pt x="2586260" y="5960"/>
                </a:moveTo>
                <a:lnTo>
                  <a:pt x="2523621" y="5960"/>
                </a:lnTo>
                <a:lnTo>
                  <a:pt x="2523621" y="317524"/>
                </a:lnTo>
                <a:lnTo>
                  <a:pt x="2726704" y="317524"/>
                </a:lnTo>
                <a:lnTo>
                  <a:pt x="2732895" y="275866"/>
                </a:lnTo>
                <a:lnTo>
                  <a:pt x="2586260" y="275866"/>
                </a:lnTo>
                <a:lnTo>
                  <a:pt x="2586260" y="5960"/>
                </a:lnTo>
                <a:close/>
              </a:path>
              <a:path w="2733675" h="323850">
                <a:moveTo>
                  <a:pt x="2733194" y="273857"/>
                </a:moveTo>
                <a:lnTo>
                  <a:pt x="2586260" y="275866"/>
                </a:lnTo>
                <a:lnTo>
                  <a:pt x="2732895" y="275866"/>
                </a:lnTo>
                <a:lnTo>
                  <a:pt x="2733194" y="273857"/>
                </a:lnTo>
                <a:close/>
              </a:path>
            </a:pathLst>
          </a:custGeom>
          <a:solidFill>
            <a:srgbClr val="FFFFFF"/>
          </a:solidFill>
        </p:spPr>
        <p:txBody>
          <a:bodyPr wrap="square" lIns="0" tIns="0" rIns="0" bIns="0" rtlCol="0"/>
          <a:lstStyle/>
          <a:p>
            <a:endParaRPr/>
          </a:p>
        </p:txBody>
      </p:sp>
      <p:sp>
        <p:nvSpPr>
          <p:cNvPr id="5" name="object 5"/>
          <p:cNvSpPr/>
          <p:nvPr/>
        </p:nvSpPr>
        <p:spPr>
          <a:xfrm>
            <a:off x="5488036" y="3847646"/>
            <a:ext cx="332740" cy="163195"/>
          </a:xfrm>
          <a:custGeom>
            <a:avLst/>
            <a:gdLst/>
            <a:ahLst/>
            <a:cxnLst/>
            <a:rect l="l" t="t" r="r" b="b"/>
            <a:pathLst>
              <a:path w="332739" h="163195">
                <a:moveTo>
                  <a:pt x="60450" y="0"/>
                </a:moveTo>
                <a:lnTo>
                  <a:pt x="0" y="0"/>
                </a:lnTo>
                <a:lnTo>
                  <a:pt x="0" y="162747"/>
                </a:lnTo>
                <a:lnTo>
                  <a:pt x="47471" y="162747"/>
                </a:lnTo>
                <a:lnTo>
                  <a:pt x="88294" y="156918"/>
                </a:lnTo>
                <a:lnTo>
                  <a:pt x="115420" y="142922"/>
                </a:lnTo>
                <a:lnTo>
                  <a:pt x="62638" y="142922"/>
                </a:lnTo>
                <a:lnTo>
                  <a:pt x="54269" y="142891"/>
                </a:lnTo>
                <a:lnTo>
                  <a:pt x="45894" y="142671"/>
                </a:lnTo>
                <a:lnTo>
                  <a:pt x="38325" y="142075"/>
                </a:lnTo>
                <a:lnTo>
                  <a:pt x="32376" y="140913"/>
                </a:lnTo>
                <a:lnTo>
                  <a:pt x="32376" y="19891"/>
                </a:lnTo>
                <a:lnTo>
                  <a:pt x="126958" y="19891"/>
                </a:lnTo>
                <a:lnTo>
                  <a:pt x="98354" y="5086"/>
                </a:lnTo>
                <a:lnTo>
                  <a:pt x="60450" y="0"/>
                </a:lnTo>
                <a:close/>
              </a:path>
              <a:path w="332739" h="163195">
                <a:moveTo>
                  <a:pt x="126958" y="19891"/>
                </a:moveTo>
                <a:lnTo>
                  <a:pt x="51846" y="19891"/>
                </a:lnTo>
                <a:lnTo>
                  <a:pt x="77779" y="23357"/>
                </a:lnTo>
                <a:lnTo>
                  <a:pt x="99071" y="34257"/>
                </a:lnTo>
                <a:lnTo>
                  <a:pt x="113485" y="53344"/>
                </a:lnTo>
                <a:lnTo>
                  <a:pt x="118786" y="81373"/>
                </a:lnTo>
                <a:lnTo>
                  <a:pt x="113961" y="110260"/>
                </a:lnTo>
                <a:lnTo>
                  <a:pt x="101240" y="129276"/>
                </a:lnTo>
                <a:lnTo>
                  <a:pt x="83255" y="139728"/>
                </a:lnTo>
                <a:lnTo>
                  <a:pt x="62638" y="142922"/>
                </a:lnTo>
                <a:lnTo>
                  <a:pt x="115420" y="142922"/>
                </a:lnTo>
                <a:lnTo>
                  <a:pt x="121229" y="139925"/>
                </a:lnTo>
                <a:lnTo>
                  <a:pt x="143226" y="112510"/>
                </a:lnTo>
                <a:lnTo>
                  <a:pt x="151236" y="75412"/>
                </a:lnTo>
                <a:lnTo>
                  <a:pt x="144957" y="43540"/>
                </a:lnTo>
                <a:lnTo>
                  <a:pt x="126958" y="19891"/>
                </a:lnTo>
                <a:close/>
              </a:path>
              <a:path w="332739" h="163195">
                <a:moveTo>
                  <a:pt x="328359" y="0"/>
                </a:moveTo>
                <a:lnTo>
                  <a:pt x="216062" y="0"/>
                </a:lnTo>
                <a:lnTo>
                  <a:pt x="216062" y="162747"/>
                </a:lnTo>
                <a:lnTo>
                  <a:pt x="330547" y="162747"/>
                </a:lnTo>
                <a:lnTo>
                  <a:pt x="332734" y="140913"/>
                </a:lnTo>
                <a:lnTo>
                  <a:pt x="248439" y="140913"/>
                </a:lnTo>
                <a:lnTo>
                  <a:pt x="248439" y="87334"/>
                </a:lnTo>
                <a:lnTo>
                  <a:pt x="315821" y="87334"/>
                </a:lnTo>
                <a:lnTo>
                  <a:pt x="319755" y="69452"/>
                </a:lnTo>
                <a:lnTo>
                  <a:pt x="248439" y="69452"/>
                </a:lnTo>
                <a:lnTo>
                  <a:pt x="248439" y="19891"/>
                </a:lnTo>
                <a:lnTo>
                  <a:pt x="324440" y="19891"/>
                </a:lnTo>
                <a:lnTo>
                  <a:pt x="328359" y="0"/>
                </a:lnTo>
                <a:close/>
              </a:path>
              <a:path w="332739" h="163195">
                <a:moveTo>
                  <a:pt x="315821" y="87334"/>
                </a:moveTo>
                <a:lnTo>
                  <a:pt x="248439" y="87334"/>
                </a:lnTo>
                <a:lnTo>
                  <a:pt x="315379" y="89343"/>
                </a:lnTo>
                <a:lnTo>
                  <a:pt x="315821" y="87334"/>
                </a:lnTo>
                <a:close/>
              </a:path>
              <a:path w="332739" h="163195">
                <a:moveTo>
                  <a:pt x="324440" y="19891"/>
                </a:moveTo>
                <a:lnTo>
                  <a:pt x="248439" y="19891"/>
                </a:lnTo>
                <a:lnTo>
                  <a:pt x="285427" y="20134"/>
                </a:lnTo>
                <a:lnTo>
                  <a:pt x="304633" y="20710"/>
                </a:lnTo>
                <a:lnTo>
                  <a:pt x="324057" y="21833"/>
                </a:lnTo>
                <a:lnTo>
                  <a:pt x="324440" y="19891"/>
                </a:lnTo>
                <a:close/>
              </a:path>
            </a:pathLst>
          </a:custGeom>
          <a:solidFill>
            <a:srgbClr val="FFFFFF"/>
          </a:solidFill>
        </p:spPr>
        <p:txBody>
          <a:bodyPr wrap="square" lIns="0" tIns="0" rIns="0" bIns="0" rtlCol="0"/>
          <a:lstStyle/>
          <a:p>
            <a:endParaRPr/>
          </a:p>
        </p:txBody>
      </p:sp>
      <p:sp>
        <p:nvSpPr>
          <p:cNvPr id="6" name="object 6"/>
          <p:cNvSpPr/>
          <p:nvPr/>
        </p:nvSpPr>
        <p:spPr>
          <a:xfrm>
            <a:off x="5959027" y="3843695"/>
            <a:ext cx="1555750" cy="170815"/>
          </a:xfrm>
          <a:custGeom>
            <a:avLst/>
            <a:gdLst/>
            <a:ahLst/>
            <a:cxnLst/>
            <a:rect l="l" t="t" r="r" b="b"/>
            <a:pathLst>
              <a:path w="1555750" h="170814">
                <a:moveTo>
                  <a:pt x="95087" y="0"/>
                </a:moveTo>
                <a:lnTo>
                  <a:pt x="56512" y="6384"/>
                </a:lnTo>
                <a:lnTo>
                  <a:pt x="26460" y="24303"/>
                </a:lnTo>
                <a:lnTo>
                  <a:pt x="6951" y="51903"/>
                </a:lnTo>
                <a:lnTo>
                  <a:pt x="0" y="87334"/>
                </a:lnTo>
                <a:lnTo>
                  <a:pt x="6882" y="123775"/>
                </a:lnTo>
                <a:lnTo>
                  <a:pt x="25914" y="149812"/>
                </a:lnTo>
                <a:lnTo>
                  <a:pt x="54666" y="165439"/>
                </a:lnTo>
                <a:lnTo>
                  <a:pt x="90712" y="170649"/>
                </a:lnTo>
                <a:lnTo>
                  <a:pt x="105885" y="169625"/>
                </a:lnTo>
                <a:lnTo>
                  <a:pt x="121257" y="166924"/>
                </a:lnTo>
                <a:lnTo>
                  <a:pt x="135411" y="163105"/>
                </a:lnTo>
                <a:lnTo>
                  <a:pt x="146934" y="158728"/>
                </a:lnTo>
                <a:lnTo>
                  <a:pt x="143689" y="148816"/>
                </a:lnTo>
                <a:lnTo>
                  <a:pt x="99390" y="148816"/>
                </a:lnTo>
                <a:lnTo>
                  <a:pt x="75571" y="145560"/>
                </a:lnTo>
                <a:lnTo>
                  <a:pt x="54808" y="134676"/>
                </a:lnTo>
                <a:lnTo>
                  <a:pt x="40130" y="114486"/>
                </a:lnTo>
                <a:lnTo>
                  <a:pt x="34564" y="83315"/>
                </a:lnTo>
                <a:lnTo>
                  <a:pt x="39014" y="53620"/>
                </a:lnTo>
                <a:lnTo>
                  <a:pt x="50752" y="34717"/>
                </a:lnTo>
                <a:lnTo>
                  <a:pt x="67357" y="24743"/>
                </a:lnTo>
                <a:lnTo>
                  <a:pt x="86410" y="21833"/>
                </a:lnTo>
                <a:lnTo>
                  <a:pt x="140413" y="21833"/>
                </a:lnTo>
                <a:lnTo>
                  <a:pt x="144746" y="5960"/>
                </a:lnTo>
                <a:lnTo>
                  <a:pt x="137582" y="4181"/>
                </a:lnTo>
                <a:lnTo>
                  <a:pt x="126370" y="2226"/>
                </a:lnTo>
                <a:lnTo>
                  <a:pt x="111932" y="648"/>
                </a:lnTo>
                <a:lnTo>
                  <a:pt x="95087" y="0"/>
                </a:lnTo>
                <a:close/>
              </a:path>
              <a:path w="1555750" h="170814">
                <a:moveTo>
                  <a:pt x="140444" y="138904"/>
                </a:moveTo>
                <a:lnTo>
                  <a:pt x="132799" y="142120"/>
                </a:lnTo>
                <a:lnTo>
                  <a:pt x="123143" y="145342"/>
                </a:lnTo>
                <a:lnTo>
                  <a:pt x="111875" y="147823"/>
                </a:lnTo>
                <a:lnTo>
                  <a:pt x="99390" y="148816"/>
                </a:lnTo>
                <a:lnTo>
                  <a:pt x="143689" y="148816"/>
                </a:lnTo>
                <a:lnTo>
                  <a:pt x="140444" y="138904"/>
                </a:lnTo>
                <a:close/>
              </a:path>
              <a:path w="1555750" h="170814">
                <a:moveTo>
                  <a:pt x="140413" y="21833"/>
                </a:moveTo>
                <a:lnTo>
                  <a:pt x="86410" y="21833"/>
                </a:lnTo>
                <a:lnTo>
                  <a:pt x="101792" y="22512"/>
                </a:lnTo>
                <a:lnTo>
                  <a:pt x="115560" y="24303"/>
                </a:lnTo>
                <a:lnTo>
                  <a:pt x="127715" y="26834"/>
                </a:lnTo>
                <a:lnTo>
                  <a:pt x="138256" y="29736"/>
                </a:lnTo>
                <a:lnTo>
                  <a:pt x="140413" y="21833"/>
                </a:lnTo>
                <a:close/>
              </a:path>
              <a:path w="1555750" h="170814">
                <a:moveTo>
                  <a:pt x="287378" y="0"/>
                </a:moveTo>
                <a:lnTo>
                  <a:pt x="248460" y="5859"/>
                </a:lnTo>
                <a:lnTo>
                  <a:pt x="217657" y="23064"/>
                </a:lnTo>
                <a:lnTo>
                  <a:pt x="197396" y="51056"/>
                </a:lnTo>
                <a:lnTo>
                  <a:pt x="190102" y="89276"/>
                </a:lnTo>
                <a:lnTo>
                  <a:pt x="196246" y="123775"/>
                </a:lnTo>
                <a:lnTo>
                  <a:pt x="213328" y="149327"/>
                </a:lnTo>
                <a:lnTo>
                  <a:pt x="239324" y="165196"/>
                </a:lnTo>
                <a:lnTo>
                  <a:pt x="272211" y="170649"/>
                </a:lnTo>
                <a:lnTo>
                  <a:pt x="311117" y="164508"/>
                </a:lnTo>
                <a:lnTo>
                  <a:pt x="338440" y="148816"/>
                </a:lnTo>
                <a:lnTo>
                  <a:pt x="285190" y="148816"/>
                </a:lnTo>
                <a:lnTo>
                  <a:pt x="260229" y="144974"/>
                </a:lnTo>
                <a:lnTo>
                  <a:pt x="241147" y="132951"/>
                </a:lnTo>
                <a:lnTo>
                  <a:pt x="228955" y="112000"/>
                </a:lnTo>
                <a:lnTo>
                  <a:pt x="224667" y="81373"/>
                </a:lnTo>
                <a:lnTo>
                  <a:pt x="228489" y="53648"/>
                </a:lnTo>
                <a:lnTo>
                  <a:pt x="239005" y="35228"/>
                </a:lnTo>
                <a:lnTo>
                  <a:pt x="254784" y="24995"/>
                </a:lnTo>
                <a:lnTo>
                  <a:pt x="274398" y="21833"/>
                </a:lnTo>
                <a:lnTo>
                  <a:pt x="346538" y="21833"/>
                </a:lnTo>
                <a:lnTo>
                  <a:pt x="346197" y="21322"/>
                </a:lnTo>
                <a:lnTo>
                  <a:pt x="320223" y="5453"/>
                </a:lnTo>
                <a:lnTo>
                  <a:pt x="287378" y="0"/>
                </a:lnTo>
                <a:close/>
              </a:path>
              <a:path w="1555750" h="170814">
                <a:moveTo>
                  <a:pt x="346538" y="21833"/>
                </a:moveTo>
                <a:lnTo>
                  <a:pt x="274398" y="21833"/>
                </a:lnTo>
                <a:lnTo>
                  <a:pt x="299659" y="25675"/>
                </a:lnTo>
                <a:lnTo>
                  <a:pt x="319472" y="37698"/>
                </a:lnTo>
                <a:lnTo>
                  <a:pt x="332407" y="58649"/>
                </a:lnTo>
                <a:lnTo>
                  <a:pt x="337037" y="89276"/>
                </a:lnTo>
                <a:lnTo>
                  <a:pt x="332884" y="117001"/>
                </a:lnTo>
                <a:lnTo>
                  <a:pt x="321641" y="135421"/>
                </a:lnTo>
                <a:lnTo>
                  <a:pt x="305135" y="145653"/>
                </a:lnTo>
                <a:lnTo>
                  <a:pt x="285190" y="148816"/>
                </a:lnTo>
                <a:lnTo>
                  <a:pt x="338440" y="148816"/>
                </a:lnTo>
                <a:lnTo>
                  <a:pt x="341895" y="146832"/>
                </a:lnTo>
                <a:lnTo>
                  <a:pt x="362131" y="118746"/>
                </a:lnTo>
                <a:lnTo>
                  <a:pt x="369413" y="81373"/>
                </a:lnTo>
                <a:lnTo>
                  <a:pt x="363271" y="46874"/>
                </a:lnTo>
                <a:lnTo>
                  <a:pt x="346538" y="21833"/>
                </a:lnTo>
                <a:close/>
              </a:path>
              <a:path w="1555750" h="170814">
                <a:moveTo>
                  <a:pt x="466689" y="3951"/>
                </a:moveTo>
                <a:lnTo>
                  <a:pt x="434239" y="3951"/>
                </a:lnTo>
                <a:lnTo>
                  <a:pt x="434239" y="166698"/>
                </a:lnTo>
                <a:lnTo>
                  <a:pt x="540119" y="166698"/>
                </a:lnTo>
                <a:lnTo>
                  <a:pt x="544422" y="144864"/>
                </a:lnTo>
                <a:lnTo>
                  <a:pt x="466689" y="144864"/>
                </a:lnTo>
                <a:lnTo>
                  <a:pt x="466689" y="3951"/>
                </a:lnTo>
                <a:close/>
              </a:path>
              <a:path w="1555750" h="170814">
                <a:moveTo>
                  <a:pt x="680564" y="0"/>
                </a:moveTo>
                <a:lnTo>
                  <a:pt x="642018" y="5859"/>
                </a:lnTo>
                <a:lnTo>
                  <a:pt x="611964" y="23064"/>
                </a:lnTo>
                <a:lnTo>
                  <a:pt x="592437" y="51056"/>
                </a:lnTo>
                <a:lnTo>
                  <a:pt x="585476" y="89276"/>
                </a:lnTo>
                <a:lnTo>
                  <a:pt x="591322" y="123775"/>
                </a:lnTo>
                <a:lnTo>
                  <a:pt x="607908" y="149327"/>
                </a:lnTo>
                <a:lnTo>
                  <a:pt x="633805" y="165196"/>
                </a:lnTo>
                <a:lnTo>
                  <a:pt x="667584" y="170649"/>
                </a:lnTo>
                <a:lnTo>
                  <a:pt x="706160" y="164508"/>
                </a:lnTo>
                <a:lnTo>
                  <a:pt x="732838" y="148816"/>
                </a:lnTo>
                <a:lnTo>
                  <a:pt x="678449" y="148816"/>
                </a:lnTo>
                <a:lnTo>
                  <a:pt x="654380" y="144974"/>
                </a:lnTo>
                <a:lnTo>
                  <a:pt x="635198" y="132951"/>
                </a:lnTo>
                <a:lnTo>
                  <a:pt x="622511" y="112000"/>
                </a:lnTo>
                <a:lnTo>
                  <a:pt x="617925" y="81373"/>
                </a:lnTo>
                <a:lnTo>
                  <a:pt x="622078" y="53648"/>
                </a:lnTo>
                <a:lnTo>
                  <a:pt x="633320" y="35228"/>
                </a:lnTo>
                <a:lnTo>
                  <a:pt x="649827" y="24995"/>
                </a:lnTo>
                <a:lnTo>
                  <a:pt x="669771" y="21833"/>
                </a:lnTo>
                <a:lnTo>
                  <a:pt x="740598" y="21833"/>
                </a:lnTo>
                <a:lnTo>
                  <a:pt x="740267" y="21322"/>
                </a:lnTo>
                <a:lnTo>
                  <a:pt x="714374" y="5453"/>
                </a:lnTo>
                <a:lnTo>
                  <a:pt x="680564" y="0"/>
                </a:lnTo>
                <a:close/>
              </a:path>
              <a:path w="1555750" h="170814">
                <a:moveTo>
                  <a:pt x="740598" y="21833"/>
                </a:moveTo>
                <a:lnTo>
                  <a:pt x="669771" y="21833"/>
                </a:lnTo>
                <a:lnTo>
                  <a:pt x="693810" y="25675"/>
                </a:lnTo>
                <a:lnTo>
                  <a:pt x="712995" y="37698"/>
                </a:lnTo>
                <a:lnTo>
                  <a:pt x="725699" y="58649"/>
                </a:lnTo>
                <a:lnTo>
                  <a:pt x="730295" y="89276"/>
                </a:lnTo>
                <a:lnTo>
                  <a:pt x="726142" y="117001"/>
                </a:lnTo>
                <a:lnTo>
                  <a:pt x="714900" y="135421"/>
                </a:lnTo>
                <a:lnTo>
                  <a:pt x="698394" y="145653"/>
                </a:lnTo>
                <a:lnTo>
                  <a:pt x="678449" y="148816"/>
                </a:lnTo>
                <a:lnTo>
                  <a:pt x="732838" y="148816"/>
                </a:lnTo>
                <a:lnTo>
                  <a:pt x="736211" y="146832"/>
                </a:lnTo>
                <a:lnTo>
                  <a:pt x="755720" y="118746"/>
                </a:lnTo>
                <a:lnTo>
                  <a:pt x="762672" y="81373"/>
                </a:lnTo>
                <a:lnTo>
                  <a:pt x="756836" y="46874"/>
                </a:lnTo>
                <a:lnTo>
                  <a:pt x="740598" y="21833"/>
                </a:lnTo>
                <a:close/>
              </a:path>
              <a:path w="1555750" h="170814">
                <a:moveTo>
                  <a:pt x="872854" y="3951"/>
                </a:moveTo>
                <a:lnTo>
                  <a:pt x="838290" y="3951"/>
                </a:lnTo>
                <a:lnTo>
                  <a:pt x="816706" y="166698"/>
                </a:lnTo>
                <a:lnTo>
                  <a:pt x="844780" y="166698"/>
                </a:lnTo>
                <a:lnTo>
                  <a:pt x="859874" y="39715"/>
                </a:lnTo>
                <a:lnTo>
                  <a:pt x="887606" y="39715"/>
                </a:lnTo>
                <a:lnTo>
                  <a:pt x="872854" y="3951"/>
                </a:lnTo>
                <a:close/>
              </a:path>
              <a:path w="1555750" h="170814">
                <a:moveTo>
                  <a:pt x="887606" y="39715"/>
                </a:moveTo>
                <a:lnTo>
                  <a:pt x="859874" y="39715"/>
                </a:lnTo>
                <a:lnTo>
                  <a:pt x="911794" y="166698"/>
                </a:lnTo>
                <a:lnTo>
                  <a:pt x="939868" y="162747"/>
                </a:lnTo>
                <a:lnTo>
                  <a:pt x="951580" y="134952"/>
                </a:lnTo>
                <a:lnTo>
                  <a:pt x="926888" y="134952"/>
                </a:lnTo>
                <a:lnTo>
                  <a:pt x="887606" y="39715"/>
                </a:lnTo>
                <a:close/>
              </a:path>
              <a:path w="1555750" h="170814">
                <a:moveTo>
                  <a:pt x="1020229" y="39715"/>
                </a:moveTo>
                <a:lnTo>
                  <a:pt x="991714" y="39715"/>
                </a:lnTo>
                <a:lnTo>
                  <a:pt x="1004694" y="166698"/>
                </a:lnTo>
                <a:lnTo>
                  <a:pt x="1037070" y="166698"/>
                </a:lnTo>
                <a:lnTo>
                  <a:pt x="1020229" y="39715"/>
                </a:lnTo>
                <a:close/>
              </a:path>
              <a:path w="1555750" h="170814">
                <a:moveTo>
                  <a:pt x="1015486" y="3951"/>
                </a:moveTo>
                <a:lnTo>
                  <a:pt x="980922" y="3951"/>
                </a:lnTo>
                <a:lnTo>
                  <a:pt x="926888" y="134952"/>
                </a:lnTo>
                <a:lnTo>
                  <a:pt x="951580" y="134952"/>
                </a:lnTo>
                <a:lnTo>
                  <a:pt x="991714" y="39715"/>
                </a:lnTo>
                <a:lnTo>
                  <a:pt x="1020229" y="39715"/>
                </a:lnTo>
                <a:lnTo>
                  <a:pt x="1015486" y="3951"/>
                </a:lnTo>
                <a:close/>
              </a:path>
              <a:path w="1555750" h="170814">
                <a:moveTo>
                  <a:pt x="1160233" y="3951"/>
                </a:moveTo>
                <a:lnTo>
                  <a:pt x="1101896" y="3951"/>
                </a:lnTo>
                <a:lnTo>
                  <a:pt x="1101896" y="166698"/>
                </a:lnTo>
                <a:lnTo>
                  <a:pt x="1155930" y="166698"/>
                </a:lnTo>
                <a:lnTo>
                  <a:pt x="1189026" y="163439"/>
                </a:lnTo>
                <a:lnTo>
                  <a:pt x="1213419" y="154040"/>
                </a:lnTo>
                <a:lnTo>
                  <a:pt x="1220636" y="146874"/>
                </a:lnTo>
                <a:lnTo>
                  <a:pt x="1134273" y="146874"/>
                </a:lnTo>
                <a:lnTo>
                  <a:pt x="1134273" y="93294"/>
                </a:lnTo>
                <a:lnTo>
                  <a:pt x="1221511" y="93294"/>
                </a:lnTo>
                <a:lnTo>
                  <a:pt x="1220437" y="92014"/>
                </a:lnTo>
                <a:lnTo>
                  <a:pt x="1207238" y="84731"/>
                </a:lnTo>
                <a:lnTo>
                  <a:pt x="1192609" y="81373"/>
                </a:lnTo>
                <a:lnTo>
                  <a:pt x="1201734" y="75412"/>
                </a:lnTo>
                <a:lnTo>
                  <a:pt x="1134273" y="75412"/>
                </a:lnTo>
                <a:lnTo>
                  <a:pt x="1134273" y="23842"/>
                </a:lnTo>
                <a:lnTo>
                  <a:pt x="1214896" y="23842"/>
                </a:lnTo>
                <a:lnTo>
                  <a:pt x="1205069" y="13888"/>
                </a:lnTo>
                <a:lnTo>
                  <a:pt x="1186086" y="6499"/>
                </a:lnTo>
                <a:lnTo>
                  <a:pt x="1160233" y="3951"/>
                </a:lnTo>
                <a:close/>
              </a:path>
              <a:path w="1555750" h="170814">
                <a:moveTo>
                  <a:pt x="1221511" y="93294"/>
                </a:moveTo>
                <a:lnTo>
                  <a:pt x="1158045" y="93294"/>
                </a:lnTo>
                <a:lnTo>
                  <a:pt x="1176987" y="95122"/>
                </a:lnTo>
                <a:lnTo>
                  <a:pt x="1191287" y="100477"/>
                </a:lnTo>
                <a:lnTo>
                  <a:pt x="1200324" y="109174"/>
                </a:lnTo>
                <a:lnTo>
                  <a:pt x="1203474" y="121022"/>
                </a:lnTo>
                <a:lnTo>
                  <a:pt x="1200493" y="133453"/>
                </a:lnTo>
                <a:lnTo>
                  <a:pt x="1192637" y="141407"/>
                </a:lnTo>
                <a:lnTo>
                  <a:pt x="1181540" y="145631"/>
                </a:lnTo>
                <a:lnTo>
                  <a:pt x="1168837" y="146874"/>
                </a:lnTo>
                <a:lnTo>
                  <a:pt x="1220636" y="146874"/>
                </a:lnTo>
                <a:lnTo>
                  <a:pt x="1228501" y="139065"/>
                </a:lnTo>
                <a:lnTo>
                  <a:pt x="1233663" y="119079"/>
                </a:lnTo>
                <a:lnTo>
                  <a:pt x="1229986" y="103402"/>
                </a:lnTo>
                <a:lnTo>
                  <a:pt x="1221511" y="93294"/>
                </a:lnTo>
                <a:close/>
              </a:path>
              <a:path w="1555750" h="170814">
                <a:moveTo>
                  <a:pt x="1214896" y="23842"/>
                </a:moveTo>
                <a:lnTo>
                  <a:pt x="1149440" y="23842"/>
                </a:lnTo>
                <a:lnTo>
                  <a:pt x="1168622" y="25669"/>
                </a:lnTo>
                <a:lnTo>
                  <a:pt x="1181316" y="31025"/>
                </a:lnTo>
                <a:lnTo>
                  <a:pt x="1188335" y="39721"/>
                </a:lnTo>
                <a:lnTo>
                  <a:pt x="1190494" y="51570"/>
                </a:lnTo>
                <a:lnTo>
                  <a:pt x="1188700" y="61172"/>
                </a:lnTo>
                <a:lnTo>
                  <a:pt x="1182646" y="68715"/>
                </a:lnTo>
                <a:lnTo>
                  <a:pt x="1171329" y="73646"/>
                </a:lnTo>
                <a:lnTo>
                  <a:pt x="1153743" y="75412"/>
                </a:lnTo>
                <a:lnTo>
                  <a:pt x="1201734" y="75412"/>
                </a:lnTo>
                <a:lnTo>
                  <a:pt x="1203406" y="74320"/>
                </a:lnTo>
                <a:lnTo>
                  <a:pt x="1212371" y="65232"/>
                </a:lnTo>
                <a:lnTo>
                  <a:pt x="1218491" y="54286"/>
                </a:lnTo>
                <a:lnTo>
                  <a:pt x="1220756" y="41657"/>
                </a:lnTo>
                <a:lnTo>
                  <a:pt x="1216765" y="25735"/>
                </a:lnTo>
                <a:lnTo>
                  <a:pt x="1214896" y="23842"/>
                </a:lnTo>
                <a:close/>
              </a:path>
              <a:path w="1555750" h="170814">
                <a:moveTo>
                  <a:pt x="1328751" y="3951"/>
                </a:moveTo>
                <a:lnTo>
                  <a:pt x="1298489" y="3951"/>
                </a:lnTo>
                <a:lnTo>
                  <a:pt x="1298489" y="166698"/>
                </a:lnTo>
                <a:lnTo>
                  <a:pt x="1328751" y="166698"/>
                </a:lnTo>
                <a:lnTo>
                  <a:pt x="1328751" y="3951"/>
                </a:lnTo>
                <a:close/>
              </a:path>
              <a:path w="1555750" h="170814">
                <a:moveTo>
                  <a:pt x="1488665" y="0"/>
                </a:moveTo>
                <a:lnTo>
                  <a:pt x="1454101" y="3951"/>
                </a:lnTo>
                <a:lnTo>
                  <a:pt x="1384900" y="166698"/>
                </a:lnTo>
                <a:lnTo>
                  <a:pt x="1417349" y="166698"/>
                </a:lnTo>
                <a:lnTo>
                  <a:pt x="1434631" y="123031"/>
                </a:lnTo>
                <a:lnTo>
                  <a:pt x="1538071" y="123031"/>
                </a:lnTo>
                <a:lnTo>
                  <a:pt x="1529303" y="101197"/>
                </a:lnTo>
                <a:lnTo>
                  <a:pt x="1443236" y="101197"/>
                </a:lnTo>
                <a:lnTo>
                  <a:pt x="1469195" y="31745"/>
                </a:lnTo>
                <a:lnTo>
                  <a:pt x="1501413" y="31745"/>
                </a:lnTo>
                <a:lnTo>
                  <a:pt x="1488665" y="0"/>
                </a:lnTo>
                <a:close/>
              </a:path>
              <a:path w="1555750" h="170814">
                <a:moveTo>
                  <a:pt x="1538071" y="123031"/>
                </a:moveTo>
                <a:lnTo>
                  <a:pt x="1503760" y="123031"/>
                </a:lnTo>
                <a:lnTo>
                  <a:pt x="1521042" y="166698"/>
                </a:lnTo>
                <a:lnTo>
                  <a:pt x="1555606" y="166698"/>
                </a:lnTo>
                <a:lnTo>
                  <a:pt x="1538071" y="123031"/>
                </a:lnTo>
                <a:close/>
              </a:path>
              <a:path w="1555750" h="170814">
                <a:moveTo>
                  <a:pt x="1501413" y="31745"/>
                </a:moveTo>
                <a:lnTo>
                  <a:pt x="1469195" y="31745"/>
                </a:lnTo>
                <a:lnTo>
                  <a:pt x="1495155" y="101197"/>
                </a:lnTo>
                <a:lnTo>
                  <a:pt x="1529303" y="101197"/>
                </a:lnTo>
                <a:lnTo>
                  <a:pt x="1501413" y="31745"/>
                </a:lnTo>
                <a:close/>
              </a:path>
            </a:pathLst>
          </a:custGeom>
          <a:solidFill>
            <a:srgbClr val="FFFFFF"/>
          </a:solidFill>
        </p:spPr>
        <p:txBody>
          <a:bodyPr wrap="square" lIns="0" tIns="0" rIns="0" bIns="0" rtlCol="0"/>
          <a:lstStyle/>
          <a:p>
            <a:endParaRPr/>
          </a:p>
        </p:txBody>
      </p:sp>
      <p:sp>
        <p:nvSpPr>
          <p:cNvPr id="7" name="object 7"/>
          <p:cNvSpPr/>
          <p:nvPr/>
        </p:nvSpPr>
        <p:spPr>
          <a:xfrm>
            <a:off x="3774630" y="2564953"/>
            <a:ext cx="1473571" cy="172719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847B94F2-E4EE-4B59-9AE4-C8A89EE4B242}"/>
              </a:ext>
            </a:extLst>
          </p:cNvPr>
          <p:cNvSpPr>
            <a:spLocks noGrp="1"/>
          </p:cNvSpPr>
          <p:nvPr>
            <p:ph type="sldNum" sz="quarter" idx="7"/>
          </p:nvPr>
        </p:nvSpPr>
        <p:spPr/>
        <p:txBody>
          <a:bodyPr/>
          <a:lstStyle/>
          <a:p>
            <a:pPr marL="38100">
              <a:lnSpc>
                <a:spcPts val="1430"/>
              </a:lnSpc>
            </a:pPr>
            <a:fld id="{81D60167-4931-47E6-BA6A-407CBD079E47}" type="slidenum">
              <a:rPr lang="es-MX" spc="-5" smtClean="0"/>
              <a:t>1</a:t>
            </a:fld>
            <a:endParaRPr lang="es-MX" spc="-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984885"/>
          </a:xfrm>
        </p:spPr>
        <p:txBody>
          <a:bodyPr/>
          <a:lstStyle/>
          <a:p>
            <a:pPr algn="just"/>
            <a:r>
              <a:rPr lang="en-CO" sz="1600" b="1" dirty="0">
                <a:solidFill>
                  <a:schemeClr val="bg1"/>
                </a:solidFill>
                <a:highlight>
                  <a:srgbClr val="000080"/>
                </a:highlight>
              </a:rPr>
              <a:t>Q1 (Prof. Sanchéz) </a:t>
            </a:r>
            <a:r>
              <a:rPr lang="en-CO" sz="1600" b="1" dirty="0"/>
              <a:t>: </a:t>
            </a:r>
            <a:r>
              <a:rPr lang="en-US" sz="1600" i="1" dirty="0"/>
              <a:t>¿</a:t>
            </a:r>
            <a:r>
              <a:rPr lang="en-US" sz="1600" i="1" dirty="0" err="1"/>
              <a:t>Cómo</a:t>
            </a:r>
            <a:r>
              <a:rPr lang="en-US" sz="1600" i="1" dirty="0"/>
              <a:t> </a:t>
            </a:r>
            <a:r>
              <a:rPr lang="en-US" sz="1600" i="1" dirty="0" err="1"/>
              <a:t>garantizar</a:t>
            </a:r>
            <a:r>
              <a:rPr lang="en-US" sz="1600" i="1" dirty="0"/>
              <a:t> que se </a:t>
            </a:r>
            <a:r>
              <a:rPr lang="en-US" sz="1600" i="1" dirty="0" err="1"/>
              <a:t>encuentre</a:t>
            </a:r>
            <a:r>
              <a:rPr lang="en-US" sz="1600" i="1" dirty="0"/>
              <a:t> </a:t>
            </a:r>
            <a:r>
              <a:rPr lang="en-US" sz="1600" i="1" dirty="0" err="1"/>
              <a:t>en</a:t>
            </a:r>
            <a:r>
              <a:rPr lang="en-US" sz="1600" i="1" dirty="0"/>
              <a:t> </a:t>
            </a:r>
            <a:r>
              <a:rPr lang="en-US" sz="1600" i="1" dirty="0" err="1"/>
              <a:t>este</a:t>
            </a:r>
            <a:r>
              <a:rPr lang="en-US" sz="1600" i="1" dirty="0"/>
              <a:t> </a:t>
            </a:r>
            <a:r>
              <a:rPr lang="en-US" sz="1600" i="1" dirty="0" err="1"/>
              <a:t>proceso</a:t>
            </a:r>
            <a:r>
              <a:rPr lang="en-US" sz="1600" i="1" dirty="0"/>
              <a:t> de </a:t>
            </a:r>
            <a:r>
              <a:rPr lang="en-US" sz="1600" i="1" dirty="0" err="1"/>
              <a:t>búsqueda</a:t>
            </a:r>
            <a:r>
              <a:rPr lang="en-US" sz="1600" i="1" dirty="0"/>
              <a:t> una </a:t>
            </a:r>
            <a:r>
              <a:rPr lang="en-US" sz="1600" i="1" dirty="0" err="1"/>
              <a:t>solución</a:t>
            </a:r>
            <a:r>
              <a:rPr lang="en-US" sz="1600" i="1" dirty="0"/>
              <a:t> que </a:t>
            </a:r>
            <a:r>
              <a:rPr lang="en-US" sz="1600" i="1" dirty="0" err="1"/>
              <a:t>mejore</a:t>
            </a:r>
            <a:r>
              <a:rPr lang="en-US" sz="1600" i="1" dirty="0"/>
              <a:t> </a:t>
            </a:r>
            <a:r>
              <a:rPr lang="en-US" sz="1600" i="1" dirty="0" err="1"/>
              <a:t>alguna</a:t>
            </a:r>
            <a:r>
              <a:rPr lang="en-US" sz="1600" i="1" dirty="0"/>
              <a:t> </a:t>
            </a:r>
            <a:r>
              <a:rPr lang="en-US" sz="1600" i="1" dirty="0" err="1"/>
              <a:t>etapa</a:t>
            </a:r>
            <a:r>
              <a:rPr lang="en-US" sz="1600" i="1" dirty="0"/>
              <a:t> del </a:t>
            </a:r>
            <a:r>
              <a:rPr lang="en-US" sz="1600" i="1" dirty="0" err="1"/>
              <a:t>proceso</a:t>
            </a:r>
            <a:r>
              <a:rPr lang="en-US" sz="1600" i="1" dirty="0"/>
              <a:t> del AV1 </a:t>
            </a:r>
            <a:r>
              <a:rPr lang="en-US" sz="1600" i="1" dirty="0" err="1"/>
              <a:t>en</a:t>
            </a:r>
            <a:r>
              <a:rPr lang="en-US" sz="1600" i="1" dirty="0"/>
              <a:t> un </a:t>
            </a:r>
            <a:r>
              <a:rPr lang="en-US" sz="1600" i="1" dirty="0" err="1"/>
              <a:t>tiempo</a:t>
            </a:r>
            <a:r>
              <a:rPr lang="en-US" sz="1600" i="1" dirty="0"/>
              <a:t> </a:t>
            </a:r>
            <a:r>
              <a:rPr lang="en-US" sz="1600" i="1" dirty="0" err="1"/>
              <a:t>prudente</a:t>
            </a:r>
            <a:r>
              <a:rPr lang="en-US" sz="1600" i="1" dirty="0"/>
              <a:t> para el </a:t>
            </a:r>
            <a:r>
              <a:rPr lang="en-US" sz="1600" i="1" dirty="0" err="1"/>
              <a:t>proceso</a:t>
            </a:r>
            <a:r>
              <a:rPr lang="en-US" sz="1600" i="1" dirty="0"/>
              <a:t> </a:t>
            </a:r>
            <a:r>
              <a:rPr lang="en-US" sz="1600" i="1" dirty="0" err="1"/>
              <a:t>académico</a:t>
            </a:r>
            <a:r>
              <a:rPr lang="en-US" sz="1600" i="1" dirty="0"/>
              <a:t>? ¿</a:t>
            </a:r>
            <a:r>
              <a:rPr lang="en-US" sz="1600" i="1" dirty="0" err="1"/>
              <a:t>Cómo</a:t>
            </a:r>
            <a:r>
              <a:rPr lang="en-US" sz="1600" i="1" dirty="0"/>
              <a:t> </a:t>
            </a:r>
            <a:r>
              <a:rPr lang="en-US" sz="1600" i="1" dirty="0" err="1"/>
              <a:t>abordar</a:t>
            </a:r>
            <a:r>
              <a:rPr lang="en-US" sz="1600" i="1" dirty="0"/>
              <a:t> el </a:t>
            </a:r>
            <a:r>
              <a:rPr lang="en-US" sz="1600" i="1" dirty="0" err="1"/>
              <a:t>hecho</a:t>
            </a:r>
            <a:r>
              <a:rPr lang="en-US" sz="1600" i="1" dirty="0"/>
              <a:t> que </a:t>
            </a:r>
            <a:r>
              <a:rPr lang="en-US" sz="1600" i="1" dirty="0" err="1"/>
              <a:t>esta</a:t>
            </a:r>
            <a:r>
              <a:rPr lang="en-US" sz="1600" i="1" dirty="0"/>
              <a:t> </a:t>
            </a:r>
            <a:r>
              <a:rPr lang="en-US" sz="1600" i="1" dirty="0" err="1"/>
              <a:t>solución</a:t>
            </a:r>
            <a:r>
              <a:rPr lang="en-US" sz="1600" i="1" dirty="0"/>
              <a:t> </a:t>
            </a:r>
            <a:r>
              <a:rPr lang="en-US" sz="1600" i="1" dirty="0" err="1"/>
              <a:t>pueda</a:t>
            </a:r>
            <a:r>
              <a:rPr lang="en-US" sz="1600" i="1" dirty="0"/>
              <a:t> ser </a:t>
            </a:r>
            <a:r>
              <a:rPr lang="en-US" sz="1600" i="1" dirty="0" err="1"/>
              <a:t>abordada</a:t>
            </a:r>
            <a:r>
              <a:rPr lang="en-US" sz="1600" i="1" dirty="0"/>
              <a:t> </a:t>
            </a:r>
            <a:r>
              <a:rPr lang="en-US" sz="1600" i="1" dirty="0" err="1"/>
              <a:t>paralelamente</a:t>
            </a:r>
            <a:r>
              <a:rPr lang="en-US" sz="1600" i="1" dirty="0"/>
              <a:t> por la </a:t>
            </a:r>
            <a:r>
              <a:rPr lang="en-US" sz="1600" i="1" dirty="0" err="1"/>
              <a:t>comunidad</a:t>
            </a:r>
            <a:r>
              <a:rPr lang="en-US" sz="1600" i="1" dirty="0"/>
              <a:t> </a:t>
            </a:r>
            <a:r>
              <a:rPr lang="en-US" sz="1600" i="1" dirty="0" err="1"/>
              <a:t>descrita</a:t>
            </a:r>
            <a:r>
              <a:rPr lang="en-US" sz="1600" i="1" dirty="0"/>
              <a:t> </a:t>
            </a:r>
            <a:r>
              <a:rPr lang="en-US" sz="1600" i="1" dirty="0" err="1"/>
              <a:t>anteriormente</a:t>
            </a:r>
            <a:r>
              <a:rPr lang="en-US" sz="1600" i="1" dirty="0"/>
              <a:t>(Google, Netflix, AMD, ARM, Intel, Nvidia, Microsoft, Mozilla y </a:t>
            </a:r>
            <a:r>
              <a:rPr lang="en-US" sz="1600" i="1" dirty="0" err="1"/>
              <a:t>otros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10</a:t>
            </a:fld>
            <a:endParaRPr lang="en-CO" spc="-5" dirty="0"/>
          </a:p>
        </p:txBody>
      </p:sp>
      <p:pic>
        <p:nvPicPr>
          <p:cNvPr id="10" name="Picture 9">
            <a:extLst>
              <a:ext uri="{FF2B5EF4-FFF2-40B4-BE49-F238E27FC236}">
                <a16:creationId xmlns:a16="http://schemas.microsoft.com/office/drawing/2014/main" id="{8CFCBB88-9759-A141-9EAA-82B4C269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62" y="5055104"/>
            <a:ext cx="5029073" cy="1089646"/>
          </a:xfrm>
          <a:prstGeom prst="rect">
            <a:avLst/>
          </a:prstGeom>
        </p:spPr>
      </p:pic>
      <p:graphicFrame>
        <p:nvGraphicFramePr>
          <p:cNvPr id="11" name="Chart 10">
            <a:extLst>
              <a:ext uri="{FF2B5EF4-FFF2-40B4-BE49-F238E27FC236}">
                <a16:creationId xmlns:a16="http://schemas.microsoft.com/office/drawing/2014/main" id="{0550A12F-39BC-834C-B897-F593FE758F06}"/>
              </a:ext>
            </a:extLst>
          </p:cNvPr>
          <p:cNvGraphicFramePr>
            <a:graphicFrameLocks/>
          </p:cNvGraphicFramePr>
          <p:nvPr>
            <p:extLst>
              <p:ext uri="{D42A27DB-BD31-4B8C-83A1-F6EECF244321}">
                <p14:modId xmlns:p14="http://schemas.microsoft.com/office/powerpoint/2010/main" val="249345361"/>
              </p:ext>
            </p:extLst>
          </p:nvPr>
        </p:nvGraphicFramePr>
        <p:xfrm>
          <a:off x="6557010" y="1961028"/>
          <a:ext cx="5181600" cy="2573252"/>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a:extLst>
              <a:ext uri="{FF2B5EF4-FFF2-40B4-BE49-F238E27FC236}">
                <a16:creationId xmlns:a16="http://schemas.microsoft.com/office/drawing/2014/main" id="{D2E3BE51-2FC5-DD4C-BD73-8F51B82B8155}"/>
              </a:ext>
            </a:extLst>
          </p:cNvPr>
          <p:cNvSpPr/>
          <p:nvPr/>
        </p:nvSpPr>
        <p:spPr>
          <a:xfrm>
            <a:off x="6705600" y="1547741"/>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5. </a:t>
            </a:r>
            <a:r>
              <a:rPr lang="en-US" sz="1400" dirty="0">
                <a:solidFill>
                  <a:prstClr val="black"/>
                </a:solidFill>
                <a:latin typeface="Ancizar Sans Black"/>
              </a:rPr>
              <a:t> Academic articles from 2018 to 2020 per topic</a:t>
            </a:r>
            <a:endParaRPr lang="en-CO" sz="1400" dirty="0">
              <a:solidFill>
                <a:prstClr val="black"/>
              </a:solidFill>
              <a:latin typeface="Ancizar Sans Black"/>
            </a:endParaRPr>
          </a:p>
        </p:txBody>
      </p:sp>
      <p:sp>
        <p:nvSpPr>
          <p:cNvPr id="14" name="TextBox 13">
            <a:extLst>
              <a:ext uri="{FF2B5EF4-FFF2-40B4-BE49-F238E27FC236}">
                <a16:creationId xmlns:a16="http://schemas.microsoft.com/office/drawing/2014/main" id="{FECBFE4D-85A3-5F41-A6B8-1F563B026983}"/>
              </a:ext>
            </a:extLst>
          </p:cNvPr>
          <p:cNvSpPr txBox="1"/>
          <p:nvPr/>
        </p:nvSpPr>
        <p:spPr>
          <a:xfrm>
            <a:off x="762000" y="1601819"/>
            <a:ext cx="5181600" cy="3065455"/>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Both AOM AV2)  (Draft) and JVET(Draft) working groups are focus on  preserve the current scheme and explore DL-tools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Previous research around DL Tools have not been successfully deployed into the reference code, mainly because computational cost and architecture changes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The research community has been concentrated around  Intra and Inter prediction since 2018</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Restoration filters are relatively new. They were introduced in AV1 () and HEVC () and are a potential optimization focus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15" name="Rectangle 14">
            <a:extLst>
              <a:ext uri="{FF2B5EF4-FFF2-40B4-BE49-F238E27FC236}">
                <a16:creationId xmlns:a16="http://schemas.microsoft.com/office/drawing/2014/main" id="{695B068B-9F41-204B-ABA5-8DBE7BCFA136}"/>
              </a:ext>
            </a:extLst>
          </p:cNvPr>
          <p:cNvSpPr/>
          <p:nvPr/>
        </p:nvSpPr>
        <p:spPr>
          <a:xfrm>
            <a:off x="7086600" y="2286000"/>
            <a:ext cx="1066800" cy="1143000"/>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
        <p:nvSpPr>
          <p:cNvPr id="16" name="Rectangle 15">
            <a:extLst>
              <a:ext uri="{FF2B5EF4-FFF2-40B4-BE49-F238E27FC236}">
                <a16:creationId xmlns:a16="http://schemas.microsoft.com/office/drawing/2014/main" id="{F5BDB8CC-EA74-C349-8656-634948D3A7F5}"/>
              </a:ext>
            </a:extLst>
          </p:cNvPr>
          <p:cNvSpPr/>
          <p:nvPr/>
        </p:nvSpPr>
        <p:spPr>
          <a:xfrm>
            <a:off x="6324666" y="5050604"/>
            <a:ext cx="5638734" cy="1094146"/>
          </a:xfrm>
          <a:prstGeom prst="rect">
            <a:avLst/>
          </a:prstGeom>
        </p:spPr>
        <p:txBody>
          <a:bodyPr wrap="square">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Standardization process is only announced through focus working groups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Tools which aim to be part of AV2 needs to pass acceptance criteria at different level, such as hardware cost  and compression efficiency. It is only possible as member of AOM.</a:t>
            </a:r>
          </a:p>
        </p:txBody>
      </p:sp>
      <p:sp>
        <p:nvSpPr>
          <p:cNvPr id="17" name="Rectangle 16">
            <a:extLst>
              <a:ext uri="{FF2B5EF4-FFF2-40B4-BE49-F238E27FC236}">
                <a16:creationId xmlns:a16="http://schemas.microsoft.com/office/drawing/2014/main" id="{D986A87A-5843-C94D-AD2F-46DC71D659F4}"/>
              </a:ext>
            </a:extLst>
          </p:cNvPr>
          <p:cNvSpPr/>
          <p:nvPr/>
        </p:nvSpPr>
        <p:spPr>
          <a:xfrm>
            <a:off x="6710089" y="453456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rPr>
              <a:t>Mendeley and Scopus databases</a:t>
            </a:r>
            <a:endParaRPr lang="en-CO" sz="1200" dirty="0">
              <a:solidFill>
                <a:prstClr val="black"/>
              </a:solidFill>
              <a:latin typeface="Ancizar Sans Black"/>
            </a:endParaRPr>
          </a:p>
        </p:txBody>
      </p:sp>
      <p:sp>
        <p:nvSpPr>
          <p:cNvPr id="18" name="Rectangle 17">
            <a:extLst>
              <a:ext uri="{FF2B5EF4-FFF2-40B4-BE49-F238E27FC236}">
                <a16:creationId xmlns:a16="http://schemas.microsoft.com/office/drawing/2014/main" id="{C33F9AD9-9DFD-EF4D-B69A-C531441894E3}"/>
              </a:ext>
            </a:extLst>
          </p:cNvPr>
          <p:cNvSpPr/>
          <p:nvPr/>
        </p:nvSpPr>
        <p:spPr>
          <a:xfrm>
            <a:off x="10287000" y="3581400"/>
            <a:ext cx="685800" cy="618798"/>
          </a:xfrm>
          <a:prstGeom prst="rect">
            <a:avLst/>
          </a:prstGeom>
          <a:solidFill>
            <a:schemeClr val="accent1">
              <a:alpha val="0"/>
            </a:schemeClr>
          </a:solidFill>
          <a:ln w="2222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a:p>
        </p:txBody>
      </p:sp>
    </p:spTree>
    <p:extLst>
      <p:ext uri="{BB962C8B-B14F-4D97-AF65-F5344CB8AC3E}">
        <p14:creationId xmlns:p14="http://schemas.microsoft.com/office/powerpoint/2010/main" val="1385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6" y="381000"/>
            <a:ext cx="10591673" cy="738664"/>
          </a:xfrm>
        </p:spPr>
        <p:txBody>
          <a:bodyPr/>
          <a:lstStyle/>
          <a:p>
            <a:pPr algn="l"/>
            <a:r>
              <a:rPr lang="en-CO" sz="1600" b="1" dirty="0">
                <a:solidFill>
                  <a:schemeClr val="bg1"/>
                </a:solidFill>
                <a:highlight>
                  <a:srgbClr val="000080"/>
                </a:highlight>
              </a:rPr>
              <a:t>Q2 (Prof. Sanchéz) </a:t>
            </a:r>
            <a:r>
              <a:rPr lang="en-CO" sz="1600" b="1" dirty="0"/>
              <a:t>: </a:t>
            </a:r>
            <a:r>
              <a:rPr lang="en-US" sz="1600" i="1" dirty="0"/>
              <a:t>¿</a:t>
            </a:r>
            <a:r>
              <a:rPr lang="en-US" sz="1600" i="1" dirty="0" err="1"/>
              <a:t>Cómo</a:t>
            </a:r>
            <a:r>
              <a:rPr lang="en-US" sz="1600" i="1" dirty="0"/>
              <a:t> </a:t>
            </a:r>
            <a:r>
              <a:rPr lang="en-US" sz="1600" i="1" dirty="0" err="1"/>
              <a:t>mitigar</a:t>
            </a:r>
            <a:r>
              <a:rPr lang="en-US" sz="1600" i="1" dirty="0"/>
              <a:t> el </a:t>
            </a:r>
            <a:r>
              <a:rPr lang="en-US" sz="1600" i="1" dirty="0" err="1"/>
              <a:t>costo</a:t>
            </a:r>
            <a:r>
              <a:rPr lang="en-US" sz="1600" i="1" dirty="0"/>
              <a:t> </a:t>
            </a:r>
            <a:r>
              <a:rPr lang="en-US" sz="1600" i="1" dirty="0" err="1"/>
              <a:t>computacional</a:t>
            </a:r>
            <a:r>
              <a:rPr lang="en-US" sz="1600" i="1" dirty="0"/>
              <a:t> que la </a:t>
            </a:r>
            <a:r>
              <a:rPr lang="en-US" sz="1600" i="1" dirty="0" err="1"/>
              <a:t>incorporación</a:t>
            </a:r>
            <a:r>
              <a:rPr lang="en-US" sz="1600" i="1" dirty="0"/>
              <a:t> de </a:t>
            </a:r>
            <a:r>
              <a:rPr lang="en-US" sz="1600" i="1" dirty="0" err="1"/>
              <a:t>métodos</a:t>
            </a:r>
            <a:r>
              <a:rPr lang="en-US" sz="1600" i="1" dirty="0"/>
              <a:t> </a:t>
            </a:r>
            <a:r>
              <a:rPr lang="en-US" sz="1600" i="1" dirty="0" err="1"/>
              <a:t>modernos</a:t>
            </a:r>
            <a:r>
              <a:rPr lang="en-US" sz="1600" i="1" dirty="0"/>
              <a:t> </a:t>
            </a:r>
            <a:r>
              <a:rPr lang="en-US" sz="1600" i="1" dirty="0" err="1"/>
              <a:t>basados</a:t>
            </a:r>
            <a:r>
              <a:rPr lang="en-US" sz="1600" i="1" dirty="0"/>
              <a:t> </a:t>
            </a:r>
            <a:r>
              <a:rPr lang="en-US" sz="1600" i="1" dirty="0" err="1"/>
              <a:t>en</a:t>
            </a:r>
            <a:r>
              <a:rPr lang="en-US" sz="1600" i="1" dirty="0"/>
              <a:t> </a:t>
            </a:r>
            <a:r>
              <a:rPr lang="en-US" sz="1600" i="1" dirty="0" err="1"/>
              <a:t>aprendizaje</a:t>
            </a:r>
            <a:r>
              <a:rPr lang="en-US" sz="1600" i="1" dirty="0"/>
              <a:t> de </a:t>
            </a:r>
            <a:r>
              <a:rPr lang="en-US" sz="1600" i="1" dirty="0" err="1"/>
              <a:t>máquinas</a:t>
            </a:r>
            <a:r>
              <a:rPr lang="en-US" sz="1600" i="1" dirty="0"/>
              <a:t> </a:t>
            </a:r>
            <a:r>
              <a:rPr lang="en-US" sz="1600" i="1" dirty="0" err="1"/>
              <a:t>supone</a:t>
            </a:r>
            <a:r>
              <a:rPr lang="en-US" sz="1600" i="1" dirty="0"/>
              <a:t>? ¿</a:t>
            </a:r>
            <a:r>
              <a:rPr lang="en-US" sz="1600" i="1" dirty="0" err="1"/>
              <a:t>Limitar</a:t>
            </a:r>
            <a:r>
              <a:rPr lang="en-US" sz="1600" i="1" dirty="0"/>
              <a:t> la </a:t>
            </a:r>
            <a:r>
              <a:rPr lang="en-US" sz="1600" i="1" dirty="0" err="1"/>
              <a:t>aplicación</a:t>
            </a:r>
            <a:r>
              <a:rPr lang="en-US" sz="1600" i="1" dirty="0"/>
              <a:t> a </a:t>
            </a:r>
            <a:r>
              <a:rPr lang="en-US" sz="1600" i="1" dirty="0" err="1"/>
              <a:t>contextos</a:t>
            </a:r>
            <a:r>
              <a:rPr lang="en-US" sz="1600" i="1" dirty="0"/>
              <a:t> con ancho de </a:t>
            </a:r>
            <a:r>
              <a:rPr lang="en-US" sz="1600" i="1" dirty="0" err="1"/>
              <a:t>banda</a:t>
            </a:r>
            <a:r>
              <a:rPr lang="en-US" sz="1600" i="1" dirty="0"/>
              <a:t> </a:t>
            </a:r>
            <a:r>
              <a:rPr lang="en-US" sz="1600" i="1" dirty="0" err="1"/>
              <a:t>limitado</a:t>
            </a:r>
            <a:r>
              <a:rPr lang="en-US" sz="1600" i="1" dirty="0"/>
              <a:t>, </a:t>
            </a:r>
            <a:r>
              <a:rPr lang="en-US" sz="1600" i="1" dirty="0" err="1"/>
              <a:t>generalmente</a:t>
            </a:r>
            <a:r>
              <a:rPr lang="en-US" sz="1600" i="1" dirty="0"/>
              <a:t> </a:t>
            </a:r>
            <a:r>
              <a:rPr lang="en-US" sz="1600" i="1" dirty="0" err="1"/>
              <a:t>caracterizados</a:t>
            </a:r>
            <a:r>
              <a:rPr lang="en-US" sz="1600" i="1" dirty="0"/>
              <a:t> </a:t>
            </a:r>
            <a:r>
              <a:rPr lang="en-US" sz="1600" i="1" dirty="0" err="1"/>
              <a:t>también</a:t>
            </a:r>
            <a:r>
              <a:rPr lang="en-US" sz="1600" i="1" dirty="0"/>
              <a:t> por hardware con </a:t>
            </a:r>
            <a:r>
              <a:rPr lang="en-US" sz="1600" i="1" dirty="0" err="1"/>
              <a:t>capacidad</a:t>
            </a:r>
            <a:r>
              <a:rPr lang="en-US" sz="1600" i="1" dirty="0"/>
              <a:t> </a:t>
            </a:r>
            <a:r>
              <a:rPr lang="en-US" sz="1600" i="1" dirty="0" err="1"/>
              <a:t>limitada</a:t>
            </a:r>
            <a:r>
              <a:rPr lang="en-US" sz="1600" i="1" dirty="0"/>
              <a:t>, no es </a:t>
            </a:r>
            <a:r>
              <a:rPr lang="en-US" sz="1600" i="1" dirty="0" err="1"/>
              <a:t>aumentar</a:t>
            </a:r>
            <a:r>
              <a:rPr lang="en-US" sz="1600" i="1" dirty="0"/>
              <a:t> </a:t>
            </a:r>
            <a:r>
              <a:rPr lang="en-US" sz="1600" i="1" dirty="0" err="1"/>
              <a:t>su</a:t>
            </a:r>
            <a:r>
              <a:rPr lang="en-US" sz="1600" i="1" dirty="0"/>
              <a:t> </a:t>
            </a:r>
            <a:r>
              <a:rPr lang="en-US" sz="1600" i="1" dirty="0" err="1"/>
              <a:t>debilidad</a:t>
            </a:r>
            <a:r>
              <a:rPr lang="en-US" sz="1600" i="1" dirty="0"/>
              <a:t> y </a:t>
            </a:r>
            <a:r>
              <a:rPr lang="en-US" sz="1600" i="1" dirty="0" err="1"/>
              <a:t>eliminar</a:t>
            </a:r>
            <a:r>
              <a:rPr lang="en-US" sz="1600" i="1" dirty="0"/>
              <a:t> una de sus </a:t>
            </a:r>
            <a:r>
              <a:rPr lang="en-US" sz="1600" i="1" dirty="0" err="1"/>
              <a:t>fortalezas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11</a:t>
            </a:fld>
            <a:endParaRPr lang="en-CO" spc="-5" dirty="0"/>
          </a:p>
        </p:txBody>
      </p:sp>
      <p:sp>
        <p:nvSpPr>
          <p:cNvPr id="5" name="TextBox 4">
            <a:extLst>
              <a:ext uri="{FF2B5EF4-FFF2-40B4-BE49-F238E27FC236}">
                <a16:creationId xmlns:a16="http://schemas.microsoft.com/office/drawing/2014/main" id="{19A02993-A2E5-AD41-930B-E343CB3F8B46}"/>
              </a:ext>
            </a:extLst>
          </p:cNvPr>
          <p:cNvSpPr txBox="1"/>
          <p:nvPr/>
        </p:nvSpPr>
        <p:spPr>
          <a:xfrm>
            <a:off x="762000" y="1601819"/>
            <a:ext cx="4267200" cy="403495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“﻿the Wiener filter is particularly good at super-resolving and recovering lost high frequencies (…)  ﻿it is highly recommended that the loop-restoration tool is also used, even though that is not enforced in the bit-stream syntax. In fact, without this tool, there is no super-resolving, only upscaling in AV1”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is a potential area where machine learning could bring processing time benefits based on pre-trained (offline) and context aware models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Restoration filters show bitrate savings  for both high al low resolutions (Joshi, 2019)</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aims to achieve complexity &lt; 2xAV1 (AOM,2020)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p:txBody>
      </p:sp>
      <p:graphicFrame>
        <p:nvGraphicFramePr>
          <p:cNvPr id="3" name="Table 2">
            <a:extLst>
              <a:ext uri="{FF2B5EF4-FFF2-40B4-BE49-F238E27FC236}">
                <a16:creationId xmlns:a16="http://schemas.microsoft.com/office/drawing/2014/main" id="{477773DE-7D8F-9046-9527-DED169F1E04D}"/>
              </a:ext>
            </a:extLst>
          </p:cNvPr>
          <p:cNvGraphicFramePr>
            <a:graphicFrameLocks noGrp="1"/>
          </p:cNvGraphicFramePr>
          <p:nvPr>
            <p:extLst>
              <p:ext uri="{D42A27DB-BD31-4B8C-83A1-F6EECF244321}">
                <p14:modId xmlns:p14="http://schemas.microsoft.com/office/powerpoint/2010/main" val="4093234941"/>
              </p:ext>
            </p:extLst>
          </p:nvPr>
        </p:nvGraphicFramePr>
        <p:xfrm>
          <a:off x="6096000" y="2208181"/>
          <a:ext cx="5486398" cy="1696085"/>
        </p:xfrm>
        <a:graphic>
          <a:graphicData uri="http://schemas.openxmlformats.org/drawingml/2006/table">
            <a:tbl>
              <a:tblPr>
                <a:tableStyleId>{5C22544A-7EE6-4342-B048-85BDC9FD1C3A}</a:tableStyleId>
              </a:tblPr>
              <a:tblGrid>
                <a:gridCol w="1902148">
                  <a:extLst>
                    <a:ext uri="{9D8B030D-6E8A-4147-A177-3AD203B41FA5}">
                      <a16:colId xmlns:a16="http://schemas.microsoft.com/office/drawing/2014/main" val="2053919110"/>
                    </a:ext>
                  </a:extLst>
                </a:gridCol>
                <a:gridCol w="892915">
                  <a:extLst>
                    <a:ext uri="{9D8B030D-6E8A-4147-A177-3AD203B41FA5}">
                      <a16:colId xmlns:a16="http://schemas.microsoft.com/office/drawing/2014/main" val="381134983"/>
                    </a:ext>
                  </a:extLst>
                </a:gridCol>
                <a:gridCol w="953402">
                  <a:extLst>
                    <a:ext uri="{9D8B030D-6E8A-4147-A177-3AD203B41FA5}">
                      <a16:colId xmlns:a16="http://schemas.microsoft.com/office/drawing/2014/main" val="2237659018"/>
                    </a:ext>
                  </a:extLst>
                </a:gridCol>
                <a:gridCol w="1737933">
                  <a:extLst>
                    <a:ext uri="{9D8B030D-6E8A-4147-A177-3AD203B41FA5}">
                      <a16:colId xmlns:a16="http://schemas.microsoft.com/office/drawing/2014/main" val="842499024"/>
                    </a:ext>
                  </a:extLst>
                </a:gridCol>
              </a:tblGrid>
              <a:tr h="304800">
                <a:tc gridSpan="4">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algn="ctr" fontAlgn="b"/>
                      <a:r>
                        <a:rPr lang="en-US" sz="1200" b="1" u="none" strike="noStrike" dirty="0">
                          <a:effectLst/>
                          <a:latin typeface="Times" pitchFamily="2" charset="0"/>
                        </a:rPr>
                        <a:t>Restoration Filter  (Weiner)</a:t>
                      </a:r>
                      <a:endParaRPr lang="en-US" sz="1200" b="1"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endParaRPr lang="en-CO"/>
                    </a:p>
                  </a:txBody>
                  <a:tcPr/>
                </a:tc>
                <a:tc hMerge="1">
                  <a:txBody>
                    <a:bodyPr/>
                    <a:lstStyle/>
                    <a:p>
                      <a:pPr algn="l" fontAlgn="b"/>
                      <a:endParaRPr lang="en-CO" sz="1200" b="0" i="0" u="none" strike="noStrike" dirty="0">
                        <a:solidFill>
                          <a:srgbClr val="000000"/>
                        </a:solidFill>
                        <a:effectLst/>
                        <a:latin typeface="Times" pitchFamily="2" charset="0"/>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435420"/>
                  </a:ext>
                </a:extLst>
              </a:tr>
              <a:tr h="228600">
                <a:tc>
                  <a:txBody>
                    <a:bodyPr/>
                    <a:lstStyle/>
                    <a:p>
                      <a:pPr algn="l" fontAlgn="b"/>
                      <a:endParaRPr lang="en-CO" sz="1400" b="0"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ON</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b"/>
                      <a:r>
                        <a:rPr lang="en-US" sz="1200" b="1" u="none" strike="noStrike" dirty="0">
                          <a:effectLst/>
                          <a:latin typeface="Times" pitchFamily="2" charset="0"/>
                        </a:rPr>
                        <a:t>Performance</a:t>
                      </a:r>
                      <a:br>
                        <a:rPr lang="en-US" sz="1200" b="1" u="none" strike="noStrike" dirty="0">
                          <a:effectLst/>
                          <a:latin typeface="Times" pitchFamily="2" charset="0"/>
                        </a:rPr>
                      </a:br>
                      <a:r>
                        <a:rPr lang="en-US" sz="1200" b="1" u="none" strike="noStrike" dirty="0">
                          <a:effectLst/>
                          <a:latin typeface="Times" pitchFamily="2" charset="0"/>
                        </a:rPr>
                        <a:t>(ON vs OFF)</a:t>
                      </a:r>
                      <a:endParaRPr lang="en-US" sz="1200" b="1" i="0" u="none" strike="noStrike" dirty="0">
                        <a:solidFill>
                          <a:srgbClr val="000000"/>
                        </a:solidFill>
                        <a:effectLst/>
                        <a:latin typeface="Times" pitchFamily="2" charset="0"/>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3965727"/>
                  </a:ext>
                </a:extLst>
              </a:tr>
              <a:tr h="203200">
                <a:tc>
                  <a:txBody>
                    <a:bodyPr/>
                    <a:lstStyle/>
                    <a:p>
                      <a:pPr algn="l" fontAlgn="b"/>
                      <a:r>
                        <a:rPr lang="en-US" sz="1200" u="none" strike="noStrike">
                          <a:effectLst/>
                          <a:latin typeface="Times" pitchFamily="2" charset="0"/>
                        </a:rPr>
                        <a:t>Average Speed (fps)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22</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15</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-32%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285897913"/>
                  </a:ext>
                </a:extLst>
              </a:tr>
              <a:tr h="203200">
                <a:tc>
                  <a:txBody>
                    <a:bodyPr/>
                    <a:lstStyle/>
                    <a:p>
                      <a:pPr algn="l" fontAlgn="b"/>
                      <a:r>
                        <a:rPr lang="en-US" sz="1200" u="none" strike="noStrike">
                          <a:effectLst/>
                          <a:latin typeface="Times" pitchFamily="2" charset="0"/>
                        </a:rPr>
                        <a:t>Total Encoding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27951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40856</a:t>
                      </a:r>
                      <a:endParaRPr lang="en-CO" sz="1200" b="0" i="0" u="none" strike="noStrike" dirty="0">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-46%</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2301656919"/>
                  </a:ext>
                </a:extLst>
              </a:tr>
              <a:tr h="203200">
                <a:tc>
                  <a:txBody>
                    <a:bodyPr/>
                    <a:lstStyle/>
                    <a:p>
                      <a:pPr algn="l" fontAlgn="b"/>
                      <a:r>
                        <a:rPr lang="en-US" sz="1200" u="none" strike="noStrike">
                          <a:effectLst/>
                          <a:latin typeface="Times" pitchFamily="2" charset="0"/>
                        </a:rPr>
                        <a:t>Total Execution Time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29164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42071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-44%</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103086872"/>
                  </a:ext>
                </a:extLst>
              </a:tr>
              <a:tr h="203200">
                <a:tc>
                  <a:txBody>
                    <a:bodyPr/>
                    <a:lstStyle/>
                    <a:p>
                      <a:pPr algn="l" fontAlgn="b"/>
                      <a:r>
                        <a:rPr lang="en-US" sz="1200" u="none" strike="noStrike">
                          <a:effectLst/>
                          <a:latin typeface="Times" pitchFamily="2" charset="0"/>
                        </a:rPr>
                        <a:t>Average Latency (ms) </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2854</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4349</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-52%</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1254741782"/>
                  </a:ext>
                </a:extLst>
              </a:tr>
              <a:tr h="203200">
                <a:tc>
                  <a:txBody>
                    <a:bodyPr/>
                    <a:lstStyle/>
                    <a:p>
                      <a:pPr algn="l" fontAlgn="b"/>
                      <a:r>
                        <a:rPr lang="en-US" sz="1200" u="none" strike="noStrike">
                          <a:effectLst/>
                          <a:latin typeface="Times" pitchFamily="2" charset="0"/>
                        </a:rPr>
                        <a:t>Max Latency (ms)</a:t>
                      </a:r>
                      <a:endParaRPr lang="en-US"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3626</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a:effectLst/>
                          <a:latin typeface="Times" pitchFamily="2" charset="0"/>
                        </a:rPr>
                        <a:t>6071</a:t>
                      </a:r>
                      <a:endParaRPr lang="en-CO" sz="1200" b="0" i="0" u="none" strike="noStrike">
                        <a:solidFill>
                          <a:srgbClr val="000000"/>
                        </a:solidFill>
                        <a:effectLst/>
                        <a:latin typeface="Times" pitchFamily="2" charset="0"/>
                      </a:endParaRPr>
                    </a:p>
                  </a:txBody>
                  <a:tcPr marL="9525" marR="9525" marT="9525" marB="0" anchor="ctr">
                    <a:noFill/>
                  </a:tcPr>
                </a:tc>
                <a:tc>
                  <a:txBody>
                    <a:bodyPr/>
                    <a:lstStyle/>
                    <a:p>
                      <a:pPr algn="ctr" fontAlgn="b"/>
                      <a:r>
                        <a:rPr lang="en-CO" sz="1200" u="none" strike="noStrike" dirty="0">
                          <a:effectLst/>
                          <a:latin typeface="Times" pitchFamily="2" charset="0"/>
                        </a:rPr>
                        <a:t>-67%</a:t>
                      </a:r>
                      <a:endParaRPr lang="en-CO" sz="1200" b="0" i="0" u="none" strike="noStrike" dirty="0">
                        <a:solidFill>
                          <a:srgbClr val="000000"/>
                        </a:solidFill>
                        <a:effectLst/>
                        <a:latin typeface="Times" pitchFamily="2" charset="0"/>
                      </a:endParaRPr>
                    </a:p>
                  </a:txBody>
                  <a:tcPr marL="9525" marR="9525" marT="9525" marB="0" anchor="ctr">
                    <a:noFill/>
                  </a:tcPr>
                </a:tc>
                <a:extLst>
                  <a:ext uri="{0D108BD9-81ED-4DB2-BD59-A6C34878D82A}">
                    <a16:rowId xmlns:a16="http://schemas.microsoft.com/office/drawing/2014/main" val="3871465886"/>
                  </a:ext>
                </a:extLst>
              </a:tr>
            </a:tbl>
          </a:graphicData>
        </a:graphic>
      </p:graphicFrame>
      <p:sp>
        <p:nvSpPr>
          <p:cNvPr id="7" name="Rectangle 6">
            <a:extLst>
              <a:ext uri="{FF2B5EF4-FFF2-40B4-BE49-F238E27FC236}">
                <a16:creationId xmlns:a16="http://schemas.microsoft.com/office/drawing/2014/main" id="{FA192B9A-7E0E-8A49-884A-669FB81E5B8F}"/>
              </a:ext>
            </a:extLst>
          </p:cNvPr>
          <p:cNvSpPr/>
          <p:nvPr/>
        </p:nvSpPr>
        <p:spPr>
          <a:xfrm>
            <a:off x="6019800" y="1828800"/>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3. </a:t>
            </a:r>
            <a:r>
              <a:rPr lang="en-US" sz="1200" dirty="0">
                <a:solidFill>
                  <a:prstClr val="black"/>
                </a:solidFill>
                <a:latin typeface="Ancizar Sans Black"/>
              </a:rPr>
              <a:t> SVT-AV1 impact of using Weiner restoration filter</a:t>
            </a:r>
            <a:endParaRPr lang="en-CO" sz="1200" dirty="0">
              <a:solidFill>
                <a:prstClr val="black"/>
              </a:solidFill>
              <a:latin typeface="Ancizar Sans Black"/>
            </a:endParaRPr>
          </a:p>
        </p:txBody>
      </p:sp>
    </p:spTree>
    <p:extLst>
      <p:ext uri="{BB962C8B-B14F-4D97-AF65-F5344CB8AC3E}">
        <p14:creationId xmlns:p14="http://schemas.microsoft.com/office/powerpoint/2010/main" val="38499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246221"/>
          </a:xfrm>
        </p:spPr>
        <p:txBody>
          <a:bodyPr/>
          <a:lstStyle/>
          <a:p>
            <a:pPr algn="just"/>
            <a:r>
              <a:rPr lang="en-CO" sz="1600" b="1" dirty="0">
                <a:solidFill>
                  <a:schemeClr val="bg1"/>
                </a:solidFill>
                <a:highlight>
                  <a:srgbClr val="800000"/>
                </a:highlight>
              </a:rPr>
              <a:t>Q1 (Prof. Trujillo) </a:t>
            </a:r>
            <a:r>
              <a:rPr lang="en-CO" sz="1600" b="1" dirty="0"/>
              <a:t>: </a:t>
            </a:r>
            <a:r>
              <a:rPr lang="en-US" sz="1600" i="1" dirty="0"/>
              <a:t>¿Como </a:t>
            </a:r>
            <a:r>
              <a:rPr lang="en-US" sz="1600" i="1" dirty="0" err="1"/>
              <a:t>abordaría</a:t>
            </a:r>
            <a:r>
              <a:rPr lang="en-US" sz="1600" i="1" dirty="0"/>
              <a:t> la </a:t>
            </a:r>
            <a:r>
              <a:rPr lang="en-US" sz="1600" i="1" dirty="0" err="1"/>
              <a:t>compresión</a:t>
            </a:r>
            <a:r>
              <a:rPr lang="en-US" sz="1600" i="1" dirty="0"/>
              <a:t> de video </a:t>
            </a:r>
            <a:r>
              <a:rPr lang="en-US" sz="1600" i="1" dirty="0" err="1"/>
              <a:t>inteligente</a:t>
            </a:r>
            <a:r>
              <a:rPr lang="en-US" sz="1600" i="1" dirty="0"/>
              <a:t> </a:t>
            </a:r>
            <a:r>
              <a:rPr lang="en-US" sz="1600" i="1" dirty="0" err="1"/>
              <a:t>su</a:t>
            </a:r>
            <a:r>
              <a:rPr lang="en-US" sz="1600" i="1" dirty="0"/>
              <a:t> </a:t>
            </a:r>
            <a:r>
              <a:rPr lang="en-US" sz="1600" i="1" dirty="0" err="1"/>
              <a:t>proyecto</a:t>
            </a:r>
            <a:r>
              <a:rPr lang="en-US" sz="1600" i="1" dirty="0"/>
              <a:t> de </a:t>
            </a:r>
            <a:r>
              <a:rPr lang="en-US" sz="1600" i="1" dirty="0" err="1"/>
              <a:t>investigación</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12</a:t>
            </a:fld>
            <a:endParaRPr lang="en-CO" spc="-5" dirty="0"/>
          </a:p>
        </p:txBody>
      </p:sp>
      <p:sp>
        <p:nvSpPr>
          <p:cNvPr id="3" name="Rectangle 2">
            <a:extLst>
              <a:ext uri="{FF2B5EF4-FFF2-40B4-BE49-F238E27FC236}">
                <a16:creationId xmlns:a16="http://schemas.microsoft.com/office/drawing/2014/main" id="{F06117F7-894D-DF43-A67F-2228C4292D26}"/>
              </a:ext>
            </a:extLst>
          </p:cNvPr>
          <p:cNvSpPr/>
          <p:nvPr/>
        </p:nvSpPr>
        <p:spPr>
          <a:xfrm>
            <a:off x="509270" y="4941413"/>
            <a:ext cx="6047740" cy="738664"/>
          </a:xfrm>
          <a:prstGeom prst="rect">
            <a:avLst/>
          </a:prstGeom>
        </p:spPr>
        <p:txBody>
          <a:bodyPr wrap="square">
            <a:spAutoFit/>
          </a:bodyPr>
          <a:lstStyle/>
          <a:p>
            <a:r>
              <a:rPr lang="en-US" sz="1050" dirty="0" err="1">
                <a:solidFill>
                  <a:srgbClr val="000000"/>
                </a:solidFill>
                <a:latin typeface="Menlo" panose="020B0609030804020204" pitchFamily="49" charset="0"/>
              </a:rPr>
              <a:t>Svt</a:t>
            </a:r>
            <a:r>
              <a:rPr lang="en-US" sz="1050" dirty="0">
                <a:solidFill>
                  <a:srgbClr val="000000"/>
                </a:solidFill>
                <a:latin typeface="Menlo" panose="020B0609030804020204" pitchFamily="49" charset="0"/>
              </a:rPr>
              <a:t>[warn]: The VBR and CVBR rate control modes are a work-in-progress projects, and are only available for demos, experimental and further development uses and should not be used for benchmarking until fully implemented.</a:t>
            </a:r>
            <a:endParaRPr lang="en-US" sz="1050" dirty="0">
              <a:solidFill>
                <a:srgbClr val="000000"/>
              </a:solidFill>
              <a:effectLst/>
              <a:latin typeface="Menlo" panose="020B0609030804020204" pitchFamily="49" charset="0"/>
            </a:endParaRPr>
          </a:p>
        </p:txBody>
      </p:sp>
      <p:grpSp>
        <p:nvGrpSpPr>
          <p:cNvPr id="6" name="Group 5">
            <a:extLst>
              <a:ext uri="{FF2B5EF4-FFF2-40B4-BE49-F238E27FC236}">
                <a16:creationId xmlns:a16="http://schemas.microsoft.com/office/drawing/2014/main" id="{443F7B34-581B-4344-9C6E-D58FA3BDFCBB}"/>
              </a:ext>
            </a:extLst>
          </p:cNvPr>
          <p:cNvGrpSpPr/>
          <p:nvPr/>
        </p:nvGrpSpPr>
        <p:grpSpPr>
          <a:xfrm>
            <a:off x="7391400" y="1525166"/>
            <a:ext cx="2748699" cy="3734314"/>
            <a:chOff x="7157301" y="1143000"/>
            <a:chExt cx="3282099" cy="4607012"/>
          </a:xfrm>
        </p:grpSpPr>
        <p:pic>
          <p:nvPicPr>
            <p:cNvPr id="2050" name="Picture 2" descr="AWS_Elemental_QVBR_Diagram_CBR">
              <a:extLst>
                <a:ext uri="{FF2B5EF4-FFF2-40B4-BE49-F238E27FC236}">
                  <a16:creationId xmlns:a16="http://schemas.microsoft.com/office/drawing/2014/main" id="{A9D6C3ED-83FF-C540-AAD5-707DB2ABD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1499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_Elemental_QVBR_Diagram_VBR">
              <a:extLst>
                <a:ext uri="{FF2B5EF4-FFF2-40B4-BE49-F238E27FC236}">
                  <a16:creationId xmlns:a16="http://schemas.microsoft.com/office/drawing/2014/main" id="{0989A9D7-B5BA-7F4A-B501-9A3FDCD25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642822"/>
              <a:ext cx="3276600" cy="16073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WS_Elemental_QVBR_Diagram_QVBR">
              <a:extLst>
                <a:ext uri="{FF2B5EF4-FFF2-40B4-BE49-F238E27FC236}">
                  <a16:creationId xmlns:a16="http://schemas.microsoft.com/office/drawing/2014/main" id="{F92BB65A-6EA0-7447-BAA4-BC95C779C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301" y="4250190"/>
              <a:ext cx="3276601" cy="149982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0">
            <a:extLst>
              <a:ext uri="{FF2B5EF4-FFF2-40B4-BE49-F238E27FC236}">
                <a16:creationId xmlns:a16="http://schemas.microsoft.com/office/drawing/2014/main" id="{59D68117-0113-9740-89EE-C8507D08915F}"/>
              </a:ext>
            </a:extLst>
          </p:cNvPr>
          <p:cNvSpPr/>
          <p:nvPr/>
        </p:nvSpPr>
        <p:spPr>
          <a:xfrm>
            <a:off x="7282992" y="1102005"/>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6. </a:t>
            </a:r>
            <a:r>
              <a:rPr lang="en-US" sz="1400" dirty="0">
                <a:solidFill>
                  <a:prstClr val="black"/>
                </a:solidFill>
                <a:latin typeface="Ancizar Sans Black"/>
              </a:rPr>
              <a:t> Rate control mechanism for VOD</a:t>
            </a:r>
            <a:endParaRPr lang="en-CO" sz="1400" dirty="0">
              <a:solidFill>
                <a:prstClr val="black"/>
              </a:solidFill>
              <a:latin typeface="Ancizar Sans Black"/>
            </a:endParaRPr>
          </a:p>
        </p:txBody>
      </p:sp>
      <p:sp>
        <p:nvSpPr>
          <p:cNvPr id="12" name="Rectangle 11">
            <a:extLst>
              <a:ext uri="{FF2B5EF4-FFF2-40B4-BE49-F238E27FC236}">
                <a16:creationId xmlns:a16="http://schemas.microsoft.com/office/drawing/2014/main" id="{DB2CDF46-29EE-BA4A-956C-7D6862B52E96}"/>
              </a:ext>
            </a:extLst>
          </p:cNvPr>
          <p:cNvSpPr/>
          <p:nvPr/>
        </p:nvSpPr>
        <p:spPr>
          <a:xfrm>
            <a:off x="10144704" y="2041260"/>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CBR</a:t>
            </a:r>
            <a:endParaRPr lang="en-CO" sz="1100" dirty="0">
              <a:solidFill>
                <a:prstClr val="black"/>
              </a:solidFill>
              <a:latin typeface="Ancizar Sans Black"/>
            </a:endParaRPr>
          </a:p>
        </p:txBody>
      </p:sp>
      <p:sp>
        <p:nvSpPr>
          <p:cNvPr id="13" name="Rectangle 12">
            <a:extLst>
              <a:ext uri="{FF2B5EF4-FFF2-40B4-BE49-F238E27FC236}">
                <a16:creationId xmlns:a16="http://schemas.microsoft.com/office/drawing/2014/main" id="{321FB964-3137-894B-A824-65BE4EC06568}"/>
              </a:ext>
            </a:extLst>
          </p:cNvPr>
          <p:cNvSpPr/>
          <p:nvPr/>
        </p:nvSpPr>
        <p:spPr>
          <a:xfrm>
            <a:off x="10144704" y="3280132"/>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VBR</a:t>
            </a:r>
            <a:endParaRPr lang="en-CO" sz="1100" dirty="0">
              <a:solidFill>
                <a:prstClr val="black"/>
              </a:solidFill>
              <a:latin typeface="Ancizar Sans Black"/>
            </a:endParaRPr>
          </a:p>
        </p:txBody>
      </p:sp>
      <p:sp>
        <p:nvSpPr>
          <p:cNvPr id="14" name="Rectangle 13">
            <a:extLst>
              <a:ext uri="{FF2B5EF4-FFF2-40B4-BE49-F238E27FC236}">
                <a16:creationId xmlns:a16="http://schemas.microsoft.com/office/drawing/2014/main" id="{DABE194C-9730-3746-8CD9-AF4B66404A05}"/>
              </a:ext>
            </a:extLst>
          </p:cNvPr>
          <p:cNvSpPr/>
          <p:nvPr/>
        </p:nvSpPr>
        <p:spPr>
          <a:xfrm>
            <a:off x="10145216" y="4696976"/>
            <a:ext cx="562794" cy="24468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100" b="1" dirty="0">
                <a:solidFill>
                  <a:prstClr val="black"/>
                </a:solidFill>
                <a:latin typeface="Ancizar Sans Black"/>
              </a:rPr>
              <a:t>QBR</a:t>
            </a:r>
            <a:endParaRPr lang="en-CO" sz="1100" dirty="0">
              <a:solidFill>
                <a:prstClr val="black"/>
              </a:solidFill>
              <a:latin typeface="Ancizar Sans Black"/>
            </a:endParaRPr>
          </a:p>
        </p:txBody>
      </p:sp>
      <p:sp>
        <p:nvSpPr>
          <p:cNvPr id="15" name="Rectangle 14">
            <a:extLst>
              <a:ext uri="{FF2B5EF4-FFF2-40B4-BE49-F238E27FC236}">
                <a16:creationId xmlns:a16="http://schemas.microsoft.com/office/drawing/2014/main" id="{18433135-595F-5C4A-81C7-042B2FE1687B}"/>
              </a:ext>
            </a:extLst>
          </p:cNvPr>
          <p:cNvSpPr/>
          <p:nvPr/>
        </p:nvSpPr>
        <p:spPr>
          <a:xfrm>
            <a:off x="7315200" y="539640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Sources:  </a:t>
            </a:r>
            <a:r>
              <a:rPr lang="en-US" sz="1200" dirty="0">
                <a:solidFill>
                  <a:prstClr val="black"/>
                </a:solidFill>
                <a:latin typeface="Ancizar Sans Black"/>
                <a:hlinkClick r:id="rId6"/>
              </a:rPr>
              <a:t>aws-elemental</a:t>
            </a:r>
            <a:endParaRPr lang="en-CO" sz="1200" dirty="0">
              <a:solidFill>
                <a:prstClr val="black"/>
              </a:solidFill>
              <a:latin typeface="Ancizar Sans Black"/>
            </a:endParaRPr>
          </a:p>
        </p:txBody>
      </p:sp>
      <p:sp>
        <p:nvSpPr>
          <p:cNvPr id="16" name="TextBox 15">
            <a:extLst>
              <a:ext uri="{FF2B5EF4-FFF2-40B4-BE49-F238E27FC236}">
                <a16:creationId xmlns:a16="http://schemas.microsoft.com/office/drawing/2014/main" id="{1A59D544-C92B-6C4C-B536-B2DA7CAA953F}"/>
              </a:ext>
            </a:extLst>
          </p:cNvPr>
          <p:cNvSpPr txBox="1"/>
          <p:nvPr/>
        </p:nvSpPr>
        <p:spPr>
          <a:xfrm>
            <a:off x="609600" y="1177923"/>
            <a:ext cx="5486400" cy="351788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the ability of the video encoder to distribute its budget of bits among the frame sequences following a specific criteria  (quality or bitrate).</a:t>
            </a:r>
          </a:p>
          <a:p>
            <a:pPr marL="0" lvl="1" defTabSz="800100">
              <a:lnSpc>
                <a:spcPct val="90000"/>
              </a:lnSpc>
              <a:spcBef>
                <a:spcPct val="0"/>
              </a:spcBef>
              <a:spcAft>
                <a:spcPct val="15000"/>
              </a:spcAft>
              <a:buClr>
                <a:schemeClr val="accent2">
                  <a:lumMod val="50000"/>
                </a:schemeClr>
              </a:buClr>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Rate control is a well-known feature in HEVC and AV1 using 2 passes</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 key factor for AV1 poor performance on real-time is  the weakness of rate control mechanism in 1-pass  (Fang, 2020 )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i="1"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AV2 expects to include VBR and Context VBR tools as part of the reference codec (AOM, 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CNN for predicting bits allocation  and distortion have me reported by (Gomez, 2020) and (</a:t>
            </a:r>
            <a:r>
              <a:rPr lang="en-US" sz="1400" dirty="0"/>
              <a:t>﻿J. Hu, 2018)</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p:txBody>
      </p:sp>
      <p:sp>
        <p:nvSpPr>
          <p:cNvPr id="19" name="Rectangle 18">
            <a:extLst>
              <a:ext uri="{FF2B5EF4-FFF2-40B4-BE49-F238E27FC236}">
                <a16:creationId xmlns:a16="http://schemas.microsoft.com/office/drawing/2014/main" id="{D7033D68-08AA-084F-A35D-D308711BD1F5}"/>
              </a:ext>
            </a:extLst>
          </p:cNvPr>
          <p:cNvSpPr/>
          <p:nvPr/>
        </p:nvSpPr>
        <p:spPr>
          <a:xfrm>
            <a:off x="485140" y="5782565"/>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Note: </a:t>
            </a:r>
            <a:r>
              <a:rPr lang="en-US" sz="1200" dirty="0">
                <a:solidFill>
                  <a:prstClr val="black"/>
                </a:solidFill>
                <a:latin typeface="Ancizar Sans Black"/>
              </a:rPr>
              <a:t> AV2 reference code error message when CVBR is tried to be used</a:t>
            </a:r>
            <a:endParaRPr lang="en-CO" sz="1200" dirty="0">
              <a:solidFill>
                <a:prstClr val="black"/>
              </a:solidFill>
              <a:latin typeface="Ancizar Sans Black"/>
            </a:endParaRPr>
          </a:p>
        </p:txBody>
      </p:sp>
    </p:spTree>
    <p:extLst>
      <p:ext uri="{BB962C8B-B14F-4D97-AF65-F5344CB8AC3E}">
        <p14:creationId xmlns:p14="http://schemas.microsoft.com/office/powerpoint/2010/main" val="66983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just"/>
            <a:r>
              <a:rPr lang="en-CO" sz="1600" b="1" dirty="0">
                <a:solidFill>
                  <a:schemeClr val="bg1"/>
                </a:solidFill>
                <a:highlight>
                  <a:srgbClr val="800000"/>
                </a:highlight>
              </a:rPr>
              <a:t>Q2 (Prof. Trujillo) </a:t>
            </a:r>
            <a:r>
              <a:rPr lang="en-CO" sz="1600" b="1" dirty="0"/>
              <a:t>: </a:t>
            </a:r>
            <a:r>
              <a:rPr lang="en-US" sz="1600" i="1" dirty="0"/>
              <a:t>¿Como </a:t>
            </a:r>
            <a:r>
              <a:rPr lang="en-US" sz="1600" i="1" dirty="0" err="1"/>
              <a:t>garantizará</a:t>
            </a:r>
            <a:r>
              <a:rPr lang="en-US" sz="1600" i="1" dirty="0"/>
              <a:t> </a:t>
            </a:r>
            <a:r>
              <a:rPr lang="en-US" sz="1600" i="1" dirty="0" err="1"/>
              <a:t>en</a:t>
            </a:r>
            <a:r>
              <a:rPr lang="en-US" sz="1600" i="1" dirty="0"/>
              <a:t> </a:t>
            </a:r>
            <a:r>
              <a:rPr lang="en-US" sz="1600" i="1" dirty="0" err="1"/>
              <a:t>su</a:t>
            </a:r>
            <a:r>
              <a:rPr lang="en-US" sz="1600" i="1" dirty="0"/>
              <a:t> </a:t>
            </a:r>
            <a:r>
              <a:rPr lang="en-US" sz="1600" i="1" dirty="0" err="1"/>
              <a:t>propuesta</a:t>
            </a:r>
            <a:r>
              <a:rPr lang="en-US" sz="1600" i="1" dirty="0"/>
              <a:t> la </a:t>
            </a:r>
            <a:r>
              <a:rPr lang="en-US" sz="1600" i="1" dirty="0" err="1"/>
              <a:t>calidad</a:t>
            </a:r>
            <a:r>
              <a:rPr lang="en-US" sz="1600" i="1" dirty="0"/>
              <a:t> del </a:t>
            </a:r>
            <a:r>
              <a:rPr lang="en-US" sz="1600" i="1" dirty="0" err="1"/>
              <a:t>contenido</a:t>
            </a:r>
            <a:r>
              <a:rPr lang="en-US" sz="1600" i="1" dirty="0"/>
              <a:t> para que </a:t>
            </a:r>
            <a:r>
              <a:rPr lang="en-US" sz="1600" i="1" dirty="0" err="1"/>
              <a:t>cumpla</a:t>
            </a:r>
            <a:r>
              <a:rPr lang="en-US" sz="1600" i="1" dirty="0"/>
              <a:t> con las </a:t>
            </a:r>
            <a:r>
              <a:rPr lang="en-US" sz="1600" i="1" dirty="0" err="1"/>
              <a:t>tres</a:t>
            </a:r>
            <a:br>
              <a:rPr lang="en-US" sz="1600" i="1" dirty="0"/>
            </a:br>
            <a:r>
              <a:rPr lang="en-US" sz="1600" i="1" dirty="0" err="1"/>
              <a:t>funciones</a:t>
            </a:r>
            <a:r>
              <a:rPr lang="en-US" sz="1600" i="1" dirty="0"/>
              <a:t> </a:t>
            </a:r>
            <a:r>
              <a:rPr lang="en-US" sz="1600" i="1" dirty="0" err="1"/>
              <a:t>básicas</a:t>
            </a:r>
            <a:r>
              <a:rPr lang="en-US" sz="1600" i="1" dirty="0"/>
              <a:t> (la </a:t>
            </a:r>
            <a:r>
              <a:rPr lang="en-US" sz="1600" i="1" dirty="0" err="1"/>
              <a:t>protección</a:t>
            </a:r>
            <a:r>
              <a:rPr lang="en-US" sz="1600" i="1" dirty="0"/>
              <a:t> y la </a:t>
            </a:r>
            <a:r>
              <a:rPr lang="en-US" sz="1600" i="1" dirty="0" err="1"/>
              <a:t>prevención</a:t>
            </a:r>
            <a:r>
              <a:rPr lang="en-US" sz="1600" i="1" dirty="0"/>
              <a:t>, la </a:t>
            </a:r>
            <a:r>
              <a:rPr lang="en-US" sz="1600" i="1" dirty="0" err="1"/>
              <a:t>detección</a:t>
            </a:r>
            <a:r>
              <a:rPr lang="en-US" sz="1600" i="1" dirty="0"/>
              <a:t> y la </a:t>
            </a:r>
            <a:r>
              <a:rPr lang="en-US" sz="1600" i="1" dirty="0" err="1"/>
              <a:t>recogida</a:t>
            </a:r>
            <a:r>
              <a:rPr lang="en-US" sz="1600" i="1" dirty="0"/>
              <a:t> de </a:t>
            </a:r>
            <a:r>
              <a:rPr lang="en-US" sz="1600" i="1" dirty="0" err="1"/>
              <a:t>pruebas</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a:xfrm>
            <a:off x="6428740" y="6883400"/>
            <a:ext cx="256540" cy="203200"/>
          </a:xfrm>
        </p:spPr>
        <p:txBody>
          <a:bodyPr/>
          <a:lstStyle/>
          <a:p>
            <a:pPr marL="38100">
              <a:lnSpc>
                <a:spcPts val="1430"/>
              </a:lnSpc>
            </a:pPr>
            <a:fld id="{81D60167-4931-47E6-BA6A-407CBD079E47}" type="slidenum">
              <a:rPr lang="en-CO" spc="-5" smtClean="0"/>
              <a:t>13</a:t>
            </a:fld>
            <a:endParaRPr lang="en-CO" spc="-5" dirty="0"/>
          </a:p>
        </p:txBody>
      </p:sp>
      <p:sp>
        <p:nvSpPr>
          <p:cNvPr id="6" name="Rectangle 5">
            <a:extLst>
              <a:ext uri="{FF2B5EF4-FFF2-40B4-BE49-F238E27FC236}">
                <a16:creationId xmlns:a16="http://schemas.microsoft.com/office/drawing/2014/main" id="{C47ABD54-3948-EE48-B893-A63DF9E931E8}"/>
              </a:ext>
            </a:extLst>
          </p:cNvPr>
          <p:cNvSpPr/>
          <p:nvPr/>
        </p:nvSpPr>
        <p:spPr>
          <a:xfrm>
            <a:off x="3708478" y="1841004"/>
            <a:ext cx="2086306" cy="338554"/>
          </a:xfrm>
          <a:prstGeom prst="rect">
            <a:avLst/>
          </a:prstGeom>
        </p:spPr>
        <p:txBody>
          <a:bodyPr wrap="square">
            <a:spAutoFit/>
          </a:bodyPr>
          <a:lstStyle/>
          <a:p>
            <a:pPr algn="ctr"/>
            <a:r>
              <a:rPr lang="en-US" sz="1600" b="1" dirty="0">
                <a:solidFill>
                  <a:schemeClr val="accent2">
                    <a:lumMod val="50000"/>
                  </a:schemeClr>
                </a:solidFill>
                <a:latin typeface="Times" pitchFamily="2" charset="0"/>
              </a:rPr>
              <a:t>Protection/prevention</a:t>
            </a:r>
            <a:endParaRPr lang="en-CO" sz="1600" b="1" dirty="0">
              <a:solidFill>
                <a:schemeClr val="accent2">
                  <a:lumMod val="50000"/>
                </a:schemeClr>
              </a:solidFill>
              <a:latin typeface="Times" pitchFamily="2" charset="0"/>
            </a:endParaRPr>
          </a:p>
        </p:txBody>
      </p:sp>
      <p:sp>
        <p:nvSpPr>
          <p:cNvPr id="8" name="Rectangle 7">
            <a:extLst>
              <a:ext uri="{FF2B5EF4-FFF2-40B4-BE49-F238E27FC236}">
                <a16:creationId xmlns:a16="http://schemas.microsoft.com/office/drawing/2014/main" id="{BAB9F5AF-46C2-5D42-9E31-D990CFB249E9}"/>
              </a:ext>
            </a:extLst>
          </p:cNvPr>
          <p:cNvSpPr/>
          <p:nvPr/>
        </p:nvSpPr>
        <p:spPr>
          <a:xfrm>
            <a:off x="6058752" y="1842071"/>
            <a:ext cx="1018227" cy="338554"/>
          </a:xfrm>
          <a:prstGeom prst="rect">
            <a:avLst/>
          </a:prstGeom>
        </p:spPr>
        <p:txBody>
          <a:bodyPr wrap="none">
            <a:spAutoFit/>
          </a:bodyPr>
          <a:lstStyle/>
          <a:p>
            <a:r>
              <a:rPr lang="en-US" sz="1600" b="1" dirty="0">
                <a:solidFill>
                  <a:schemeClr val="accent2">
                    <a:lumMod val="50000"/>
                  </a:schemeClr>
                </a:solidFill>
                <a:latin typeface="Times" pitchFamily="2" charset="0"/>
              </a:rPr>
              <a:t>Detection</a:t>
            </a:r>
            <a:endParaRPr lang="en-CO" sz="1600" b="1" dirty="0">
              <a:solidFill>
                <a:schemeClr val="accent2">
                  <a:lumMod val="50000"/>
                </a:schemeClr>
              </a:solidFill>
              <a:latin typeface="Times" pitchFamily="2" charset="0"/>
            </a:endParaRPr>
          </a:p>
        </p:txBody>
      </p:sp>
      <p:sp>
        <p:nvSpPr>
          <p:cNvPr id="10" name="Rectangle 9">
            <a:extLst>
              <a:ext uri="{FF2B5EF4-FFF2-40B4-BE49-F238E27FC236}">
                <a16:creationId xmlns:a16="http://schemas.microsoft.com/office/drawing/2014/main" id="{CACFBE58-D62B-4445-816D-E9AC78FCDED1}"/>
              </a:ext>
            </a:extLst>
          </p:cNvPr>
          <p:cNvSpPr/>
          <p:nvPr/>
        </p:nvSpPr>
        <p:spPr>
          <a:xfrm>
            <a:off x="7273264" y="1828800"/>
            <a:ext cx="1904346" cy="338554"/>
          </a:xfrm>
          <a:prstGeom prst="rect">
            <a:avLst/>
          </a:prstGeom>
        </p:spPr>
        <p:txBody>
          <a:bodyPr wrap="square">
            <a:spAutoFit/>
          </a:bodyPr>
          <a:lstStyle/>
          <a:p>
            <a:r>
              <a:rPr lang="en-US" sz="1600" b="1" dirty="0">
                <a:solidFill>
                  <a:schemeClr val="accent2">
                    <a:lumMod val="50000"/>
                  </a:schemeClr>
                </a:solidFill>
                <a:latin typeface="Times" pitchFamily="2" charset="0"/>
              </a:rPr>
              <a:t>Evidence collection</a:t>
            </a:r>
            <a:endParaRPr lang="en-CO" sz="1600" b="1" dirty="0">
              <a:solidFill>
                <a:schemeClr val="accent2">
                  <a:lumMod val="50000"/>
                </a:schemeClr>
              </a:solidFill>
              <a:latin typeface="Times" pitchFamily="2" charset="0"/>
            </a:endParaRPr>
          </a:p>
        </p:txBody>
      </p:sp>
      <p:sp>
        <p:nvSpPr>
          <p:cNvPr id="12" name="Rectangle 11">
            <a:extLst>
              <a:ext uri="{FF2B5EF4-FFF2-40B4-BE49-F238E27FC236}">
                <a16:creationId xmlns:a16="http://schemas.microsoft.com/office/drawing/2014/main" id="{6283AE12-2ABD-AC49-AAA8-32BE6D5DD16D}"/>
              </a:ext>
            </a:extLst>
          </p:cNvPr>
          <p:cNvSpPr/>
          <p:nvPr/>
        </p:nvSpPr>
        <p:spPr>
          <a:xfrm>
            <a:off x="3778710" y="2553315"/>
            <a:ext cx="1922321" cy="584775"/>
          </a:xfrm>
          <a:prstGeom prst="rect">
            <a:avLst/>
          </a:prstGeom>
        </p:spPr>
        <p:txBody>
          <a:bodyPr wrap="none">
            <a:spAutoFit/>
          </a:bodyPr>
          <a:lstStyle/>
          <a:p>
            <a:pPr algn="ctr"/>
            <a:r>
              <a:rPr lang="en-US" sz="1600" dirty="0">
                <a:latin typeface="Times" pitchFamily="2" charset="0"/>
              </a:rPr>
              <a:t>Distributed low-cost </a:t>
            </a:r>
          </a:p>
          <a:p>
            <a:pPr algn="ctr"/>
            <a:r>
              <a:rPr lang="en-US" sz="1600" dirty="0">
                <a:latin typeface="Times" pitchFamily="2" charset="0"/>
              </a:rPr>
              <a:t>video cameras</a:t>
            </a:r>
          </a:p>
        </p:txBody>
      </p:sp>
      <p:sp>
        <p:nvSpPr>
          <p:cNvPr id="13" name="Rectangle 12">
            <a:extLst>
              <a:ext uri="{FF2B5EF4-FFF2-40B4-BE49-F238E27FC236}">
                <a16:creationId xmlns:a16="http://schemas.microsoft.com/office/drawing/2014/main" id="{AFB8EF4E-9B90-1246-9A16-FA231E4BB4C6}"/>
              </a:ext>
            </a:extLst>
          </p:cNvPr>
          <p:cNvSpPr/>
          <p:nvPr/>
        </p:nvSpPr>
        <p:spPr>
          <a:xfrm>
            <a:off x="6066650" y="2550769"/>
            <a:ext cx="997389" cy="338554"/>
          </a:xfrm>
          <a:prstGeom prst="rect">
            <a:avLst/>
          </a:prstGeom>
        </p:spPr>
        <p:txBody>
          <a:bodyPr wrap="none">
            <a:spAutoFit/>
          </a:bodyPr>
          <a:lstStyle/>
          <a:p>
            <a:pPr algn="ctr"/>
            <a:r>
              <a:rPr lang="en-US" sz="1600" dirty="0">
                <a:latin typeface="Times" pitchFamily="2" charset="0"/>
              </a:rPr>
              <a:t>Real-time</a:t>
            </a:r>
            <a:endParaRPr lang="en-CO" sz="1600" dirty="0">
              <a:latin typeface="Times" pitchFamily="2" charset="0"/>
            </a:endParaRPr>
          </a:p>
        </p:txBody>
      </p:sp>
      <p:sp>
        <p:nvSpPr>
          <p:cNvPr id="18" name="Rectangle 17">
            <a:extLst>
              <a:ext uri="{FF2B5EF4-FFF2-40B4-BE49-F238E27FC236}">
                <a16:creationId xmlns:a16="http://schemas.microsoft.com/office/drawing/2014/main" id="{5E3F23AB-A7F3-814E-A7C9-7A2B0A609D38}"/>
              </a:ext>
            </a:extLst>
          </p:cNvPr>
          <p:cNvSpPr/>
          <p:nvPr/>
        </p:nvSpPr>
        <p:spPr>
          <a:xfrm>
            <a:off x="3674699" y="4780861"/>
            <a:ext cx="1018228" cy="338554"/>
          </a:xfrm>
          <a:prstGeom prst="rect">
            <a:avLst/>
          </a:prstGeom>
        </p:spPr>
        <p:txBody>
          <a:bodyPr wrap="none">
            <a:spAutoFit/>
          </a:bodyPr>
          <a:lstStyle/>
          <a:p>
            <a:pPr algn="ctr"/>
            <a:r>
              <a:rPr lang="en-US" sz="1600" dirty="0">
                <a:latin typeface="Times" pitchFamily="2" charset="0"/>
              </a:rPr>
              <a:t>Upscaling</a:t>
            </a:r>
            <a:endParaRPr lang="en-CO" sz="1600" dirty="0">
              <a:latin typeface="Times" pitchFamily="2" charset="0"/>
            </a:endParaRPr>
          </a:p>
        </p:txBody>
      </p:sp>
      <p:sp>
        <p:nvSpPr>
          <p:cNvPr id="19" name="Rectangle 18">
            <a:extLst>
              <a:ext uri="{FF2B5EF4-FFF2-40B4-BE49-F238E27FC236}">
                <a16:creationId xmlns:a16="http://schemas.microsoft.com/office/drawing/2014/main" id="{A27853C5-71C6-A044-AEAC-CACF3104F4DB}"/>
              </a:ext>
            </a:extLst>
          </p:cNvPr>
          <p:cNvSpPr/>
          <p:nvPr/>
        </p:nvSpPr>
        <p:spPr>
          <a:xfrm>
            <a:off x="4771889" y="4787916"/>
            <a:ext cx="1794375" cy="338554"/>
          </a:xfrm>
          <a:prstGeom prst="rect">
            <a:avLst/>
          </a:prstGeom>
        </p:spPr>
        <p:txBody>
          <a:bodyPr wrap="square">
            <a:spAutoFit/>
          </a:bodyPr>
          <a:lstStyle/>
          <a:p>
            <a:pPr algn="ctr"/>
            <a:r>
              <a:rPr lang="en-US" sz="1600" dirty="0">
                <a:latin typeface="Times" pitchFamily="2" charset="0"/>
              </a:rPr>
              <a:t>Restoration filters</a:t>
            </a:r>
            <a:endParaRPr lang="en-CO" sz="1600" dirty="0">
              <a:latin typeface="Times" pitchFamily="2" charset="0"/>
            </a:endParaRPr>
          </a:p>
        </p:txBody>
      </p:sp>
      <p:sp>
        <p:nvSpPr>
          <p:cNvPr id="31" name="Rectangle 30">
            <a:extLst>
              <a:ext uri="{FF2B5EF4-FFF2-40B4-BE49-F238E27FC236}">
                <a16:creationId xmlns:a16="http://schemas.microsoft.com/office/drawing/2014/main" id="{84108650-148D-B946-B940-F89269F4947F}"/>
              </a:ext>
            </a:extLst>
          </p:cNvPr>
          <p:cNvSpPr/>
          <p:nvPr/>
        </p:nvSpPr>
        <p:spPr>
          <a:xfrm>
            <a:off x="5659336" y="3404716"/>
            <a:ext cx="1681432" cy="584775"/>
          </a:xfrm>
          <a:prstGeom prst="rect">
            <a:avLst/>
          </a:prstGeom>
        </p:spPr>
        <p:txBody>
          <a:bodyPr wrap="square">
            <a:spAutoFit/>
          </a:bodyPr>
          <a:lstStyle/>
          <a:p>
            <a:pPr algn="ctr"/>
            <a:r>
              <a:rPr lang="en-CO" sz="1600" dirty="0">
                <a:latin typeface="Times" pitchFamily="2" charset="0"/>
              </a:rPr>
              <a:t>Less</a:t>
            </a:r>
          </a:p>
          <a:p>
            <a:pPr algn="ctr"/>
            <a:r>
              <a:rPr lang="en-CO" sz="1600" dirty="0">
                <a:latin typeface="Times" pitchFamily="2" charset="0"/>
              </a:rPr>
              <a:t>complexity</a:t>
            </a:r>
          </a:p>
        </p:txBody>
      </p:sp>
      <p:sp>
        <p:nvSpPr>
          <p:cNvPr id="41" name="Rectangle 40">
            <a:extLst>
              <a:ext uri="{FF2B5EF4-FFF2-40B4-BE49-F238E27FC236}">
                <a16:creationId xmlns:a16="http://schemas.microsoft.com/office/drawing/2014/main" id="{82899170-EE9E-B443-94BF-10CA49FA1617}"/>
              </a:ext>
            </a:extLst>
          </p:cNvPr>
          <p:cNvSpPr/>
          <p:nvPr/>
        </p:nvSpPr>
        <p:spPr>
          <a:xfrm>
            <a:off x="7049559" y="3399825"/>
            <a:ext cx="2437529" cy="584775"/>
          </a:xfrm>
          <a:prstGeom prst="rect">
            <a:avLst/>
          </a:prstGeom>
        </p:spPr>
        <p:txBody>
          <a:bodyPr wrap="square">
            <a:spAutoFit/>
          </a:bodyPr>
          <a:lstStyle/>
          <a:p>
            <a:pPr algn="ctr"/>
            <a:r>
              <a:rPr lang="en-US" sz="1600" dirty="0">
                <a:latin typeface="Times" pitchFamily="2" charset="0"/>
              </a:rPr>
              <a:t>C</a:t>
            </a:r>
            <a:r>
              <a:rPr lang="en-CO" sz="1600" dirty="0">
                <a:latin typeface="Times" pitchFamily="2" charset="0"/>
              </a:rPr>
              <a:t>ompression </a:t>
            </a:r>
          </a:p>
          <a:p>
            <a:pPr algn="ctr"/>
            <a:r>
              <a:rPr lang="en-CO" sz="1600" dirty="0">
                <a:latin typeface="Times" pitchFamily="2" charset="0"/>
              </a:rPr>
              <a:t>efficiency</a:t>
            </a:r>
          </a:p>
        </p:txBody>
      </p:sp>
      <p:sp>
        <p:nvSpPr>
          <p:cNvPr id="45" name="Rectangle 44">
            <a:extLst>
              <a:ext uri="{FF2B5EF4-FFF2-40B4-BE49-F238E27FC236}">
                <a16:creationId xmlns:a16="http://schemas.microsoft.com/office/drawing/2014/main" id="{94BBDF5A-C12B-2341-8C27-C221BEAAD054}"/>
              </a:ext>
            </a:extLst>
          </p:cNvPr>
          <p:cNvSpPr/>
          <p:nvPr/>
        </p:nvSpPr>
        <p:spPr>
          <a:xfrm>
            <a:off x="6879554" y="4780861"/>
            <a:ext cx="1055354" cy="338554"/>
          </a:xfrm>
          <a:prstGeom prst="rect">
            <a:avLst/>
          </a:prstGeom>
        </p:spPr>
        <p:txBody>
          <a:bodyPr wrap="none">
            <a:spAutoFit/>
          </a:bodyPr>
          <a:lstStyle/>
          <a:p>
            <a:pPr algn="ctr"/>
            <a:r>
              <a:rPr lang="en-US" sz="1600" dirty="0">
                <a:latin typeface="Times" pitchFamily="2" charset="0"/>
              </a:rPr>
              <a:t>Intra/Inter</a:t>
            </a:r>
            <a:endParaRPr lang="en-CO" sz="1600" dirty="0">
              <a:latin typeface="Times" pitchFamily="2" charset="0"/>
            </a:endParaRPr>
          </a:p>
        </p:txBody>
      </p:sp>
      <p:sp>
        <p:nvSpPr>
          <p:cNvPr id="47" name="Rectangle 46">
            <a:extLst>
              <a:ext uri="{FF2B5EF4-FFF2-40B4-BE49-F238E27FC236}">
                <a16:creationId xmlns:a16="http://schemas.microsoft.com/office/drawing/2014/main" id="{5BC08D03-2EAB-FD4C-B4BC-27B0359B5D70}"/>
              </a:ext>
            </a:extLst>
          </p:cNvPr>
          <p:cNvSpPr/>
          <p:nvPr/>
        </p:nvSpPr>
        <p:spPr>
          <a:xfrm>
            <a:off x="8137016" y="4782108"/>
            <a:ext cx="1214307" cy="338554"/>
          </a:xfrm>
          <a:prstGeom prst="rect">
            <a:avLst/>
          </a:prstGeom>
        </p:spPr>
        <p:txBody>
          <a:bodyPr wrap="none">
            <a:spAutoFit/>
          </a:bodyPr>
          <a:lstStyle/>
          <a:p>
            <a:pPr algn="ctr"/>
            <a:r>
              <a:rPr lang="en-US" sz="1600" dirty="0">
                <a:latin typeface="Times" pitchFamily="2" charset="0"/>
              </a:rPr>
              <a:t>Rate-control</a:t>
            </a:r>
            <a:endParaRPr lang="en-CO" sz="1600" dirty="0">
              <a:latin typeface="Times" pitchFamily="2" charset="0"/>
            </a:endParaRPr>
          </a:p>
        </p:txBody>
      </p:sp>
      <p:sp>
        <p:nvSpPr>
          <p:cNvPr id="3" name="Rectangle 2">
            <a:extLst>
              <a:ext uri="{FF2B5EF4-FFF2-40B4-BE49-F238E27FC236}">
                <a16:creationId xmlns:a16="http://schemas.microsoft.com/office/drawing/2014/main" id="{54E02D4D-EBA8-264D-8EF1-ED5A2DE93059}"/>
              </a:ext>
            </a:extLst>
          </p:cNvPr>
          <p:cNvSpPr/>
          <p:nvPr/>
        </p:nvSpPr>
        <p:spPr>
          <a:xfrm>
            <a:off x="7798196" y="2493549"/>
            <a:ext cx="953723" cy="584775"/>
          </a:xfrm>
          <a:prstGeom prst="rect">
            <a:avLst/>
          </a:prstGeom>
        </p:spPr>
        <p:txBody>
          <a:bodyPr wrap="none">
            <a:spAutoFit/>
          </a:bodyPr>
          <a:lstStyle/>
          <a:p>
            <a:pPr algn="ctr"/>
            <a:r>
              <a:rPr lang="en-US" sz="1600" dirty="0">
                <a:latin typeface="Times" pitchFamily="2" charset="0"/>
              </a:rPr>
              <a:t>Efficient </a:t>
            </a:r>
          </a:p>
          <a:p>
            <a:pPr algn="ctr"/>
            <a:r>
              <a:rPr lang="en-US" sz="1600" dirty="0">
                <a:latin typeface="Times" pitchFamily="2" charset="0"/>
              </a:rPr>
              <a:t>storage</a:t>
            </a:r>
            <a:endParaRPr lang="en-CO" sz="1600" dirty="0">
              <a:latin typeface="Times" pitchFamily="2" charset="0"/>
            </a:endParaRPr>
          </a:p>
        </p:txBody>
      </p:sp>
      <p:sp>
        <p:nvSpPr>
          <p:cNvPr id="32" name="Rectangle 31">
            <a:extLst>
              <a:ext uri="{FF2B5EF4-FFF2-40B4-BE49-F238E27FC236}">
                <a16:creationId xmlns:a16="http://schemas.microsoft.com/office/drawing/2014/main" id="{79FB817A-885D-F146-B11A-1E43B8B8E88F}"/>
              </a:ext>
            </a:extLst>
          </p:cNvPr>
          <p:cNvSpPr/>
          <p:nvPr/>
        </p:nvSpPr>
        <p:spPr>
          <a:xfrm>
            <a:off x="4004733" y="3463265"/>
            <a:ext cx="1470274" cy="584775"/>
          </a:xfrm>
          <a:prstGeom prst="rect">
            <a:avLst/>
          </a:prstGeom>
        </p:spPr>
        <p:txBody>
          <a:bodyPr wrap="none">
            <a:spAutoFit/>
          </a:bodyPr>
          <a:lstStyle/>
          <a:p>
            <a:pPr algn="ctr"/>
            <a:r>
              <a:rPr lang="en-US" sz="1600" dirty="0">
                <a:latin typeface="Times" pitchFamily="2" charset="0"/>
              </a:rPr>
              <a:t>High quality at </a:t>
            </a:r>
          </a:p>
          <a:p>
            <a:pPr algn="ctr"/>
            <a:r>
              <a:rPr lang="en-US" sz="1600" dirty="0">
                <a:latin typeface="Times" pitchFamily="2" charset="0"/>
              </a:rPr>
              <a:t>Low bitrate</a:t>
            </a:r>
          </a:p>
        </p:txBody>
      </p:sp>
      <p:sp>
        <p:nvSpPr>
          <p:cNvPr id="58" name="Down Arrow 57">
            <a:extLst>
              <a:ext uri="{FF2B5EF4-FFF2-40B4-BE49-F238E27FC236}">
                <a16:creationId xmlns:a16="http://schemas.microsoft.com/office/drawing/2014/main" id="{77C0791C-42E1-5C44-9069-DC6700ABEF95}"/>
              </a:ext>
            </a:extLst>
          </p:cNvPr>
          <p:cNvSpPr/>
          <p:nvPr/>
        </p:nvSpPr>
        <p:spPr>
          <a:xfrm rot="2652359">
            <a:off x="4134818" y="4363859"/>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59" name="Down Arrow 58">
            <a:extLst>
              <a:ext uri="{FF2B5EF4-FFF2-40B4-BE49-F238E27FC236}">
                <a16:creationId xmlns:a16="http://schemas.microsoft.com/office/drawing/2014/main" id="{79B53A55-9C81-2841-8483-E8E4A7F91CD6}"/>
              </a:ext>
            </a:extLst>
          </p:cNvPr>
          <p:cNvSpPr/>
          <p:nvPr/>
        </p:nvSpPr>
        <p:spPr>
          <a:xfrm rot="18862676">
            <a:off x="5019113" y="4357072"/>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0" name="Down Arrow 59">
            <a:extLst>
              <a:ext uri="{FF2B5EF4-FFF2-40B4-BE49-F238E27FC236}">
                <a16:creationId xmlns:a16="http://schemas.microsoft.com/office/drawing/2014/main" id="{E41B0796-6081-EC42-9F7E-FB79CB3BF028}"/>
              </a:ext>
            </a:extLst>
          </p:cNvPr>
          <p:cNvSpPr/>
          <p:nvPr/>
        </p:nvSpPr>
        <p:spPr>
          <a:xfrm rot="2652359">
            <a:off x="5899440" y="4372348"/>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1" name="Down Arrow 60">
            <a:extLst>
              <a:ext uri="{FF2B5EF4-FFF2-40B4-BE49-F238E27FC236}">
                <a16:creationId xmlns:a16="http://schemas.microsoft.com/office/drawing/2014/main" id="{62DD6BC9-CCB7-D44E-9631-3B4D0C34155A}"/>
              </a:ext>
            </a:extLst>
          </p:cNvPr>
          <p:cNvSpPr/>
          <p:nvPr/>
        </p:nvSpPr>
        <p:spPr>
          <a:xfrm rot="18862676">
            <a:off x="6783735" y="4365561"/>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5" name="Down Arrow 64">
            <a:extLst>
              <a:ext uri="{FF2B5EF4-FFF2-40B4-BE49-F238E27FC236}">
                <a16:creationId xmlns:a16="http://schemas.microsoft.com/office/drawing/2014/main" id="{9779FBDF-D9B1-8445-A132-F512602D9AF3}"/>
              </a:ext>
            </a:extLst>
          </p:cNvPr>
          <p:cNvSpPr/>
          <p:nvPr/>
        </p:nvSpPr>
        <p:spPr>
          <a:xfrm rot="2652359">
            <a:off x="7585473" y="4363860"/>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sp>
        <p:nvSpPr>
          <p:cNvPr id="66" name="Down Arrow 65">
            <a:extLst>
              <a:ext uri="{FF2B5EF4-FFF2-40B4-BE49-F238E27FC236}">
                <a16:creationId xmlns:a16="http://schemas.microsoft.com/office/drawing/2014/main" id="{40EB7A74-76FE-2346-B0A7-D648F22A66DD}"/>
              </a:ext>
            </a:extLst>
          </p:cNvPr>
          <p:cNvSpPr/>
          <p:nvPr/>
        </p:nvSpPr>
        <p:spPr>
          <a:xfrm rot="18862676">
            <a:off x="8469768" y="4357073"/>
            <a:ext cx="328781" cy="360473"/>
          </a:xfrm>
          <a:prstGeom prst="downArrow">
            <a:avLst/>
          </a:prstGeom>
          <a:noFill/>
          <a:ln w="12700">
            <a:solidFill>
              <a:schemeClr val="tx1">
                <a:lumMod val="95000"/>
                <a:lumOff val="5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1600"/>
          </a:p>
        </p:txBody>
      </p:sp>
      <p:cxnSp>
        <p:nvCxnSpPr>
          <p:cNvPr id="68" name="Straight Connector 67">
            <a:extLst>
              <a:ext uri="{FF2B5EF4-FFF2-40B4-BE49-F238E27FC236}">
                <a16:creationId xmlns:a16="http://schemas.microsoft.com/office/drawing/2014/main" id="{287CDBC5-D3D7-0446-B35E-E2837EE0825A}"/>
              </a:ext>
            </a:extLst>
          </p:cNvPr>
          <p:cNvCxnSpPr>
            <a:cxnSpLocks/>
          </p:cNvCxnSpPr>
          <p:nvPr/>
        </p:nvCxnSpPr>
        <p:spPr>
          <a:xfrm>
            <a:off x="2081858" y="32474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FB9B637-BA1C-4140-9260-BAD3B3095837}"/>
              </a:ext>
            </a:extLst>
          </p:cNvPr>
          <p:cNvCxnSpPr>
            <a:cxnSpLocks/>
          </p:cNvCxnSpPr>
          <p:nvPr/>
        </p:nvCxnSpPr>
        <p:spPr>
          <a:xfrm flipV="1">
            <a:off x="3446943" y="2398738"/>
            <a:ext cx="0" cy="255140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2E72C5F0-CCF5-E64B-BD98-7BBF9CDB7D64}"/>
              </a:ext>
            </a:extLst>
          </p:cNvPr>
          <p:cNvSpPr/>
          <p:nvPr/>
        </p:nvSpPr>
        <p:spPr>
          <a:xfrm>
            <a:off x="2434697" y="2703217"/>
            <a:ext cx="853119"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Scenario</a:t>
            </a:r>
          </a:p>
        </p:txBody>
      </p:sp>
      <p:cxnSp>
        <p:nvCxnSpPr>
          <p:cNvPr id="76" name="Straight Connector 75">
            <a:extLst>
              <a:ext uri="{FF2B5EF4-FFF2-40B4-BE49-F238E27FC236}">
                <a16:creationId xmlns:a16="http://schemas.microsoft.com/office/drawing/2014/main" id="{1A460306-4A17-B947-B894-1C4C43FC1D80}"/>
              </a:ext>
            </a:extLst>
          </p:cNvPr>
          <p:cNvCxnSpPr>
            <a:cxnSpLocks/>
          </p:cNvCxnSpPr>
          <p:nvPr/>
        </p:nvCxnSpPr>
        <p:spPr>
          <a:xfrm>
            <a:off x="2071963" y="4161825"/>
            <a:ext cx="7238346" cy="0"/>
          </a:xfrm>
          <a:prstGeom prst="line">
            <a:avLst/>
          </a:prstGeom>
          <a:ln>
            <a:solidFill>
              <a:schemeClr val="dk1">
                <a:shade val="95000"/>
                <a:satMod val="105000"/>
                <a:alpha val="53000"/>
              </a:schemeClr>
            </a:solidFill>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59D22B05-6866-DD49-928C-9DD98ADE5524}"/>
              </a:ext>
            </a:extLst>
          </p:cNvPr>
          <p:cNvSpPr/>
          <p:nvPr/>
        </p:nvSpPr>
        <p:spPr>
          <a:xfrm>
            <a:off x="2192828" y="3532371"/>
            <a:ext cx="1258743"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Requirements</a:t>
            </a:r>
          </a:p>
        </p:txBody>
      </p:sp>
      <p:sp>
        <p:nvSpPr>
          <p:cNvPr id="78" name="Rectangle 77">
            <a:extLst>
              <a:ext uri="{FF2B5EF4-FFF2-40B4-BE49-F238E27FC236}">
                <a16:creationId xmlns:a16="http://schemas.microsoft.com/office/drawing/2014/main" id="{2A5A798B-D766-D446-9F36-ABC2E30D63AB}"/>
              </a:ext>
            </a:extLst>
          </p:cNvPr>
          <p:cNvSpPr/>
          <p:nvPr/>
        </p:nvSpPr>
        <p:spPr>
          <a:xfrm>
            <a:off x="2155802" y="4437102"/>
            <a:ext cx="1257075" cy="307777"/>
          </a:xfrm>
          <a:prstGeom prst="rect">
            <a:avLst/>
          </a:prstGeom>
        </p:spPr>
        <p:txBody>
          <a:bodyPr wrap="none">
            <a:spAutoFit/>
          </a:bodyPr>
          <a:lstStyle/>
          <a:p>
            <a:pPr algn="r"/>
            <a:r>
              <a:rPr lang="en-US" sz="1400" b="1" dirty="0">
                <a:solidFill>
                  <a:schemeClr val="accent2">
                    <a:lumMod val="50000"/>
                  </a:schemeClr>
                </a:solidFill>
                <a:latin typeface="Times" pitchFamily="2" charset="0"/>
              </a:rPr>
              <a:t>Involved tools</a:t>
            </a:r>
          </a:p>
        </p:txBody>
      </p:sp>
      <p:sp>
        <p:nvSpPr>
          <p:cNvPr id="82" name="Rectangle 81">
            <a:extLst>
              <a:ext uri="{FF2B5EF4-FFF2-40B4-BE49-F238E27FC236}">
                <a16:creationId xmlns:a16="http://schemas.microsoft.com/office/drawing/2014/main" id="{252E4BB4-D785-0144-8032-EA8926E085F5}"/>
              </a:ext>
            </a:extLst>
          </p:cNvPr>
          <p:cNvSpPr/>
          <p:nvPr/>
        </p:nvSpPr>
        <p:spPr>
          <a:xfrm>
            <a:off x="3855838" y="5119415"/>
            <a:ext cx="918841" cy="261610"/>
          </a:xfrm>
          <a:prstGeom prst="rect">
            <a:avLst/>
          </a:prstGeom>
        </p:spPr>
        <p:txBody>
          <a:bodyPr wrap="none">
            <a:spAutoFit/>
          </a:bodyPr>
          <a:lstStyle/>
          <a:p>
            <a:r>
              <a:rPr lang="en-US" sz="1100" dirty="0">
                <a:latin typeface="Times" pitchFamily="2" charset="0"/>
              </a:rPr>
              <a:t>(Joshi, 2020)</a:t>
            </a:r>
            <a:endParaRPr lang="en-CO" sz="1100" dirty="0">
              <a:latin typeface="Times" pitchFamily="2" charset="0"/>
            </a:endParaRPr>
          </a:p>
        </p:txBody>
      </p:sp>
      <p:sp>
        <p:nvSpPr>
          <p:cNvPr id="83" name="Rectangle 82">
            <a:extLst>
              <a:ext uri="{FF2B5EF4-FFF2-40B4-BE49-F238E27FC236}">
                <a16:creationId xmlns:a16="http://schemas.microsoft.com/office/drawing/2014/main" id="{CA434F7C-8D0D-EC4D-A4BC-181BA4DB9D7E}"/>
              </a:ext>
            </a:extLst>
          </p:cNvPr>
          <p:cNvSpPr/>
          <p:nvPr/>
        </p:nvSpPr>
        <p:spPr>
          <a:xfrm>
            <a:off x="4963386" y="5119415"/>
            <a:ext cx="1414170" cy="261610"/>
          </a:xfrm>
          <a:prstGeom prst="rect">
            <a:avLst/>
          </a:prstGeom>
        </p:spPr>
        <p:txBody>
          <a:bodyPr wrap="none">
            <a:spAutoFit/>
          </a:bodyPr>
          <a:lstStyle/>
          <a:p>
            <a:r>
              <a:rPr lang="en-US" sz="1100" dirty="0">
                <a:latin typeface="Times" pitchFamily="2" charset="0"/>
              </a:rPr>
              <a:t>(D. Mukherjee, 2017)</a:t>
            </a:r>
            <a:endParaRPr lang="en-CO" sz="1100" dirty="0">
              <a:latin typeface="Times" pitchFamily="2" charset="0"/>
            </a:endParaRPr>
          </a:p>
        </p:txBody>
      </p:sp>
      <p:sp>
        <p:nvSpPr>
          <p:cNvPr id="85" name="Rectangle 84">
            <a:extLst>
              <a:ext uri="{FF2B5EF4-FFF2-40B4-BE49-F238E27FC236}">
                <a16:creationId xmlns:a16="http://schemas.microsoft.com/office/drawing/2014/main" id="{63F6FDEC-BC69-2546-9106-F061D7B36D7E}"/>
              </a:ext>
            </a:extLst>
          </p:cNvPr>
          <p:cNvSpPr/>
          <p:nvPr/>
        </p:nvSpPr>
        <p:spPr>
          <a:xfrm>
            <a:off x="6704330" y="5091936"/>
            <a:ext cx="1308371" cy="261610"/>
          </a:xfrm>
          <a:prstGeom prst="rect">
            <a:avLst/>
          </a:prstGeom>
        </p:spPr>
        <p:txBody>
          <a:bodyPr wrap="none">
            <a:spAutoFit/>
          </a:bodyPr>
          <a:lstStyle/>
          <a:p>
            <a:r>
              <a:rPr lang="en-US" sz="1100" dirty="0">
                <a:latin typeface="Times" pitchFamily="2" charset="0"/>
              </a:rPr>
              <a:t>﻿(Y.-J. Chang, 2019)</a:t>
            </a:r>
            <a:endParaRPr lang="en-CO" sz="1100" dirty="0">
              <a:latin typeface="Times" pitchFamily="2" charset="0"/>
            </a:endParaRPr>
          </a:p>
        </p:txBody>
      </p:sp>
      <p:sp>
        <p:nvSpPr>
          <p:cNvPr id="86" name="Rectangle 85">
            <a:extLst>
              <a:ext uri="{FF2B5EF4-FFF2-40B4-BE49-F238E27FC236}">
                <a16:creationId xmlns:a16="http://schemas.microsoft.com/office/drawing/2014/main" id="{5E1F51BF-B0AB-C34E-9013-7CC65D518A49}"/>
              </a:ext>
            </a:extLst>
          </p:cNvPr>
          <p:cNvSpPr/>
          <p:nvPr/>
        </p:nvSpPr>
        <p:spPr>
          <a:xfrm>
            <a:off x="8205993" y="5091936"/>
            <a:ext cx="1037463" cy="261610"/>
          </a:xfrm>
          <a:prstGeom prst="rect">
            <a:avLst/>
          </a:prstGeom>
        </p:spPr>
        <p:txBody>
          <a:bodyPr wrap="none">
            <a:spAutoFit/>
          </a:bodyPr>
          <a:lstStyle/>
          <a:p>
            <a:r>
              <a:rPr lang="en-US" sz="1100" dirty="0">
                <a:latin typeface="Times" pitchFamily="2" charset="0"/>
              </a:rPr>
              <a:t>﻿(Gomez, 2020)</a:t>
            </a:r>
            <a:endParaRPr lang="en-CO" sz="1100" dirty="0">
              <a:latin typeface="Times" pitchFamily="2" charset="0"/>
            </a:endParaRPr>
          </a:p>
        </p:txBody>
      </p:sp>
      <p:sp>
        <p:nvSpPr>
          <p:cNvPr id="87" name="TextBox 86">
            <a:extLst>
              <a:ext uri="{FF2B5EF4-FFF2-40B4-BE49-F238E27FC236}">
                <a16:creationId xmlns:a16="http://schemas.microsoft.com/office/drawing/2014/main" id="{77A5DB0D-4568-744F-A91A-FE7CC8E29140}"/>
              </a:ext>
            </a:extLst>
          </p:cNvPr>
          <p:cNvSpPr txBox="1"/>
          <p:nvPr/>
        </p:nvSpPr>
        <p:spPr>
          <a:xfrm>
            <a:off x="1159497" y="2215299"/>
            <a:ext cx="184731" cy="369332"/>
          </a:xfrm>
          <a:prstGeom prst="rect">
            <a:avLst/>
          </a:prstGeom>
          <a:noFill/>
        </p:spPr>
        <p:txBody>
          <a:bodyPr wrap="none" rtlCol="0">
            <a:spAutoFit/>
          </a:bodyPr>
          <a:lstStyle/>
          <a:p>
            <a:endParaRPr lang="en-CO" dirty="0"/>
          </a:p>
        </p:txBody>
      </p:sp>
    </p:spTree>
    <p:extLst>
      <p:ext uri="{BB962C8B-B14F-4D97-AF65-F5344CB8AC3E}">
        <p14:creationId xmlns:p14="http://schemas.microsoft.com/office/powerpoint/2010/main" val="84122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Q1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a:t>
            </a:r>
            <a:r>
              <a:rPr lang="en-US" sz="1600" i="1" dirty="0" err="1"/>
              <a:t>referencias</a:t>
            </a:r>
            <a:r>
              <a:rPr lang="en-US" sz="1600" i="1" dirty="0"/>
              <a:t> a la </a:t>
            </a:r>
            <a:r>
              <a:rPr lang="en-US" sz="1600" i="1" dirty="0" err="1"/>
              <a:t>literatura</a:t>
            </a:r>
            <a:r>
              <a:rPr lang="en-US" sz="1600" i="1" dirty="0"/>
              <a:t> </a:t>
            </a:r>
            <a:r>
              <a:rPr lang="en-US" sz="1600" i="1" dirty="0" err="1"/>
              <a:t>científica</a:t>
            </a:r>
            <a:r>
              <a:rPr lang="en-US" sz="1600" i="1" dirty="0"/>
              <a:t>, ¿</a:t>
            </a:r>
            <a:r>
              <a:rPr lang="en-US" sz="1600" i="1" dirty="0" err="1"/>
              <a:t>cuáles</a:t>
            </a:r>
            <a:r>
              <a:rPr lang="en-US" sz="1600" i="1" dirty="0"/>
              <a:t> son los 3 </a:t>
            </a:r>
            <a:r>
              <a:rPr lang="en-US" sz="1600" i="1" dirty="0" err="1"/>
              <a:t>principales</a:t>
            </a:r>
            <a:r>
              <a:rPr lang="en-US" sz="1600" i="1" dirty="0"/>
              <a:t> </a:t>
            </a:r>
            <a:r>
              <a:rPr lang="en-US" sz="1600" i="1" dirty="0" err="1"/>
              <a:t>desafíos</a:t>
            </a:r>
            <a:r>
              <a:rPr lang="en-US" sz="1600" i="1" dirty="0"/>
              <a:t> que </a:t>
            </a:r>
            <a:r>
              <a:rPr lang="en-US" sz="1600" i="1" dirty="0" err="1"/>
              <a:t>presenta</a:t>
            </a:r>
            <a:r>
              <a:rPr lang="en-US" sz="1600" i="1" dirty="0"/>
              <a:t> </a:t>
            </a:r>
            <a:r>
              <a:rPr lang="en-US" sz="1600" i="1" dirty="0" err="1"/>
              <a:t>específicamente</a:t>
            </a:r>
            <a:r>
              <a:rPr lang="en-US" sz="1600" i="1" dirty="0"/>
              <a:t> la </a:t>
            </a:r>
            <a:r>
              <a:rPr lang="en-US" sz="1600" i="1" dirty="0" err="1"/>
              <a:t>compresión</a:t>
            </a:r>
            <a:r>
              <a:rPr lang="en-US" sz="1600" i="1" dirty="0"/>
              <a:t> de video </a:t>
            </a:r>
            <a:r>
              <a:rPr lang="en-US" sz="1600" i="1" dirty="0" err="1"/>
              <a:t>en</a:t>
            </a:r>
            <a:r>
              <a:rPr lang="en-US" sz="1600" i="1" dirty="0"/>
              <a:t> </a:t>
            </a:r>
            <a:r>
              <a:rPr lang="en-US" sz="1600" i="1" dirty="0" err="1"/>
              <a:t>este</a:t>
            </a:r>
            <a:r>
              <a:rPr lang="en-US" sz="1600" i="1" dirty="0"/>
              <a:t> </a:t>
            </a:r>
            <a:r>
              <a:rPr lang="en-US" sz="1600" i="1" dirty="0" err="1"/>
              <a:t>contexto</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14</a:t>
            </a:fld>
            <a:endParaRPr lang="en-CO" spc="-5" dirty="0"/>
          </a:p>
        </p:txBody>
      </p:sp>
      <p:sp>
        <p:nvSpPr>
          <p:cNvPr id="5" name="TextBox 4">
            <a:extLst>
              <a:ext uri="{FF2B5EF4-FFF2-40B4-BE49-F238E27FC236}">
                <a16:creationId xmlns:a16="http://schemas.microsoft.com/office/drawing/2014/main" id="{9F19D2D3-234A-0545-8C1E-4E171AD346F2}"/>
              </a:ext>
            </a:extLst>
          </p:cNvPr>
          <p:cNvSpPr txBox="1"/>
          <p:nvPr/>
        </p:nvSpPr>
        <p:spPr>
          <a:xfrm>
            <a:off x="1295400" y="2041697"/>
            <a:ext cx="9067800" cy="2774606"/>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Real-time</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Quality</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Bandwidth efficiency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7090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914527" y="381000"/>
            <a:ext cx="10362946" cy="492443"/>
          </a:xfrm>
        </p:spPr>
        <p:txBody>
          <a:bodyPr/>
          <a:lstStyle/>
          <a:p>
            <a:pPr algn="l"/>
            <a:r>
              <a:rPr lang="en-CO" sz="1600" b="1" dirty="0">
                <a:solidFill>
                  <a:schemeClr val="bg1"/>
                </a:solidFill>
                <a:highlight>
                  <a:srgbClr val="C95D07"/>
                </a:highlight>
              </a:rPr>
              <a:t>Q2 (Prof. Gutierréz) </a:t>
            </a:r>
            <a:r>
              <a:rPr lang="en-CO" sz="1600" b="1" dirty="0"/>
              <a:t>: </a:t>
            </a:r>
            <a:r>
              <a:rPr lang="en-US" sz="1600" i="1" dirty="0" err="1"/>
              <a:t>Sírvase</a:t>
            </a:r>
            <a:r>
              <a:rPr lang="en-US" sz="1600" i="1" dirty="0"/>
              <a:t> </a:t>
            </a:r>
            <a:r>
              <a:rPr lang="en-US" sz="1600" i="1" dirty="0" err="1"/>
              <a:t>indicar</a:t>
            </a:r>
            <a:r>
              <a:rPr lang="en-US" sz="1600" i="1" dirty="0"/>
              <a:t>, a </a:t>
            </a:r>
            <a:r>
              <a:rPr lang="en-US" sz="1600" i="1" dirty="0" err="1"/>
              <a:t>partir</a:t>
            </a:r>
            <a:r>
              <a:rPr lang="en-US" sz="1600" i="1" dirty="0"/>
              <a:t> de la </a:t>
            </a:r>
            <a:r>
              <a:rPr lang="en-US" sz="1600" i="1" dirty="0" err="1"/>
              <a:t>literatura</a:t>
            </a:r>
            <a:r>
              <a:rPr lang="en-US" sz="1600" i="1" dirty="0"/>
              <a:t>, ¿</a:t>
            </a:r>
            <a:r>
              <a:rPr lang="en-US" sz="1600" i="1" dirty="0" err="1"/>
              <a:t>qué</a:t>
            </a:r>
            <a:r>
              <a:rPr lang="en-US" sz="1600" i="1" dirty="0"/>
              <a:t> </a:t>
            </a:r>
            <a:r>
              <a:rPr lang="en-US" sz="1600" i="1" dirty="0" err="1"/>
              <a:t>limitantes</a:t>
            </a:r>
            <a:r>
              <a:rPr lang="en-US" sz="1600" i="1" dirty="0"/>
              <a:t> de </a:t>
            </a:r>
            <a:r>
              <a:rPr lang="en-US" sz="1600" i="1" dirty="0" err="1"/>
              <a:t>dicho</a:t>
            </a:r>
            <a:r>
              <a:rPr lang="en-US" sz="1600" i="1" dirty="0"/>
              <a:t> </a:t>
            </a:r>
            <a:r>
              <a:rPr lang="en-US" sz="1600" i="1" dirty="0" err="1"/>
              <a:t>codificador</a:t>
            </a:r>
            <a:r>
              <a:rPr lang="en-US" sz="1600" i="1" dirty="0"/>
              <a:t> se </a:t>
            </a:r>
            <a:r>
              <a:rPr lang="en-US" sz="1600" i="1" dirty="0" err="1"/>
              <a:t>plantean</a:t>
            </a:r>
            <a:r>
              <a:rPr lang="en-US" sz="1600" i="1" dirty="0"/>
              <a:t> </a:t>
            </a:r>
            <a:r>
              <a:rPr lang="en-US" sz="1600" i="1" dirty="0" err="1"/>
              <a:t>como</a:t>
            </a:r>
            <a:br>
              <a:rPr lang="en-US" sz="1600" i="1" dirty="0"/>
            </a:br>
            <a:r>
              <a:rPr lang="en-US" sz="1600" i="1" dirty="0" err="1"/>
              <a:t>susceptibles</a:t>
            </a:r>
            <a:r>
              <a:rPr lang="en-US" sz="1600" i="1" dirty="0"/>
              <a:t> de ser </a:t>
            </a:r>
            <a:r>
              <a:rPr lang="en-US" sz="1600" i="1" dirty="0" err="1"/>
              <a:t>abordadas</a:t>
            </a:r>
            <a:r>
              <a:rPr lang="en-US" sz="1600" i="1" dirty="0"/>
              <a:t> </a:t>
            </a:r>
            <a:r>
              <a:rPr lang="en-US" sz="1600" i="1" dirty="0" err="1"/>
              <a:t>mediante</a:t>
            </a:r>
            <a:r>
              <a:rPr lang="en-US" sz="1600" i="1" dirty="0"/>
              <a:t> </a:t>
            </a:r>
            <a:r>
              <a:rPr lang="en-US" sz="1600" i="1" dirty="0" err="1"/>
              <a:t>técnicas</a:t>
            </a:r>
            <a:r>
              <a:rPr lang="en-US" sz="1600" i="1" dirty="0"/>
              <a:t> de </a:t>
            </a:r>
            <a:r>
              <a:rPr lang="en-US" sz="1600" i="1" dirty="0" err="1"/>
              <a:t>aprendizaje</a:t>
            </a:r>
            <a:r>
              <a:rPr lang="en-US" sz="1600" i="1" dirty="0"/>
              <a:t> de </a:t>
            </a:r>
            <a:r>
              <a:rPr lang="en-US" sz="1600" i="1" dirty="0" err="1"/>
              <a:t>máquina</a:t>
            </a:r>
            <a:r>
              <a:rPr lang="en-US" sz="1600" i="1" dirty="0"/>
              <a:t>?</a:t>
            </a:r>
            <a:endParaRPr lang="en-CO" sz="1600" i="1"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15</a:t>
            </a:fld>
            <a:endParaRPr lang="en-CO" spc="-5" dirty="0"/>
          </a:p>
        </p:txBody>
      </p:sp>
      <p:sp>
        <p:nvSpPr>
          <p:cNvPr id="5" name="TextBox 4">
            <a:extLst>
              <a:ext uri="{FF2B5EF4-FFF2-40B4-BE49-F238E27FC236}">
                <a16:creationId xmlns:a16="http://schemas.microsoft.com/office/drawing/2014/main" id="{1572E25E-8AA7-D44F-AF79-CA0C1B21F2C8}"/>
              </a:ext>
            </a:extLst>
          </p:cNvPr>
          <p:cNvSpPr txBox="1"/>
          <p:nvPr/>
        </p:nvSpPr>
        <p:spPr>
          <a:xfrm>
            <a:off x="762000" y="1601819"/>
            <a:ext cx="9067800" cy="2095958"/>
          </a:xfrm>
          <a:prstGeom prst="rect">
            <a:avLst/>
          </a:prstGeom>
          <a:noFill/>
        </p:spPr>
        <p:txBody>
          <a:bodyPr wrap="square" rtlCol="0">
            <a:spAutoFit/>
          </a:bodyPr>
          <a:lstStyle/>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highlight>
                  <a:srgbClr val="FFFF00"/>
                </a:highlight>
                <a:latin typeface="Ancizar Sans Black"/>
              </a:rPr>
              <a:t>Trade-off  between complexity and  efficiency ( AV2 &lt; 2xAV1)</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Baseline scheme conservation</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err="1">
                <a:solidFill>
                  <a:prstClr val="black"/>
                </a:solidFill>
                <a:latin typeface="Ancizar Sans Black"/>
              </a:rPr>
              <a:t>Xxxxx</a:t>
            </a:r>
            <a:r>
              <a:rPr lang="en-US" sz="1400" dirty="0">
                <a:solidFill>
                  <a:prstClr val="black"/>
                </a:solidFill>
                <a:latin typeface="Ancizar Sans Black"/>
              </a:rPr>
              <a:t>. (leer </a:t>
            </a:r>
            <a:r>
              <a:rPr lang="en-US" sz="1400" dirty="0" err="1">
                <a:solidFill>
                  <a:prstClr val="black"/>
                </a:solidFill>
                <a:latin typeface="Ancizar Sans Black"/>
              </a:rPr>
              <a:t>articulo</a:t>
            </a:r>
            <a:r>
              <a:rPr lang="en-US" sz="1400" dirty="0">
                <a:solidFill>
                  <a:prstClr val="black"/>
                </a:solidFill>
                <a:latin typeface="Ancizar Sans Black"/>
              </a:rPr>
              <a:t> survey de </a:t>
            </a:r>
            <a:r>
              <a:rPr lang="en-US" sz="1400" dirty="0" err="1">
                <a:solidFill>
                  <a:prstClr val="black"/>
                </a:solidFill>
                <a:latin typeface="Ancizar Sans Black"/>
              </a:rPr>
              <a:t>cnn</a:t>
            </a:r>
            <a:r>
              <a:rPr lang="en-US" sz="1400" dirty="0">
                <a:solidFill>
                  <a:prstClr val="black"/>
                </a:solidFill>
                <a:latin typeface="Ancizar Sans Black"/>
              </a:rPr>
              <a:t>)</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highlight>
                <a:srgbClr val="FFFF00"/>
              </a:highlight>
              <a:latin typeface="Ancizar Sans Black"/>
            </a:endParaRP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Tree>
    <p:extLst>
      <p:ext uri="{BB962C8B-B14F-4D97-AF65-F5344CB8AC3E}">
        <p14:creationId xmlns:p14="http://schemas.microsoft.com/office/powerpoint/2010/main" val="330943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924699"/>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r>
              <a:rPr lang="en-US" sz="1100" dirty="0">
                <a:hlinkClick r:id="rId3"/>
              </a:rPr>
              <a:t>https://doi.org/10.1007/978-3-319-47274-4_1</a:t>
            </a:r>
            <a:endParaRPr lang="en-US" sz="1100" dirty="0"/>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a:t>
            </a:r>
            <a:r>
              <a:rPr lang="en-US" sz="1100" dirty="0">
                <a:hlinkClick r:id="rId4"/>
              </a:rPr>
              <a:t>https://doi.org/10.1007/s11042-019-08572-3</a:t>
            </a:r>
            <a:endParaRPr lang="en-US" sz="1100" dirty="0"/>
          </a:p>
          <a:p>
            <a:pPr marL="285750" indent="-285750">
              <a:buFont typeface="Arial" panose="020B0604020202020204" pitchFamily="34" charset="0"/>
              <a:buChar char="•"/>
            </a:pPr>
            <a:r>
              <a:rPr lang="en-US" sz="1100" dirty="0"/>
              <a:t>Joshi, U., Mukherjee, D., Chen, Y., Parker, S., &amp; Grange, A. (2019). In-loop Frame Super-resolution in AV1. </a:t>
            </a:r>
            <a:r>
              <a:rPr lang="en-US" sz="1100" i="1" dirty="0"/>
              <a:t>2019 Picture Coding Symposium, PCS 2019</a:t>
            </a:r>
            <a:r>
              <a:rPr lang="en-US" sz="1100" dirty="0"/>
              <a:t>, 1–5. </a:t>
            </a:r>
            <a:r>
              <a:rPr lang="en-US" sz="1100" dirty="0">
                <a:hlinkClick r:id="rId5"/>
              </a:rPr>
              <a:t>https://doi.org/10.1109/PCS48520.2019.8954553</a:t>
            </a: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r>
              <a:rPr lang="en-US" sz="1100" dirty="0"/>
              <a:t>Fang, M., Han, Y., &amp; Wen, J. (2020). Genetic Algorithm Based Rate Control for AV1. </a:t>
            </a:r>
            <a:r>
              <a:rPr lang="en-US" sz="1100" i="1" dirty="0"/>
              <a:t>IEEE Signal Processing Letters</a:t>
            </a:r>
            <a:r>
              <a:rPr lang="en-US" sz="1100" dirty="0"/>
              <a:t>, </a:t>
            </a:r>
            <a:r>
              <a:rPr lang="en-US" sz="1100" i="1" dirty="0"/>
              <a:t>27</a:t>
            </a:r>
            <a:r>
              <a:rPr lang="en-US" sz="1100" dirty="0"/>
              <a:t>, 520–524. </a:t>
            </a:r>
            <a:r>
              <a:rPr lang="en-US" sz="1100" dirty="0">
                <a:hlinkClick r:id="rId6"/>
              </a:rPr>
              <a:t>https://doi.org/10.1109/LSP.2020.2976578</a:t>
            </a:r>
            <a:endParaRPr lang="en-US" sz="1100" dirty="0"/>
          </a:p>
          <a:p>
            <a:pPr marL="285750" indent="-285750">
              <a:buFont typeface="Arial" panose="020B0604020202020204" pitchFamily="34" charset="0"/>
              <a:buChar char="•"/>
            </a:pPr>
            <a:r>
              <a:rPr lang="en-US" sz="1100" dirty="0"/>
              <a:t>﻿J. Hu, W. Peng, and C. Chung. Reinforcement learning for HEVC/H.265 intra- frame rate control. In 2018 IEEE International Symposium on Circuits and Sys- </a:t>
            </a:r>
            <a:r>
              <a:rPr lang="en-US" sz="1100" dirty="0" err="1"/>
              <a:t>tems</a:t>
            </a:r>
            <a:r>
              <a:rPr lang="en-US" sz="1100" dirty="0"/>
              <a:t> (ISCAS), 2018.</a:t>
            </a:r>
          </a:p>
          <a:p>
            <a:pPr marL="285750" indent="-285750">
              <a:buFont typeface="Arial" panose="020B0604020202020204" pitchFamily="34" charset="0"/>
              <a:buChar char="•"/>
            </a:pPr>
            <a:r>
              <a:rPr lang="en-US" sz="1100" dirty="0"/>
              <a:t>D. Mukherjee, S. Li, Y. Chen, A. Anis, S. Parker and J. </a:t>
            </a:r>
            <a:r>
              <a:rPr lang="en-US" sz="1100" dirty="0" err="1"/>
              <a:t>Bankoski</a:t>
            </a:r>
            <a:r>
              <a:rPr lang="en-US" sz="1100" dirty="0"/>
              <a:t>, "A switchable loop-restoration with side-information framework for the emerging AV1 video codec," </a:t>
            </a:r>
            <a:r>
              <a:rPr lang="en-US" sz="1100" i="1" dirty="0"/>
              <a:t>2017 IEEE International Conference on Image Processing (ICIP)</a:t>
            </a:r>
            <a:r>
              <a:rPr lang="en-US" sz="1100" dirty="0"/>
              <a:t>, Beijing, 2017, pp. 265-269, </a:t>
            </a:r>
            <a:r>
              <a:rPr lang="en-US" sz="1100" dirty="0" err="1"/>
              <a:t>doi</a:t>
            </a:r>
            <a:r>
              <a:rPr lang="en-US" sz="1100" dirty="0"/>
              <a:t>: 10.1109/ICIP.2017.8296284.</a:t>
            </a:r>
          </a:p>
          <a:p>
            <a:pPr marL="285750" indent="-285750">
              <a:buFont typeface="Arial" panose="020B0604020202020204" pitchFamily="34" charset="0"/>
              <a:buChar char="•"/>
            </a:pPr>
            <a:r>
              <a:rPr lang="en-US" sz="1100" dirty="0"/>
              <a:t>﻿Y.-J. Chang, H.-J. </a:t>
            </a:r>
            <a:r>
              <a:rPr lang="en-US" sz="1100" dirty="0" err="1"/>
              <a:t>Jhu</a:t>
            </a:r>
            <a:r>
              <a:rPr lang="en-US" sz="1100" dirty="0"/>
              <a:t>, H.-Y. Jian, L. Zhao, X. Zhao, X. Li, S. Liu, B. </a:t>
            </a:r>
            <a:r>
              <a:rPr lang="en-US" sz="1100" dirty="0" err="1"/>
              <a:t>Bross</a:t>
            </a:r>
            <a:r>
              <a:rPr lang="en-US" sz="1100" dirty="0"/>
              <a:t>, P. </a:t>
            </a:r>
            <a:r>
              <a:rPr lang="en-US" sz="1100" dirty="0" err="1"/>
              <a:t>Keydel</a:t>
            </a:r>
            <a:r>
              <a:rPr lang="en-US" sz="1100" dirty="0"/>
              <a:t>, H. Schwarz, D. </a:t>
            </a:r>
            <a:r>
              <a:rPr lang="en-US" sz="1100" dirty="0" err="1"/>
              <a:t>Marpe</a:t>
            </a:r>
            <a:r>
              <a:rPr lang="en-US" sz="1100" dirty="0"/>
              <a:t>, and T. Wiegand. Intra prediction using </a:t>
            </a:r>
            <a:r>
              <a:rPr lang="en-US" sz="1100" dirty="0" err="1"/>
              <a:t>mul</a:t>
            </a:r>
            <a:r>
              <a:rPr lang="en-US" sz="1100" dirty="0"/>
              <a:t>- tiple reference lines for the versatile video coding standard. In A. G. </a:t>
            </a:r>
            <a:r>
              <a:rPr lang="en-US" sz="1100" dirty="0" err="1"/>
              <a:t>Tescher</a:t>
            </a:r>
            <a:r>
              <a:rPr lang="en-US" sz="1100" dirty="0"/>
              <a:t> and T. Ebrahimi, editors, Applications of Digital Image Processing XLII, volume 11137, pages 302 – 309. International Society for Optics and Photonics, SPIE, 2019.</a:t>
            </a:r>
          </a:p>
          <a:p>
            <a:br>
              <a:rPr lang="en-US" sz="1100" dirty="0"/>
            </a:b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CO"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16</a:t>
            </a:fld>
            <a:endParaRPr lang="en-CO" spc="-5" dirty="0"/>
          </a:p>
        </p:txBody>
      </p:sp>
    </p:spTree>
    <p:extLst>
      <p:ext uri="{BB962C8B-B14F-4D97-AF65-F5344CB8AC3E}">
        <p14:creationId xmlns:p14="http://schemas.microsoft.com/office/powerpoint/2010/main" val="9819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9636-5572-DF45-8A86-5510210ED04E}"/>
              </a:ext>
            </a:extLst>
          </p:cNvPr>
          <p:cNvSpPr>
            <a:spLocks noGrp="1"/>
          </p:cNvSpPr>
          <p:nvPr>
            <p:ph type="title"/>
          </p:nvPr>
        </p:nvSpPr>
        <p:spPr>
          <a:xfrm>
            <a:off x="838454" y="364997"/>
            <a:ext cx="7296911" cy="392415"/>
          </a:xfrm>
        </p:spPr>
        <p:txBody>
          <a:bodyPr/>
          <a:lstStyle/>
          <a:p>
            <a:r>
              <a:rPr lang="en-CO" dirty="0"/>
              <a:t>References</a:t>
            </a:r>
          </a:p>
        </p:txBody>
      </p:sp>
      <p:sp>
        <p:nvSpPr>
          <p:cNvPr id="3" name="Text Placeholder 2">
            <a:extLst>
              <a:ext uri="{FF2B5EF4-FFF2-40B4-BE49-F238E27FC236}">
                <a16:creationId xmlns:a16="http://schemas.microsoft.com/office/drawing/2014/main" id="{2E2C10B3-B136-F342-9639-15D771289ED5}"/>
              </a:ext>
            </a:extLst>
          </p:cNvPr>
          <p:cNvSpPr>
            <a:spLocks noGrp="1"/>
          </p:cNvSpPr>
          <p:nvPr>
            <p:ph type="body" idx="1"/>
          </p:nvPr>
        </p:nvSpPr>
        <p:spPr>
          <a:xfrm>
            <a:off x="379222" y="1066800"/>
            <a:ext cx="11433555" cy="5755422"/>
          </a:xfrm>
        </p:spPr>
        <p:txBody>
          <a:bodyPr/>
          <a:lstStyle/>
          <a:p>
            <a:pPr marL="285750" indent="-285750">
              <a:buFont typeface="Arial" panose="020B0604020202020204" pitchFamily="34" charset="0"/>
              <a:buChar char="•"/>
            </a:pPr>
            <a:r>
              <a:rPr lang="en-US" sz="1100" dirty="0" err="1"/>
              <a:t>Panayides</a:t>
            </a:r>
            <a:r>
              <a:rPr lang="en-US" sz="1100" dirty="0"/>
              <a:t>, A. S., </a:t>
            </a:r>
            <a:r>
              <a:rPr lang="en-US" sz="1100" dirty="0" err="1"/>
              <a:t>Pattichis</a:t>
            </a:r>
            <a:r>
              <a:rPr lang="en-US" sz="1100" dirty="0"/>
              <a:t>, M. S., </a:t>
            </a:r>
            <a:r>
              <a:rPr lang="en-US" sz="1100" dirty="0" err="1"/>
              <a:t>Pantziaris</a:t>
            </a:r>
            <a:r>
              <a:rPr lang="en-US" sz="1100" dirty="0"/>
              <a:t>, M., </a:t>
            </a:r>
            <a:r>
              <a:rPr lang="en-US" sz="1100" dirty="0" err="1"/>
              <a:t>Constantinides</a:t>
            </a:r>
            <a:r>
              <a:rPr lang="en-US" sz="1100" dirty="0"/>
              <a:t>, A. G., &amp; </a:t>
            </a:r>
            <a:r>
              <a:rPr lang="en-US" sz="1100" dirty="0" err="1"/>
              <a:t>Pattichis</a:t>
            </a:r>
            <a:r>
              <a:rPr lang="en-US" sz="1100" dirty="0"/>
              <a:t>, C. S. (2020). The Battle of the Video Codecs in the Healthcare Domain - A Comparative Performance Evaluation Study Leveraging VVC and AV1. </a:t>
            </a:r>
            <a:r>
              <a:rPr lang="en-US" sz="1100" i="1" dirty="0"/>
              <a:t>IEEE Access</a:t>
            </a:r>
            <a:r>
              <a:rPr lang="en-US" sz="1100" dirty="0"/>
              <a:t>, </a:t>
            </a:r>
            <a:r>
              <a:rPr lang="en-US" sz="1100" i="1" dirty="0"/>
              <a:t>8</a:t>
            </a:r>
            <a:r>
              <a:rPr lang="en-US" sz="1100" dirty="0"/>
              <a:t>, 11469–11481. https://</a:t>
            </a:r>
            <a:r>
              <a:rPr lang="en-US" sz="1100" dirty="0" err="1"/>
              <a:t>doi.org</a:t>
            </a:r>
            <a:r>
              <a:rPr lang="en-US" sz="1100" dirty="0"/>
              <a:t>/10.1109/ACCESS.2020.2965325</a:t>
            </a:r>
          </a:p>
          <a:p>
            <a:pPr marL="285750" indent="-285750">
              <a:buFont typeface="Arial" panose="020B0604020202020204" pitchFamily="34" charset="0"/>
              <a:buChar char="•"/>
            </a:pPr>
            <a:r>
              <a:rPr lang="en-US" sz="1100" dirty="0" err="1"/>
              <a:t>Bitmovin</a:t>
            </a:r>
            <a:r>
              <a:rPr lang="en-US" sz="1100" dirty="0"/>
              <a:t>. (2019). Video Developer Report 2019. </a:t>
            </a:r>
            <a:r>
              <a:rPr lang="en-US" sz="1100" i="1" dirty="0" err="1"/>
              <a:t>Bitmovin</a:t>
            </a:r>
            <a:r>
              <a:rPr lang="en-US" sz="1100" dirty="0"/>
              <a:t>, 80. </a:t>
            </a:r>
          </a:p>
          <a:p>
            <a:pPr marL="285750" indent="-285750">
              <a:buFont typeface="Arial" panose="020B0604020202020204" pitchFamily="34" charset="0"/>
              <a:buChar char="•"/>
            </a:pPr>
            <a:r>
              <a:rPr lang="en-US" sz="1100" dirty="0" err="1"/>
              <a:t>Sandvine</a:t>
            </a:r>
            <a:r>
              <a:rPr lang="en-US" sz="1100" dirty="0"/>
              <a:t>, (2020). </a:t>
            </a:r>
            <a:r>
              <a:rPr lang="en-US" sz="1100" i="1" dirty="0"/>
              <a:t>Phenomena Report COVID-19 Spotlight</a:t>
            </a:r>
            <a:r>
              <a:rPr lang="en-US" sz="1100" dirty="0"/>
              <a:t>. </a:t>
            </a:r>
            <a:r>
              <a:rPr lang="en-US" sz="1100" i="1" dirty="0" err="1"/>
              <a:t>Sandvine</a:t>
            </a:r>
            <a:r>
              <a:rPr lang="en-US" sz="1100" dirty="0"/>
              <a:t>.</a:t>
            </a:r>
          </a:p>
          <a:p>
            <a:pPr marL="285750" indent="-285750">
              <a:buFont typeface="Arial" panose="020B0604020202020204" pitchFamily="34" charset="0"/>
              <a:buChar char="•"/>
            </a:pPr>
            <a:r>
              <a:rPr lang="en-US" sz="1100" dirty="0"/>
              <a:t>﻿V. Sze, M. </a:t>
            </a:r>
            <a:r>
              <a:rPr lang="en-US" sz="1100" dirty="0" err="1"/>
              <a:t>Budagavi</a:t>
            </a:r>
            <a:r>
              <a:rPr lang="en-US" sz="1100" dirty="0"/>
              <a:t>, and G. J. Sullivan. High Efficiency Video Coding (HEVC): Algorithms and Architectures. Springer International Publishing, 2014.</a:t>
            </a:r>
          </a:p>
          <a:p>
            <a:pPr marL="285750" indent="-285750">
              <a:buFont typeface="Arial" panose="020B0604020202020204" pitchFamily="34" charset="0"/>
              <a:buChar char="•"/>
            </a:pPr>
            <a:r>
              <a:rPr lang="en-US" sz="1100" dirty="0"/>
              <a:t>Dong, L. I. U., Yue, L. I., </a:t>
            </a:r>
            <a:r>
              <a:rPr lang="en-US" sz="1100" dirty="0" err="1"/>
              <a:t>Jianping</a:t>
            </a:r>
            <a:r>
              <a:rPr lang="en-US" sz="1100" dirty="0"/>
              <a:t>, L. I. N., </a:t>
            </a:r>
            <a:r>
              <a:rPr lang="en-US" sz="1100" dirty="0" err="1"/>
              <a:t>Houqiang</a:t>
            </a:r>
            <a:r>
              <a:rPr lang="en-US" sz="1100" dirty="0"/>
              <a:t>, L. I., &amp; Feng, W. U. (2020). Deep learning-based video coding: A review and a case study. In </a:t>
            </a:r>
            <a:r>
              <a:rPr lang="en-US" sz="1100" i="1" dirty="0"/>
              <a:t>ACM Computing Surveys</a:t>
            </a:r>
            <a:r>
              <a:rPr lang="en-US" sz="1100" dirty="0"/>
              <a:t> (Vol. 53, Issue 1). https://</a:t>
            </a:r>
            <a:r>
              <a:rPr lang="en-US" sz="1100" dirty="0" err="1"/>
              <a:t>doi.org</a:t>
            </a:r>
            <a:r>
              <a:rPr lang="en-US" sz="1100" dirty="0"/>
              <a:t>/10.1145/3368405</a:t>
            </a:r>
          </a:p>
          <a:p>
            <a:pPr marL="285750" indent="-285750">
              <a:buFont typeface="Arial" panose="020B0604020202020204" pitchFamily="34" charset="0"/>
              <a:buChar char="•"/>
            </a:pPr>
            <a:r>
              <a:rPr lang="en-US" sz="1100" dirty="0" err="1"/>
              <a:t>Bross</a:t>
            </a:r>
            <a:r>
              <a:rPr lang="en-US" sz="1100" dirty="0"/>
              <a:t>, Benjamin, JIANLE CHEN, JENS-RAINER OHM, GARY J. SULLIVAN, Y.-K. W. (2020). Developments in International Video Coding Standardization After AVC with an Overview of Versatile Video Coding. </a:t>
            </a:r>
            <a:r>
              <a:rPr lang="en-US" sz="1100" i="1" dirty="0" err="1"/>
              <a:t>Proc_IEEE</a:t>
            </a:r>
            <a:r>
              <a:rPr lang="en-US" sz="1100" dirty="0"/>
              <a:t>, </a:t>
            </a:r>
            <a:r>
              <a:rPr lang="en-US" sz="1100" i="1" dirty="0"/>
              <a:t>July</a:t>
            </a:r>
            <a:r>
              <a:rPr lang="en-US" sz="1100" dirty="0"/>
              <a:t>, 1–31. https://</a:t>
            </a:r>
            <a:r>
              <a:rPr lang="en-US" sz="1100" dirty="0" err="1"/>
              <a:t>doi.org</a:t>
            </a:r>
            <a:r>
              <a:rPr lang="en-US" sz="1100" dirty="0"/>
              <a:t>/10.1109/JPROC.2020.3043399</a:t>
            </a:r>
          </a:p>
          <a:p>
            <a:pPr marL="285750" indent="-285750">
              <a:buFont typeface="Arial" panose="020B0604020202020204" pitchFamily="34" charset="0"/>
              <a:buChar char="•"/>
            </a:pPr>
            <a:r>
              <a:rPr lang="en-US" sz="1100" dirty="0"/>
              <a:t>Lei, R., Zhao, X., </a:t>
            </a:r>
            <a:r>
              <a:rPr lang="en-US" sz="1100" dirty="0" err="1"/>
              <a:t>Ronca</a:t>
            </a:r>
            <a:r>
              <a:rPr lang="en-US" sz="1100" dirty="0"/>
              <a:t>, D., Choi, K., </a:t>
            </a:r>
            <a:r>
              <a:rPr lang="en-US" sz="1100" dirty="0" err="1"/>
              <a:t>Katsavounidis</a:t>
            </a:r>
            <a:r>
              <a:rPr lang="en-US" sz="1100" dirty="0"/>
              <a:t>, I., Xu, Y., &amp; Krishnan, J. (2020). </a:t>
            </a:r>
            <a:r>
              <a:rPr lang="en-US" sz="1100" i="1" dirty="0"/>
              <a:t>AOM Video Codec Requirements Draft Proposal</a:t>
            </a:r>
            <a:r>
              <a:rPr lang="en-US" sz="1100" dirty="0"/>
              <a:t>.</a:t>
            </a:r>
          </a:p>
          <a:p>
            <a:pPr marL="285750" indent="-285750">
              <a:buFont typeface="Arial" panose="020B0604020202020204" pitchFamily="34" charset="0"/>
              <a:buChar char="•"/>
            </a:pPr>
            <a:r>
              <a:rPr lang="en-US" sz="1100" dirty="0" err="1"/>
              <a:t>Karwowski</a:t>
            </a:r>
            <a:r>
              <a:rPr lang="en-US" sz="1100" dirty="0"/>
              <a:t>, D., </a:t>
            </a:r>
            <a:r>
              <a:rPr lang="en-US" sz="1100" dirty="0" err="1"/>
              <a:t>Grajek</a:t>
            </a:r>
            <a:r>
              <a:rPr lang="en-US" sz="1100" dirty="0"/>
              <a:t>, T., </a:t>
            </a:r>
            <a:r>
              <a:rPr lang="en-US" sz="1100" dirty="0" err="1"/>
              <a:t>Klimaszewski</a:t>
            </a:r>
            <a:r>
              <a:rPr lang="en-US" sz="1100" dirty="0"/>
              <a:t>, K., </a:t>
            </a:r>
            <a:r>
              <a:rPr lang="en-US" sz="1100" dirty="0" err="1"/>
              <a:t>Stankiewicz</a:t>
            </a:r>
            <a:r>
              <a:rPr lang="en-US" sz="1100" dirty="0"/>
              <a:t>, O., Stankowski, J., &amp; Wegner, K. (2017). 20 years of progress in video compression – From MPEG-1 to MPEG-H HEVC. General view on the path of video coding development. </a:t>
            </a:r>
            <a:r>
              <a:rPr lang="en-US" sz="1100" i="1" dirty="0"/>
              <a:t>Advances in Intelligent Systems and Computing</a:t>
            </a:r>
            <a:r>
              <a:rPr lang="en-US" sz="1100" dirty="0"/>
              <a:t>, </a:t>
            </a:r>
            <a:r>
              <a:rPr lang="en-US" sz="1100" i="1" dirty="0"/>
              <a:t>525</a:t>
            </a:r>
            <a:r>
              <a:rPr lang="en-US" sz="1100" dirty="0"/>
              <a:t>(October), 3–15. </a:t>
            </a:r>
          </a:p>
          <a:p>
            <a:pPr marL="285750" indent="-285750">
              <a:buFont typeface="Arial" panose="020B0604020202020204" pitchFamily="34" charset="0"/>
              <a:buChar char="•"/>
            </a:pPr>
            <a:r>
              <a:rPr lang="en-US" sz="1100" dirty="0"/>
              <a:t>Birman, R., Segal, Y., &amp; </a:t>
            </a:r>
            <a:r>
              <a:rPr lang="en-US" sz="1100" dirty="0" err="1"/>
              <a:t>Hadar</a:t>
            </a:r>
            <a:r>
              <a:rPr lang="en-US" sz="1100" dirty="0"/>
              <a:t>, O. (2020). Overview of Research in the field of Video Compression using Deep Neural Networks. </a:t>
            </a:r>
            <a:r>
              <a:rPr lang="en-US" sz="1100" i="1" dirty="0"/>
              <a:t>Multimedia Tools and Applications</a:t>
            </a:r>
            <a:r>
              <a:rPr lang="en-US" sz="1100" dirty="0"/>
              <a:t>, </a:t>
            </a:r>
            <a:r>
              <a:rPr lang="en-US" sz="1100" i="1" dirty="0"/>
              <a:t>79</a:t>
            </a:r>
            <a:r>
              <a:rPr lang="en-US" sz="1100" dirty="0"/>
              <a:t>(17–18), 11699–11722. Gomez, C. M. S. (2020). </a:t>
            </a:r>
            <a:r>
              <a:rPr lang="en-US" sz="1100" i="1" dirty="0"/>
              <a:t>Learned-based Intra Coding Tools for Video Compression by</a:t>
            </a:r>
            <a:r>
              <a:rPr lang="en-US" sz="1100" dirty="0"/>
              <a:t>. </a:t>
            </a:r>
            <a:r>
              <a:rPr lang="en-US" sz="1100" i="1" dirty="0"/>
              <a:t>April</a:t>
            </a:r>
            <a:r>
              <a:rPr lang="en-US" sz="1100" dirty="0"/>
              <a:t>.</a:t>
            </a:r>
          </a:p>
          <a:p>
            <a:pPr marL="285750" indent="-285750">
              <a:buFont typeface="Arial" panose="020B0604020202020204" pitchFamily="34" charset="0"/>
              <a:buChar char="•"/>
            </a:pPr>
            <a:r>
              <a:rPr lang="en-US" sz="1100" dirty="0"/>
              <a:t>﻿Laude T, Ostermann J (2016) Deep learning-based intra prediction mode decision for HEVC. Picture Coding Symposium (PCS), IEEE.</a:t>
            </a:r>
          </a:p>
          <a:p>
            <a:pPr marL="285750" indent="-285750">
              <a:buFont typeface="Arial" panose="020B0604020202020204" pitchFamily="34" charset="0"/>
              <a:buChar char="•"/>
            </a:pPr>
            <a:r>
              <a:rPr lang="en-US" sz="1100" dirty="0"/>
              <a:t>﻿J. Li, B. Li, J. Xu, R. </a:t>
            </a:r>
            <a:r>
              <a:rPr lang="en-US" sz="1100" dirty="0" err="1"/>
              <a:t>Xiong</a:t>
            </a:r>
            <a:r>
              <a:rPr lang="en-US" sz="1100" dirty="0"/>
              <a:t>, and W. Gao, “Fully connected network-based intra prediction for image coding,” IEEE Transactions on Image Processing, vol. 27, no. 7, pp. 3236–3247, 2018.</a:t>
            </a:r>
          </a:p>
          <a:p>
            <a:pPr marL="285750" indent="-285750">
              <a:buFont typeface="Arial" panose="020B0604020202020204" pitchFamily="34" charset="0"/>
              <a:buChar char="•"/>
            </a:pPr>
            <a:r>
              <a:rPr lang="en-US" sz="1100" dirty="0"/>
              <a:t>﻿Cui W, Zhang T, Zhang S, Jiang F, </a:t>
            </a:r>
            <a:r>
              <a:rPr lang="en-US" sz="1100" dirty="0" err="1"/>
              <a:t>Zuo</a:t>
            </a:r>
            <a:r>
              <a:rPr lang="en-US" sz="1100" dirty="0"/>
              <a:t> W, Zhao D (2018) Convolutional neural networks based intra prediction for HEVC. </a:t>
            </a:r>
            <a:r>
              <a:rPr lang="en-US" sz="1100" dirty="0" err="1"/>
              <a:t>arXiv</a:t>
            </a:r>
            <a:r>
              <a:rPr lang="en-US" sz="1100" dirty="0"/>
              <a:t> preprint arXiv:1808.05734</a:t>
            </a:r>
            <a:endParaRPr lang="en-CO" sz="1100" dirty="0"/>
          </a:p>
          <a:p>
            <a:pPr marL="285750" indent="-285750">
              <a:buFont typeface="Arial" panose="020B0604020202020204" pitchFamily="34" charset="0"/>
              <a:buChar char="•"/>
            </a:pPr>
            <a:r>
              <a:rPr lang="en-US" sz="1100" dirty="0"/>
              <a:t>﻿</a:t>
            </a:r>
            <a:r>
              <a:rPr lang="en-US" sz="1100" dirty="0" err="1"/>
              <a:t>Huo</a:t>
            </a:r>
            <a:r>
              <a:rPr lang="en-US" sz="1100" dirty="0"/>
              <a:t> S, Liu D, Wu F, Li H (2018) Convolutional neural network-based motion compensation refinement for video coding. IEEE International Symposium on Circuits and Systems (ISCAS), pp. 1–4</a:t>
            </a:r>
          </a:p>
          <a:p>
            <a:pPr marL="285750" indent="-285750">
              <a:buFont typeface="Arial" panose="020B0604020202020204" pitchFamily="34" charset="0"/>
              <a:buChar char="•"/>
            </a:pPr>
            <a:r>
              <a:rPr lang="en-US" sz="1100" dirty="0"/>
              <a:t>﻿Zhang H, Song L, Luo Z, Yang X (2017) Learning a convolutional neural network for fractional interpolation in HEVC inter coding. IEEE Visual Communications and Image Processing (VCIP), pp. 1–4</a:t>
            </a:r>
          </a:p>
          <a:p>
            <a:pPr marL="285750" indent="-285750">
              <a:buFont typeface="Arial" panose="020B0604020202020204" pitchFamily="34" charset="0"/>
              <a:buChar char="•"/>
            </a:pPr>
            <a:r>
              <a:rPr lang="en-US" sz="1100" dirty="0"/>
              <a:t>﻿S. </a:t>
            </a:r>
            <a:r>
              <a:rPr lang="en-US" sz="1100" dirty="0" err="1"/>
              <a:t>Puri</a:t>
            </a:r>
            <a:r>
              <a:rPr lang="en-US" sz="1100" dirty="0"/>
              <a:t>, S. </a:t>
            </a:r>
            <a:r>
              <a:rPr lang="en-US" sz="1100" dirty="0" err="1"/>
              <a:t>Lasserre</a:t>
            </a:r>
            <a:r>
              <a:rPr lang="en-US" sz="1100" dirty="0"/>
              <a:t>, and P. Le </a:t>
            </a:r>
            <a:r>
              <a:rPr lang="en-US" sz="1100" dirty="0" err="1"/>
              <a:t>Callet</a:t>
            </a:r>
            <a:r>
              <a:rPr lang="en-US" sz="1100" dirty="0"/>
              <a:t>. CNN-based transform index prediction in multiple transforms framework to assist entropy coding. In 2017 25th European Signal Processing Conference (EUSIPCO), pages 798–802, 2017.</a:t>
            </a:r>
          </a:p>
          <a:p>
            <a:pPr marL="285750" indent="-285750">
              <a:buFont typeface="Arial" panose="020B0604020202020204" pitchFamily="34" charset="0"/>
              <a:buChar char="•"/>
            </a:pPr>
            <a:r>
              <a:rPr lang="en-US" sz="1100" dirty="0"/>
              <a:t>﻿P. Liu, H. Zhang, K. Zhang, L. Lin, and W. </a:t>
            </a:r>
            <a:r>
              <a:rPr lang="en-US" sz="1100" dirty="0" err="1"/>
              <a:t>Zuo</a:t>
            </a:r>
            <a:r>
              <a:rPr lang="en-US" sz="1100" dirty="0"/>
              <a:t>, “Multi-level wavelet-CNN for image restoration,” in CVPR Workshops, 2018, pp. 773–782.</a:t>
            </a:r>
          </a:p>
          <a:p>
            <a:pPr marL="285750" indent="-285750">
              <a:buFont typeface="Arial" panose="020B0604020202020204" pitchFamily="34" charset="0"/>
              <a:buChar char="•"/>
            </a:pPr>
            <a:r>
              <a:rPr lang="en-US" sz="1100" dirty="0"/>
              <a:t>﻿M. Afonso, F. Zhang, and D. R. Bull, “Video compression based on </a:t>
            </a:r>
            <a:r>
              <a:rPr lang="en-US" sz="1100" dirty="0" err="1"/>
              <a:t>spatio</a:t>
            </a:r>
            <a:r>
              <a:rPr lang="en-US" sz="1100" dirty="0"/>
              <a:t>-temporal resolution adaptation,” IEEE Transactions on Circuits and Systems for Video Technology, vol. 29, no. 1, pp. 275–280, 2019.</a:t>
            </a:r>
          </a:p>
          <a:p>
            <a:pPr marL="285750" indent="-285750">
              <a:buFont typeface="Arial" panose="020B0604020202020204" pitchFamily="34" charset="0"/>
              <a:buChar char="•"/>
            </a:pPr>
            <a:r>
              <a:rPr lang="en-US" sz="1100" dirty="0"/>
              <a:t>Y. Li, B. Li, D. Liu, and Z. Chen, “A convolutional neural network-based approach to rate control in HEVC intra coding,” in VCIP. IEEE, 2017, pp. 1–4.</a:t>
            </a:r>
          </a:p>
          <a:p>
            <a:pPr marL="285750" indent="-285750">
              <a:buFont typeface="Arial" panose="020B0604020202020204" pitchFamily="34" charset="0"/>
              <a:buChar char="•"/>
            </a:pPr>
            <a:r>
              <a:rPr lang="en-US" sz="1100" dirty="0" err="1"/>
              <a:t>Agustsson</a:t>
            </a:r>
            <a:r>
              <a:rPr lang="en-US" sz="1100" dirty="0"/>
              <a:t>, E., </a:t>
            </a:r>
            <a:r>
              <a:rPr lang="en-US" sz="1100" dirty="0" err="1"/>
              <a:t>Minnen</a:t>
            </a:r>
            <a:r>
              <a:rPr lang="en-US" sz="1100" dirty="0"/>
              <a:t>, D., Johnston, N., </a:t>
            </a:r>
            <a:r>
              <a:rPr lang="en-US" sz="1100" dirty="0" err="1"/>
              <a:t>Ballé</a:t>
            </a:r>
            <a:r>
              <a:rPr lang="en-US" sz="1100" dirty="0"/>
              <a:t>, J., Hwang, S. J., &amp; </a:t>
            </a:r>
            <a:r>
              <a:rPr lang="en-US" sz="1100" dirty="0" err="1"/>
              <a:t>Toderici</a:t>
            </a:r>
            <a:r>
              <a:rPr lang="en-US" sz="1100" dirty="0"/>
              <a:t>, G. (2020). Scale-space flow for end-to-end optimized video compression. </a:t>
            </a:r>
            <a:r>
              <a:rPr lang="en-US" sz="1100" i="1" dirty="0"/>
              <a:t>Proceedings of the IEEE Computer Society Conference on Computer Vision and Pattern Recognition</a:t>
            </a:r>
            <a:r>
              <a:rPr lang="en-US" sz="1100" dirty="0"/>
              <a:t>, 8500–8509. </a:t>
            </a:r>
            <a:r>
              <a:rPr lang="en-US" sz="1100" dirty="0">
                <a:hlinkClick r:id="rId3"/>
              </a:rPr>
              <a:t>https://doi.org/10.1109/CVPR42600.2020.00853</a:t>
            </a:r>
            <a:endParaRPr lang="en-US" sz="1100" dirty="0"/>
          </a:p>
          <a:p>
            <a:pPr marL="285750" indent="-285750">
              <a:buFont typeface="Arial" panose="020B0604020202020204" pitchFamily="34" charset="0"/>
              <a:buChar char="•"/>
            </a:pPr>
            <a:r>
              <a:rPr lang="en-US" sz="1100" dirty="0"/>
              <a:t>﻿</a:t>
            </a:r>
            <a:r>
              <a:rPr lang="en-US" sz="1100" dirty="0" err="1"/>
              <a:t>Ball’e</a:t>
            </a:r>
            <a:r>
              <a:rPr lang="en-US" sz="1100" dirty="0"/>
              <a:t> J, </a:t>
            </a:r>
            <a:r>
              <a:rPr lang="en-US" sz="1100" dirty="0" err="1"/>
              <a:t>Laparra</a:t>
            </a:r>
            <a:r>
              <a:rPr lang="en-US" sz="1100" dirty="0"/>
              <a:t> V, </a:t>
            </a:r>
            <a:r>
              <a:rPr lang="en-US" sz="1100" dirty="0" err="1"/>
              <a:t>Simoncelli</a:t>
            </a:r>
            <a:r>
              <a:rPr lang="en-US" sz="1100" dirty="0"/>
              <a:t> EP (2017) End-to-end optimized image compression. International Conference on Learning Representations (ICLR)</a:t>
            </a:r>
          </a:p>
          <a:p>
            <a:pPr marL="285750" indent="-285750">
              <a:buFont typeface="Arial" panose="020B0604020202020204" pitchFamily="34" charset="0"/>
              <a:buChar char="•"/>
            </a:pPr>
            <a:r>
              <a:rPr lang="en-US" sz="1100" dirty="0"/>
              <a:t>﻿Chen Z, He T, </a:t>
            </a:r>
            <a:r>
              <a:rPr lang="en-US" sz="1100" dirty="0" err="1"/>
              <a:t>Jin</a:t>
            </a:r>
            <a:r>
              <a:rPr lang="en-US" sz="1100" dirty="0"/>
              <a:t> X, Wu F (2019) Learning for video compression. IEEE Transactions on Circuits and Systems for Video Technology</a:t>
            </a:r>
          </a:p>
          <a:p>
            <a:pPr marL="285750" indent="-285750">
              <a:buFont typeface="Arial" panose="020B0604020202020204" pitchFamily="34" charset="0"/>
              <a:buChar char="•"/>
            </a:pPr>
            <a:r>
              <a:rPr lang="en-US" sz="1100" dirty="0"/>
              <a:t>﻿</a:t>
            </a:r>
            <a:r>
              <a:rPr lang="en-US" sz="1100" dirty="0" err="1"/>
              <a:t>Santurkar</a:t>
            </a:r>
            <a:r>
              <a:rPr lang="en-US" sz="1100" dirty="0"/>
              <a:t> S, Budden D, </a:t>
            </a:r>
            <a:r>
              <a:rPr lang="en-US" sz="1100" dirty="0" err="1"/>
              <a:t>Shavit</a:t>
            </a:r>
            <a:r>
              <a:rPr lang="en-US" sz="1100" dirty="0"/>
              <a:t> N (2018) Generative compression. Picture coding symposium (PCS). IEEE, pp. 258–262</a:t>
            </a:r>
          </a:p>
          <a:p>
            <a:pPr marL="285750" indent="-285750">
              <a:buFont typeface="Arial" panose="020B0604020202020204" pitchFamily="34" charset="0"/>
              <a:buChar char="•"/>
            </a:pPr>
            <a:r>
              <a:rPr lang="en-US" sz="1100" dirty="0"/>
              <a:t>﻿</a:t>
            </a:r>
            <a:r>
              <a:rPr lang="en-US" sz="1100" dirty="0" err="1"/>
              <a:t>Toderici</a:t>
            </a:r>
            <a:r>
              <a:rPr lang="en-US" sz="1100" dirty="0"/>
              <a:t> G, Vincent D, Johnston N, </a:t>
            </a:r>
            <a:r>
              <a:rPr lang="en-US" sz="1100" dirty="0" err="1"/>
              <a:t>Jin</a:t>
            </a:r>
            <a:r>
              <a:rPr lang="en-US" sz="1100" dirty="0"/>
              <a:t> Hwang S, </a:t>
            </a:r>
            <a:r>
              <a:rPr lang="en-US" sz="1100" dirty="0" err="1"/>
              <a:t>Minnen</a:t>
            </a:r>
            <a:r>
              <a:rPr lang="en-US" sz="1100" dirty="0"/>
              <a:t> D, Shor J, Covell M (2017) Full resolution image compression with recurrent neural networks. IEEE Conference on Computer Vision Pattern Recognition, pp. 5306–5314</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p:txBody>
      </p:sp>
      <p:sp>
        <p:nvSpPr>
          <p:cNvPr id="4" name="Slide Number Placeholder 3">
            <a:extLst>
              <a:ext uri="{FF2B5EF4-FFF2-40B4-BE49-F238E27FC236}">
                <a16:creationId xmlns:a16="http://schemas.microsoft.com/office/drawing/2014/main" id="{C83D3CE7-0E7F-C94F-BAF4-5A6234D3DE66}"/>
              </a:ext>
            </a:extLst>
          </p:cNvPr>
          <p:cNvSpPr>
            <a:spLocks noGrp="1"/>
          </p:cNvSpPr>
          <p:nvPr>
            <p:ph type="sldNum" sz="quarter" idx="7"/>
          </p:nvPr>
        </p:nvSpPr>
        <p:spPr/>
        <p:txBody>
          <a:bodyPr/>
          <a:lstStyle/>
          <a:p>
            <a:pPr marL="38100">
              <a:lnSpc>
                <a:spcPts val="1430"/>
              </a:lnSpc>
            </a:pPr>
            <a:fld id="{81D60167-4931-47E6-BA6A-407CBD079E47}" type="slidenum">
              <a:rPr lang="en-CO" spc="-5" smtClean="0"/>
              <a:t>17</a:t>
            </a:fld>
            <a:endParaRPr lang="en-CO" spc="-5" dirty="0"/>
          </a:p>
        </p:txBody>
      </p:sp>
      <p:sp>
        <p:nvSpPr>
          <p:cNvPr id="5" name="object 2">
            <a:extLst>
              <a:ext uri="{FF2B5EF4-FFF2-40B4-BE49-F238E27FC236}">
                <a16:creationId xmlns:a16="http://schemas.microsoft.com/office/drawing/2014/main" id="{06B7C0FB-21FC-0745-87CF-1329AAD71B32}"/>
              </a:ext>
            </a:extLst>
          </p:cNvPr>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9172A"/>
          </a:solidFill>
        </p:spPr>
        <p:txBody>
          <a:bodyPr wrap="square" lIns="0" tIns="0" rIns="0" bIns="0" rtlCol="0"/>
          <a:lstStyle/>
          <a:p>
            <a:endParaRPr dirty="0"/>
          </a:p>
        </p:txBody>
      </p:sp>
      <p:sp>
        <p:nvSpPr>
          <p:cNvPr id="7" name="TextBox 6">
            <a:extLst>
              <a:ext uri="{FF2B5EF4-FFF2-40B4-BE49-F238E27FC236}">
                <a16:creationId xmlns:a16="http://schemas.microsoft.com/office/drawing/2014/main" id="{A9EB23CA-8E6E-7742-BD68-DB682E6FAE3F}"/>
              </a:ext>
            </a:extLst>
          </p:cNvPr>
          <p:cNvSpPr txBox="1"/>
          <p:nvPr/>
        </p:nvSpPr>
        <p:spPr>
          <a:xfrm>
            <a:off x="3238499" y="2819400"/>
            <a:ext cx="5715000" cy="1323439"/>
          </a:xfrm>
          <a:prstGeom prst="rect">
            <a:avLst/>
          </a:prstGeom>
          <a:noFill/>
        </p:spPr>
        <p:txBody>
          <a:bodyPr wrap="square" rtlCol="0">
            <a:spAutoFit/>
          </a:bodyPr>
          <a:lstStyle/>
          <a:p>
            <a:pPr algn="ctr"/>
            <a:r>
              <a:rPr lang="en-CO" sz="4400" dirty="0">
                <a:solidFill>
                  <a:schemeClr val="bg1"/>
                </a:solidFill>
              </a:rPr>
              <a:t>Discussion</a:t>
            </a:r>
          </a:p>
          <a:p>
            <a:pPr algn="ctr"/>
            <a:r>
              <a:rPr lang="en-CO" sz="3600" dirty="0">
                <a:solidFill>
                  <a:schemeClr val="bg1"/>
                </a:solidFill>
              </a:rPr>
              <a:t>(Q&amp;A)</a:t>
            </a:r>
          </a:p>
        </p:txBody>
      </p:sp>
    </p:spTree>
    <p:extLst>
      <p:ext uri="{BB962C8B-B14F-4D97-AF65-F5344CB8AC3E}">
        <p14:creationId xmlns:p14="http://schemas.microsoft.com/office/powerpoint/2010/main" val="13575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CE16221-6F80-4F2C-97A8-A9EA7512B580}"/>
              </a:ext>
            </a:extLst>
          </p:cNvPr>
          <p:cNvSpPr>
            <a:spLocks noGrp="1"/>
          </p:cNvSpPr>
          <p:nvPr>
            <p:ph type="sldNum" sz="quarter" idx="7"/>
          </p:nvPr>
        </p:nvSpPr>
        <p:spPr/>
        <p:txBody>
          <a:bodyPr/>
          <a:lstStyle/>
          <a:p>
            <a:pPr marL="38100">
              <a:lnSpc>
                <a:spcPts val="1430"/>
              </a:lnSpc>
            </a:pPr>
            <a:fld id="{81D60167-4931-47E6-BA6A-407CBD079E47}" type="slidenum">
              <a:rPr lang="es-CO" spc="-5" smtClean="0"/>
              <a:t>2</a:t>
            </a:fld>
            <a:endParaRPr lang="es-CO" spc="-5" dirty="0"/>
          </a:p>
        </p:txBody>
      </p:sp>
      <p:sp>
        <p:nvSpPr>
          <p:cNvPr id="7" name="Subtítulo 5">
            <a:extLst>
              <a:ext uri="{FF2B5EF4-FFF2-40B4-BE49-F238E27FC236}">
                <a16:creationId xmlns:a16="http://schemas.microsoft.com/office/drawing/2014/main" id="{C7E5A212-782B-46D9-AA4F-E7ED6D979376}"/>
              </a:ext>
            </a:extLst>
          </p:cNvPr>
          <p:cNvSpPr txBox="1">
            <a:spLocks/>
          </p:cNvSpPr>
          <p:nvPr/>
        </p:nvSpPr>
        <p:spPr>
          <a:xfrm>
            <a:off x="1219200" y="381000"/>
            <a:ext cx="9563100" cy="480131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s-CO" sz="4000" b="1" kern="0" dirty="0">
                <a:latin typeface="Ancizar Sans Black"/>
              </a:rPr>
              <a:t>Doctoral Qualifying Examination</a:t>
            </a:r>
          </a:p>
          <a:p>
            <a:pPr algn="ctr"/>
            <a:endParaRPr lang="es-CO" sz="3600" b="1" kern="0" dirty="0">
              <a:latin typeface="Ancizar Sans Black"/>
            </a:endParaRPr>
          </a:p>
          <a:p>
            <a:pPr algn="ctr"/>
            <a:r>
              <a:rPr lang="es-CO" sz="2800" b="1" kern="0" dirty="0">
                <a:latin typeface="Ancizar Sans Black"/>
              </a:rPr>
              <a:t>Carlos Alberto Salazar Herrera</a:t>
            </a:r>
          </a:p>
          <a:p>
            <a:pPr algn="ctr"/>
            <a:r>
              <a:rPr lang="es-CO" sz="1600" b="1" kern="0" dirty="0">
                <a:latin typeface="Ancizar Sans Black"/>
              </a:rPr>
              <a:t>PhD Student in Engineering - Systems and Computer Science</a:t>
            </a:r>
          </a:p>
          <a:p>
            <a:pPr algn="ctr"/>
            <a:r>
              <a:rPr lang="es-ES" sz="1600" b="1" dirty="0">
                <a:latin typeface="Ancizar Sans Black"/>
                <a:hlinkClick r:id="rId2"/>
              </a:rPr>
              <a:t>casalazarh@unal.edu.co</a:t>
            </a: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ES" sz="1600" b="1" dirty="0">
              <a:latin typeface="Ancizar Sans Black"/>
            </a:endParaRPr>
          </a:p>
          <a:p>
            <a:pPr algn="ctr"/>
            <a:endParaRPr lang="es-CO" sz="3600" b="1" kern="0" dirty="0">
              <a:latin typeface="Ancizar Sans Black"/>
            </a:endParaRPr>
          </a:p>
          <a:p>
            <a:pPr algn="ctr"/>
            <a:endParaRPr lang="es-CO" sz="3600" b="1" kern="0" dirty="0">
              <a:latin typeface="Ancizar Sans Black"/>
            </a:endParaRPr>
          </a:p>
          <a:p>
            <a:pPr algn="ctr"/>
            <a:endParaRPr lang="es-CO" sz="2400" dirty="0">
              <a:latin typeface="Ancizar Sans Black"/>
            </a:endParaRPr>
          </a:p>
          <a:p>
            <a:pPr algn="ctr"/>
            <a:endParaRPr lang="es-CO" sz="3200" b="1" kern="0" dirty="0"/>
          </a:p>
        </p:txBody>
      </p:sp>
      <p:sp>
        <p:nvSpPr>
          <p:cNvPr id="2" name="Rectángulo 1">
            <a:extLst>
              <a:ext uri="{FF2B5EF4-FFF2-40B4-BE49-F238E27FC236}">
                <a16:creationId xmlns:a16="http://schemas.microsoft.com/office/drawing/2014/main" id="{71BE902F-03B7-426B-B9C5-43E7035E2E28}"/>
              </a:ext>
            </a:extLst>
          </p:cNvPr>
          <p:cNvSpPr/>
          <p:nvPr/>
        </p:nvSpPr>
        <p:spPr>
          <a:xfrm>
            <a:off x="2209800" y="3610198"/>
            <a:ext cx="7772400" cy="1985159"/>
          </a:xfrm>
          <a:prstGeom prst="rect">
            <a:avLst/>
          </a:prstGeom>
        </p:spPr>
        <p:txBody>
          <a:bodyPr wrap="square">
            <a:spAutoFit/>
          </a:bodyPr>
          <a:lstStyle/>
          <a:p>
            <a:pPr algn="ctr">
              <a:spcBef>
                <a:spcPts val="600"/>
              </a:spcBef>
            </a:pPr>
            <a:r>
              <a:rPr lang="es-ES" sz="2000" b="1" dirty="0">
                <a:latin typeface="Ancizar Sans Black"/>
              </a:rPr>
              <a:t>Director</a:t>
            </a:r>
          </a:p>
          <a:p>
            <a:pPr algn="ctr">
              <a:spcBef>
                <a:spcPts val="600"/>
              </a:spcBef>
            </a:pPr>
            <a:r>
              <a:rPr lang="es-ES" sz="2400" b="1" dirty="0">
                <a:latin typeface="Ancizar Sans Black"/>
              </a:rPr>
              <a:t>JOHN W. BRANCH</a:t>
            </a:r>
          </a:p>
          <a:p>
            <a:pPr algn="ctr"/>
            <a:r>
              <a:rPr lang="en-US" sz="1600" dirty="0">
                <a:latin typeface="Ancizar Sans Black"/>
              </a:rPr>
              <a:t>Associate Professor</a:t>
            </a:r>
            <a:endParaRPr lang="es-ES" sz="1600" dirty="0">
              <a:latin typeface="Ancizar Sans Black"/>
            </a:endParaRPr>
          </a:p>
          <a:p>
            <a:pPr algn="ctr"/>
            <a:r>
              <a:rPr lang="es-ES" sz="1400" b="1" dirty="0" err="1">
                <a:latin typeface="Ancizar Sans Black"/>
              </a:rPr>
              <a:t>Department</a:t>
            </a:r>
            <a:r>
              <a:rPr lang="es-ES" sz="1400" b="1" dirty="0">
                <a:latin typeface="Ancizar Sans Black"/>
              </a:rPr>
              <a:t> of </a:t>
            </a:r>
            <a:r>
              <a:rPr lang="es-ES" sz="1400" b="1" dirty="0" err="1">
                <a:latin typeface="Ancizar Sans Black"/>
              </a:rPr>
              <a:t>Computer</a:t>
            </a:r>
            <a:r>
              <a:rPr lang="es-ES" sz="1400" b="1" dirty="0">
                <a:latin typeface="Ancizar Sans Black"/>
              </a:rPr>
              <a:t> and </a:t>
            </a:r>
            <a:r>
              <a:rPr lang="es-ES" sz="1400" b="1" dirty="0" err="1">
                <a:latin typeface="Ancizar Sans Black"/>
              </a:rPr>
              <a:t>Decision</a:t>
            </a:r>
            <a:r>
              <a:rPr lang="es-ES" sz="1400" b="1" dirty="0">
                <a:latin typeface="Ancizar Sans Black"/>
              </a:rPr>
              <a:t> </a:t>
            </a:r>
            <a:r>
              <a:rPr lang="es-ES" sz="1400" b="1" dirty="0" err="1">
                <a:latin typeface="Ancizar Sans Black"/>
              </a:rPr>
              <a:t>Sciences</a:t>
            </a:r>
            <a:endParaRPr lang="es-ES" sz="1400" b="1" dirty="0">
              <a:latin typeface="Ancizar Sans Black"/>
            </a:endParaRPr>
          </a:p>
          <a:p>
            <a:pPr algn="ctr"/>
            <a:r>
              <a:rPr lang="es-ES" sz="1400" b="1" dirty="0">
                <a:latin typeface="Ancizar Sans Black"/>
              </a:rPr>
              <a:t>Director of </a:t>
            </a:r>
            <a:r>
              <a:rPr lang="es-ES" sz="1400" b="1" dirty="0" err="1">
                <a:latin typeface="Ancizar Sans Black"/>
              </a:rPr>
              <a:t>the</a:t>
            </a:r>
            <a:r>
              <a:rPr lang="es-ES" sz="1400" b="1" dirty="0">
                <a:latin typeface="Ancizar Sans Black"/>
              </a:rPr>
              <a:t> Artificial </a:t>
            </a:r>
            <a:r>
              <a:rPr lang="es-ES" sz="1400" b="1" dirty="0" err="1">
                <a:latin typeface="Ancizar Sans Black"/>
              </a:rPr>
              <a:t>Intelligence</a:t>
            </a:r>
            <a:r>
              <a:rPr lang="es-ES" sz="1400" b="1" dirty="0">
                <a:latin typeface="Ancizar Sans Black"/>
              </a:rPr>
              <a:t> R&amp;D </a:t>
            </a:r>
            <a:r>
              <a:rPr lang="es-ES" sz="1400" b="1" dirty="0" err="1">
                <a:latin typeface="Ancizar Sans Black"/>
              </a:rPr>
              <a:t>Group</a:t>
            </a:r>
            <a:r>
              <a:rPr lang="es-ES" sz="1400" b="1" dirty="0">
                <a:latin typeface="Ancizar Sans Black"/>
              </a:rPr>
              <a:t> - GIDIA</a:t>
            </a:r>
          </a:p>
          <a:p>
            <a:pPr algn="ctr"/>
            <a:r>
              <a:rPr lang="es-ES" sz="1400" b="1" dirty="0">
                <a:latin typeface="Ancizar Sans Black"/>
                <a:hlinkClick r:id="rId3"/>
              </a:rPr>
              <a:t>jwbranch@unal.edu.co</a:t>
            </a:r>
            <a:endParaRPr lang="es-ES" sz="1400" b="1" dirty="0">
              <a:latin typeface="Ancizar Sans Black"/>
            </a:endParaRPr>
          </a:p>
          <a:p>
            <a:pPr algn="ctr"/>
            <a:endParaRPr lang="es-ES" sz="1400" b="1" dirty="0">
              <a:latin typeface="Ancizar Sans Black"/>
            </a:endParaRPr>
          </a:p>
        </p:txBody>
      </p:sp>
    </p:spTree>
    <p:extLst>
      <p:ext uri="{BB962C8B-B14F-4D97-AF65-F5344CB8AC3E}">
        <p14:creationId xmlns:p14="http://schemas.microsoft.com/office/powerpoint/2010/main" val="162640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3</a:t>
            </a:fld>
            <a:endParaRPr lang="es-CO" spc="-5" dirty="0"/>
          </a:p>
        </p:txBody>
      </p:sp>
      <p:graphicFrame>
        <p:nvGraphicFramePr>
          <p:cNvPr id="2" name="Diagrama 1"/>
          <p:cNvGraphicFramePr/>
          <p:nvPr>
            <p:extLst>
              <p:ext uri="{D42A27DB-BD31-4B8C-83A1-F6EECF244321}">
                <p14:modId xmlns:p14="http://schemas.microsoft.com/office/powerpoint/2010/main" val="3369232041"/>
              </p:ext>
            </p:extLst>
          </p:nvPr>
        </p:nvGraphicFramePr>
        <p:xfrm>
          <a:off x="1963419" y="872067"/>
          <a:ext cx="8382000" cy="4461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Evaluators board</a:t>
            </a:r>
            <a:endParaRPr lang="en-CO" dirty="0"/>
          </a:p>
        </p:txBody>
      </p:sp>
      <p:sp>
        <p:nvSpPr>
          <p:cNvPr id="5" name="Rectangle 4">
            <a:extLst>
              <a:ext uri="{FF2B5EF4-FFF2-40B4-BE49-F238E27FC236}">
                <a16:creationId xmlns:a16="http://schemas.microsoft.com/office/drawing/2014/main" id="{424A3792-A501-B64F-B5B2-290CA55E4248}"/>
              </a:ext>
            </a:extLst>
          </p:cNvPr>
          <p:cNvSpPr/>
          <p:nvPr/>
        </p:nvSpPr>
        <p:spPr>
          <a:xfrm>
            <a:off x="1905000" y="4933890"/>
            <a:ext cx="9677400" cy="400110"/>
          </a:xfrm>
          <a:prstGeom prst="rect">
            <a:avLst/>
          </a:prstGeom>
        </p:spPr>
        <p:txBody>
          <a:bodyPr wrap="square">
            <a:spAutoFit/>
          </a:bodyPr>
          <a:lstStyle/>
          <a:p>
            <a:r>
              <a:rPr lang="es-CO" b="1" kern="0" dirty="0">
                <a:latin typeface="Ancizar Sans Black"/>
              </a:rPr>
              <a:t>Exploration Topic:   </a:t>
            </a:r>
            <a:r>
              <a:rPr lang="es-CO" sz="2000" kern="0" dirty="0">
                <a:latin typeface="Ancizar Sans Black"/>
              </a:rPr>
              <a:t>Video compression methods for urban surveillance</a:t>
            </a:r>
          </a:p>
        </p:txBody>
      </p:sp>
    </p:spTree>
    <p:extLst>
      <p:ext uri="{BB962C8B-B14F-4D97-AF65-F5344CB8AC3E}">
        <p14:creationId xmlns:p14="http://schemas.microsoft.com/office/powerpoint/2010/main" val="3957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3913214-E161-4A79-ADC1-69F6B6D6596A}"/>
              </a:ext>
            </a:extLst>
          </p:cNvPr>
          <p:cNvSpPr>
            <a:spLocks noGrp="1"/>
          </p:cNvSpPr>
          <p:nvPr>
            <p:ph type="sldNum" sz="quarter" idx="7"/>
          </p:nvPr>
        </p:nvSpPr>
        <p:spPr/>
        <p:txBody>
          <a:bodyPr/>
          <a:lstStyle/>
          <a:p>
            <a:pPr marL="38100">
              <a:lnSpc>
                <a:spcPts val="1430"/>
              </a:lnSpc>
            </a:pPr>
            <a:fld id="{81D60167-4931-47E6-BA6A-407CBD079E47}" type="slidenum">
              <a:rPr lang="es-CO" spc="-5" smtClean="0"/>
              <a:t>4</a:t>
            </a:fld>
            <a:endParaRPr lang="es-CO" spc="-5" dirty="0"/>
          </a:p>
        </p:txBody>
      </p:sp>
      <p:sp>
        <p:nvSpPr>
          <p:cNvPr id="6" name="Title 1">
            <a:extLst>
              <a:ext uri="{FF2B5EF4-FFF2-40B4-BE49-F238E27FC236}">
                <a16:creationId xmlns:a16="http://schemas.microsoft.com/office/drawing/2014/main" id="{08B7C8A2-0E5F-274A-8B64-B637233685E7}"/>
              </a:ext>
            </a:extLst>
          </p:cNvPr>
          <p:cNvSpPr>
            <a:spLocks noGrp="1"/>
          </p:cNvSpPr>
          <p:nvPr>
            <p:ph type="title"/>
          </p:nvPr>
        </p:nvSpPr>
        <p:spPr>
          <a:xfrm>
            <a:off x="838454" y="364997"/>
            <a:ext cx="9219946" cy="392415"/>
          </a:xfrm>
        </p:spPr>
        <p:txBody>
          <a:bodyPr/>
          <a:lstStyle/>
          <a:p>
            <a:r>
              <a:rPr lang="en-CO" b="1" dirty="0"/>
              <a:t>Agenda</a:t>
            </a:r>
            <a:endParaRPr lang="en-CO" dirty="0"/>
          </a:p>
        </p:txBody>
      </p:sp>
      <p:sp>
        <p:nvSpPr>
          <p:cNvPr id="7" name="TextBox 6">
            <a:extLst>
              <a:ext uri="{FF2B5EF4-FFF2-40B4-BE49-F238E27FC236}">
                <a16:creationId xmlns:a16="http://schemas.microsoft.com/office/drawing/2014/main" id="{82CFE735-AA7F-C64C-8D99-5D95FB2E26E1}"/>
              </a:ext>
            </a:extLst>
          </p:cNvPr>
          <p:cNvSpPr txBox="1"/>
          <p:nvPr/>
        </p:nvSpPr>
        <p:spPr>
          <a:xfrm>
            <a:off x="1894840" y="1676400"/>
            <a:ext cx="9219946" cy="2751522"/>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State of the Art</a:t>
            </a:r>
            <a:r>
              <a:rPr lang="en-US" sz="2400" dirty="0">
                <a:solidFill>
                  <a:prstClr val="black"/>
                </a:solidFill>
                <a:latin typeface="Ancizar Sans Black"/>
              </a:rPr>
              <a:t> -  Context of video coding (literature review)</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Research question</a:t>
            </a:r>
            <a:r>
              <a:rPr lang="en-US" sz="2400" dirty="0">
                <a:solidFill>
                  <a:prstClr val="black"/>
                </a:solidFill>
                <a:latin typeface="Ancizar Sans Black"/>
              </a:rPr>
              <a:t> – Response to each evaluator </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2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2400" b="1" dirty="0">
                <a:solidFill>
                  <a:prstClr val="black"/>
                </a:solidFill>
                <a:latin typeface="Ancizar Sans Black"/>
              </a:rPr>
              <a:t>Discussion</a:t>
            </a:r>
            <a:r>
              <a:rPr lang="en-US" sz="2400" dirty="0">
                <a:solidFill>
                  <a:prstClr val="black"/>
                </a:solidFill>
                <a:latin typeface="Ancizar Sans Black"/>
              </a:rPr>
              <a:t> -  Clarifications, questions and  comments</a:t>
            </a:r>
          </a:p>
          <a:p>
            <a:pPr marL="0" lvl="1" defTabSz="800100">
              <a:lnSpc>
                <a:spcPct val="90000"/>
              </a:lnSpc>
              <a:spcBef>
                <a:spcPct val="0"/>
              </a:spcBef>
              <a:spcAft>
                <a:spcPct val="15000"/>
              </a:spcAft>
              <a:buClr>
                <a:schemeClr val="accent2">
                  <a:lumMod val="50000"/>
                </a:schemeClr>
              </a:buClr>
            </a:pPr>
            <a:endParaRPr lang="en-US" sz="2400" dirty="0">
              <a:solidFill>
                <a:prstClr val="black"/>
              </a:solidFill>
              <a:latin typeface="Ancizar Sans Black"/>
            </a:endParaRPr>
          </a:p>
        </p:txBody>
      </p:sp>
    </p:spTree>
    <p:extLst>
      <p:ext uri="{BB962C8B-B14F-4D97-AF65-F5344CB8AC3E}">
        <p14:creationId xmlns:p14="http://schemas.microsoft.com/office/powerpoint/2010/main" val="417807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219946" cy="392415"/>
          </a:xfrm>
        </p:spPr>
        <p:txBody>
          <a:bodyPr/>
          <a:lstStyle/>
          <a:p>
            <a:r>
              <a:rPr lang="en-CO" b="1" dirty="0"/>
              <a:t>State of the Art - </a:t>
            </a:r>
            <a:r>
              <a:rPr lang="en-CO" dirty="0"/>
              <a:t>Video coding and its </a:t>
            </a:r>
            <a:r>
              <a:rPr lang="en-US" dirty="0"/>
              <a:t>evolution over the years</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5</a:t>
            </a:fld>
            <a:endParaRPr lang="en-CO" spc="-5" dirty="0"/>
          </a:p>
        </p:txBody>
      </p:sp>
      <p:pic>
        <p:nvPicPr>
          <p:cNvPr id="14" name="Picture 13">
            <a:extLst>
              <a:ext uri="{FF2B5EF4-FFF2-40B4-BE49-F238E27FC236}">
                <a16:creationId xmlns:a16="http://schemas.microsoft.com/office/drawing/2014/main" id="{85E027FC-43C5-4F4A-9D5A-CCB6A4387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71207"/>
            <a:ext cx="9372600" cy="1984590"/>
          </a:xfrm>
          <a:prstGeom prst="rect">
            <a:avLst/>
          </a:prstGeom>
        </p:spPr>
      </p:pic>
      <p:sp>
        <p:nvSpPr>
          <p:cNvPr id="3" name="TextBox 2">
            <a:extLst>
              <a:ext uri="{FF2B5EF4-FFF2-40B4-BE49-F238E27FC236}">
                <a16:creationId xmlns:a16="http://schemas.microsoft.com/office/drawing/2014/main" id="{E63CC859-929B-4F45-B014-1B300978AF67}"/>
              </a:ext>
            </a:extLst>
          </p:cNvPr>
          <p:cNvSpPr txBox="1"/>
          <p:nvPr/>
        </p:nvSpPr>
        <p:spPr>
          <a:xfrm>
            <a:off x="1221828" y="5080828"/>
            <a:ext cx="3581400" cy="261610"/>
          </a:xfrm>
          <a:prstGeom prst="rect">
            <a:avLst/>
          </a:prstGeom>
          <a:noFill/>
        </p:spPr>
        <p:txBody>
          <a:bodyPr wrap="square" rtlCol="0">
            <a:spAutoFit/>
          </a:bodyPr>
          <a:lstStyle/>
          <a:p>
            <a:r>
              <a:rPr lang="en-CO" sz="1100" b="1" dirty="0">
                <a:solidFill>
                  <a:prstClr val="black"/>
                </a:solidFill>
                <a:latin typeface="Ancizar Sans Black"/>
              </a:rPr>
              <a:t>Note: </a:t>
            </a:r>
            <a:r>
              <a:rPr lang="en-CO" sz="1100" dirty="0">
                <a:solidFill>
                  <a:prstClr val="black"/>
                </a:solidFill>
                <a:latin typeface="Ancizar Sans Black"/>
              </a:rPr>
              <a:t>Reprinted from </a:t>
            </a:r>
            <a:r>
              <a:rPr lang="en-US" sz="1100" dirty="0">
                <a:solidFill>
                  <a:prstClr val="black"/>
                </a:solidFill>
                <a:latin typeface="Ancizar Sans Black"/>
              </a:rPr>
              <a:t>IEEE Access (Panayides,2020)</a:t>
            </a:r>
            <a:r>
              <a:rPr lang="en-CO" sz="1100" dirty="0">
                <a:solidFill>
                  <a:prstClr val="black"/>
                </a:solidFill>
                <a:latin typeface="Ancizar Sans Black"/>
              </a:rPr>
              <a:t> </a:t>
            </a:r>
          </a:p>
        </p:txBody>
      </p:sp>
      <p:sp>
        <p:nvSpPr>
          <p:cNvPr id="8" name="TextBox 7">
            <a:extLst>
              <a:ext uri="{FF2B5EF4-FFF2-40B4-BE49-F238E27FC236}">
                <a16:creationId xmlns:a16="http://schemas.microsoft.com/office/drawing/2014/main" id="{D66CD9B4-ED14-1343-B008-16FD26CF619F}"/>
              </a:ext>
            </a:extLst>
          </p:cNvPr>
          <p:cNvSpPr txBox="1"/>
          <p:nvPr/>
        </p:nvSpPr>
        <p:spPr>
          <a:xfrm>
            <a:off x="1219200" y="1738399"/>
            <a:ext cx="3581400" cy="307777"/>
          </a:xfrm>
          <a:prstGeom prst="rect">
            <a:avLst/>
          </a:prstGeom>
          <a:noFill/>
        </p:spPr>
        <p:txBody>
          <a:bodyPr wrap="square" rtlCol="0">
            <a:spAutoFit/>
          </a:bodyPr>
          <a:lstStyle/>
          <a:p>
            <a:r>
              <a:rPr lang="en-US" sz="1400" b="1" dirty="0">
                <a:solidFill>
                  <a:prstClr val="black"/>
                </a:solidFill>
                <a:latin typeface="Ancizar Sans Black"/>
              </a:rPr>
              <a:t>Figure 1.</a:t>
            </a:r>
            <a:r>
              <a:rPr lang="en-US" sz="1400" dirty="0">
                <a:solidFill>
                  <a:prstClr val="black"/>
                </a:solidFill>
                <a:latin typeface="Ancizar Sans Black"/>
              </a:rPr>
              <a:t> History of video compression</a:t>
            </a:r>
          </a:p>
        </p:txBody>
      </p:sp>
      <p:sp>
        <p:nvSpPr>
          <p:cNvPr id="9" name="TextBox 8">
            <a:extLst>
              <a:ext uri="{FF2B5EF4-FFF2-40B4-BE49-F238E27FC236}">
                <a16:creationId xmlns:a16="http://schemas.microsoft.com/office/drawing/2014/main" id="{D7E9FA81-7876-134C-A335-6CD2FE4D94CA}"/>
              </a:ext>
            </a:extLst>
          </p:cNvPr>
          <p:cNvSpPr txBox="1"/>
          <p:nvPr/>
        </p:nvSpPr>
        <p:spPr>
          <a:xfrm>
            <a:off x="1219200" y="5867469"/>
            <a:ext cx="3352546" cy="407419"/>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 JVT: Join video team</a:t>
            </a:r>
          </a:p>
          <a:p>
            <a:pPr marL="0" lvl="1" defTabSz="800100">
              <a:lnSpc>
                <a:spcPct val="90000"/>
              </a:lnSpc>
              <a:spcBef>
                <a:spcPct val="0"/>
              </a:spcBef>
              <a:spcAft>
                <a:spcPct val="15000"/>
              </a:spcAft>
              <a:buClr>
                <a:schemeClr val="accent2">
                  <a:lumMod val="50000"/>
                </a:schemeClr>
              </a:buClr>
            </a:pPr>
            <a:r>
              <a:rPr lang="en-US" sz="1050" dirty="0">
                <a:solidFill>
                  <a:prstClr val="black"/>
                </a:solidFill>
                <a:latin typeface="Ancizar Sans Black"/>
              </a:rPr>
              <a:t>JCT-VC: Joint collaborative team on video coding</a:t>
            </a:r>
            <a:r>
              <a:rPr lang="en-CO" sz="1050" dirty="0">
                <a:solidFill>
                  <a:prstClr val="black"/>
                </a:solidFill>
                <a:latin typeface="Ancizar Sans Black"/>
              </a:rPr>
              <a:t> </a:t>
            </a:r>
          </a:p>
        </p:txBody>
      </p:sp>
    </p:spTree>
    <p:extLst>
      <p:ext uri="{BB962C8B-B14F-4D97-AF65-F5344CB8AC3E}">
        <p14:creationId xmlns:p14="http://schemas.microsoft.com/office/powerpoint/2010/main" val="319461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10286746" cy="392415"/>
          </a:xfrm>
        </p:spPr>
        <p:txBody>
          <a:bodyPr/>
          <a:lstStyle/>
          <a:p>
            <a:r>
              <a:rPr lang="en-CO" b="1" dirty="0"/>
              <a:t>State of the Art  </a:t>
            </a:r>
            <a:r>
              <a:rPr lang="en-CO" dirty="0"/>
              <a:t>- Video coding and its </a:t>
            </a:r>
            <a:r>
              <a:rPr lang="en-US" dirty="0"/>
              <a:t>evolution over the years (</a:t>
            </a:r>
            <a:r>
              <a:rPr lang="en-US" dirty="0" err="1"/>
              <a:t>cont</a:t>
            </a:r>
            <a:r>
              <a:rPr lang="en-US" dirty="0"/>
              <a:t>)</a:t>
            </a:r>
            <a:endParaRPr lang="en-CO" dirty="0"/>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6</a:t>
            </a:fld>
            <a:endParaRPr lang="en-CO" spc="-5" dirty="0"/>
          </a:p>
        </p:txBody>
      </p:sp>
      <p:sp>
        <p:nvSpPr>
          <p:cNvPr id="25" name="TextBox 24">
            <a:extLst>
              <a:ext uri="{FF2B5EF4-FFF2-40B4-BE49-F238E27FC236}">
                <a16:creationId xmlns:a16="http://schemas.microsoft.com/office/drawing/2014/main" id="{6E3F3A45-0340-6D43-8190-06D6717E6F9C}"/>
              </a:ext>
            </a:extLst>
          </p:cNvPr>
          <p:cNvSpPr txBox="1"/>
          <p:nvPr/>
        </p:nvSpPr>
        <p:spPr>
          <a:xfrm>
            <a:off x="5410200" y="5573542"/>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Note : </a:t>
            </a:r>
            <a:r>
              <a:rPr lang="en-US" sz="1050" dirty="0">
                <a:solidFill>
                  <a:prstClr val="black"/>
                </a:solidFill>
                <a:latin typeface="Ancizar Sans Black"/>
              </a:rPr>
              <a:t>(Green)  - (Karwowski.2019); (Red) -  Colombia average speed internet -3.2Mbps (</a:t>
            </a:r>
            <a:r>
              <a:rPr lang="en-US" sz="1050" dirty="0">
                <a:solidFill>
                  <a:prstClr val="black"/>
                </a:solidFill>
                <a:latin typeface="Ancizar Sans Black"/>
                <a:hlinkClick r:id="rId3">
                  <a:extLst>
                    <a:ext uri="{A12FA001-AC4F-418D-AE19-62706E023703}">
                      <ahyp:hlinkClr xmlns:ahyp="http://schemas.microsoft.com/office/drawing/2018/hyperlinkcolor" val="tx"/>
                    </a:ext>
                  </a:extLst>
                </a:hlinkClick>
              </a:rPr>
              <a:t>Netflix</a:t>
            </a:r>
            <a:r>
              <a:rPr lang="en-US" sz="1050" dirty="0">
                <a:solidFill>
                  <a:prstClr val="black"/>
                </a:solidFill>
                <a:latin typeface="Ancizar Sans Black"/>
              </a:rPr>
              <a:t>,2020)</a:t>
            </a:r>
          </a:p>
        </p:txBody>
      </p:sp>
      <p:sp>
        <p:nvSpPr>
          <p:cNvPr id="28" name="TextBox 27">
            <a:extLst>
              <a:ext uri="{FF2B5EF4-FFF2-40B4-BE49-F238E27FC236}">
                <a16:creationId xmlns:a16="http://schemas.microsoft.com/office/drawing/2014/main" id="{2C9AAE04-D094-F549-A65D-DDBDF4E67A87}"/>
              </a:ext>
            </a:extLst>
          </p:cNvPr>
          <p:cNvSpPr txBox="1"/>
          <p:nvPr/>
        </p:nvSpPr>
        <p:spPr>
          <a:xfrm>
            <a:off x="719959" y="1149827"/>
            <a:ext cx="4253808" cy="4875181"/>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H.264 remains as the most used codec.  20% and 32% of video companies were expected to implement AV1 and HEVC respectively in 2020  (Bitmovin,2019)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Netflix and YouTube lead the adoption of AV1, that is used – </a:t>
            </a:r>
            <a:r>
              <a:rPr lang="en-US" sz="1400" i="1" dirty="0">
                <a:solidFill>
                  <a:prstClr val="black"/>
                </a:solidFill>
                <a:latin typeface="Ancizar Sans Black"/>
              </a:rPr>
              <a:t>“whenever is possible” </a:t>
            </a:r>
            <a:r>
              <a:rPr lang="en-US" sz="1400" dirty="0">
                <a:solidFill>
                  <a:prstClr val="black"/>
                </a:solidFill>
                <a:latin typeface="Ancizar Sans Black"/>
              </a:rPr>
              <a:t>- on their streaming services that represent 26% of global traffic (</a:t>
            </a:r>
            <a:r>
              <a:rPr lang="en-US" sz="1400" dirty="0" err="1">
                <a:solidFill>
                  <a:prstClr val="black"/>
                </a:solidFill>
                <a:latin typeface="Ancizar Sans Black"/>
              </a:rPr>
              <a:t>Sandvine</a:t>
            </a:r>
            <a:r>
              <a:rPr lang="en-US" sz="1400" dirty="0">
                <a:solidFill>
                  <a:prstClr val="black"/>
                </a:solidFill>
                <a:latin typeface="Ancizar Sans Black"/>
              </a:rPr>
              <a:t>, 2020)</a:t>
            </a:r>
            <a:endParaRPr lang="en-US" sz="1400" dirty="0">
              <a:solidFill>
                <a:prstClr val="black"/>
              </a:solidFill>
              <a:highlight>
                <a:srgbClr val="FFFF00"/>
              </a:highlight>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The baseline for new codecs (VVC/AV2) stand on improving the compression efficiency in 50%</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dirty="0">
                <a:solidFill>
                  <a:prstClr val="black"/>
                </a:solidFill>
                <a:latin typeface="Ancizar Sans Black"/>
              </a:rPr>
              <a:t>VVC (</a:t>
            </a:r>
            <a:r>
              <a:rPr lang="en-US" sz="1400" dirty="0" err="1">
                <a:solidFill>
                  <a:prstClr val="black"/>
                </a:solidFill>
                <a:latin typeface="Ancizar Sans Black"/>
              </a:rPr>
              <a:t>Bross</a:t>
            </a:r>
            <a:r>
              <a:rPr lang="en-US" sz="1400" dirty="0">
                <a:solidFill>
                  <a:prstClr val="black"/>
                </a:solidFill>
                <a:latin typeface="Ancizar Sans Black"/>
              </a:rPr>
              <a:t> , 2020) and AV2 (AOM, 2020) expect to introduce DNN tools as part of the reference architecture to achieve the 50% target, with a “reasonable” increase in complexity </a:t>
            </a:r>
            <a:r>
              <a:rPr lang="en-US" sz="1400" dirty="0">
                <a:solidFill>
                  <a:prstClr val="black"/>
                </a:solidFill>
                <a:highlight>
                  <a:srgbClr val="FFFF00"/>
                </a:highlight>
                <a:latin typeface="Ancizar Sans Black"/>
              </a:rPr>
              <a:t>(Birman,2020)</a:t>
            </a: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endParaRPr lang="en-US" sz="1400" dirty="0">
              <a:solidFill>
                <a:prstClr val="black"/>
              </a:solidFill>
              <a:latin typeface="Ancizar Sans Black"/>
            </a:endParaRPr>
          </a:p>
          <a:p>
            <a:pPr marL="285750" lvl="1" indent="-285750" defTabSz="800100">
              <a:lnSpc>
                <a:spcPct val="90000"/>
              </a:lnSpc>
              <a:spcBef>
                <a:spcPct val="0"/>
              </a:spcBef>
              <a:spcAft>
                <a:spcPct val="15000"/>
              </a:spcAft>
              <a:buClr>
                <a:schemeClr val="accent2">
                  <a:lumMod val="50000"/>
                </a:schemeClr>
              </a:buClr>
              <a:buFont typeface="Wingdings" pitchFamily="2" charset="2"/>
              <a:buChar char="Ø"/>
            </a:pPr>
            <a:r>
              <a:rPr lang="en-US" sz="1400" i="1" dirty="0">
                <a:solidFill>
                  <a:prstClr val="black"/>
                </a:solidFill>
                <a:latin typeface="Ancizar Sans Black"/>
              </a:rPr>
              <a:t>“Deep learning image/video coding been an actively developing research are since 2015, but still in its infancy</a:t>
            </a:r>
            <a:r>
              <a:rPr lang="en-US" sz="1400" dirty="0">
                <a:solidFill>
                  <a:prstClr val="black"/>
                </a:solidFill>
                <a:latin typeface="Ancizar Sans Black"/>
              </a:rPr>
              <a:t>” (Dong, 2020) </a:t>
            </a:r>
          </a:p>
          <a:p>
            <a:pPr marL="0" lvl="1" defTabSz="800100">
              <a:lnSpc>
                <a:spcPct val="90000"/>
              </a:lnSpc>
              <a:spcBef>
                <a:spcPct val="0"/>
              </a:spcBef>
              <a:spcAft>
                <a:spcPct val="15000"/>
              </a:spcAft>
              <a:buClr>
                <a:schemeClr val="accent2">
                  <a:lumMod val="50000"/>
                </a:schemeClr>
              </a:buClr>
            </a:pPr>
            <a:endParaRPr lang="en-US" sz="1400" dirty="0">
              <a:solidFill>
                <a:prstClr val="black"/>
              </a:solidFill>
              <a:latin typeface="Ancizar Sans Black"/>
            </a:endParaRPr>
          </a:p>
        </p:txBody>
      </p:sp>
      <p:sp>
        <p:nvSpPr>
          <p:cNvPr id="34" name="Rectangle 33">
            <a:extLst>
              <a:ext uri="{FF2B5EF4-FFF2-40B4-BE49-F238E27FC236}">
                <a16:creationId xmlns:a16="http://schemas.microsoft.com/office/drawing/2014/main" id="{EBAD50D4-77BD-FB40-9DE1-0E1D0379DEEC}"/>
              </a:ext>
            </a:extLst>
          </p:cNvPr>
          <p:cNvSpPr/>
          <p:nvPr/>
        </p:nvSpPr>
        <p:spPr>
          <a:xfrm>
            <a:off x="5410200" y="1284458"/>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2. </a:t>
            </a:r>
            <a:r>
              <a:rPr lang="en-US" sz="1400" dirty="0">
                <a:solidFill>
                  <a:prstClr val="black"/>
                </a:solidFill>
                <a:latin typeface="Ancizar Sans Black"/>
              </a:rPr>
              <a:t>Estimated bitrate for FHD quality (1080p) content</a:t>
            </a:r>
            <a:endParaRPr lang="en-CO" sz="1400" dirty="0">
              <a:solidFill>
                <a:prstClr val="black"/>
              </a:solidFill>
              <a:latin typeface="Ancizar Sans Black"/>
            </a:endParaRPr>
          </a:p>
        </p:txBody>
      </p:sp>
      <p:sp>
        <p:nvSpPr>
          <p:cNvPr id="35" name="TextBox 34">
            <a:extLst>
              <a:ext uri="{FF2B5EF4-FFF2-40B4-BE49-F238E27FC236}">
                <a16:creationId xmlns:a16="http://schemas.microsoft.com/office/drawing/2014/main" id="{759C4565-0563-8C41-B76C-7E937B9F4C64}"/>
              </a:ext>
            </a:extLst>
          </p:cNvPr>
          <p:cNvSpPr txBox="1"/>
          <p:nvPr/>
        </p:nvSpPr>
        <p:spPr>
          <a:xfrm>
            <a:off x="838454" y="6088212"/>
            <a:ext cx="33525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CO" sz="1050" dirty="0">
                <a:solidFill>
                  <a:prstClr val="black"/>
                </a:solidFill>
                <a:latin typeface="Ancizar Sans Black"/>
              </a:rPr>
              <a:t>DNN: Deep Neuronal Network</a:t>
            </a:r>
          </a:p>
        </p:txBody>
      </p:sp>
      <p:pic>
        <p:nvPicPr>
          <p:cNvPr id="39" name="Picture 38">
            <a:extLst>
              <a:ext uri="{FF2B5EF4-FFF2-40B4-BE49-F238E27FC236}">
                <a16:creationId xmlns:a16="http://schemas.microsoft.com/office/drawing/2014/main" id="{0B215474-0825-3A43-9DFF-B34A62DF7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646359"/>
            <a:ext cx="5867400" cy="3703195"/>
          </a:xfrm>
          <a:prstGeom prst="rect">
            <a:avLst/>
          </a:prstGeom>
        </p:spPr>
      </p:pic>
    </p:spTree>
    <p:extLst>
      <p:ext uri="{BB962C8B-B14F-4D97-AF65-F5344CB8AC3E}">
        <p14:creationId xmlns:p14="http://schemas.microsoft.com/office/powerpoint/2010/main" val="275254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Video coding scheme</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7</a:t>
            </a:fld>
            <a:endParaRPr lang="en-CO" spc="-5" dirty="0"/>
          </a:p>
        </p:txBody>
      </p:sp>
      <p:pic>
        <p:nvPicPr>
          <p:cNvPr id="26" name="Picture 25">
            <a:extLst>
              <a:ext uri="{FF2B5EF4-FFF2-40B4-BE49-F238E27FC236}">
                <a16:creationId xmlns:a16="http://schemas.microsoft.com/office/drawing/2014/main" id="{30DED8BB-799E-C54C-AC46-5BC19B7D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27" y="1524000"/>
            <a:ext cx="5943346" cy="4260485"/>
          </a:xfrm>
          <a:prstGeom prst="rect">
            <a:avLst/>
          </a:prstGeom>
        </p:spPr>
      </p:pic>
      <p:sp>
        <p:nvSpPr>
          <p:cNvPr id="27" name="Rectangle 26">
            <a:extLst>
              <a:ext uri="{FF2B5EF4-FFF2-40B4-BE49-F238E27FC236}">
                <a16:creationId xmlns:a16="http://schemas.microsoft.com/office/drawing/2014/main" id="{AEB25DD8-2B56-8D4F-BA1E-99821D2CE0FE}"/>
              </a:ext>
            </a:extLst>
          </p:cNvPr>
          <p:cNvSpPr/>
          <p:nvPr/>
        </p:nvSpPr>
        <p:spPr>
          <a:xfrm>
            <a:off x="3121279" y="1239313"/>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3. </a:t>
            </a:r>
            <a:r>
              <a:rPr lang="en-US" sz="1400" dirty="0">
                <a:solidFill>
                  <a:prstClr val="black"/>
                </a:solidFill>
                <a:latin typeface="Ancizar Sans Black"/>
              </a:rPr>
              <a:t>Video coding scheme</a:t>
            </a:r>
            <a:endParaRPr lang="en-CO" sz="1400" dirty="0">
              <a:solidFill>
                <a:prstClr val="black"/>
              </a:solidFill>
              <a:latin typeface="Ancizar Sans Black"/>
            </a:endParaRPr>
          </a:p>
        </p:txBody>
      </p:sp>
      <p:sp>
        <p:nvSpPr>
          <p:cNvPr id="28" name="TextBox 27">
            <a:extLst>
              <a:ext uri="{FF2B5EF4-FFF2-40B4-BE49-F238E27FC236}">
                <a16:creationId xmlns:a16="http://schemas.microsoft.com/office/drawing/2014/main" id="{9BA9CA05-9175-DE47-B239-D33DE592E4B8}"/>
              </a:ext>
            </a:extLst>
          </p:cNvPr>
          <p:cNvSpPr txBox="1"/>
          <p:nvPr/>
        </p:nvSpPr>
        <p:spPr>
          <a:xfrm>
            <a:off x="3124327" y="5989331"/>
            <a:ext cx="5943346" cy="237757"/>
          </a:xfrm>
          <a:prstGeom prst="rect">
            <a:avLst/>
          </a:prstGeom>
          <a:noFill/>
        </p:spPr>
        <p:txBody>
          <a:bodyPr wrap="square" rtlCol="0">
            <a:spAutoFit/>
          </a:bodyPr>
          <a:lstStyle/>
          <a:p>
            <a:pPr marL="0" lvl="1" defTabSz="800100">
              <a:lnSpc>
                <a:spcPct val="90000"/>
              </a:lnSpc>
              <a:spcBef>
                <a:spcPct val="0"/>
              </a:spcBef>
              <a:spcAft>
                <a:spcPct val="15000"/>
              </a:spcAft>
              <a:buClr>
                <a:schemeClr val="accent2">
                  <a:lumMod val="50000"/>
                </a:schemeClr>
              </a:buClr>
            </a:pPr>
            <a:r>
              <a:rPr lang="en-US" sz="1050" b="1" dirty="0">
                <a:solidFill>
                  <a:prstClr val="black"/>
                </a:solidFill>
                <a:latin typeface="Ancizar Sans Black"/>
              </a:rPr>
              <a:t>Source: </a:t>
            </a:r>
            <a:r>
              <a:rPr lang="en-US" sz="1050" dirty="0">
                <a:solidFill>
                  <a:prstClr val="black"/>
                </a:solidFill>
                <a:latin typeface="Ancizar Sans Black"/>
              </a:rPr>
              <a:t>(Gomez, 2020)</a:t>
            </a:r>
          </a:p>
        </p:txBody>
      </p:sp>
    </p:spTree>
    <p:extLst>
      <p:ext uri="{BB962C8B-B14F-4D97-AF65-F5344CB8AC3E}">
        <p14:creationId xmlns:p14="http://schemas.microsoft.com/office/powerpoint/2010/main" val="40756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8915146" cy="392415"/>
          </a:xfrm>
        </p:spPr>
        <p:txBody>
          <a:bodyPr/>
          <a:lstStyle/>
          <a:p>
            <a:r>
              <a:rPr lang="en-CO" b="1" dirty="0"/>
              <a:t>State of the Art </a:t>
            </a:r>
            <a:r>
              <a:rPr lang="en-CO" dirty="0"/>
              <a:t>– Deep tools vs  Holistic deep coding schemes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8</a:t>
            </a:fld>
            <a:endParaRPr lang="en-CO" spc="-5" dirty="0"/>
          </a:p>
        </p:txBody>
      </p:sp>
      <p:pic>
        <p:nvPicPr>
          <p:cNvPr id="15" name="Picture 14">
            <a:extLst>
              <a:ext uri="{FF2B5EF4-FFF2-40B4-BE49-F238E27FC236}">
                <a16:creationId xmlns:a16="http://schemas.microsoft.com/office/drawing/2014/main" id="{D1A5AE73-4887-8044-8836-1D9C8030D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9796"/>
            <a:ext cx="11963400" cy="3429000"/>
          </a:xfrm>
          <a:prstGeom prst="rect">
            <a:avLst/>
          </a:prstGeom>
        </p:spPr>
      </p:pic>
      <p:sp>
        <p:nvSpPr>
          <p:cNvPr id="16" name="Rectangle 15">
            <a:extLst>
              <a:ext uri="{FF2B5EF4-FFF2-40B4-BE49-F238E27FC236}">
                <a16:creationId xmlns:a16="http://schemas.microsoft.com/office/drawing/2014/main" id="{51949791-05D3-4143-9632-11737436ECFD}"/>
              </a:ext>
            </a:extLst>
          </p:cNvPr>
          <p:cNvSpPr/>
          <p:nvPr/>
        </p:nvSpPr>
        <p:spPr>
          <a:xfrm>
            <a:off x="589280" y="1439204"/>
            <a:ext cx="6096000" cy="2862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Figure 4. </a:t>
            </a:r>
            <a:r>
              <a:rPr lang="en-US" sz="1400" dirty="0">
                <a:solidFill>
                  <a:prstClr val="black"/>
                </a:solidFill>
                <a:latin typeface="Ancizar Sans Black"/>
              </a:rPr>
              <a:t> Deep learning on video coding</a:t>
            </a:r>
            <a:endParaRPr lang="en-CO" sz="1400" dirty="0">
              <a:solidFill>
                <a:prstClr val="black"/>
              </a:solidFill>
              <a:latin typeface="Ancizar Sans Black"/>
            </a:endParaRPr>
          </a:p>
        </p:txBody>
      </p:sp>
      <p:sp>
        <p:nvSpPr>
          <p:cNvPr id="19" name="Rectangle 18">
            <a:extLst>
              <a:ext uri="{FF2B5EF4-FFF2-40B4-BE49-F238E27FC236}">
                <a16:creationId xmlns:a16="http://schemas.microsoft.com/office/drawing/2014/main" id="{1FFFD709-797E-2643-9EC3-4EDF095CC8B0}"/>
              </a:ext>
            </a:extLst>
          </p:cNvPr>
          <p:cNvSpPr/>
          <p:nvPr/>
        </p:nvSpPr>
        <p:spPr>
          <a:xfrm>
            <a:off x="685800" y="5723356"/>
            <a:ext cx="6934200" cy="286232"/>
          </a:xfrm>
          <a:prstGeom prst="rect">
            <a:avLst/>
          </a:prstGeom>
        </p:spPr>
        <p:txBody>
          <a:bodyPr wrap="square">
            <a:spAutoFit/>
          </a:bodyPr>
          <a:lstStyle/>
          <a:p>
            <a:pPr marL="0" lvl="1" defTabSz="800100">
              <a:lnSpc>
                <a:spcPct val="90000"/>
              </a:lnSpc>
              <a:spcBef>
                <a:spcPct val="0"/>
              </a:spcBef>
              <a:spcAft>
                <a:spcPct val="15000"/>
              </a:spcAft>
              <a:buClr>
                <a:schemeClr val="accent2">
                  <a:lumMod val="50000"/>
                </a:schemeClr>
              </a:buClr>
            </a:pPr>
            <a:r>
              <a:rPr lang="en-US" sz="1400" b="1" dirty="0">
                <a:solidFill>
                  <a:prstClr val="black"/>
                </a:solidFill>
                <a:latin typeface="Ancizar Sans Black"/>
              </a:rPr>
              <a:t>Note: </a:t>
            </a:r>
            <a:r>
              <a:rPr lang="en-US" sz="1400" dirty="0">
                <a:solidFill>
                  <a:prstClr val="black"/>
                </a:solidFill>
                <a:latin typeface="Ancizar Sans Black"/>
              </a:rPr>
              <a:t> Reference from multiples source which are described in the reference section</a:t>
            </a:r>
            <a:endParaRPr lang="en-CO" sz="1400" dirty="0">
              <a:solidFill>
                <a:prstClr val="black"/>
              </a:solidFill>
              <a:latin typeface="Ancizar Sans Black"/>
            </a:endParaRPr>
          </a:p>
        </p:txBody>
      </p:sp>
    </p:spTree>
    <p:extLst>
      <p:ext uri="{BB962C8B-B14F-4D97-AF65-F5344CB8AC3E}">
        <p14:creationId xmlns:p14="http://schemas.microsoft.com/office/powerpoint/2010/main" val="171254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799-CA68-E54F-9464-8B7A5D8C9B3F}"/>
              </a:ext>
            </a:extLst>
          </p:cNvPr>
          <p:cNvSpPr>
            <a:spLocks noGrp="1"/>
          </p:cNvSpPr>
          <p:nvPr>
            <p:ph type="title"/>
          </p:nvPr>
        </p:nvSpPr>
        <p:spPr>
          <a:xfrm>
            <a:off x="838454" y="364997"/>
            <a:ext cx="9753346" cy="392415"/>
          </a:xfrm>
        </p:spPr>
        <p:txBody>
          <a:bodyPr/>
          <a:lstStyle/>
          <a:p>
            <a:r>
              <a:rPr lang="en-CO" b="1" dirty="0"/>
              <a:t>State of the Art </a:t>
            </a:r>
            <a:r>
              <a:rPr lang="en-CO" dirty="0"/>
              <a:t>– Deep tools vs  Holistic deep coding schemes (cont) </a:t>
            </a:r>
          </a:p>
        </p:txBody>
      </p:sp>
      <p:sp>
        <p:nvSpPr>
          <p:cNvPr id="4" name="Slide Number Placeholder 3">
            <a:extLst>
              <a:ext uri="{FF2B5EF4-FFF2-40B4-BE49-F238E27FC236}">
                <a16:creationId xmlns:a16="http://schemas.microsoft.com/office/drawing/2014/main" id="{4B833140-C08B-D045-BF6F-A610329460E3}"/>
              </a:ext>
            </a:extLst>
          </p:cNvPr>
          <p:cNvSpPr>
            <a:spLocks noGrp="1"/>
          </p:cNvSpPr>
          <p:nvPr>
            <p:ph type="sldNum" sz="quarter" idx="7"/>
          </p:nvPr>
        </p:nvSpPr>
        <p:spPr/>
        <p:txBody>
          <a:bodyPr/>
          <a:lstStyle/>
          <a:p>
            <a:pPr marL="38100">
              <a:lnSpc>
                <a:spcPts val="1430"/>
              </a:lnSpc>
            </a:pPr>
            <a:fld id="{81D60167-4931-47E6-BA6A-407CBD079E47}" type="slidenum">
              <a:rPr lang="en-CO" spc="-5" smtClean="0"/>
              <a:t>9</a:t>
            </a:fld>
            <a:endParaRPr lang="en-CO" spc="-5" dirty="0"/>
          </a:p>
        </p:txBody>
      </p:sp>
      <p:graphicFrame>
        <p:nvGraphicFramePr>
          <p:cNvPr id="3" name="Table 4">
            <a:extLst>
              <a:ext uri="{FF2B5EF4-FFF2-40B4-BE49-F238E27FC236}">
                <a16:creationId xmlns:a16="http://schemas.microsoft.com/office/drawing/2014/main" id="{D424221D-73F5-484B-AAA6-BCC491AB0E3E}"/>
              </a:ext>
            </a:extLst>
          </p:cNvPr>
          <p:cNvGraphicFramePr>
            <a:graphicFrameLocks noGrp="1"/>
          </p:cNvGraphicFramePr>
          <p:nvPr>
            <p:extLst>
              <p:ext uri="{D42A27DB-BD31-4B8C-83A1-F6EECF244321}">
                <p14:modId xmlns:p14="http://schemas.microsoft.com/office/powerpoint/2010/main" val="4026630288"/>
              </p:ext>
            </p:extLst>
          </p:nvPr>
        </p:nvGraphicFramePr>
        <p:xfrm>
          <a:off x="1066800" y="1524000"/>
          <a:ext cx="4419600" cy="3329344"/>
        </p:xfrm>
        <a:graphic>
          <a:graphicData uri="http://schemas.openxmlformats.org/drawingml/2006/table">
            <a:tbl>
              <a:tblPr firstRow="1" bandRow="1">
                <a:tableStyleId>{6E25E649-3F16-4E02-A733-19D2CDBF48F0}</a:tableStyleId>
              </a:tblPr>
              <a:tblGrid>
                <a:gridCol w="1140112">
                  <a:extLst>
                    <a:ext uri="{9D8B030D-6E8A-4147-A177-3AD203B41FA5}">
                      <a16:colId xmlns:a16="http://schemas.microsoft.com/office/drawing/2014/main" val="3571425685"/>
                    </a:ext>
                  </a:extLst>
                </a:gridCol>
                <a:gridCol w="1510467">
                  <a:extLst>
                    <a:ext uri="{9D8B030D-6E8A-4147-A177-3AD203B41FA5}">
                      <a16:colId xmlns:a16="http://schemas.microsoft.com/office/drawing/2014/main" val="2272244231"/>
                    </a:ext>
                  </a:extLst>
                </a:gridCol>
                <a:gridCol w="1769021">
                  <a:extLst>
                    <a:ext uri="{9D8B030D-6E8A-4147-A177-3AD203B41FA5}">
                      <a16:colId xmlns:a16="http://schemas.microsoft.com/office/drawing/2014/main" val="1376000390"/>
                    </a:ext>
                  </a:extLst>
                </a:gridCol>
              </a:tblGrid>
              <a:tr h="414218">
                <a:tc gridSpan="3">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Deep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Intra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Block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(Laude, 2016)</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Error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Cui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5174008"/>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P</a:t>
                      </a:r>
                      <a:r>
                        <a:rPr lang="en-CO" sz="1200" dirty="0">
                          <a:solidFill>
                            <a:schemeClr val="tx1"/>
                          </a:solidFill>
                          <a:latin typeface="Times New Roman" panose="02020603050405020304" pitchFamily="18" charset="0"/>
                          <a:cs typeface="Times New Roman" panose="02020603050405020304" pitchFamily="18" charset="0"/>
                        </a:rPr>
                        <a:t>ixel by pixel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4087542"/>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Inter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Matching blocks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(Huo,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392727">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Frame weighting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(Zhang,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8494"/>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Entropy coding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(Puri,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069880"/>
                  </a:ext>
                </a:extLst>
              </a:tr>
              <a:tr h="285818">
                <a:tc>
                  <a:txBody>
                    <a:bodyPr/>
                    <a:lstStyle/>
                    <a:p>
                      <a:r>
                        <a:rPr lang="en-CO" sz="1200" dirty="0">
                          <a:solidFill>
                            <a:schemeClr val="tx1"/>
                          </a:solidFill>
                          <a:latin typeface="Times New Roman" panose="02020603050405020304" pitchFamily="18" charset="0"/>
                          <a:cs typeface="Times New Roman" panose="02020603050405020304" pitchFamily="18" charset="0"/>
                        </a:rPr>
                        <a:t>Other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Filters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(Liu,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609409"/>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Super-resolution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(Afonso,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2821743"/>
                  </a:ext>
                </a:extLst>
              </a:tr>
              <a:tr h="285818">
                <a:tc>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Rate control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(Li,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8659409"/>
                  </a:ext>
                </a:extLst>
              </a:tr>
            </a:tbl>
          </a:graphicData>
        </a:graphic>
      </p:graphicFrame>
      <p:graphicFrame>
        <p:nvGraphicFramePr>
          <p:cNvPr id="7" name="Table 4">
            <a:extLst>
              <a:ext uri="{FF2B5EF4-FFF2-40B4-BE49-F238E27FC236}">
                <a16:creationId xmlns:a16="http://schemas.microsoft.com/office/drawing/2014/main" id="{01F11906-C3B1-8545-950A-5338B2690257}"/>
              </a:ext>
            </a:extLst>
          </p:cNvPr>
          <p:cNvGraphicFramePr>
            <a:graphicFrameLocks noGrp="1"/>
          </p:cNvGraphicFramePr>
          <p:nvPr>
            <p:extLst>
              <p:ext uri="{D42A27DB-BD31-4B8C-83A1-F6EECF244321}">
                <p14:modId xmlns:p14="http://schemas.microsoft.com/office/powerpoint/2010/main" val="3796761598"/>
              </p:ext>
            </p:extLst>
          </p:nvPr>
        </p:nvGraphicFramePr>
        <p:xfrm>
          <a:off x="6324600" y="1524000"/>
          <a:ext cx="4419600" cy="1814758"/>
        </p:xfrm>
        <a:graphic>
          <a:graphicData uri="http://schemas.openxmlformats.org/drawingml/2006/table">
            <a:tbl>
              <a:tblPr firstRow="1" bandRow="1">
                <a:tableStyleId>{6E25E649-3F16-4E02-A733-19D2CDBF48F0}</a:tableStyleId>
              </a:tblPr>
              <a:tblGrid>
                <a:gridCol w="2034104">
                  <a:extLst>
                    <a:ext uri="{9D8B030D-6E8A-4147-A177-3AD203B41FA5}">
                      <a16:colId xmlns:a16="http://schemas.microsoft.com/office/drawing/2014/main" val="3571425685"/>
                    </a:ext>
                  </a:extLst>
                </a:gridCol>
                <a:gridCol w="2385496">
                  <a:extLst>
                    <a:ext uri="{9D8B030D-6E8A-4147-A177-3AD203B41FA5}">
                      <a16:colId xmlns:a16="http://schemas.microsoft.com/office/drawing/2014/main" val="2272244231"/>
                    </a:ext>
                  </a:extLst>
                </a:gridCol>
              </a:tblGrid>
              <a:tr h="413188">
                <a:tc gridSpan="2">
                  <a:txBody>
                    <a:bodyPr/>
                    <a:lstStyle/>
                    <a:p>
                      <a:pPr algn="ctr"/>
                      <a:r>
                        <a:rPr lang="en-CO" sz="1400" dirty="0">
                          <a:solidFill>
                            <a:schemeClr val="tx1"/>
                          </a:solidFill>
                          <a:latin typeface="Times New Roman" panose="02020603050405020304" pitchFamily="18" charset="0"/>
                          <a:cs typeface="Times New Roman" panose="02020603050405020304" pitchFamily="18" charset="0"/>
                        </a:rPr>
                        <a:t>New deep learning schemes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351748"/>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RD-based loss function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(Balle,2017)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3433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Frame prediction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(Chen, 2019)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713693"/>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Generative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(Santurkar, 2018)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2080374"/>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Autoencoder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(Toderici, 2017)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22591"/>
                  </a:ext>
                </a:extLst>
              </a:tr>
              <a:tr h="280314">
                <a:tc>
                  <a:txBody>
                    <a:bodyPr/>
                    <a:lstStyle/>
                    <a:p>
                      <a:r>
                        <a:rPr lang="en-CO" sz="1200" dirty="0">
                          <a:solidFill>
                            <a:schemeClr val="tx1"/>
                          </a:solidFill>
                          <a:latin typeface="Times New Roman" panose="02020603050405020304" pitchFamily="18" charset="0"/>
                          <a:cs typeface="Times New Roman" panose="02020603050405020304" pitchFamily="18" charset="0"/>
                        </a:rPr>
                        <a:t>Optical flow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O" sz="1200" dirty="0">
                          <a:solidFill>
                            <a:schemeClr val="tx1"/>
                          </a:solidFill>
                          <a:latin typeface="Times New Roman" panose="02020603050405020304" pitchFamily="18" charset="0"/>
                          <a:cs typeface="Times New Roman" panose="02020603050405020304" pitchFamily="18" charset="0"/>
                        </a:rPr>
                        <a:t>(</a:t>
                      </a:r>
                      <a:r>
                        <a:rPr lang="en-US" sz="1200" dirty="0" err="1"/>
                        <a:t>Agustsson</a:t>
                      </a:r>
                      <a:r>
                        <a:rPr lang="en-US" sz="1200" dirty="0"/>
                        <a:t>, 2020)</a:t>
                      </a:r>
                      <a:endParaRPr lang="en-CO"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407777"/>
                  </a:ext>
                </a:extLst>
              </a:tr>
            </a:tbl>
          </a:graphicData>
        </a:graphic>
      </p:graphicFrame>
      <p:sp>
        <p:nvSpPr>
          <p:cNvPr id="10" name="TextBox 9">
            <a:extLst>
              <a:ext uri="{FF2B5EF4-FFF2-40B4-BE49-F238E27FC236}">
                <a16:creationId xmlns:a16="http://schemas.microsoft.com/office/drawing/2014/main" id="{40E0AB3E-F6C6-A945-9ED3-2B5FA7F90F39}"/>
              </a:ext>
            </a:extLst>
          </p:cNvPr>
          <p:cNvSpPr txBox="1"/>
          <p:nvPr/>
        </p:nvSpPr>
        <p:spPr>
          <a:xfrm>
            <a:off x="6428740" y="4572000"/>
            <a:ext cx="3733798" cy="894732"/>
          </a:xfrm>
          <a:prstGeom prst="rect">
            <a:avLst/>
          </a:prstGeom>
          <a:noFill/>
        </p:spPr>
        <p:txBody>
          <a:bodyPr wrap="square" rtlCol="0">
            <a:spAutoFit/>
          </a:bodyPr>
          <a:lstStyle/>
          <a:p>
            <a:pPr>
              <a:lnSpc>
                <a:spcPct val="150000"/>
              </a:lnSpc>
            </a:pPr>
            <a:r>
              <a:rPr lang="en-CO" sz="1200" i="1" dirty="0">
                <a:solidFill>
                  <a:prstClr val="black"/>
                </a:solidFill>
                <a:latin typeface="Ancizar Sans Black"/>
              </a:rPr>
              <a:t>“</a:t>
            </a:r>
            <a:r>
              <a:rPr lang="en-US" sz="1200" i="1" dirty="0">
                <a:solidFill>
                  <a:prstClr val="black"/>
                </a:solidFill>
                <a:latin typeface="Ancizar Sans Black"/>
              </a:rPr>
              <a:t>﻿Despite considerable progress on end-to-end optimized deep networks for image compression, video coding remains a challenging task”. </a:t>
            </a:r>
            <a:r>
              <a:rPr lang="en-US" sz="1200" dirty="0">
                <a:solidFill>
                  <a:prstClr val="black"/>
                </a:solidFill>
                <a:latin typeface="Ancizar Sans Black"/>
              </a:rPr>
              <a:t>(Agustsson,2020) - Google</a:t>
            </a:r>
            <a:endParaRPr lang="en-CO" sz="1200" dirty="0">
              <a:solidFill>
                <a:prstClr val="black"/>
              </a:solidFill>
              <a:latin typeface="Ancizar Sans Black"/>
            </a:endParaRPr>
          </a:p>
        </p:txBody>
      </p:sp>
      <p:sp>
        <p:nvSpPr>
          <p:cNvPr id="14" name="Rectangle 13">
            <a:extLst>
              <a:ext uri="{FF2B5EF4-FFF2-40B4-BE49-F238E27FC236}">
                <a16:creationId xmlns:a16="http://schemas.microsoft.com/office/drawing/2014/main" id="{005108D7-BD85-0246-871C-236B6EE9D4EB}"/>
              </a:ext>
            </a:extLst>
          </p:cNvPr>
          <p:cNvSpPr/>
          <p:nvPr/>
        </p:nvSpPr>
        <p:spPr>
          <a:xfrm>
            <a:off x="1066800" y="5082167"/>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1. </a:t>
            </a:r>
            <a:r>
              <a:rPr lang="en-US" sz="1200" dirty="0">
                <a:solidFill>
                  <a:prstClr val="black"/>
                </a:solidFill>
                <a:latin typeface="Ancizar Sans Black"/>
              </a:rPr>
              <a:t> Deep tools for video coding</a:t>
            </a:r>
            <a:endParaRPr lang="en-CO" sz="1200" dirty="0">
              <a:solidFill>
                <a:prstClr val="black"/>
              </a:solidFill>
              <a:latin typeface="Ancizar Sans Black"/>
            </a:endParaRPr>
          </a:p>
        </p:txBody>
      </p:sp>
      <p:sp>
        <p:nvSpPr>
          <p:cNvPr id="17" name="Rectangle 16">
            <a:extLst>
              <a:ext uri="{FF2B5EF4-FFF2-40B4-BE49-F238E27FC236}">
                <a16:creationId xmlns:a16="http://schemas.microsoft.com/office/drawing/2014/main" id="{426D15E4-52C1-804E-BC72-6FD28FC9C9E3}"/>
              </a:ext>
            </a:extLst>
          </p:cNvPr>
          <p:cNvSpPr/>
          <p:nvPr/>
        </p:nvSpPr>
        <p:spPr>
          <a:xfrm>
            <a:off x="6324600" y="3590393"/>
            <a:ext cx="6096000" cy="258532"/>
          </a:xfrm>
          <a:prstGeom prst="rect">
            <a:avLst/>
          </a:prstGeom>
        </p:spPr>
        <p:txBody>
          <a:bodyPr>
            <a:spAutoFit/>
          </a:bodyPr>
          <a:lstStyle/>
          <a:p>
            <a:pPr marL="0" lvl="1" defTabSz="800100">
              <a:lnSpc>
                <a:spcPct val="90000"/>
              </a:lnSpc>
              <a:spcBef>
                <a:spcPct val="0"/>
              </a:spcBef>
              <a:spcAft>
                <a:spcPct val="15000"/>
              </a:spcAft>
              <a:buClr>
                <a:schemeClr val="accent2">
                  <a:lumMod val="50000"/>
                </a:schemeClr>
              </a:buClr>
            </a:pPr>
            <a:r>
              <a:rPr lang="en-US" sz="1200" b="1" dirty="0">
                <a:solidFill>
                  <a:prstClr val="black"/>
                </a:solidFill>
                <a:latin typeface="Ancizar Sans Black"/>
              </a:rPr>
              <a:t>Table 2. </a:t>
            </a:r>
            <a:r>
              <a:rPr lang="en-US" sz="1200" dirty="0">
                <a:solidFill>
                  <a:prstClr val="black"/>
                </a:solidFill>
                <a:latin typeface="Ancizar Sans Black"/>
              </a:rPr>
              <a:t> E2E deep learning based video coding</a:t>
            </a:r>
            <a:endParaRPr lang="en-CO" sz="1200" dirty="0">
              <a:solidFill>
                <a:prstClr val="black"/>
              </a:solidFill>
              <a:latin typeface="Ancizar Sans Black"/>
            </a:endParaRPr>
          </a:p>
        </p:txBody>
      </p:sp>
    </p:spTree>
    <p:extLst>
      <p:ext uri="{BB962C8B-B14F-4D97-AF65-F5344CB8AC3E}">
        <p14:creationId xmlns:p14="http://schemas.microsoft.com/office/powerpoint/2010/main" val="260704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22148</TotalTime>
  <Words>4418</Words>
  <Application>Microsoft Macintosh PowerPoint</Application>
  <PresentationFormat>Widescreen</PresentationFormat>
  <Paragraphs>388</Paragraphs>
  <Slides>17</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Ancizar Sans Black</vt:lpstr>
      <vt:lpstr>Arial</vt:lpstr>
      <vt:lpstr>Calibri</vt:lpstr>
      <vt:lpstr>Calibri Light</vt:lpstr>
      <vt:lpstr>Carlito</vt:lpstr>
      <vt:lpstr>Menlo</vt:lpstr>
      <vt:lpstr>Times</vt:lpstr>
      <vt:lpstr>Times New Roman</vt:lpstr>
      <vt:lpstr>Wingdings</vt:lpstr>
      <vt:lpstr>Office Theme</vt:lpstr>
      <vt:lpstr>Diseño personalizado</vt:lpstr>
      <vt:lpstr>PowerPoint Presentation</vt:lpstr>
      <vt:lpstr>PowerPoint Presentation</vt:lpstr>
      <vt:lpstr>Evaluators board</vt:lpstr>
      <vt:lpstr>Agenda</vt:lpstr>
      <vt:lpstr>State of the Art - Video coding and its evolution over the years</vt:lpstr>
      <vt:lpstr>State of the Art  - Video coding and its evolution over the years (cont)</vt:lpstr>
      <vt:lpstr>State of the Art – Video coding scheme</vt:lpstr>
      <vt:lpstr>State of the Art – Deep tools vs  Holistic deep coding schemes </vt:lpstr>
      <vt:lpstr>State of the Art – Deep tools vs  Holistic deep coding schemes (cont) </vt:lpstr>
      <vt:lpstr>Q1 (Prof. Sanchéz) : ¿Cómo garantizar que se encuentre en este proceso de búsqueda una solución que mejore alguna etapa del proceso del AV1 en un tiempo prudente para el proceso académico? ¿Cómo abordar el hecho que esta solución pueda ser abordada paralelamente por la comunidad descrita anteriormente(Google, Netflix, AMD, ARM, Intel, Nvidia, Microsoft, Mozilla y otros)?</vt:lpstr>
      <vt:lpstr>Q2 (Prof. Sanchéz) : ¿Cómo mitigar el costo computacional que la incorporación de métodos modernos basados en aprendizaje de máquinas supone? ¿Limitar la aplicación a contextos con ancho de banda limitado, generalmente caracterizados también por hardware con capacidad limitada, no es aumentar su debilidad y eliminar una de sus fortalezas?</vt:lpstr>
      <vt:lpstr>Q1 (Prof. Trujillo) : ¿Como abordaría la compresión de video inteligente su proyecto de investigación?</vt:lpstr>
      <vt:lpstr>Q2 (Prof. Trujillo) : ¿Como garantizará en su propuesta la calidad del contenido para que cumpla con las tres funciones básicas (la protección y la prevención, la detección y la recogida de pruebas)?</vt:lpstr>
      <vt:lpstr>Q1 (Prof. Gutierréz) : Sírvase indicar, a partir de referencias a la literatura científica, ¿cuáles son los 3 principales desafíos que presenta específicamente la compresión de video en este contexto?</vt:lpstr>
      <vt:lpstr>Q2 (Prof. Gutierréz) : Sírvase indicar, a partir de la literatura, ¿qué limitantes de dicho codificador se plantean como susceptibles de ser abordadas mediante técnicas de aprendizaje de máquina?</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Andrés Mera Banguero</dc:creator>
  <cp:lastModifiedBy>Microsoft Office User</cp:lastModifiedBy>
  <cp:revision>473</cp:revision>
  <dcterms:created xsi:type="dcterms:W3CDTF">2020-04-28T14:51:51Z</dcterms:created>
  <dcterms:modified xsi:type="dcterms:W3CDTF">2021-02-02T19:06:24Z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2019-12-06T00:00:00Z</vt:filetime>
  </property>
  <property fmtid="{D5CDD505-2E9C-101B-9397-08002B2CF9AE}" pid="3" name="Creator">
    <vt:lpwstr>Microsoft® PowerPoint® para Office 365</vt:lpwstr>
  </property>
  <property fmtid="{D5CDD505-2E9C-101B-9397-08002B2CF9AE}" pid="4" name="LastSaved">
    <vt:filetime>2020-04-28T00:00:00Z</vt:filetime>
  </property>
</Properties>
</file>