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20"/>
  </p:notesMasterIdLst>
  <p:sldIdLst>
    <p:sldId id="256" r:id="rId3"/>
    <p:sldId id="323" r:id="rId4"/>
    <p:sldId id="795" r:id="rId5"/>
    <p:sldId id="813" r:id="rId6"/>
    <p:sldId id="797" r:id="rId7"/>
    <p:sldId id="793" r:id="rId8"/>
    <p:sldId id="796" r:id="rId9"/>
    <p:sldId id="805" r:id="rId10"/>
    <p:sldId id="814" r:id="rId11"/>
    <p:sldId id="817" r:id="rId12"/>
    <p:sldId id="822" r:id="rId13"/>
    <p:sldId id="819" r:id="rId14"/>
    <p:sldId id="820" r:id="rId15"/>
    <p:sldId id="821" r:id="rId16"/>
    <p:sldId id="794" r:id="rId17"/>
    <p:sldId id="802" r:id="rId18"/>
    <p:sldId id="811" r:id="rId19"/>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13129-75BC-9C4A-9089-589EF8011772}">
          <p14:sldIdLst>
            <p14:sldId id="256"/>
            <p14:sldId id="323"/>
            <p14:sldId id="795"/>
            <p14:sldId id="813"/>
            <p14:sldId id="797"/>
            <p14:sldId id="793"/>
            <p14:sldId id="796"/>
            <p14:sldId id="805"/>
            <p14:sldId id="814"/>
            <p14:sldId id="817"/>
            <p14:sldId id="822"/>
            <p14:sldId id="819"/>
            <p14:sldId id="820"/>
            <p14:sldId id="821"/>
            <p14:sldId id="794"/>
            <p14:sldId id="802"/>
            <p14:sldId id="81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AL" initials="U" lastIdx="6" clrIdx="0">
    <p:extLst>
      <p:ext uri="{19B8F6BF-5375-455C-9EA6-DF929625EA0E}">
        <p15:presenceInfo xmlns:p15="http://schemas.microsoft.com/office/powerpoint/2012/main" userId="UN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D07"/>
    <a:srgbClr val="CB0000"/>
    <a:srgbClr val="979797"/>
    <a:srgbClr val="B7B7B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23" autoAdjust="0"/>
    <p:restoredTop sz="92211" autoAdjust="0"/>
  </p:normalViewPr>
  <p:slideViewPr>
    <p:cSldViewPr>
      <p:cViewPr>
        <p:scale>
          <a:sx n="130" d="100"/>
          <a:sy n="130" d="100"/>
        </p:scale>
        <p:origin x="56" y="32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12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carsala/Examen-de-Calificacion-2020/comman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'Comparsion AV1 vs HEVC'!$E$23</c:f>
              <c:strCache>
                <c:ptCount val="1"/>
                <c:pt idx="0">
                  <c:v>HEVC</c:v>
                </c:pt>
              </c:strCache>
            </c:strRef>
          </c:tx>
          <c:spPr>
            <a:gradFill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HEVC'!$E$24:$E$30</c:f>
              <c:numCache>
                <c:formatCode>General</c:formatCode>
                <c:ptCount val="7"/>
                <c:pt idx="0">
                  <c:v>367</c:v>
                </c:pt>
                <c:pt idx="1">
                  <c:v>388</c:v>
                </c:pt>
                <c:pt idx="2">
                  <c:v>249</c:v>
                </c:pt>
                <c:pt idx="3">
                  <c:v>203</c:v>
                </c:pt>
                <c:pt idx="4">
                  <c:v>162</c:v>
                </c:pt>
                <c:pt idx="5">
                  <c:v>11</c:v>
                </c:pt>
                <c:pt idx="6">
                  <c:v>152</c:v>
                </c:pt>
              </c:numCache>
            </c:numRef>
          </c:val>
          <c:extLst>
            <c:ext xmlns:c16="http://schemas.microsoft.com/office/drawing/2014/chart" uri="{C3380CC4-5D6E-409C-BE32-E72D297353CC}">
              <c16:uniqueId val="{00000000-86AB-E644-8821-74AA0014DC69}"/>
            </c:ext>
          </c:extLst>
        </c:ser>
        <c:ser>
          <c:idx val="1"/>
          <c:order val="1"/>
          <c:tx>
            <c:strRef>
              <c:f>'Comparsion AV1 vs HEVC'!$F$23</c:f>
              <c:strCache>
                <c:ptCount val="1"/>
                <c:pt idx="0">
                  <c:v>AV1</c:v>
                </c:pt>
              </c:strCache>
            </c:strRef>
          </c:tx>
          <c:sp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HEVC'!$F$24:$F$30</c:f>
              <c:numCache>
                <c:formatCode>General</c:formatCode>
                <c:ptCount val="7"/>
                <c:pt idx="0">
                  <c:v>15</c:v>
                </c:pt>
                <c:pt idx="1">
                  <c:v>15</c:v>
                </c:pt>
                <c:pt idx="2">
                  <c:v>9</c:v>
                </c:pt>
                <c:pt idx="3">
                  <c:v>11</c:v>
                </c:pt>
                <c:pt idx="4">
                  <c:v>5</c:v>
                </c:pt>
                <c:pt idx="5">
                  <c:v>4</c:v>
                </c:pt>
                <c:pt idx="6">
                  <c:v>6</c:v>
                </c:pt>
              </c:numCache>
            </c:numRef>
          </c:val>
          <c:extLst>
            <c:ext xmlns:c16="http://schemas.microsoft.com/office/drawing/2014/chart" uri="{C3380CC4-5D6E-409C-BE32-E72D297353CC}">
              <c16:uniqueId val="{00000001-86AB-E644-8821-74AA0014DC69}"/>
            </c:ext>
          </c:extLst>
        </c:ser>
        <c:dLbls>
          <c:showLegendKey val="0"/>
          <c:showVal val="0"/>
          <c:showCatName val="0"/>
          <c:showSerName val="0"/>
          <c:showPercent val="0"/>
          <c:showBubbleSize val="0"/>
        </c:dLbls>
        <c:gapWidth val="100"/>
        <c:overlap val="-24"/>
        <c:axId val="1227786287"/>
        <c:axId val="1291021919"/>
      </c:barChart>
      <c:catAx>
        <c:axId val="1227786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91021919"/>
        <c:crossesAt val="0"/>
        <c:auto val="1"/>
        <c:lblAlgn val="ctr"/>
        <c:lblOffset val="100"/>
        <c:noMultiLvlLbl val="0"/>
      </c:catAx>
      <c:valAx>
        <c:axId val="1291021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solidFill>
              <a:schemeClr val="tx1">
                <a:lumMod val="85000"/>
                <a:lumOff val="15000"/>
              </a:schemeClr>
            </a:solid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27786287"/>
        <c:crosses val="autoZero"/>
        <c:crossBetween val="between"/>
        <c:majorUnit val="100"/>
        <c:dispUnits>
          <c:builtInUnit val="hundreds"/>
          <c:dispUnitsLbl>
            <c:spPr>
              <a:noFill/>
              <a:ln>
                <a:noFill/>
              </a:ln>
              <a:effectLst/>
            </c:spPr>
            <c:txPr>
              <a:bodyPr rot="-5400000" spcFirstLastPara="1" vertOverflow="ellipsis" vert="horz" wrap="square" anchor="ctr" anchorCtr="1"/>
              <a:lstStyle/>
              <a:p>
                <a:pPr>
                  <a:defRPr sz="900" b="1" i="0" u="none" strike="noStrike" kern="1200" cap="all" baseline="0">
                    <a:solidFill>
                      <a:schemeClr val="tx1">
                        <a:lumMod val="75000"/>
                        <a:lumOff val="25000"/>
                      </a:schemeClr>
                    </a:solidFill>
                    <a:latin typeface="+mn-lt"/>
                    <a:ea typeface="+mn-ea"/>
                    <a:cs typeface="+mn-cs"/>
                  </a:defRPr>
                </a:pPr>
                <a:endParaRPr lang="en-CO"/>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8FBF2-F9D2-4C83-8AFA-087F24FC0D49}"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s-CO"/>
        </a:p>
      </dgm:t>
    </dgm:pt>
    <dgm:pt modelId="{64D5F252-E714-493C-80CE-10E7E348DF6C}">
      <dgm:prSet phldrT="[Texto]" custT="1"/>
      <dgm:spPr>
        <a:solidFill>
          <a:srgbClr val="C95D07"/>
        </a:solidFill>
        <a:ln>
          <a:noFill/>
        </a:ln>
      </dgm:spPr>
      <dgm:t>
        <a:bodyPr/>
        <a:lstStyle/>
        <a:p>
          <a:pPr algn="ctr"/>
          <a:r>
            <a:rPr lang="es-CO" sz="1800" dirty="0">
              <a:ln>
                <a:noFill/>
              </a:ln>
              <a:solidFill>
                <a:schemeClr val="bg1"/>
              </a:solidFill>
            </a:rPr>
            <a:t>Universidad Autónoma Latinoamericana</a:t>
          </a:r>
          <a:endParaRPr lang="es-ES_tradnl" noProof="0" dirty="0">
            <a:ln>
              <a:noFill/>
            </a:ln>
            <a:solidFill>
              <a:schemeClr val="bg1"/>
            </a:solidFill>
          </a:endParaRPr>
        </a:p>
      </dgm:t>
    </dgm:pt>
    <dgm:pt modelId="{4215FE92-B048-40CD-A556-9E9A08A404E5}" type="parTrans" cxnId="{27C98909-9BB1-41F2-958B-C766927826C3}">
      <dgm:prSet/>
      <dgm:spPr/>
      <dgm:t>
        <a:bodyPr/>
        <a:lstStyle/>
        <a:p>
          <a:endParaRPr lang="es-CO"/>
        </a:p>
      </dgm:t>
    </dgm:pt>
    <dgm:pt modelId="{8F56F12B-9775-4214-9A49-C8304B025254}" type="sibTrans" cxnId="{27C98909-9BB1-41F2-958B-C766927826C3}">
      <dgm:prSet/>
      <dgm:spPr/>
      <dgm:t>
        <a:bodyPr/>
        <a:lstStyle/>
        <a:p>
          <a:endParaRPr lang="es-CO"/>
        </a:p>
      </dgm:t>
    </dgm:pt>
    <dgm:pt modelId="{D9674E1B-92E2-4543-8D2F-37D7CE0E25A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dgm:t>
    </dgm:pt>
    <dgm:pt modelId="{D3AF5233-75CC-4CA4-828F-2682D760D1AA}" type="parTrans" cxnId="{B41B2785-0953-426E-A63F-7CC2FAF30D88}">
      <dgm:prSet/>
      <dgm:spPr/>
      <dgm:t>
        <a:bodyPr/>
        <a:lstStyle/>
        <a:p>
          <a:endParaRPr lang="es-CO"/>
        </a:p>
      </dgm:t>
    </dgm:pt>
    <dgm:pt modelId="{BAD6A59C-6987-4797-8F5D-FC561BEBBC2C}" type="sibTrans" cxnId="{B41B2785-0953-426E-A63F-7CC2FAF30D88}">
      <dgm:prSet/>
      <dgm:spPr/>
      <dgm:t>
        <a:bodyPr/>
        <a:lstStyle/>
        <a:p>
          <a:endParaRPr lang="es-CO"/>
        </a:p>
      </dgm:t>
    </dgm:pt>
    <dgm:pt modelId="{D0AA28F3-E54C-4568-BE66-2B1A35D12CD8}">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dgm:t>
    </dgm:pt>
    <dgm:pt modelId="{9911C84D-8CFE-44D3-8D6F-37CC089F9AF6}" type="parTrans" cxnId="{1F11B685-C304-44CA-ABE2-736E22BDFEAD}">
      <dgm:prSet/>
      <dgm:spPr/>
      <dgm:t>
        <a:bodyPr/>
        <a:lstStyle/>
        <a:p>
          <a:endParaRPr lang="es-CO"/>
        </a:p>
      </dgm:t>
    </dgm:pt>
    <dgm:pt modelId="{87E88823-1AA0-42C2-90F5-0D995D450030}" type="sibTrans" cxnId="{1F11B685-C304-44CA-ABE2-736E22BDFEAD}">
      <dgm:prSet/>
      <dgm:spPr/>
      <dgm:t>
        <a:bodyPr/>
        <a:lstStyle/>
        <a:p>
          <a:endParaRPr lang="es-CO"/>
        </a:p>
      </dgm:t>
    </dgm:pt>
    <dgm:pt modelId="{F201F9E6-03C7-490A-B1C1-1FC80E7CA35B}">
      <dgm:prSet phldrT="[Texto]"/>
      <dgm:spPr>
        <a:solidFill>
          <a:schemeClr val="tx2"/>
        </a:solidFill>
        <a:ln>
          <a:noFill/>
        </a:ln>
      </dgm:spPr>
      <dgm:t>
        <a:bodyPr/>
        <a:lstStyle/>
        <a:p>
          <a:r>
            <a:rPr lang="es-ES_tradnl" noProof="0" dirty="0"/>
            <a:t>Universidad del Magdalena</a:t>
          </a:r>
        </a:p>
      </dgm:t>
    </dgm:pt>
    <dgm:pt modelId="{3212C1F2-2475-4C3E-8747-78EC77A8A789}" type="sibTrans" cxnId="{725CE1D7-7DAC-4D40-8242-4A5A9620ABF5}">
      <dgm:prSet/>
      <dgm:spPr/>
      <dgm:t>
        <a:bodyPr/>
        <a:lstStyle/>
        <a:p>
          <a:endParaRPr lang="es-CO"/>
        </a:p>
      </dgm:t>
    </dgm:pt>
    <dgm:pt modelId="{0A0A921F-5E79-49C3-998D-77E61F4CF042}" type="parTrans" cxnId="{725CE1D7-7DAC-4D40-8242-4A5A9620ABF5}">
      <dgm:prSet/>
      <dgm:spPr/>
      <dgm:t>
        <a:bodyPr/>
        <a:lstStyle/>
        <a:p>
          <a:endParaRPr lang="es-CO"/>
        </a:p>
      </dgm:t>
    </dgm:pt>
    <dgm:pt modelId="{EFE6B990-24BC-4490-8558-2BBF19F504F1}">
      <dgm:prSet phldrT="[Texto]"/>
      <dgm:spPr>
        <a:solidFill>
          <a:srgbClr val="CB0000"/>
        </a:solidFill>
        <a:ln>
          <a:noFill/>
        </a:ln>
      </dgm:spPr>
      <dgm:t>
        <a:bodyPr/>
        <a:lstStyle/>
        <a:p>
          <a:r>
            <a:rPr lang="es-CO" dirty="0"/>
            <a:t>Universidad del Valle</a:t>
          </a:r>
        </a:p>
      </dgm:t>
    </dgm:pt>
    <dgm:pt modelId="{547CD680-B253-4573-AF8C-716E3EC7898C}" type="sibTrans" cxnId="{7C3DD6A7-180A-4B90-BD92-F5C59F94715C}">
      <dgm:prSet/>
      <dgm:spPr/>
      <dgm:t>
        <a:bodyPr/>
        <a:lstStyle/>
        <a:p>
          <a:endParaRPr lang="es-CO"/>
        </a:p>
      </dgm:t>
    </dgm:pt>
    <dgm:pt modelId="{CC2BBD4E-725E-4175-9263-AEC6BFBE0958}" type="parTrans" cxnId="{7C3DD6A7-180A-4B90-BD92-F5C59F94715C}">
      <dgm:prSet/>
      <dgm:spPr/>
      <dgm:t>
        <a:bodyPr/>
        <a:lstStyle/>
        <a:p>
          <a:endParaRPr lang="es-CO"/>
        </a:p>
      </dgm:t>
    </dgm:pt>
    <dgm:pt modelId="{89D5A56E-09D3-7A4D-8C85-C57120EBBF92}">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dgm:t>
    </dgm:pt>
    <dgm:pt modelId="{5932CC71-D31F-4A4D-B7B2-AC9ED6D39BCE}" type="parTrans" cxnId="{BC0236A8-4456-BB44-9F21-155DC444EDAF}">
      <dgm:prSet/>
      <dgm:spPr/>
      <dgm:t>
        <a:bodyPr/>
        <a:lstStyle/>
        <a:p>
          <a:endParaRPr lang="en-US"/>
        </a:p>
      </dgm:t>
    </dgm:pt>
    <dgm:pt modelId="{B76975B3-0FFA-504D-A900-2F2D0197D225}" type="sibTrans" cxnId="{BC0236A8-4456-BB44-9F21-155DC444EDAF}">
      <dgm:prSet/>
      <dgm:spPr/>
      <dgm:t>
        <a:bodyPr/>
        <a:lstStyle/>
        <a:p>
          <a:endParaRPr lang="en-US"/>
        </a:p>
      </dgm:t>
    </dgm:pt>
    <dgm:pt modelId="{0CC43A8B-958A-8941-AEB0-218F6BD33741}">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gm:t>
    </dgm:pt>
    <dgm:pt modelId="{CA147068-447E-3645-B94B-5CAF48A693DB}" type="parTrans" cxnId="{6C081022-8185-874C-BB46-D4D1EE22E692}">
      <dgm:prSet/>
      <dgm:spPr/>
      <dgm:t>
        <a:bodyPr/>
        <a:lstStyle/>
        <a:p>
          <a:endParaRPr lang="en-US"/>
        </a:p>
      </dgm:t>
    </dgm:pt>
    <dgm:pt modelId="{5BFF08CA-473C-B040-8F72-9637D0B9E8CC}" type="sibTrans" cxnId="{6C081022-8185-874C-BB46-D4D1EE22E692}">
      <dgm:prSet/>
      <dgm:spPr/>
      <dgm:t>
        <a:bodyPr/>
        <a:lstStyle/>
        <a:p>
          <a:endParaRPr lang="en-US"/>
        </a:p>
      </dgm:t>
    </dgm:pt>
    <dgm:pt modelId="{A00F7CCA-2D83-644E-9F35-4063D8471543}">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gm:t>
    </dgm:pt>
    <dgm:pt modelId="{F04A4109-10DD-9D4A-8859-734FF5E2A376}" type="parTrans" cxnId="{35259BDD-2200-F546-972D-D6B48B7425CD}">
      <dgm:prSet/>
      <dgm:spPr/>
      <dgm:t>
        <a:bodyPr/>
        <a:lstStyle/>
        <a:p>
          <a:endParaRPr lang="en-US"/>
        </a:p>
      </dgm:t>
    </dgm:pt>
    <dgm:pt modelId="{A9269CBE-FCBA-7A41-A313-D79E172019D6}" type="sibTrans" cxnId="{35259BDD-2200-F546-972D-D6B48B7425CD}">
      <dgm:prSet/>
      <dgm:spPr/>
      <dgm:t>
        <a:bodyPr/>
        <a:lstStyle/>
        <a:p>
          <a:endParaRPr lang="en-US"/>
        </a:p>
      </dgm:t>
    </dgm:pt>
    <dgm:pt modelId="{D7F4DB45-A8BB-7947-85DE-872BAC23F57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Torres</a:t>
          </a:r>
          <a:endParaRPr lang="es-CO" sz="1800" kern="1200" dirty="0">
            <a:solidFill>
              <a:prstClr val="black"/>
            </a:solidFill>
            <a:latin typeface="Ancizar Sans Black"/>
            <a:ea typeface="+mn-ea"/>
            <a:cs typeface="+mn-cs"/>
          </a:endParaRPr>
        </a:p>
      </dgm:t>
    </dgm:pt>
    <dgm:pt modelId="{07FD69D5-270A-E741-BC75-39ADC5AB735D}" type="parTrans" cxnId="{7C57140A-4C9B-FB49-94EA-31DB1E038BE5}">
      <dgm:prSet/>
      <dgm:spPr/>
      <dgm:t>
        <a:bodyPr/>
        <a:lstStyle/>
        <a:p>
          <a:endParaRPr lang="en-US"/>
        </a:p>
      </dgm:t>
    </dgm:pt>
    <dgm:pt modelId="{03A20DCC-059D-AA4D-BF5D-BD2AD28815B1}" type="sibTrans" cxnId="{7C57140A-4C9B-FB49-94EA-31DB1E038BE5}">
      <dgm:prSet/>
      <dgm:spPr/>
      <dgm:t>
        <a:bodyPr/>
        <a:lstStyle/>
        <a:p>
          <a:endParaRPr lang="en-US"/>
        </a:p>
      </dgm:t>
    </dgm:pt>
    <dgm:pt modelId="{2202982C-344E-2D4A-8847-038F2E59E8CE}" type="pres">
      <dgm:prSet presAssocID="{9758FBF2-F9D2-4C83-8AFA-087F24FC0D49}" presName="diagram" presStyleCnt="0">
        <dgm:presLayoutVars>
          <dgm:dir/>
          <dgm:animLvl val="lvl"/>
          <dgm:resizeHandles val="exact"/>
        </dgm:presLayoutVars>
      </dgm:prSet>
      <dgm:spPr/>
    </dgm:pt>
    <dgm:pt modelId="{99A9FBB9-71AC-6847-B0EA-23CE64F47A8F}" type="pres">
      <dgm:prSet presAssocID="{64D5F252-E714-493C-80CE-10E7E348DF6C}" presName="compNode" presStyleCnt="0"/>
      <dgm:spPr/>
    </dgm:pt>
    <dgm:pt modelId="{7C4761CB-CAD5-4D47-9E2C-8205BBA13877}" type="pres">
      <dgm:prSet presAssocID="{64D5F252-E714-493C-80CE-10E7E348DF6C}" presName="childRect" presStyleLbl="bgAcc1" presStyleIdx="0" presStyleCnt="3" custScaleY="42009">
        <dgm:presLayoutVars>
          <dgm:bulletEnabled val="1"/>
        </dgm:presLayoutVars>
      </dgm:prSet>
      <dgm:spPr/>
    </dgm:pt>
    <dgm:pt modelId="{2E62B253-7B77-AD47-B05D-F7314116219B}" type="pres">
      <dgm:prSet presAssocID="{64D5F252-E714-493C-80CE-10E7E348DF6C}" presName="parentText" presStyleLbl="node1" presStyleIdx="0" presStyleCnt="0">
        <dgm:presLayoutVars>
          <dgm:chMax val="0"/>
          <dgm:bulletEnabled val="1"/>
        </dgm:presLayoutVars>
      </dgm:prSet>
      <dgm:spPr/>
    </dgm:pt>
    <dgm:pt modelId="{4F1BE41C-46C6-FC44-94D1-CAC529A1F537}" type="pres">
      <dgm:prSet presAssocID="{64D5F252-E714-493C-80CE-10E7E348DF6C}" presName="parentRect" presStyleLbl="alignNode1" presStyleIdx="0" presStyleCnt="3"/>
      <dgm:spPr/>
    </dgm:pt>
    <dgm:pt modelId="{4A7A99CC-AA7A-2E45-AF1A-EB41F8C5C474}" type="pres">
      <dgm:prSet presAssocID="{64D5F252-E714-493C-80CE-10E7E348DF6C}"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a:solidFill>
            <a:srgbClr val="C95D07">
              <a:alpha val="90000"/>
            </a:srgbClr>
          </a:solidFill>
        </a:ln>
      </dgm:spPr>
    </dgm:pt>
    <dgm:pt modelId="{B7DC5647-7D6D-B44B-85E5-2A7F1B513CE6}" type="pres">
      <dgm:prSet presAssocID="{8F56F12B-9775-4214-9A49-C8304B025254}" presName="sibTrans" presStyleLbl="sibTrans2D1" presStyleIdx="0" presStyleCnt="0"/>
      <dgm:spPr/>
    </dgm:pt>
    <dgm:pt modelId="{7ECFC847-BDBC-9544-9651-5AB679E4011C}" type="pres">
      <dgm:prSet presAssocID="{EFE6B990-24BC-4490-8558-2BBF19F504F1}" presName="compNode" presStyleCnt="0"/>
      <dgm:spPr/>
    </dgm:pt>
    <dgm:pt modelId="{7A963A31-4484-3B48-9145-4C3858861E60}" type="pres">
      <dgm:prSet presAssocID="{EFE6B990-24BC-4490-8558-2BBF19F504F1}" presName="childRect" presStyleLbl="bgAcc1" presStyleIdx="1" presStyleCnt="3" custScaleY="42858">
        <dgm:presLayoutVars>
          <dgm:bulletEnabled val="1"/>
        </dgm:presLayoutVars>
      </dgm:prSet>
      <dgm:spPr/>
    </dgm:pt>
    <dgm:pt modelId="{A8F78DE3-685E-E249-ADD7-EF2FF602088F}" type="pres">
      <dgm:prSet presAssocID="{EFE6B990-24BC-4490-8558-2BBF19F504F1}" presName="parentText" presStyleLbl="node1" presStyleIdx="0" presStyleCnt="0">
        <dgm:presLayoutVars>
          <dgm:chMax val="0"/>
          <dgm:bulletEnabled val="1"/>
        </dgm:presLayoutVars>
      </dgm:prSet>
      <dgm:spPr/>
    </dgm:pt>
    <dgm:pt modelId="{A64D20A8-989B-6440-BD65-F1EA0F833591}" type="pres">
      <dgm:prSet presAssocID="{EFE6B990-24BC-4490-8558-2BBF19F504F1}" presName="parentRect" presStyleLbl="alignNode1" presStyleIdx="1" presStyleCnt="3"/>
      <dgm:spPr/>
    </dgm:pt>
    <dgm:pt modelId="{66E29B40-1BA2-3645-8AE9-355AFEC41956}" type="pres">
      <dgm:prSet presAssocID="{EFE6B990-24BC-4490-8558-2BBF19F504F1}"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a:solidFill>
            <a:srgbClr val="C00000">
              <a:alpha val="90000"/>
            </a:srgbClr>
          </a:solidFill>
        </a:ln>
      </dgm:spPr>
    </dgm:pt>
    <dgm:pt modelId="{518C306B-4647-414E-9173-2D49386B008E}" type="pres">
      <dgm:prSet presAssocID="{547CD680-B253-4573-AF8C-716E3EC7898C}" presName="sibTrans" presStyleLbl="sibTrans2D1" presStyleIdx="0" presStyleCnt="0"/>
      <dgm:spPr/>
    </dgm:pt>
    <dgm:pt modelId="{9156B439-FDC5-944C-A89B-B7888E1D8A02}" type="pres">
      <dgm:prSet presAssocID="{F201F9E6-03C7-490A-B1C1-1FC80E7CA35B}" presName="compNode" presStyleCnt="0"/>
      <dgm:spPr/>
    </dgm:pt>
    <dgm:pt modelId="{029EB5CC-65B2-B94A-B899-65C4C9A59EF1}" type="pres">
      <dgm:prSet presAssocID="{F201F9E6-03C7-490A-B1C1-1FC80E7CA35B}" presName="childRect" presStyleLbl="bgAcc1" presStyleIdx="2" presStyleCnt="3" custScaleY="46053">
        <dgm:presLayoutVars>
          <dgm:bulletEnabled val="1"/>
        </dgm:presLayoutVars>
      </dgm:prSet>
      <dgm:spPr/>
    </dgm:pt>
    <dgm:pt modelId="{5E621329-5617-3C4F-AD81-8FB92885E157}" type="pres">
      <dgm:prSet presAssocID="{F201F9E6-03C7-490A-B1C1-1FC80E7CA35B}" presName="parentText" presStyleLbl="node1" presStyleIdx="0" presStyleCnt="0">
        <dgm:presLayoutVars>
          <dgm:chMax val="0"/>
          <dgm:bulletEnabled val="1"/>
        </dgm:presLayoutVars>
      </dgm:prSet>
      <dgm:spPr/>
    </dgm:pt>
    <dgm:pt modelId="{945F1C3F-58BA-FE45-93CD-5C4E4186A5F0}" type="pres">
      <dgm:prSet presAssocID="{F201F9E6-03C7-490A-B1C1-1FC80E7CA35B}" presName="parentRect" presStyleLbl="alignNode1" presStyleIdx="2" presStyleCnt="3"/>
      <dgm:spPr/>
    </dgm:pt>
    <dgm:pt modelId="{B729B655-548C-1944-9DC5-CC584B85B7F9}" type="pres">
      <dgm:prSet presAssocID="{F201F9E6-03C7-490A-B1C1-1FC80E7CA35B}"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a:solidFill>
            <a:srgbClr val="002060">
              <a:alpha val="90000"/>
            </a:srgbClr>
          </a:solidFill>
        </a:ln>
      </dgm:spPr>
    </dgm:pt>
  </dgm:ptLst>
  <dgm:cxnLst>
    <dgm:cxn modelId="{27C98909-9BB1-41F2-958B-C766927826C3}" srcId="{9758FBF2-F9D2-4C83-8AFA-087F24FC0D49}" destId="{64D5F252-E714-493C-80CE-10E7E348DF6C}" srcOrd="0" destOrd="0" parTransId="{4215FE92-B048-40CD-A556-9E9A08A404E5}" sibTransId="{8F56F12B-9775-4214-9A49-C8304B025254}"/>
    <dgm:cxn modelId="{7C57140A-4C9B-FB49-94EA-31DB1E038BE5}" srcId="{F201F9E6-03C7-490A-B1C1-1FC80E7CA35B}" destId="{D7F4DB45-A8BB-7947-85DE-872BAC23F575}" srcOrd="1" destOrd="0" parTransId="{07FD69D5-270A-E741-BC75-39ADC5AB735D}" sibTransId="{03A20DCC-059D-AA4D-BF5D-BD2AD28815B1}"/>
    <dgm:cxn modelId="{7A03EF0D-6F55-B249-B755-C09643754B74}" type="presOf" srcId="{8F56F12B-9775-4214-9A49-C8304B025254}" destId="{B7DC5647-7D6D-B44B-85E5-2A7F1B513CE6}" srcOrd="0" destOrd="0" presId="urn:microsoft.com/office/officeart/2005/8/layout/bList2"/>
    <dgm:cxn modelId="{68173D1D-732F-0344-9955-F55030783771}" type="presOf" srcId="{F201F9E6-03C7-490A-B1C1-1FC80E7CA35B}" destId="{945F1C3F-58BA-FE45-93CD-5C4E4186A5F0}" srcOrd="1" destOrd="0" presId="urn:microsoft.com/office/officeart/2005/8/layout/bList2"/>
    <dgm:cxn modelId="{6C081022-8185-874C-BB46-D4D1EE22E692}" srcId="{64D5F252-E714-493C-80CE-10E7E348DF6C}" destId="{0CC43A8B-958A-8941-AEB0-218F6BD33741}" srcOrd="1" destOrd="0" parTransId="{CA147068-447E-3645-B94B-5CAF48A693DB}" sibTransId="{5BFF08CA-473C-B040-8F72-9637D0B9E8CC}"/>
    <dgm:cxn modelId="{60D8852A-6EBB-AA46-BB87-5346888ADDC7}" type="presOf" srcId="{EFE6B990-24BC-4490-8558-2BBF19F504F1}" destId="{A64D20A8-989B-6440-BD65-F1EA0F833591}" srcOrd="1" destOrd="0" presId="urn:microsoft.com/office/officeart/2005/8/layout/bList2"/>
    <dgm:cxn modelId="{FF69E83B-C6B3-8640-AD71-CB9444F26414}" type="presOf" srcId="{A00F7CCA-2D83-644E-9F35-4063D8471543}" destId="{7A963A31-4484-3B48-9145-4C3858861E60}" srcOrd="0" destOrd="1" presId="urn:microsoft.com/office/officeart/2005/8/layout/bList2"/>
    <dgm:cxn modelId="{E1E4473C-AC80-554C-9203-37FDE46EA81D}" type="presOf" srcId="{64D5F252-E714-493C-80CE-10E7E348DF6C}" destId="{2E62B253-7B77-AD47-B05D-F7314116219B}" srcOrd="0" destOrd="0" presId="urn:microsoft.com/office/officeart/2005/8/layout/bList2"/>
    <dgm:cxn modelId="{3F9EF54F-A629-9D4B-B057-395AD061D36F}" type="presOf" srcId="{89D5A56E-09D3-7A4D-8C85-C57120EBBF92}" destId="{7C4761CB-CAD5-4D47-9E2C-8205BBA13877}" srcOrd="0" destOrd="0" presId="urn:microsoft.com/office/officeart/2005/8/layout/bList2"/>
    <dgm:cxn modelId="{27F1355D-ADFD-5A46-823F-D0C6560009DE}" type="presOf" srcId="{D0AA28F3-E54C-4568-BE66-2B1A35D12CD8}" destId="{7A963A31-4484-3B48-9145-4C3858861E60}" srcOrd="0" destOrd="0" presId="urn:microsoft.com/office/officeart/2005/8/layout/bList2"/>
    <dgm:cxn modelId="{A848BC6E-A9D2-2440-B42B-87957F7E3042}" type="presOf" srcId="{547CD680-B253-4573-AF8C-716E3EC7898C}" destId="{518C306B-4647-414E-9173-2D49386B008E}" srcOrd="0" destOrd="0" presId="urn:microsoft.com/office/officeart/2005/8/layout/bList2"/>
    <dgm:cxn modelId="{AAB2A976-3C59-6648-810A-A3E181B2EDA3}" type="presOf" srcId="{0CC43A8B-958A-8941-AEB0-218F6BD33741}" destId="{7C4761CB-CAD5-4D47-9E2C-8205BBA13877}" srcOrd="0" destOrd="1" presId="urn:microsoft.com/office/officeart/2005/8/layout/bList2"/>
    <dgm:cxn modelId="{51CD3B7F-1C9E-1B4C-AC79-2C28C3B9DCAF}" type="presOf" srcId="{64D5F252-E714-493C-80CE-10E7E348DF6C}" destId="{4F1BE41C-46C6-FC44-94D1-CAC529A1F537}" srcOrd="1" destOrd="0" presId="urn:microsoft.com/office/officeart/2005/8/layout/bList2"/>
    <dgm:cxn modelId="{B41B2785-0953-426E-A63F-7CC2FAF30D88}" srcId="{F201F9E6-03C7-490A-B1C1-1FC80E7CA35B}" destId="{D9674E1B-92E2-4543-8D2F-37D7CE0E25A5}" srcOrd="0" destOrd="0" parTransId="{D3AF5233-75CC-4CA4-828F-2682D760D1AA}" sibTransId="{BAD6A59C-6987-4797-8F5D-FC561BEBBC2C}"/>
    <dgm:cxn modelId="{1F11B685-C304-44CA-ABE2-736E22BDFEAD}" srcId="{EFE6B990-24BC-4490-8558-2BBF19F504F1}" destId="{D0AA28F3-E54C-4568-BE66-2B1A35D12CD8}" srcOrd="0" destOrd="0" parTransId="{9911C84D-8CFE-44D3-8D6F-37CC089F9AF6}" sibTransId="{87E88823-1AA0-42C2-90F5-0D995D450030}"/>
    <dgm:cxn modelId="{76B7E69A-BB98-A240-960C-B7566E305F41}" type="presOf" srcId="{D9674E1B-92E2-4543-8D2F-37D7CE0E25A5}" destId="{029EB5CC-65B2-B94A-B899-65C4C9A59EF1}" srcOrd="0" destOrd="0" presId="urn:microsoft.com/office/officeart/2005/8/layout/bList2"/>
    <dgm:cxn modelId="{7C3DD6A7-180A-4B90-BD92-F5C59F94715C}" srcId="{9758FBF2-F9D2-4C83-8AFA-087F24FC0D49}" destId="{EFE6B990-24BC-4490-8558-2BBF19F504F1}" srcOrd="1" destOrd="0" parTransId="{CC2BBD4E-725E-4175-9263-AEC6BFBE0958}" sibTransId="{547CD680-B253-4573-AF8C-716E3EC7898C}"/>
    <dgm:cxn modelId="{BC0236A8-4456-BB44-9F21-155DC444EDAF}" srcId="{64D5F252-E714-493C-80CE-10E7E348DF6C}" destId="{89D5A56E-09D3-7A4D-8C85-C57120EBBF92}" srcOrd="0" destOrd="0" parTransId="{5932CC71-D31F-4A4D-B7B2-AC9ED6D39BCE}" sibTransId="{B76975B3-0FFA-504D-A900-2F2D0197D225}"/>
    <dgm:cxn modelId="{04C1FBC2-9827-0148-B5C2-E09068CB07B9}" type="presOf" srcId="{9758FBF2-F9D2-4C83-8AFA-087F24FC0D49}" destId="{2202982C-344E-2D4A-8847-038F2E59E8CE}" srcOrd="0" destOrd="0" presId="urn:microsoft.com/office/officeart/2005/8/layout/bList2"/>
    <dgm:cxn modelId="{1EFB35C3-0239-A043-8782-7C703CB5E33B}" type="presOf" srcId="{EFE6B990-24BC-4490-8558-2BBF19F504F1}" destId="{A8F78DE3-685E-E249-ADD7-EF2FF602088F}" srcOrd="0" destOrd="0" presId="urn:microsoft.com/office/officeart/2005/8/layout/bList2"/>
    <dgm:cxn modelId="{C690D0CD-3722-2948-956B-CCEC52CDB6E7}" type="presOf" srcId="{F201F9E6-03C7-490A-B1C1-1FC80E7CA35B}" destId="{5E621329-5617-3C4F-AD81-8FB92885E157}" srcOrd="0" destOrd="0" presId="urn:microsoft.com/office/officeart/2005/8/layout/bList2"/>
    <dgm:cxn modelId="{381102CF-ABAC-3242-83F6-2CB24F968904}" type="presOf" srcId="{D7F4DB45-A8BB-7947-85DE-872BAC23F575}" destId="{029EB5CC-65B2-B94A-B899-65C4C9A59EF1}" srcOrd="0" destOrd="1" presId="urn:microsoft.com/office/officeart/2005/8/layout/bList2"/>
    <dgm:cxn modelId="{725CE1D7-7DAC-4D40-8242-4A5A9620ABF5}" srcId="{9758FBF2-F9D2-4C83-8AFA-087F24FC0D49}" destId="{F201F9E6-03C7-490A-B1C1-1FC80E7CA35B}" srcOrd="2" destOrd="0" parTransId="{0A0A921F-5E79-49C3-998D-77E61F4CF042}" sibTransId="{3212C1F2-2475-4C3E-8747-78EC77A8A789}"/>
    <dgm:cxn modelId="{35259BDD-2200-F546-972D-D6B48B7425CD}" srcId="{EFE6B990-24BC-4490-8558-2BBF19F504F1}" destId="{A00F7CCA-2D83-644E-9F35-4063D8471543}" srcOrd="1" destOrd="0" parTransId="{F04A4109-10DD-9D4A-8859-734FF5E2A376}" sibTransId="{A9269CBE-FCBA-7A41-A313-D79E172019D6}"/>
    <dgm:cxn modelId="{7B64824E-17EA-1E44-AFD7-59D7371DD229}" type="presParOf" srcId="{2202982C-344E-2D4A-8847-038F2E59E8CE}" destId="{99A9FBB9-71AC-6847-B0EA-23CE64F47A8F}" srcOrd="0" destOrd="0" presId="urn:microsoft.com/office/officeart/2005/8/layout/bList2"/>
    <dgm:cxn modelId="{740E496F-ABC6-324C-B862-0E3AD7EEA63D}" type="presParOf" srcId="{99A9FBB9-71AC-6847-B0EA-23CE64F47A8F}" destId="{7C4761CB-CAD5-4D47-9E2C-8205BBA13877}" srcOrd="0" destOrd="0" presId="urn:microsoft.com/office/officeart/2005/8/layout/bList2"/>
    <dgm:cxn modelId="{711CE151-E09B-7548-9BD4-C04691088F21}" type="presParOf" srcId="{99A9FBB9-71AC-6847-B0EA-23CE64F47A8F}" destId="{2E62B253-7B77-AD47-B05D-F7314116219B}" srcOrd="1" destOrd="0" presId="urn:microsoft.com/office/officeart/2005/8/layout/bList2"/>
    <dgm:cxn modelId="{9679AAFC-7ACF-F247-A3CA-BD63695F1F84}" type="presParOf" srcId="{99A9FBB9-71AC-6847-B0EA-23CE64F47A8F}" destId="{4F1BE41C-46C6-FC44-94D1-CAC529A1F537}" srcOrd="2" destOrd="0" presId="urn:microsoft.com/office/officeart/2005/8/layout/bList2"/>
    <dgm:cxn modelId="{39523CD4-6532-ED4D-9181-810EBAC138E9}" type="presParOf" srcId="{99A9FBB9-71AC-6847-B0EA-23CE64F47A8F}" destId="{4A7A99CC-AA7A-2E45-AF1A-EB41F8C5C474}" srcOrd="3" destOrd="0" presId="urn:microsoft.com/office/officeart/2005/8/layout/bList2"/>
    <dgm:cxn modelId="{CB9C7290-586C-334A-A55F-A846933C6EB9}" type="presParOf" srcId="{2202982C-344E-2D4A-8847-038F2E59E8CE}" destId="{B7DC5647-7D6D-B44B-85E5-2A7F1B513CE6}" srcOrd="1" destOrd="0" presId="urn:microsoft.com/office/officeart/2005/8/layout/bList2"/>
    <dgm:cxn modelId="{B01E25AA-0CDC-C346-AD3A-F178B600CA80}" type="presParOf" srcId="{2202982C-344E-2D4A-8847-038F2E59E8CE}" destId="{7ECFC847-BDBC-9544-9651-5AB679E4011C}" srcOrd="2" destOrd="0" presId="urn:microsoft.com/office/officeart/2005/8/layout/bList2"/>
    <dgm:cxn modelId="{C8132C03-2F27-CE41-B43B-A99C5EF3902D}" type="presParOf" srcId="{7ECFC847-BDBC-9544-9651-5AB679E4011C}" destId="{7A963A31-4484-3B48-9145-4C3858861E60}" srcOrd="0" destOrd="0" presId="urn:microsoft.com/office/officeart/2005/8/layout/bList2"/>
    <dgm:cxn modelId="{DDAE6EF8-7B2B-A242-946F-EED0A703DF00}" type="presParOf" srcId="{7ECFC847-BDBC-9544-9651-5AB679E4011C}" destId="{A8F78DE3-685E-E249-ADD7-EF2FF602088F}" srcOrd="1" destOrd="0" presId="urn:microsoft.com/office/officeart/2005/8/layout/bList2"/>
    <dgm:cxn modelId="{7A325387-4EEF-6E48-8505-C4D77795EE1F}" type="presParOf" srcId="{7ECFC847-BDBC-9544-9651-5AB679E4011C}" destId="{A64D20A8-989B-6440-BD65-F1EA0F833591}" srcOrd="2" destOrd="0" presId="urn:microsoft.com/office/officeart/2005/8/layout/bList2"/>
    <dgm:cxn modelId="{CAD6DFF7-D8E0-1B48-819A-9C17A19BD2D5}" type="presParOf" srcId="{7ECFC847-BDBC-9544-9651-5AB679E4011C}" destId="{66E29B40-1BA2-3645-8AE9-355AFEC41956}" srcOrd="3" destOrd="0" presId="urn:microsoft.com/office/officeart/2005/8/layout/bList2"/>
    <dgm:cxn modelId="{6EAE51D1-DF0A-2543-AA07-22C2715ACF3B}" type="presParOf" srcId="{2202982C-344E-2D4A-8847-038F2E59E8CE}" destId="{518C306B-4647-414E-9173-2D49386B008E}" srcOrd="3" destOrd="0" presId="urn:microsoft.com/office/officeart/2005/8/layout/bList2"/>
    <dgm:cxn modelId="{690AF941-426C-6A44-9B8C-48C7E543F456}" type="presParOf" srcId="{2202982C-344E-2D4A-8847-038F2E59E8CE}" destId="{9156B439-FDC5-944C-A89B-B7888E1D8A02}" srcOrd="4" destOrd="0" presId="urn:microsoft.com/office/officeart/2005/8/layout/bList2"/>
    <dgm:cxn modelId="{291A07D7-974B-2040-BCFF-A34EC84058B1}" type="presParOf" srcId="{9156B439-FDC5-944C-A89B-B7888E1D8A02}" destId="{029EB5CC-65B2-B94A-B899-65C4C9A59EF1}" srcOrd="0" destOrd="0" presId="urn:microsoft.com/office/officeart/2005/8/layout/bList2"/>
    <dgm:cxn modelId="{D9B5819F-D2B2-B447-AF5D-99FFE338F91D}" type="presParOf" srcId="{9156B439-FDC5-944C-A89B-B7888E1D8A02}" destId="{5E621329-5617-3C4F-AD81-8FB92885E157}" srcOrd="1" destOrd="0" presId="urn:microsoft.com/office/officeart/2005/8/layout/bList2"/>
    <dgm:cxn modelId="{FA39DB0C-3631-BF4E-B7B1-1D26374F2B5E}" type="presParOf" srcId="{9156B439-FDC5-944C-A89B-B7888E1D8A02}" destId="{945F1C3F-58BA-FE45-93CD-5C4E4186A5F0}" srcOrd="2" destOrd="0" presId="urn:microsoft.com/office/officeart/2005/8/layout/bList2"/>
    <dgm:cxn modelId="{570B10B2-4205-8A4B-A808-042CB0BA4151}" type="presParOf" srcId="{9156B439-FDC5-944C-A89B-B7888E1D8A02}" destId="{B729B655-548C-1944-9DC5-CC584B85B7F9}"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761CB-CAD5-4D47-9E2C-8205BBA13877}">
      <dsp:nvSpPr>
        <dsp:cNvPr id="0" name=""/>
        <dsp:cNvSpPr/>
      </dsp:nvSpPr>
      <dsp:spPr>
        <a:xfrm>
          <a:off x="5665" y="1091922"/>
          <a:ext cx="2446876" cy="767311"/>
        </a:xfrm>
        <a:prstGeom prst="round2SameRect">
          <a:avLst>
            <a:gd name="adj1" fmla="val 8000"/>
            <a:gd name="adj2" fmla="val 0"/>
          </a:avLst>
        </a:prstGeom>
        <a:solidFill>
          <a:schemeClr val="lt1">
            <a:alpha val="90000"/>
            <a:hueOff val="0"/>
            <a:satOff val="0"/>
            <a:lumOff val="0"/>
            <a:alphaOff val="0"/>
          </a:schemeClr>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sp:txBody>
      <dsp:txXfrm>
        <a:off x="23644" y="1109901"/>
        <a:ext cx="2410918" cy="749332"/>
      </dsp:txXfrm>
    </dsp:sp>
    <dsp:sp modelId="{4F1BE41C-46C6-FC44-94D1-CAC529A1F537}">
      <dsp:nvSpPr>
        <dsp:cNvPr id="0" name=""/>
        <dsp:cNvSpPr/>
      </dsp:nvSpPr>
      <dsp:spPr>
        <a:xfrm>
          <a:off x="5665" y="2388848"/>
          <a:ext cx="2446876" cy="785412"/>
        </a:xfrm>
        <a:prstGeom prst="rect">
          <a:avLst/>
        </a:prstGeom>
        <a:solidFill>
          <a:srgbClr val="C95D0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ctr" defTabSz="800100">
            <a:lnSpc>
              <a:spcPct val="90000"/>
            </a:lnSpc>
            <a:spcBef>
              <a:spcPct val="0"/>
            </a:spcBef>
            <a:spcAft>
              <a:spcPct val="35000"/>
            </a:spcAft>
            <a:buNone/>
          </a:pPr>
          <a:r>
            <a:rPr lang="es-CO" sz="1800" kern="1200" dirty="0">
              <a:ln>
                <a:noFill/>
              </a:ln>
              <a:solidFill>
                <a:schemeClr val="bg1"/>
              </a:solidFill>
            </a:rPr>
            <a:t>Universidad Autónoma Latinoamericana</a:t>
          </a:r>
          <a:endParaRPr lang="es-ES_tradnl" kern="1200" noProof="0" dirty="0">
            <a:ln>
              <a:noFill/>
            </a:ln>
            <a:solidFill>
              <a:schemeClr val="bg1"/>
            </a:solidFill>
          </a:endParaRPr>
        </a:p>
      </dsp:txBody>
      <dsp:txXfrm>
        <a:off x="5665" y="2388848"/>
        <a:ext cx="1723152" cy="785412"/>
      </dsp:txXfrm>
    </dsp:sp>
    <dsp:sp modelId="{4A7A99CC-AA7A-2E45-AF1A-EB41F8C5C474}">
      <dsp:nvSpPr>
        <dsp:cNvPr id="0" name=""/>
        <dsp:cNvSpPr/>
      </dsp:nvSpPr>
      <dsp:spPr>
        <a:xfrm>
          <a:off x="1798035" y="2513604"/>
          <a:ext cx="856406" cy="85640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cap="flat" cmpd="sng" algn="ctr">
          <a:solidFill>
            <a:srgbClr val="C95D07">
              <a:alpha val="90000"/>
            </a:srgbClr>
          </a:solidFill>
          <a:prstDash val="solid"/>
        </a:ln>
        <a:effectLst/>
      </dsp:spPr>
      <dsp:style>
        <a:lnRef idx="2">
          <a:scrgbClr r="0" g="0" b="0"/>
        </a:lnRef>
        <a:fillRef idx="1">
          <a:scrgbClr r="0" g="0" b="0"/>
        </a:fillRef>
        <a:effectRef idx="0">
          <a:scrgbClr r="0" g="0" b="0"/>
        </a:effectRef>
        <a:fontRef idx="minor"/>
      </dsp:style>
    </dsp:sp>
    <dsp:sp modelId="{7A963A31-4484-3B48-9145-4C3858861E60}">
      <dsp:nvSpPr>
        <dsp:cNvPr id="0" name=""/>
        <dsp:cNvSpPr/>
      </dsp:nvSpPr>
      <dsp:spPr>
        <a:xfrm>
          <a:off x="2866611" y="1088045"/>
          <a:ext cx="2446876" cy="782819"/>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sp:txBody>
      <dsp:txXfrm>
        <a:off x="2884953" y="1106387"/>
        <a:ext cx="2410192" cy="764477"/>
      </dsp:txXfrm>
    </dsp:sp>
    <dsp:sp modelId="{A64D20A8-989B-6440-BD65-F1EA0F833591}">
      <dsp:nvSpPr>
        <dsp:cNvPr id="0" name=""/>
        <dsp:cNvSpPr/>
      </dsp:nvSpPr>
      <dsp:spPr>
        <a:xfrm>
          <a:off x="2866611" y="2392725"/>
          <a:ext cx="2446876" cy="785412"/>
        </a:xfrm>
        <a:prstGeom prst="rect">
          <a:avLst/>
        </a:prstGeom>
        <a:solidFill>
          <a:srgbClr val="CB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CO" sz="2100" kern="1200" dirty="0"/>
            <a:t>Universidad del Valle</a:t>
          </a:r>
        </a:p>
      </dsp:txBody>
      <dsp:txXfrm>
        <a:off x="2866611" y="2392725"/>
        <a:ext cx="1723152" cy="785412"/>
      </dsp:txXfrm>
    </dsp:sp>
    <dsp:sp modelId="{66E29B40-1BA2-3645-8AE9-355AFEC41956}">
      <dsp:nvSpPr>
        <dsp:cNvPr id="0" name=""/>
        <dsp:cNvSpPr/>
      </dsp:nvSpPr>
      <dsp:spPr>
        <a:xfrm>
          <a:off x="4658981" y="2517481"/>
          <a:ext cx="856406" cy="85640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cap="flat" cmpd="sng" algn="ctr">
          <a:solidFill>
            <a:srgbClr val="C00000">
              <a:alpha val="90000"/>
            </a:srgbClr>
          </a:solidFill>
          <a:prstDash val="solid"/>
        </a:ln>
        <a:effectLst/>
      </dsp:spPr>
      <dsp:style>
        <a:lnRef idx="2">
          <a:scrgbClr r="0" g="0" b="0"/>
        </a:lnRef>
        <a:fillRef idx="1">
          <a:scrgbClr r="0" g="0" b="0"/>
        </a:fillRef>
        <a:effectRef idx="0">
          <a:scrgbClr r="0" g="0" b="0"/>
        </a:effectRef>
        <a:fontRef idx="minor"/>
      </dsp:style>
    </dsp:sp>
    <dsp:sp modelId="{029EB5CC-65B2-B94A-B899-65C4C9A59EF1}">
      <dsp:nvSpPr>
        <dsp:cNvPr id="0" name=""/>
        <dsp:cNvSpPr/>
      </dsp:nvSpPr>
      <dsp:spPr>
        <a:xfrm>
          <a:off x="5727557" y="1073455"/>
          <a:ext cx="2446876" cy="841177"/>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Torres</a:t>
          </a:r>
          <a:endParaRPr lang="es-CO" sz="1800" kern="1200" dirty="0">
            <a:solidFill>
              <a:prstClr val="black"/>
            </a:solidFill>
            <a:latin typeface="Ancizar Sans Black"/>
            <a:ea typeface="+mn-ea"/>
            <a:cs typeface="+mn-cs"/>
          </a:endParaRPr>
        </a:p>
      </dsp:txBody>
      <dsp:txXfrm>
        <a:off x="5747267" y="1093165"/>
        <a:ext cx="2407456" cy="821467"/>
      </dsp:txXfrm>
    </dsp:sp>
    <dsp:sp modelId="{945F1C3F-58BA-FE45-93CD-5C4E4186A5F0}">
      <dsp:nvSpPr>
        <dsp:cNvPr id="0" name=""/>
        <dsp:cNvSpPr/>
      </dsp:nvSpPr>
      <dsp:spPr>
        <a:xfrm>
          <a:off x="5727557" y="2407314"/>
          <a:ext cx="2446876" cy="785412"/>
        </a:xfrm>
        <a:prstGeom prst="rect">
          <a:avLst/>
        </a:prstGeom>
        <a:solidFill>
          <a:schemeClr val="tx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ES_tradnl" sz="2100" kern="1200" noProof="0" dirty="0"/>
            <a:t>Universidad del Magdalena</a:t>
          </a:r>
        </a:p>
      </dsp:txBody>
      <dsp:txXfrm>
        <a:off x="5727557" y="2407314"/>
        <a:ext cx="1723152" cy="785412"/>
      </dsp:txXfrm>
    </dsp:sp>
    <dsp:sp modelId="{B729B655-548C-1944-9DC5-CC584B85B7F9}">
      <dsp:nvSpPr>
        <dsp:cNvPr id="0" name=""/>
        <dsp:cNvSpPr/>
      </dsp:nvSpPr>
      <dsp:spPr>
        <a:xfrm>
          <a:off x="7519928" y="2532070"/>
          <a:ext cx="856406" cy="85640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F83B2D-B7D5-4A64-ADCE-EA8A3BEA4792}" type="datetimeFigureOut">
              <a:rPr lang="es-ES" smtClean="0"/>
              <a:t>28/1/21</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5C61CF5-E6B6-401D-807F-AAA8FF50D83A}" type="slidenum">
              <a:rPr lang="es-ES" smtClean="0"/>
              <a:t>‹#›</a:t>
            </a:fld>
            <a:endParaRPr lang="es-ES"/>
          </a:p>
        </p:txBody>
      </p:sp>
    </p:spTree>
    <p:extLst>
      <p:ext uri="{BB962C8B-B14F-4D97-AF65-F5344CB8AC3E}">
        <p14:creationId xmlns:p14="http://schemas.microsoft.com/office/powerpoint/2010/main" val="198146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3</a:t>
            </a:fld>
            <a:endParaRPr lang="es-ES"/>
          </a:p>
        </p:txBody>
      </p:sp>
    </p:spTree>
    <p:extLst>
      <p:ext uri="{BB962C8B-B14F-4D97-AF65-F5344CB8AC3E}">
        <p14:creationId xmlns:p14="http://schemas.microsoft.com/office/powerpoint/2010/main" val="67488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partir</a:t>
            </a:r>
            <a:r>
              <a:rPr lang="en-US" dirty="0"/>
              <a:t> del </a:t>
            </a:r>
            <a:r>
              <a:rPr lang="en-US" dirty="0" err="1"/>
              <a:t>título</a:t>
            </a:r>
            <a:r>
              <a:rPr lang="en-US" dirty="0"/>
              <a:t> que </a:t>
            </a:r>
            <a:r>
              <a:rPr lang="en-US" dirty="0" err="1"/>
              <a:t>plantea</a:t>
            </a:r>
            <a:r>
              <a:rPr lang="en-US" dirty="0"/>
              <a:t> </a:t>
            </a:r>
            <a:r>
              <a:rPr lang="en-US" dirty="0" err="1"/>
              <a:t>en</a:t>
            </a:r>
            <a:r>
              <a:rPr lang="en-US" dirty="0"/>
              <a:t> el </a:t>
            </a:r>
            <a:r>
              <a:rPr lang="en-US" dirty="0" err="1"/>
              <a:t>documento</a:t>
            </a:r>
            <a:r>
              <a:rPr lang="en-US" dirty="0"/>
              <a:t> </a:t>
            </a:r>
            <a:r>
              <a:rPr lang="en-US" dirty="0" err="1"/>
              <a:t>remitido</a:t>
            </a:r>
            <a:r>
              <a:rPr lang="en-US" dirty="0"/>
              <a:t>, se indica que el</a:t>
            </a:r>
          </a:p>
          <a:p>
            <a:r>
              <a:rPr lang="en-US" dirty="0" err="1"/>
              <a:t>contexto</a:t>
            </a:r>
            <a:r>
              <a:rPr lang="en-US" dirty="0"/>
              <a:t> de </a:t>
            </a:r>
            <a:r>
              <a:rPr lang="en-US" dirty="0" err="1"/>
              <a:t>su</a:t>
            </a:r>
            <a:r>
              <a:rPr lang="en-US" dirty="0"/>
              <a:t> </a:t>
            </a:r>
            <a:r>
              <a:rPr lang="en-US" dirty="0" err="1"/>
              <a:t>problema</a:t>
            </a:r>
            <a:r>
              <a:rPr lang="en-US" dirty="0"/>
              <a:t> de </a:t>
            </a:r>
            <a:r>
              <a:rPr lang="en-US" dirty="0" err="1"/>
              <a:t>investigación</a:t>
            </a:r>
            <a:r>
              <a:rPr lang="en-US" dirty="0"/>
              <a:t> </a:t>
            </a:r>
            <a:r>
              <a:rPr lang="en-US" dirty="0" err="1"/>
              <a:t>corresponde</a:t>
            </a:r>
            <a:r>
              <a:rPr lang="en-US" dirty="0"/>
              <a:t> a la </a:t>
            </a:r>
            <a:r>
              <a:rPr lang="en-US" dirty="0" err="1"/>
              <a:t>videovigilancia</a:t>
            </a:r>
            <a:endParaRPr lang="en-US" dirty="0"/>
          </a:p>
          <a:p>
            <a:r>
              <a:rPr lang="en-US" dirty="0" err="1"/>
              <a:t>urbana</a:t>
            </a:r>
            <a:r>
              <a:rPr lang="en-US" dirty="0"/>
              <a:t>. </a:t>
            </a:r>
            <a:r>
              <a:rPr lang="en-US" dirty="0" err="1"/>
              <a:t>Sírvase</a:t>
            </a:r>
            <a:r>
              <a:rPr lang="en-US" dirty="0"/>
              <a:t> </a:t>
            </a:r>
            <a:r>
              <a:rPr lang="en-US" dirty="0" err="1"/>
              <a:t>indicar</a:t>
            </a:r>
            <a:r>
              <a:rPr lang="en-US" dirty="0"/>
              <a:t>, a </a:t>
            </a:r>
            <a:r>
              <a:rPr lang="en-US" dirty="0" err="1"/>
              <a:t>partir</a:t>
            </a:r>
            <a:r>
              <a:rPr lang="en-US" dirty="0"/>
              <a:t> de </a:t>
            </a:r>
            <a:r>
              <a:rPr lang="en-US" dirty="0" err="1"/>
              <a:t>referencias</a:t>
            </a:r>
            <a:r>
              <a:rPr lang="en-US" dirty="0"/>
              <a:t> a la </a:t>
            </a:r>
            <a:r>
              <a:rPr lang="en-US" dirty="0" err="1"/>
              <a:t>literatura</a:t>
            </a:r>
            <a:r>
              <a:rPr lang="en-US" dirty="0"/>
              <a:t> </a:t>
            </a:r>
            <a:r>
              <a:rPr lang="en-US" dirty="0" err="1"/>
              <a:t>científica</a:t>
            </a:r>
            <a:r>
              <a:rPr lang="en-US" dirty="0"/>
              <a:t>,</a:t>
            </a:r>
          </a:p>
          <a:p>
            <a:r>
              <a:rPr lang="en-US" dirty="0"/>
              <a:t>¿</a:t>
            </a:r>
            <a:r>
              <a:rPr lang="en-US" dirty="0" err="1"/>
              <a:t>cuáles</a:t>
            </a:r>
            <a:r>
              <a:rPr lang="en-US" dirty="0"/>
              <a:t> son los 3 </a:t>
            </a:r>
            <a:r>
              <a:rPr lang="en-US" dirty="0" err="1"/>
              <a:t>principales</a:t>
            </a:r>
            <a:r>
              <a:rPr lang="en-US" dirty="0"/>
              <a:t> </a:t>
            </a:r>
            <a:r>
              <a:rPr lang="en-US" dirty="0" err="1"/>
              <a:t>desafíos</a:t>
            </a:r>
            <a:r>
              <a:rPr lang="en-US" dirty="0"/>
              <a:t> que </a:t>
            </a:r>
            <a:r>
              <a:rPr lang="en-US" dirty="0" err="1"/>
              <a:t>presenta</a:t>
            </a:r>
            <a:r>
              <a:rPr lang="en-US" dirty="0"/>
              <a:t> </a:t>
            </a:r>
            <a:r>
              <a:rPr lang="en-US" dirty="0" err="1"/>
              <a:t>específicamente</a:t>
            </a:r>
            <a:r>
              <a:rPr lang="en-US" dirty="0"/>
              <a:t> la</a:t>
            </a:r>
          </a:p>
          <a:p>
            <a:r>
              <a:rPr lang="en-US" dirty="0" err="1"/>
              <a:t>compresión</a:t>
            </a:r>
            <a:r>
              <a:rPr lang="en-US" dirty="0"/>
              <a:t> de video </a:t>
            </a:r>
            <a:r>
              <a:rPr lang="en-US" dirty="0" err="1"/>
              <a:t>en</a:t>
            </a:r>
            <a:r>
              <a:rPr lang="en-US" dirty="0"/>
              <a:t> </a:t>
            </a:r>
            <a:r>
              <a:rPr lang="en-US" dirty="0" err="1"/>
              <a:t>este</a:t>
            </a:r>
            <a:r>
              <a:rPr lang="en-US" dirty="0"/>
              <a:t> </a:t>
            </a:r>
            <a:r>
              <a:rPr lang="en-US" dirty="0" err="1"/>
              <a:t>contexto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12</a:t>
            </a:fld>
            <a:endParaRPr lang="es-ES"/>
          </a:p>
        </p:txBody>
      </p:sp>
    </p:spTree>
    <p:extLst>
      <p:ext uri="{BB962C8B-B14F-4D97-AF65-F5344CB8AC3E}">
        <p14:creationId xmlns:p14="http://schemas.microsoft.com/office/powerpoint/2010/main" val="438825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a:t>
            </a:r>
            <a:r>
              <a:rPr lang="en-US" dirty="0"/>
              <a:t> la </a:t>
            </a:r>
            <a:r>
              <a:rPr lang="en-US" dirty="0" err="1"/>
              <a:t>indicación</a:t>
            </a:r>
            <a:r>
              <a:rPr lang="en-US" dirty="0"/>
              <a:t> de </a:t>
            </a:r>
            <a:r>
              <a:rPr lang="en-US" dirty="0" err="1"/>
              <a:t>su</a:t>
            </a:r>
            <a:r>
              <a:rPr lang="en-US" dirty="0"/>
              <a:t> </a:t>
            </a:r>
            <a:r>
              <a:rPr lang="en-US" dirty="0" err="1"/>
              <a:t>propuesta</a:t>
            </a:r>
            <a:r>
              <a:rPr lang="en-US" dirty="0"/>
              <a:t>, se </a:t>
            </a:r>
            <a:r>
              <a:rPr lang="en-US" dirty="0" err="1"/>
              <a:t>plantea</a:t>
            </a:r>
            <a:r>
              <a:rPr lang="en-US" dirty="0"/>
              <a:t> la </a:t>
            </a:r>
            <a:r>
              <a:rPr lang="en-US" dirty="0" err="1"/>
              <a:t>exploración</a:t>
            </a:r>
            <a:r>
              <a:rPr lang="en-US" dirty="0"/>
              <a:t> de </a:t>
            </a:r>
            <a:r>
              <a:rPr lang="en-US" dirty="0" err="1"/>
              <a:t>algoritmos</a:t>
            </a:r>
            <a:endParaRPr lang="en-US" dirty="0"/>
          </a:p>
          <a:p>
            <a:r>
              <a:rPr lang="en-US" dirty="0"/>
              <a:t>de </a:t>
            </a:r>
            <a:r>
              <a:rPr lang="en-US" dirty="0" err="1"/>
              <a:t>aprendizaje</a:t>
            </a:r>
            <a:r>
              <a:rPr lang="en-US" dirty="0"/>
              <a:t> de </a:t>
            </a:r>
            <a:r>
              <a:rPr lang="en-US" dirty="0" err="1"/>
              <a:t>máquina</a:t>
            </a:r>
            <a:r>
              <a:rPr lang="en-US" dirty="0"/>
              <a:t> </a:t>
            </a:r>
            <a:r>
              <a:rPr lang="en-US" dirty="0" err="1"/>
              <a:t>como</a:t>
            </a:r>
            <a:r>
              <a:rPr lang="en-US" dirty="0"/>
              <a:t> </a:t>
            </a:r>
            <a:r>
              <a:rPr lang="en-US" dirty="0" err="1"/>
              <a:t>estrategia</a:t>
            </a:r>
            <a:r>
              <a:rPr lang="en-US" dirty="0"/>
              <a:t> para </a:t>
            </a:r>
            <a:r>
              <a:rPr lang="en-US" dirty="0" err="1"/>
              <a:t>mejorar</a:t>
            </a:r>
            <a:r>
              <a:rPr lang="en-US" dirty="0"/>
              <a:t> la </a:t>
            </a:r>
            <a:r>
              <a:rPr lang="en-US" dirty="0" err="1"/>
              <a:t>operación</a:t>
            </a:r>
            <a:r>
              <a:rPr lang="en-US" dirty="0"/>
              <a:t> de un</a:t>
            </a:r>
          </a:p>
          <a:p>
            <a:r>
              <a:rPr lang="en-US" dirty="0" err="1"/>
              <a:t>codificador</a:t>
            </a:r>
            <a:r>
              <a:rPr lang="en-US" dirty="0"/>
              <a:t> </a:t>
            </a:r>
            <a:r>
              <a:rPr lang="en-US" dirty="0" err="1"/>
              <a:t>referenciado</a:t>
            </a:r>
            <a:r>
              <a:rPr lang="en-US" dirty="0"/>
              <a:t> </a:t>
            </a:r>
            <a:r>
              <a:rPr lang="en-US" dirty="0" err="1"/>
              <a:t>en</a:t>
            </a:r>
            <a:r>
              <a:rPr lang="en-US" dirty="0"/>
              <a:t> la </a:t>
            </a:r>
            <a:r>
              <a:rPr lang="en-US" dirty="0" err="1"/>
              <a:t>literatura</a:t>
            </a:r>
            <a:r>
              <a:rPr lang="en-US" dirty="0"/>
              <a:t>. </a:t>
            </a:r>
            <a:r>
              <a:rPr lang="en-US" dirty="0" err="1"/>
              <a:t>Sírvase</a:t>
            </a:r>
            <a:r>
              <a:rPr lang="en-US" dirty="0"/>
              <a:t> </a:t>
            </a:r>
            <a:r>
              <a:rPr lang="en-US" dirty="0" err="1"/>
              <a:t>indicar</a:t>
            </a:r>
            <a:r>
              <a:rPr lang="en-US" dirty="0"/>
              <a:t>, a </a:t>
            </a:r>
            <a:r>
              <a:rPr lang="en-US" dirty="0" err="1"/>
              <a:t>partir</a:t>
            </a:r>
            <a:r>
              <a:rPr lang="en-US" dirty="0"/>
              <a:t> de la</a:t>
            </a:r>
          </a:p>
          <a:p>
            <a:r>
              <a:rPr lang="en-US" dirty="0" err="1"/>
              <a:t>literatura</a:t>
            </a:r>
            <a:r>
              <a:rPr lang="en-US" dirty="0"/>
              <a:t>, ¿</a:t>
            </a:r>
            <a:r>
              <a:rPr lang="en-US" dirty="0" err="1"/>
              <a:t>qué</a:t>
            </a:r>
            <a:r>
              <a:rPr lang="en-US" dirty="0"/>
              <a:t> </a:t>
            </a:r>
            <a:r>
              <a:rPr lang="en-US" dirty="0" err="1"/>
              <a:t>limitantes</a:t>
            </a:r>
            <a:r>
              <a:rPr lang="en-US" dirty="0"/>
              <a:t> de </a:t>
            </a:r>
            <a:r>
              <a:rPr lang="en-US" dirty="0" err="1"/>
              <a:t>dicho</a:t>
            </a:r>
            <a:r>
              <a:rPr lang="en-US" dirty="0"/>
              <a:t> </a:t>
            </a:r>
            <a:r>
              <a:rPr lang="en-US" dirty="0" err="1"/>
              <a:t>codificador</a:t>
            </a:r>
            <a:r>
              <a:rPr lang="en-US" dirty="0"/>
              <a:t> se </a:t>
            </a:r>
            <a:r>
              <a:rPr lang="en-US" dirty="0" err="1"/>
              <a:t>plantean</a:t>
            </a:r>
            <a:r>
              <a:rPr lang="en-US" dirty="0"/>
              <a:t> </a:t>
            </a:r>
            <a:r>
              <a:rPr lang="en-US" dirty="0" err="1"/>
              <a:t>como</a:t>
            </a:r>
            <a:endParaRPr lang="en-US" dirty="0"/>
          </a:p>
          <a:p>
            <a:r>
              <a:rPr lang="en-US" dirty="0" err="1"/>
              <a:t>susceptibles</a:t>
            </a:r>
            <a:r>
              <a:rPr lang="en-US" dirty="0"/>
              <a:t> de ser </a:t>
            </a:r>
            <a:r>
              <a:rPr lang="en-US" dirty="0" err="1"/>
              <a:t>abordadas</a:t>
            </a:r>
            <a:r>
              <a:rPr lang="en-US" dirty="0"/>
              <a:t> </a:t>
            </a:r>
            <a:r>
              <a:rPr lang="en-US" dirty="0" err="1"/>
              <a:t>mediante</a:t>
            </a:r>
            <a:r>
              <a:rPr lang="en-US" dirty="0"/>
              <a:t> </a:t>
            </a:r>
            <a:r>
              <a:rPr lang="en-US" dirty="0" err="1"/>
              <a:t>técnicas</a:t>
            </a:r>
            <a:r>
              <a:rPr lang="en-US" dirty="0"/>
              <a:t> de </a:t>
            </a:r>
            <a:r>
              <a:rPr lang="en-US" dirty="0" err="1"/>
              <a:t>aprendizaje</a:t>
            </a:r>
            <a:r>
              <a:rPr lang="en-US" dirty="0"/>
              <a:t> de</a:t>
            </a:r>
          </a:p>
          <a:p>
            <a:r>
              <a:rPr lang="en-US" dirty="0" err="1"/>
              <a:t>máquina</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13</a:t>
            </a:fld>
            <a:endParaRPr lang="es-ES"/>
          </a:p>
        </p:txBody>
      </p:sp>
    </p:spTree>
    <p:extLst>
      <p:ext uri="{BB962C8B-B14F-4D97-AF65-F5344CB8AC3E}">
        <p14:creationId xmlns:p14="http://schemas.microsoft.com/office/powerpoint/2010/main" val="123591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14</a:t>
            </a:fld>
            <a:endParaRPr lang="es-ES"/>
          </a:p>
        </p:txBody>
      </p:sp>
    </p:spTree>
    <p:extLst>
      <p:ext uri="{BB962C8B-B14F-4D97-AF65-F5344CB8AC3E}">
        <p14:creationId xmlns:p14="http://schemas.microsoft.com/office/powerpoint/2010/main" val="2322978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15</a:t>
            </a:fld>
            <a:endParaRPr lang="es-ES"/>
          </a:p>
        </p:txBody>
      </p:sp>
    </p:spTree>
    <p:extLst>
      <p:ext uri="{BB962C8B-B14F-4D97-AF65-F5344CB8AC3E}">
        <p14:creationId xmlns:p14="http://schemas.microsoft.com/office/powerpoint/2010/main" val="3267768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16</a:t>
            </a:fld>
            <a:endParaRPr lang="es-ES"/>
          </a:p>
        </p:txBody>
      </p:sp>
    </p:spTree>
    <p:extLst>
      <p:ext uri="{BB962C8B-B14F-4D97-AF65-F5344CB8AC3E}">
        <p14:creationId xmlns:p14="http://schemas.microsoft.com/office/powerpoint/2010/main" val="1647201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17</a:t>
            </a:fld>
            <a:endParaRPr lang="es-ES"/>
          </a:p>
        </p:txBody>
      </p:sp>
    </p:spTree>
    <p:extLst>
      <p:ext uri="{BB962C8B-B14F-4D97-AF65-F5344CB8AC3E}">
        <p14:creationId xmlns:p14="http://schemas.microsoft.com/office/powerpoint/2010/main" val="141832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4</a:t>
            </a:fld>
            <a:endParaRPr lang="es-ES"/>
          </a:p>
        </p:txBody>
      </p:sp>
    </p:spTree>
    <p:extLst>
      <p:ext uri="{BB962C8B-B14F-4D97-AF65-F5344CB8AC3E}">
        <p14:creationId xmlns:p14="http://schemas.microsoft.com/office/powerpoint/2010/main" val="189634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Esta sería para contextualizar al público y explicar un poco de la dinámica de royalties</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5</a:t>
            </a:fld>
            <a:endParaRPr lang="es-ES"/>
          </a:p>
        </p:txBody>
      </p:sp>
    </p:spTree>
    <p:extLst>
      <p:ext uri="{BB962C8B-B14F-4D97-AF65-F5344CB8AC3E}">
        <p14:creationId xmlns:p14="http://schemas.microsoft.com/office/powerpoint/2010/main" val="53974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Falta incluir el ancho de banda promedio del mundo y de Colombia ojalá año tras año</a:t>
            </a:r>
          </a:p>
          <a:p>
            <a:r>
              <a:rPr lang="en-CO" dirty="0"/>
              <a:t>Fatal incluir requermientos de aplicaciones y poner los globos en los años que aparecieron</a:t>
            </a:r>
          </a:p>
          <a:p>
            <a:endParaRPr lang="en-CO" dirty="0"/>
          </a:p>
          <a:p>
            <a:endParaRPr lang="en-CO" dirty="0"/>
          </a:p>
          <a:p>
            <a:r>
              <a:rPr lang="en-CO" dirty="0"/>
              <a:t>La idea aqui es explicar porque seguir trabajando en compresión</a:t>
            </a:r>
          </a:p>
          <a:p>
            <a:endParaRPr lang="en-CO" dirty="0"/>
          </a:p>
          <a:p>
            <a:pPr marL="171450" indent="-171450">
              <a:buFontTx/>
              <a:buChar char="-"/>
            </a:pPr>
            <a:r>
              <a:rPr lang="en-CO" dirty="0"/>
              <a:t>Se ha llegado al límite de optimización?</a:t>
            </a:r>
          </a:p>
          <a:p>
            <a:pPr marL="171450" indent="-171450">
              <a:buFontTx/>
              <a:buChar char="-"/>
            </a:pPr>
            <a:r>
              <a:rPr lang="en-CO" dirty="0"/>
              <a:t>Se han pensado en otras arquitecturas?</a:t>
            </a:r>
          </a:p>
          <a:p>
            <a:pPr marL="171450" indent="-171450">
              <a:buFontTx/>
              <a:buChar char="-"/>
            </a:pPr>
            <a:r>
              <a:rPr lang="en-CO" dirty="0"/>
              <a:t>Que  desafios traerian esas arquitecturas?</a:t>
            </a:r>
          </a:p>
        </p:txBody>
      </p:sp>
      <p:sp>
        <p:nvSpPr>
          <p:cNvPr id="4" name="Slide Number Placeholder 3"/>
          <p:cNvSpPr>
            <a:spLocks noGrp="1"/>
          </p:cNvSpPr>
          <p:nvPr>
            <p:ph type="sldNum" sz="quarter" idx="5"/>
          </p:nvPr>
        </p:nvSpPr>
        <p:spPr/>
        <p:txBody>
          <a:bodyPr/>
          <a:lstStyle/>
          <a:p>
            <a:fld id="{25C61CF5-E6B6-401D-807F-AAA8FF50D83A}" type="slidenum">
              <a:rPr lang="es-ES" smtClean="0"/>
              <a:t>6</a:t>
            </a:fld>
            <a:endParaRPr lang="es-ES"/>
          </a:p>
        </p:txBody>
      </p:sp>
    </p:spTree>
    <p:extLst>
      <p:ext uri="{BB962C8B-B14F-4D97-AF65-F5344CB8AC3E}">
        <p14:creationId xmlns:p14="http://schemas.microsoft.com/office/powerpoint/2010/main" val="245601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7</a:t>
            </a:fld>
            <a:endParaRPr lang="es-ES"/>
          </a:p>
        </p:txBody>
      </p:sp>
    </p:spTree>
    <p:extLst>
      <p:ext uri="{BB962C8B-B14F-4D97-AF65-F5344CB8AC3E}">
        <p14:creationId xmlns:p14="http://schemas.microsoft.com/office/powerpoint/2010/main" val="210346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documento</a:t>
            </a:r>
            <a:r>
              <a:rPr lang="en-US" dirty="0"/>
              <a:t> </a:t>
            </a:r>
            <a:r>
              <a:rPr lang="en-US" dirty="0" err="1"/>
              <a:t>enviado</a:t>
            </a:r>
            <a:r>
              <a:rPr lang="en-US" dirty="0"/>
              <a:t> </a:t>
            </a:r>
            <a:r>
              <a:rPr lang="en-US" dirty="0" err="1"/>
              <a:t>presenta</a:t>
            </a:r>
            <a:r>
              <a:rPr lang="en-US" dirty="0"/>
              <a:t> </a:t>
            </a:r>
            <a:r>
              <a:rPr lang="en-US" dirty="0" err="1"/>
              <a:t>algunas</a:t>
            </a:r>
            <a:r>
              <a:rPr lang="en-US" dirty="0"/>
              <a:t> </a:t>
            </a:r>
            <a:r>
              <a:rPr lang="en-US" dirty="0" err="1"/>
              <a:t>debilidades</a:t>
            </a:r>
            <a:r>
              <a:rPr lang="en-US" dirty="0"/>
              <a:t>. No </a:t>
            </a:r>
            <a:r>
              <a:rPr lang="en-US" dirty="0" err="1"/>
              <a:t>permite</a:t>
            </a:r>
            <a:r>
              <a:rPr lang="en-US" dirty="0"/>
              <a:t> </a:t>
            </a:r>
            <a:r>
              <a:rPr lang="en-US" dirty="0" err="1"/>
              <a:t>determinar</a:t>
            </a:r>
            <a:r>
              <a:rPr lang="en-US" dirty="0"/>
              <a:t> </a:t>
            </a:r>
            <a:r>
              <a:rPr lang="en-US" dirty="0" err="1"/>
              <a:t>cuál</a:t>
            </a:r>
            <a:endParaRPr lang="en-US" dirty="0"/>
          </a:p>
          <a:p>
            <a:r>
              <a:rPr lang="en-US" dirty="0"/>
              <a:t>es el </a:t>
            </a:r>
            <a:r>
              <a:rPr lang="en-US" dirty="0" err="1"/>
              <a:t>problema</a:t>
            </a:r>
            <a:r>
              <a:rPr lang="en-US" dirty="0"/>
              <a:t> que el </a:t>
            </a:r>
            <a:r>
              <a:rPr lang="en-US" dirty="0" err="1"/>
              <a:t>estudiante</a:t>
            </a:r>
            <a:r>
              <a:rPr lang="en-US" dirty="0"/>
              <a:t> </a:t>
            </a:r>
            <a:r>
              <a:rPr lang="en-US" dirty="0" err="1"/>
              <a:t>abordará</a:t>
            </a:r>
            <a:r>
              <a:rPr lang="en-US" dirty="0"/>
              <a:t> </a:t>
            </a:r>
            <a:r>
              <a:rPr lang="en-US" dirty="0" err="1"/>
              <a:t>en</a:t>
            </a:r>
            <a:r>
              <a:rPr lang="en-US" dirty="0"/>
              <a:t> el </a:t>
            </a:r>
            <a:r>
              <a:rPr lang="en-US" dirty="0" err="1"/>
              <a:t>desarrollo</a:t>
            </a:r>
            <a:r>
              <a:rPr lang="en-US" dirty="0"/>
              <a:t> de </a:t>
            </a:r>
            <a:r>
              <a:rPr lang="en-US" dirty="0" err="1"/>
              <a:t>su</a:t>
            </a:r>
            <a:r>
              <a:rPr lang="en-US" dirty="0"/>
              <a:t> </a:t>
            </a:r>
            <a:r>
              <a:rPr lang="en-US" dirty="0" err="1"/>
              <a:t>trabajo</a:t>
            </a:r>
            <a:r>
              <a:rPr lang="en-US" dirty="0"/>
              <a:t>. Es </a:t>
            </a:r>
            <a:r>
              <a:rPr lang="en-US" dirty="0" err="1"/>
              <a:t>decir</a:t>
            </a:r>
            <a:r>
              <a:rPr lang="en-US" dirty="0"/>
              <a:t>,</a:t>
            </a:r>
          </a:p>
          <a:p>
            <a:r>
              <a:rPr lang="en-US" dirty="0"/>
              <a:t>no basta con </a:t>
            </a:r>
            <a:r>
              <a:rPr lang="en-US" dirty="0" err="1"/>
              <a:t>especificar</a:t>
            </a:r>
            <a:r>
              <a:rPr lang="en-US" dirty="0"/>
              <a:t> la </a:t>
            </a:r>
            <a:r>
              <a:rPr lang="en-US" dirty="0" err="1"/>
              <a:t>intención</a:t>
            </a:r>
            <a:r>
              <a:rPr lang="en-US" dirty="0"/>
              <a:t> de </a:t>
            </a:r>
            <a:r>
              <a:rPr lang="en-US" dirty="0" err="1"/>
              <a:t>mejorar</a:t>
            </a:r>
            <a:r>
              <a:rPr lang="en-US" dirty="0"/>
              <a:t> “(...) los </a:t>
            </a:r>
            <a:r>
              <a:rPr lang="en-US" dirty="0" err="1"/>
              <a:t>algoritmos</a:t>
            </a:r>
            <a:r>
              <a:rPr lang="en-US" dirty="0"/>
              <a:t> que </a:t>
            </a:r>
            <a:r>
              <a:rPr lang="en-US" dirty="0" err="1"/>
              <a:t>hacen</a:t>
            </a:r>
            <a:endParaRPr lang="en-US" dirty="0"/>
          </a:p>
          <a:p>
            <a:r>
              <a:rPr lang="en-US" dirty="0" err="1"/>
              <a:t>parte</a:t>
            </a:r>
            <a:r>
              <a:rPr lang="en-US" dirty="0"/>
              <a:t> del </a:t>
            </a:r>
            <a:r>
              <a:rPr lang="en-US" dirty="0" err="1"/>
              <a:t>codificador</a:t>
            </a:r>
            <a:r>
              <a:rPr lang="en-US" dirty="0"/>
              <a:t> AV1”, </a:t>
            </a:r>
            <a:r>
              <a:rPr lang="en-US" dirty="0" err="1"/>
              <a:t>pues</a:t>
            </a:r>
            <a:r>
              <a:rPr lang="en-US" dirty="0"/>
              <a:t> dentro de la </a:t>
            </a:r>
            <a:r>
              <a:rPr lang="en-US" dirty="0" err="1"/>
              <a:t>arquitectura</a:t>
            </a:r>
            <a:r>
              <a:rPr lang="en-US" dirty="0"/>
              <a:t> de </a:t>
            </a:r>
            <a:r>
              <a:rPr lang="en-US" dirty="0" err="1"/>
              <a:t>éste</a:t>
            </a:r>
            <a:r>
              <a:rPr lang="en-US" dirty="0"/>
              <a:t> </a:t>
            </a:r>
            <a:r>
              <a:rPr lang="en-US" dirty="0" err="1"/>
              <a:t>existen</a:t>
            </a:r>
            <a:r>
              <a:rPr lang="en-US" dirty="0"/>
              <a:t> </a:t>
            </a:r>
            <a:r>
              <a:rPr lang="en-US" dirty="0" err="1"/>
              <a:t>procesos</a:t>
            </a:r>
            <a:endParaRPr lang="en-US" dirty="0"/>
          </a:p>
          <a:p>
            <a:r>
              <a:rPr lang="en-US" dirty="0"/>
              <a:t>de </a:t>
            </a:r>
            <a:r>
              <a:rPr lang="en-US" dirty="0" err="1"/>
              <a:t>naturaleza</a:t>
            </a:r>
            <a:r>
              <a:rPr lang="en-US" dirty="0"/>
              <a:t> </a:t>
            </a:r>
            <a:r>
              <a:rPr lang="en-US" dirty="0" err="1"/>
              <a:t>computacionalmente</a:t>
            </a:r>
            <a:r>
              <a:rPr lang="en-US" dirty="0"/>
              <a:t> </a:t>
            </a:r>
            <a:r>
              <a:rPr lang="en-US" dirty="0" err="1"/>
              <a:t>diferentes</a:t>
            </a:r>
            <a:r>
              <a:rPr lang="en-US" dirty="0"/>
              <a:t> [1][2], que </a:t>
            </a:r>
            <a:r>
              <a:rPr lang="en-US" dirty="0" err="1"/>
              <a:t>han</a:t>
            </a:r>
            <a:r>
              <a:rPr lang="en-US" dirty="0"/>
              <a:t> </a:t>
            </a:r>
            <a:r>
              <a:rPr lang="en-US" dirty="0" err="1"/>
              <a:t>sido</a:t>
            </a:r>
            <a:r>
              <a:rPr lang="en-US" dirty="0"/>
              <a:t> </a:t>
            </a:r>
            <a:r>
              <a:rPr lang="en-US" dirty="0" err="1"/>
              <a:t>abordados</a:t>
            </a:r>
            <a:r>
              <a:rPr lang="en-US" dirty="0"/>
              <a:t> por</a:t>
            </a:r>
          </a:p>
          <a:p>
            <a:r>
              <a:rPr lang="en-US" dirty="0"/>
              <a:t>la </a:t>
            </a:r>
            <a:r>
              <a:rPr lang="en-US" dirty="0" err="1"/>
              <a:t>comunidad</a:t>
            </a:r>
            <a:r>
              <a:rPr lang="en-US" dirty="0"/>
              <a:t> con </a:t>
            </a:r>
            <a:r>
              <a:rPr lang="en-US" dirty="0" err="1"/>
              <a:t>diferentes</a:t>
            </a:r>
            <a:r>
              <a:rPr lang="en-US" dirty="0"/>
              <a:t> </a:t>
            </a:r>
            <a:r>
              <a:rPr lang="en-US" dirty="0" err="1"/>
              <a:t>enfoques</a:t>
            </a:r>
            <a:r>
              <a:rPr lang="en-US" dirty="0"/>
              <a:t>; </a:t>
            </a:r>
            <a:r>
              <a:rPr lang="en-US" dirty="0" err="1"/>
              <a:t>Transformación</a:t>
            </a:r>
            <a:r>
              <a:rPr lang="en-US" dirty="0"/>
              <a:t>, </a:t>
            </a:r>
            <a:r>
              <a:rPr lang="en-US" dirty="0" err="1"/>
              <a:t>Particionamiento</a:t>
            </a:r>
            <a:r>
              <a:rPr lang="en-US" dirty="0"/>
              <a:t> [3],</a:t>
            </a:r>
          </a:p>
          <a:p>
            <a:r>
              <a:rPr lang="en-US" dirty="0" err="1"/>
              <a:t>Cuantificación</a:t>
            </a:r>
            <a:r>
              <a:rPr lang="en-US" dirty="0"/>
              <a:t>, </a:t>
            </a:r>
            <a:r>
              <a:rPr lang="en-US" dirty="0" err="1"/>
              <a:t>Predicción</a:t>
            </a:r>
            <a:r>
              <a:rPr lang="en-US" dirty="0"/>
              <a:t> (inter e intra frames) [4][5], </a:t>
            </a:r>
            <a:r>
              <a:rPr lang="en-US" dirty="0" err="1"/>
              <a:t>Síntesis</a:t>
            </a:r>
            <a:r>
              <a:rPr lang="en-US" dirty="0"/>
              <a:t>, entre </a:t>
            </a:r>
            <a:r>
              <a:rPr lang="en-US" dirty="0" err="1"/>
              <a:t>otros</a:t>
            </a:r>
            <a:r>
              <a:rPr lang="en-US" dirty="0"/>
              <a:t>. Por lo</a:t>
            </a:r>
          </a:p>
          <a:p>
            <a:r>
              <a:rPr lang="en-US" dirty="0"/>
              <a:t>que </a:t>
            </a:r>
            <a:r>
              <a:rPr lang="en-US" dirty="0" err="1"/>
              <a:t>pensar</a:t>
            </a:r>
            <a:r>
              <a:rPr lang="en-US" dirty="0"/>
              <a:t> que es </a:t>
            </a:r>
            <a:r>
              <a:rPr lang="en-US" dirty="0" err="1"/>
              <a:t>indistinto</a:t>
            </a:r>
            <a:r>
              <a:rPr lang="en-US" dirty="0"/>
              <a:t> </a:t>
            </a:r>
            <a:r>
              <a:rPr lang="en-US" dirty="0" err="1"/>
              <a:t>abordar</a:t>
            </a:r>
            <a:r>
              <a:rPr lang="en-US" dirty="0"/>
              <a:t> </a:t>
            </a:r>
            <a:r>
              <a:rPr lang="en-US" dirty="0" err="1"/>
              <a:t>cualquier</a:t>
            </a:r>
            <a:r>
              <a:rPr lang="en-US" dirty="0"/>
              <a:t> </a:t>
            </a:r>
            <a:r>
              <a:rPr lang="en-US" dirty="0" err="1"/>
              <a:t>proceso</a:t>
            </a:r>
            <a:r>
              <a:rPr lang="en-US" dirty="0"/>
              <a:t> </a:t>
            </a:r>
            <a:r>
              <a:rPr lang="en-US" dirty="0" err="1"/>
              <a:t>puede</a:t>
            </a:r>
            <a:r>
              <a:rPr lang="en-US" dirty="0"/>
              <a:t> </a:t>
            </a:r>
            <a:r>
              <a:rPr lang="en-US" dirty="0" err="1"/>
              <a:t>resultar</a:t>
            </a:r>
            <a:r>
              <a:rPr lang="en-US" dirty="0"/>
              <a:t> </a:t>
            </a:r>
            <a:r>
              <a:rPr lang="en-US" dirty="0" err="1"/>
              <a:t>en</a:t>
            </a:r>
            <a:endParaRPr lang="en-US" dirty="0"/>
          </a:p>
          <a:p>
            <a:r>
              <a:rPr lang="en-US" dirty="0" err="1"/>
              <a:t>dificultades</a:t>
            </a:r>
            <a:r>
              <a:rPr lang="en-US" dirty="0"/>
              <a:t> </a:t>
            </a:r>
            <a:r>
              <a:rPr lang="en-US" dirty="0" err="1"/>
              <a:t>en</a:t>
            </a:r>
            <a:r>
              <a:rPr lang="en-US" dirty="0"/>
              <a:t> el </a:t>
            </a:r>
            <a:r>
              <a:rPr lang="en-US" dirty="0" err="1"/>
              <a:t>desarrollo</a:t>
            </a:r>
            <a:r>
              <a:rPr lang="en-US" dirty="0"/>
              <a:t> del </a:t>
            </a:r>
            <a:r>
              <a:rPr lang="en-US" dirty="0" err="1"/>
              <a:t>trabajo</a:t>
            </a:r>
            <a:r>
              <a:rPr lang="en-US" dirty="0"/>
              <a:t> doctoral.</a:t>
            </a:r>
          </a:p>
          <a:p>
            <a:r>
              <a:rPr lang="en-US" dirty="0"/>
              <a:t>Si la </a:t>
            </a:r>
            <a:r>
              <a:rPr lang="en-US" dirty="0" err="1"/>
              <a:t>intención</a:t>
            </a:r>
            <a:r>
              <a:rPr lang="en-US" dirty="0"/>
              <a:t> es </a:t>
            </a:r>
            <a:r>
              <a:rPr lang="en-US" dirty="0" err="1"/>
              <a:t>mostrar</a:t>
            </a:r>
            <a:r>
              <a:rPr lang="en-US" dirty="0"/>
              <a:t> una </a:t>
            </a:r>
            <a:r>
              <a:rPr lang="en-US" dirty="0" err="1"/>
              <a:t>problemática</a:t>
            </a:r>
            <a:r>
              <a:rPr lang="en-US" dirty="0"/>
              <a:t> general de </a:t>
            </a:r>
            <a:r>
              <a:rPr lang="en-US" dirty="0" err="1"/>
              <a:t>posible</a:t>
            </a:r>
            <a:r>
              <a:rPr lang="en-US" dirty="0"/>
              <a:t> </a:t>
            </a:r>
            <a:r>
              <a:rPr lang="en-US" dirty="0" err="1"/>
              <a:t>exploración</a:t>
            </a:r>
            <a:r>
              <a:rPr lang="en-US" dirty="0"/>
              <a:t> de</a:t>
            </a:r>
          </a:p>
          <a:p>
            <a:r>
              <a:rPr lang="en-US" dirty="0" err="1"/>
              <a:t>problemas</a:t>
            </a:r>
            <a:r>
              <a:rPr lang="en-US" dirty="0"/>
              <a:t> de </a:t>
            </a:r>
            <a:r>
              <a:rPr lang="en-US" dirty="0" err="1"/>
              <a:t>investigación</a:t>
            </a:r>
            <a:r>
              <a:rPr lang="en-US" dirty="0"/>
              <a:t>, el </a:t>
            </a:r>
            <a:r>
              <a:rPr lang="en-US" dirty="0" err="1"/>
              <a:t>documento</a:t>
            </a:r>
            <a:r>
              <a:rPr lang="en-US" dirty="0"/>
              <a:t> es </a:t>
            </a:r>
            <a:r>
              <a:rPr lang="en-US" dirty="0" err="1"/>
              <a:t>débil</a:t>
            </a:r>
            <a:r>
              <a:rPr lang="en-US" dirty="0"/>
              <a:t> </a:t>
            </a:r>
            <a:r>
              <a:rPr lang="en-US" dirty="0" err="1"/>
              <a:t>en</a:t>
            </a:r>
            <a:r>
              <a:rPr lang="en-US" dirty="0"/>
              <a:t> </a:t>
            </a:r>
            <a:r>
              <a:rPr lang="en-US" dirty="0" err="1"/>
              <a:t>describir</a:t>
            </a:r>
            <a:r>
              <a:rPr lang="en-US" dirty="0"/>
              <a:t> un </a:t>
            </a:r>
            <a:r>
              <a:rPr lang="en-US" dirty="0" err="1"/>
              <a:t>estado</a:t>
            </a:r>
            <a:r>
              <a:rPr lang="en-US" dirty="0"/>
              <a:t> del </a:t>
            </a:r>
            <a:r>
              <a:rPr lang="en-US" dirty="0" err="1"/>
              <a:t>arte</a:t>
            </a:r>
            <a:endParaRPr lang="en-US" dirty="0"/>
          </a:p>
          <a:p>
            <a:r>
              <a:rPr lang="en-US" dirty="0" err="1"/>
              <a:t>soportado</a:t>
            </a:r>
            <a:r>
              <a:rPr lang="en-US" dirty="0"/>
              <a:t>, que </a:t>
            </a:r>
            <a:r>
              <a:rPr lang="en-US" dirty="0" err="1"/>
              <a:t>evidencie</a:t>
            </a:r>
            <a:r>
              <a:rPr lang="en-US" dirty="0"/>
              <a:t> </a:t>
            </a:r>
            <a:r>
              <a:rPr lang="en-US" dirty="0" err="1"/>
              <a:t>esta</a:t>
            </a:r>
            <a:r>
              <a:rPr lang="en-US" dirty="0"/>
              <a:t> </a:t>
            </a:r>
            <a:r>
              <a:rPr lang="en-US" dirty="0" err="1"/>
              <a:t>necesidad</a:t>
            </a:r>
            <a:r>
              <a:rPr lang="en-US" dirty="0"/>
              <a:t> e </a:t>
            </a:r>
            <a:r>
              <a:rPr lang="en-US" dirty="0" err="1"/>
              <a:t>interés</a:t>
            </a:r>
            <a:r>
              <a:rPr lang="en-US" dirty="0"/>
              <a:t> para la </a:t>
            </a:r>
            <a:r>
              <a:rPr lang="en-US" dirty="0" err="1"/>
              <a:t>comunidad</a:t>
            </a:r>
            <a:r>
              <a:rPr lang="en-US" dirty="0"/>
              <a:t> y que </a:t>
            </a:r>
            <a:r>
              <a:rPr lang="en-US" dirty="0" err="1"/>
              <a:t>permita</a:t>
            </a:r>
            <a:endParaRPr lang="en-US" dirty="0"/>
          </a:p>
          <a:p>
            <a:r>
              <a:rPr lang="en-US" dirty="0" err="1"/>
              <a:t>evidenciar</a:t>
            </a:r>
            <a:r>
              <a:rPr lang="en-US" dirty="0"/>
              <a:t> que el </a:t>
            </a:r>
            <a:r>
              <a:rPr lang="en-US" dirty="0" err="1"/>
              <a:t>estudiante</a:t>
            </a:r>
            <a:r>
              <a:rPr lang="en-US" dirty="0"/>
              <a:t> lo </a:t>
            </a:r>
            <a:r>
              <a:rPr lang="en-US" dirty="0" err="1"/>
              <a:t>conoce</a:t>
            </a:r>
            <a:r>
              <a:rPr lang="en-US" dirty="0"/>
              <a:t> para </a:t>
            </a:r>
            <a:r>
              <a:rPr lang="en-US" dirty="0" err="1"/>
              <a:t>evitar</a:t>
            </a:r>
            <a:r>
              <a:rPr lang="en-US" dirty="0"/>
              <a:t> </a:t>
            </a:r>
            <a:r>
              <a:rPr lang="en-US" dirty="0" err="1"/>
              <a:t>construir</a:t>
            </a:r>
            <a:r>
              <a:rPr lang="en-US" dirty="0"/>
              <a:t> una </a:t>
            </a:r>
            <a:r>
              <a:rPr lang="en-US" dirty="0" err="1"/>
              <a:t>hipótesis</a:t>
            </a:r>
            <a:r>
              <a:rPr lang="en-US" dirty="0"/>
              <a:t> de</a:t>
            </a:r>
          </a:p>
          <a:p>
            <a:r>
              <a:rPr lang="en-US" dirty="0" err="1"/>
              <a:t>solución</a:t>
            </a:r>
            <a:r>
              <a:rPr lang="en-US" dirty="0"/>
              <a:t> que la </a:t>
            </a:r>
            <a:r>
              <a:rPr lang="en-US" dirty="0" err="1"/>
              <a:t>comunidad</a:t>
            </a:r>
            <a:r>
              <a:rPr lang="en-US" dirty="0"/>
              <a:t> </a:t>
            </a:r>
            <a:r>
              <a:rPr lang="en-US" dirty="0" err="1"/>
              <a:t>ya</a:t>
            </a:r>
            <a:r>
              <a:rPr lang="en-US" dirty="0"/>
              <a:t> ha </a:t>
            </a:r>
            <a:r>
              <a:rPr lang="en-US" dirty="0" err="1"/>
              <a:t>abordado</a:t>
            </a:r>
            <a:r>
              <a:rPr lang="en-US" dirty="0"/>
              <a:t>. Si bien se </a:t>
            </a:r>
            <a:r>
              <a:rPr lang="en-US" dirty="0" err="1"/>
              <a:t>puede</a:t>
            </a:r>
            <a:r>
              <a:rPr lang="en-US" dirty="0"/>
              <a:t> </a:t>
            </a:r>
            <a:r>
              <a:rPr lang="en-US" dirty="0" err="1"/>
              <a:t>inferir</a:t>
            </a:r>
            <a:r>
              <a:rPr lang="en-US" dirty="0"/>
              <a:t> que el </a:t>
            </a:r>
            <a:r>
              <a:rPr lang="en-US" dirty="0" err="1"/>
              <a:t>hecho</a:t>
            </a:r>
            <a:endParaRPr lang="en-US" dirty="0"/>
          </a:p>
          <a:p>
            <a:r>
              <a:rPr lang="en-US" dirty="0"/>
              <a:t>de ser libre de </a:t>
            </a:r>
            <a:r>
              <a:rPr lang="en-US" dirty="0" err="1"/>
              <a:t>regalías</a:t>
            </a:r>
            <a:r>
              <a:rPr lang="en-US" dirty="0"/>
              <a:t> </a:t>
            </a:r>
            <a:r>
              <a:rPr lang="en-US" dirty="0" err="1"/>
              <a:t>constituye</a:t>
            </a:r>
            <a:r>
              <a:rPr lang="en-US" dirty="0"/>
              <a:t> un factor </a:t>
            </a:r>
            <a:r>
              <a:rPr lang="en-US" dirty="0" err="1"/>
              <a:t>importante</a:t>
            </a:r>
            <a:r>
              <a:rPr lang="en-US" dirty="0"/>
              <a:t> para la </a:t>
            </a:r>
            <a:r>
              <a:rPr lang="en-US" dirty="0" err="1"/>
              <a:t>industria</a:t>
            </a:r>
            <a:r>
              <a:rPr lang="en-US" dirty="0"/>
              <a:t>, </a:t>
            </a:r>
            <a:r>
              <a:rPr lang="en-US" dirty="0" err="1"/>
              <a:t>desde</a:t>
            </a:r>
            <a:r>
              <a:rPr lang="en-US" dirty="0"/>
              <a:t> la</a:t>
            </a:r>
          </a:p>
          <a:p>
            <a:r>
              <a:rPr lang="en-US" dirty="0" err="1"/>
              <a:t>perspectiva</a:t>
            </a:r>
            <a:r>
              <a:rPr lang="en-US" dirty="0"/>
              <a:t> </a:t>
            </a:r>
            <a:r>
              <a:rPr lang="en-US" dirty="0" err="1"/>
              <a:t>académica</a:t>
            </a:r>
            <a:r>
              <a:rPr lang="en-US" dirty="0"/>
              <a:t>, </a:t>
            </a:r>
            <a:r>
              <a:rPr lang="en-US" dirty="0" err="1"/>
              <a:t>estos</a:t>
            </a:r>
            <a:r>
              <a:rPr lang="en-US" dirty="0"/>
              <a:t> </a:t>
            </a:r>
            <a:r>
              <a:rPr lang="en-US" dirty="0" err="1"/>
              <a:t>aspectos</a:t>
            </a:r>
            <a:r>
              <a:rPr lang="en-US" dirty="0"/>
              <a:t> </a:t>
            </a:r>
            <a:r>
              <a:rPr lang="en-US" dirty="0" err="1"/>
              <a:t>deben</a:t>
            </a:r>
            <a:r>
              <a:rPr lang="en-US" dirty="0"/>
              <a:t> </a:t>
            </a:r>
            <a:r>
              <a:rPr lang="en-US" dirty="0" err="1"/>
              <a:t>estar</a:t>
            </a:r>
            <a:r>
              <a:rPr lang="en-US" dirty="0"/>
              <a:t> </a:t>
            </a:r>
            <a:r>
              <a:rPr lang="en-US" dirty="0" err="1"/>
              <a:t>sustentados</a:t>
            </a:r>
            <a:r>
              <a:rPr lang="en-US" dirty="0"/>
              <a:t> </a:t>
            </a:r>
            <a:r>
              <a:rPr lang="en-US" dirty="0" err="1"/>
              <a:t>claramente</a:t>
            </a:r>
            <a:r>
              <a:rPr lang="en-US" dirty="0"/>
              <a:t>.</a:t>
            </a:r>
          </a:p>
          <a:p>
            <a:r>
              <a:rPr lang="en-US" dirty="0"/>
              <a:t>Pregunta1: La </a:t>
            </a:r>
            <a:r>
              <a:rPr lang="en-US" dirty="0" err="1"/>
              <a:t>hipótesis</a:t>
            </a:r>
            <a:r>
              <a:rPr lang="en-US" dirty="0"/>
              <a:t> de </a:t>
            </a:r>
            <a:r>
              <a:rPr lang="en-US" dirty="0" err="1"/>
              <a:t>trabajo</a:t>
            </a:r>
            <a:r>
              <a:rPr lang="en-US" dirty="0"/>
              <a:t> se centra </a:t>
            </a:r>
            <a:r>
              <a:rPr lang="en-US" dirty="0" err="1"/>
              <a:t>en</a:t>
            </a:r>
            <a:r>
              <a:rPr lang="en-US" dirty="0"/>
              <a:t> “(...) </a:t>
            </a:r>
            <a:r>
              <a:rPr lang="en-US" dirty="0" err="1"/>
              <a:t>explorar</a:t>
            </a:r>
            <a:r>
              <a:rPr lang="en-US" dirty="0"/>
              <a:t> </a:t>
            </a:r>
            <a:r>
              <a:rPr lang="en-US" dirty="0" err="1"/>
              <a:t>técnicas</a:t>
            </a:r>
            <a:r>
              <a:rPr lang="en-US" dirty="0"/>
              <a:t> </a:t>
            </a:r>
            <a:r>
              <a:rPr lang="en-US" dirty="0" err="1"/>
              <a:t>basadas</a:t>
            </a:r>
            <a:r>
              <a:rPr lang="en-US" dirty="0"/>
              <a:t> </a:t>
            </a:r>
            <a:r>
              <a:rPr lang="en-US" dirty="0" err="1"/>
              <a:t>en</a:t>
            </a:r>
            <a:endParaRPr lang="en-US" dirty="0"/>
          </a:p>
          <a:p>
            <a:r>
              <a:rPr lang="en-US" dirty="0"/>
              <a:t>el </a:t>
            </a:r>
            <a:r>
              <a:rPr lang="en-US" dirty="0" err="1"/>
              <a:t>uso</a:t>
            </a:r>
            <a:r>
              <a:rPr lang="en-US" dirty="0"/>
              <a:t> de </a:t>
            </a:r>
            <a:r>
              <a:rPr lang="en-US" dirty="0" err="1"/>
              <a:t>aprendizaje</a:t>
            </a:r>
            <a:r>
              <a:rPr lang="en-US" dirty="0"/>
              <a:t> de </a:t>
            </a:r>
            <a:r>
              <a:rPr lang="en-US" dirty="0" err="1"/>
              <a:t>máquinas</a:t>
            </a:r>
            <a:r>
              <a:rPr lang="en-US" dirty="0"/>
              <a:t> </a:t>
            </a:r>
            <a:r>
              <a:rPr lang="en-US" dirty="0" err="1"/>
              <a:t>como</a:t>
            </a:r>
            <a:r>
              <a:rPr lang="en-US" dirty="0"/>
              <a:t> </a:t>
            </a:r>
            <a:r>
              <a:rPr lang="en-US" dirty="0" err="1"/>
              <a:t>posible</a:t>
            </a:r>
            <a:r>
              <a:rPr lang="en-US" dirty="0"/>
              <a:t> </a:t>
            </a:r>
            <a:r>
              <a:rPr lang="en-US" dirty="0" err="1"/>
              <a:t>mejora</a:t>
            </a:r>
            <a:r>
              <a:rPr lang="en-US" dirty="0"/>
              <a:t> de los </a:t>
            </a:r>
            <a:r>
              <a:rPr lang="en-US" dirty="0" err="1"/>
              <a:t>algoritmos</a:t>
            </a:r>
            <a:r>
              <a:rPr lang="en-US" dirty="0"/>
              <a:t> que</a:t>
            </a:r>
          </a:p>
          <a:p>
            <a:r>
              <a:rPr lang="en-US" dirty="0" err="1"/>
              <a:t>hacen</a:t>
            </a:r>
            <a:r>
              <a:rPr lang="en-US" dirty="0"/>
              <a:t> </a:t>
            </a:r>
            <a:r>
              <a:rPr lang="en-US" dirty="0" err="1"/>
              <a:t>parte</a:t>
            </a:r>
            <a:r>
              <a:rPr lang="en-US" dirty="0"/>
              <a:t> del </a:t>
            </a:r>
            <a:r>
              <a:rPr lang="en-US" dirty="0" err="1"/>
              <a:t>codificador</a:t>
            </a:r>
            <a:r>
              <a:rPr lang="en-US" dirty="0"/>
              <a:t> (...)” que </a:t>
            </a:r>
            <a:r>
              <a:rPr lang="en-US" dirty="0" err="1"/>
              <a:t>será</a:t>
            </a:r>
            <a:r>
              <a:rPr lang="en-US" dirty="0"/>
              <a:t> </a:t>
            </a:r>
            <a:r>
              <a:rPr lang="en-US" dirty="0" err="1"/>
              <a:t>abordado</a:t>
            </a:r>
            <a:r>
              <a:rPr lang="en-US" dirty="0"/>
              <a:t> </a:t>
            </a:r>
            <a:r>
              <a:rPr lang="en-US" dirty="0" err="1"/>
              <a:t>metodológicamente</a:t>
            </a:r>
            <a:r>
              <a:rPr lang="en-US" dirty="0"/>
              <a:t> </a:t>
            </a:r>
            <a:r>
              <a:rPr lang="en-US" dirty="0" err="1"/>
              <a:t>mediante</a:t>
            </a:r>
            <a:r>
              <a:rPr lang="en-US" dirty="0"/>
              <a:t>:</a:t>
            </a:r>
          </a:p>
          <a:p>
            <a:r>
              <a:rPr lang="en-US" dirty="0"/>
              <a:t>La </a:t>
            </a:r>
            <a:r>
              <a:rPr lang="en-US" dirty="0" err="1"/>
              <a:t>identificación</a:t>
            </a:r>
            <a:r>
              <a:rPr lang="en-US" dirty="0"/>
              <a:t> de </a:t>
            </a:r>
            <a:r>
              <a:rPr lang="en-US" dirty="0" err="1"/>
              <a:t>componentes</a:t>
            </a:r>
            <a:r>
              <a:rPr lang="en-US" dirty="0"/>
              <a:t> del </a:t>
            </a:r>
            <a:r>
              <a:rPr lang="en-US" dirty="0" err="1"/>
              <a:t>decodificador</a:t>
            </a:r>
            <a:r>
              <a:rPr lang="en-US" dirty="0"/>
              <a:t> que “(...) </a:t>
            </a:r>
            <a:r>
              <a:rPr lang="en-US" dirty="0" err="1"/>
              <a:t>añaden</a:t>
            </a:r>
            <a:r>
              <a:rPr lang="en-US" dirty="0"/>
              <a:t> un mayor </a:t>
            </a:r>
            <a:r>
              <a:rPr lang="en-US" dirty="0" err="1"/>
              <a:t>nivel</a:t>
            </a:r>
            <a:endParaRPr lang="en-US" dirty="0"/>
          </a:p>
          <a:p>
            <a:r>
              <a:rPr lang="en-US" dirty="0"/>
              <a:t>de </a:t>
            </a:r>
            <a:r>
              <a:rPr lang="en-US" dirty="0" err="1"/>
              <a:t>complejidad</a:t>
            </a:r>
            <a:r>
              <a:rPr lang="en-US" dirty="0"/>
              <a:t> y </a:t>
            </a:r>
            <a:r>
              <a:rPr lang="en-US" dirty="0" err="1"/>
              <a:t>tiempo</a:t>
            </a:r>
            <a:r>
              <a:rPr lang="en-US" dirty="0"/>
              <a:t> de </a:t>
            </a:r>
            <a:r>
              <a:rPr lang="en-US" dirty="0" err="1"/>
              <a:t>procesamiento</a:t>
            </a:r>
            <a:r>
              <a:rPr lang="en-US" dirty="0"/>
              <a:t> (...)”, para </a:t>
            </a:r>
            <a:r>
              <a:rPr lang="en-US" dirty="0" err="1"/>
              <a:t>probar</a:t>
            </a:r>
            <a:r>
              <a:rPr lang="en-US" dirty="0"/>
              <a:t>, </a:t>
            </a:r>
            <a:r>
              <a:rPr lang="en-US" dirty="0" err="1"/>
              <a:t>en</a:t>
            </a:r>
            <a:r>
              <a:rPr lang="en-US" dirty="0"/>
              <a:t> </a:t>
            </a:r>
            <a:r>
              <a:rPr lang="en-US" dirty="0" err="1"/>
              <a:t>estos</a:t>
            </a:r>
            <a:r>
              <a:rPr lang="en-US" dirty="0"/>
              <a:t>, </a:t>
            </a:r>
            <a:r>
              <a:rPr lang="en-US" dirty="0" err="1"/>
              <a:t>diferentes</a:t>
            </a:r>
            <a:endParaRPr lang="en-US" dirty="0"/>
          </a:p>
          <a:p>
            <a:endParaRPr lang="en-US" dirty="0"/>
          </a:p>
          <a:p>
            <a:r>
              <a:rPr lang="en-US" dirty="0" err="1"/>
              <a:t>algoritmos</a:t>
            </a:r>
            <a:r>
              <a:rPr lang="en-US" dirty="0"/>
              <a:t> de </a:t>
            </a:r>
            <a:r>
              <a:rPr lang="en-US" dirty="0" err="1"/>
              <a:t>aprendizaje</a:t>
            </a:r>
            <a:r>
              <a:rPr lang="en-US" dirty="0"/>
              <a:t> de </a:t>
            </a:r>
            <a:r>
              <a:rPr lang="en-US" dirty="0" err="1"/>
              <a:t>máquinas</a:t>
            </a:r>
            <a:r>
              <a:rPr lang="en-US" dirty="0"/>
              <a:t> que “(...) </a:t>
            </a:r>
            <a:r>
              <a:rPr lang="en-US" dirty="0" err="1"/>
              <a:t>pueden</a:t>
            </a:r>
            <a:r>
              <a:rPr lang="en-US" dirty="0"/>
              <a:t> </a:t>
            </a:r>
            <a:r>
              <a:rPr lang="en-US" dirty="0" err="1"/>
              <a:t>enriquecer</a:t>
            </a:r>
            <a:r>
              <a:rPr lang="en-US" dirty="0"/>
              <a:t> el </a:t>
            </a:r>
            <a:r>
              <a:rPr lang="en-US" dirty="0" err="1"/>
              <a:t>desempeño</a:t>
            </a:r>
            <a:endParaRPr lang="en-US" dirty="0"/>
          </a:p>
          <a:p>
            <a:r>
              <a:rPr lang="en-US" dirty="0"/>
              <a:t>de AV1(...)”. Bajo </a:t>
            </a:r>
            <a:r>
              <a:rPr lang="en-US" dirty="0" err="1"/>
              <a:t>este</a:t>
            </a:r>
            <a:r>
              <a:rPr lang="en-US" dirty="0"/>
              <a:t> </a:t>
            </a:r>
            <a:r>
              <a:rPr lang="en-US" dirty="0" err="1"/>
              <a:t>enfoque</a:t>
            </a:r>
            <a:r>
              <a:rPr lang="en-US" dirty="0"/>
              <a:t> </a:t>
            </a:r>
            <a:r>
              <a:rPr lang="en-US" dirty="0" err="1"/>
              <a:t>exploratorio</a:t>
            </a:r>
            <a:r>
              <a:rPr lang="en-US" dirty="0"/>
              <a:t> y </a:t>
            </a:r>
            <a:r>
              <a:rPr lang="en-US" dirty="0" err="1"/>
              <a:t>considerando</a:t>
            </a:r>
            <a:r>
              <a:rPr lang="en-US" dirty="0"/>
              <a:t> que las </a:t>
            </a:r>
            <a:r>
              <a:rPr lang="en-US" dirty="0" err="1"/>
              <a:t>tesis</a:t>
            </a:r>
            <a:r>
              <a:rPr lang="en-US" dirty="0"/>
              <a:t> de</a:t>
            </a:r>
          </a:p>
          <a:p>
            <a:r>
              <a:rPr lang="en-US" dirty="0" err="1"/>
              <a:t>doctorado</a:t>
            </a:r>
            <a:r>
              <a:rPr lang="en-US" dirty="0"/>
              <a:t> </a:t>
            </a:r>
            <a:r>
              <a:rPr lang="en-US" dirty="0" err="1"/>
              <a:t>deben</a:t>
            </a:r>
            <a:r>
              <a:rPr lang="en-US" dirty="0"/>
              <a:t> </a:t>
            </a:r>
            <a:r>
              <a:rPr lang="en-US" dirty="0" err="1"/>
              <a:t>aportar</a:t>
            </a:r>
            <a:r>
              <a:rPr lang="en-US" dirty="0"/>
              <a:t> </a:t>
            </a:r>
            <a:r>
              <a:rPr lang="en-US" dirty="0" err="1"/>
              <a:t>conocimiento</a:t>
            </a:r>
            <a:r>
              <a:rPr lang="en-US" dirty="0"/>
              <a:t> a la </a:t>
            </a:r>
            <a:r>
              <a:rPr lang="en-US" dirty="0" err="1"/>
              <a:t>comunidad</a:t>
            </a:r>
            <a:r>
              <a:rPr lang="en-US" dirty="0"/>
              <a:t> </a:t>
            </a:r>
            <a:r>
              <a:rPr lang="en-US" dirty="0" err="1"/>
              <a:t>relacionada</a:t>
            </a:r>
            <a:r>
              <a:rPr lang="en-US" dirty="0"/>
              <a:t>, </a:t>
            </a:r>
            <a:r>
              <a:rPr lang="en-US" dirty="0" err="1"/>
              <a:t>sumado</a:t>
            </a:r>
            <a:r>
              <a:rPr lang="en-US" dirty="0"/>
              <a:t> al</a:t>
            </a:r>
          </a:p>
          <a:p>
            <a:r>
              <a:rPr lang="en-US" dirty="0" err="1"/>
              <a:t>hecho</a:t>
            </a:r>
            <a:r>
              <a:rPr lang="en-US" dirty="0"/>
              <a:t> que AV1 es un </a:t>
            </a:r>
            <a:r>
              <a:rPr lang="en-US" dirty="0" err="1"/>
              <a:t>codificador</a:t>
            </a:r>
            <a:r>
              <a:rPr lang="en-US" dirty="0"/>
              <a:t> de </a:t>
            </a:r>
            <a:r>
              <a:rPr lang="en-US" dirty="0" err="1"/>
              <a:t>código</a:t>
            </a:r>
            <a:r>
              <a:rPr lang="en-US" dirty="0"/>
              <a:t> </a:t>
            </a:r>
            <a:r>
              <a:rPr lang="en-US" dirty="0" err="1"/>
              <a:t>abierto</a:t>
            </a:r>
            <a:r>
              <a:rPr lang="en-US" dirty="0"/>
              <a:t> </a:t>
            </a:r>
            <a:r>
              <a:rPr lang="en-US" dirty="0" err="1"/>
              <a:t>desarrollado</a:t>
            </a:r>
            <a:r>
              <a:rPr lang="en-US" dirty="0"/>
              <a:t> por </a:t>
            </a:r>
            <a:r>
              <a:rPr lang="en-US" dirty="0" err="1"/>
              <a:t>AOMedia</a:t>
            </a:r>
            <a:endParaRPr lang="en-US" dirty="0"/>
          </a:p>
          <a:p>
            <a:r>
              <a:rPr lang="en-US" dirty="0"/>
              <a:t>group, y que </a:t>
            </a:r>
            <a:r>
              <a:rPr lang="en-US" dirty="0" err="1"/>
              <a:t>este</a:t>
            </a:r>
            <a:r>
              <a:rPr lang="en-US" dirty="0"/>
              <a:t> </a:t>
            </a:r>
            <a:r>
              <a:rPr lang="en-US" dirty="0" err="1"/>
              <a:t>grupo</a:t>
            </a:r>
            <a:r>
              <a:rPr lang="en-US" dirty="0"/>
              <a:t> </a:t>
            </a:r>
            <a:r>
              <a:rPr lang="en-US" dirty="0" err="1"/>
              <a:t>está</a:t>
            </a:r>
            <a:r>
              <a:rPr lang="en-US" dirty="0"/>
              <a:t> </a:t>
            </a:r>
            <a:r>
              <a:rPr lang="en-US" dirty="0" err="1"/>
              <a:t>compuesto</a:t>
            </a:r>
            <a:r>
              <a:rPr lang="en-US" dirty="0"/>
              <a:t> por </a:t>
            </a:r>
            <a:r>
              <a:rPr lang="en-US" dirty="0" err="1"/>
              <a:t>empresas</a:t>
            </a:r>
            <a:r>
              <a:rPr lang="en-US" dirty="0"/>
              <a:t> de </a:t>
            </a:r>
            <a:r>
              <a:rPr lang="en-US" dirty="0" err="1"/>
              <a:t>alta</a:t>
            </a:r>
            <a:r>
              <a:rPr lang="en-US" dirty="0"/>
              <a:t> </a:t>
            </a:r>
            <a:r>
              <a:rPr lang="en-US" dirty="0" err="1"/>
              <a:t>tecnología</a:t>
            </a:r>
            <a:r>
              <a:rPr lang="en-US" dirty="0"/>
              <a:t> </a:t>
            </a:r>
            <a:r>
              <a:rPr lang="en-US" dirty="0" err="1"/>
              <a:t>como</a:t>
            </a:r>
            <a:endParaRPr lang="en-US" dirty="0"/>
          </a:p>
          <a:p>
            <a:r>
              <a:rPr lang="en-US" dirty="0"/>
              <a:t>Google, Netflix, AMD, ARM, Intel, Nvidia, Microsoft, Mozilla y </a:t>
            </a:r>
            <a:r>
              <a:rPr lang="en-US" dirty="0" err="1"/>
              <a:t>otros</a:t>
            </a:r>
            <a:r>
              <a:rPr lang="en-US" dirty="0"/>
              <a:t> [4][6]. </a:t>
            </a:r>
            <a:r>
              <a:rPr lang="en-US" dirty="0" err="1"/>
              <a:t>En</a:t>
            </a:r>
            <a:r>
              <a:rPr lang="en-US" dirty="0"/>
              <a:t> </a:t>
            </a:r>
            <a:r>
              <a:rPr lang="en-US" dirty="0" err="1"/>
              <a:t>este</a:t>
            </a:r>
            <a:endParaRPr lang="en-US" dirty="0"/>
          </a:p>
          <a:p>
            <a:r>
              <a:rPr lang="en-US" dirty="0" err="1"/>
              <a:t>contexto</a:t>
            </a:r>
            <a:r>
              <a:rPr lang="en-US" dirty="0"/>
              <a:t>:</a:t>
            </a:r>
          </a:p>
          <a:p>
            <a:r>
              <a:rPr lang="en-US" dirty="0"/>
              <a:t>¿</a:t>
            </a:r>
            <a:r>
              <a:rPr lang="en-US" dirty="0" err="1"/>
              <a:t>Cómo</a:t>
            </a:r>
            <a:r>
              <a:rPr lang="en-US" dirty="0"/>
              <a:t> </a:t>
            </a:r>
            <a:r>
              <a:rPr lang="en-US" dirty="0" err="1"/>
              <a:t>garantizar</a:t>
            </a:r>
            <a:r>
              <a:rPr lang="en-US" dirty="0"/>
              <a:t> que se </a:t>
            </a:r>
            <a:r>
              <a:rPr lang="en-US" dirty="0" err="1"/>
              <a:t>encuentre</a:t>
            </a:r>
            <a:r>
              <a:rPr lang="en-US" dirty="0"/>
              <a:t> </a:t>
            </a:r>
            <a:r>
              <a:rPr lang="en-US" dirty="0" err="1"/>
              <a:t>en</a:t>
            </a:r>
            <a:r>
              <a:rPr lang="en-US" dirty="0"/>
              <a:t> </a:t>
            </a:r>
            <a:r>
              <a:rPr lang="en-US" dirty="0" err="1"/>
              <a:t>este</a:t>
            </a:r>
            <a:r>
              <a:rPr lang="en-US" dirty="0"/>
              <a:t> </a:t>
            </a:r>
            <a:r>
              <a:rPr lang="en-US" dirty="0" err="1"/>
              <a:t>proceso</a:t>
            </a:r>
            <a:r>
              <a:rPr lang="en-US" dirty="0"/>
              <a:t> de </a:t>
            </a:r>
            <a:r>
              <a:rPr lang="en-US" dirty="0" err="1"/>
              <a:t>búsqueda</a:t>
            </a:r>
            <a:r>
              <a:rPr lang="en-US" dirty="0"/>
              <a:t> una </a:t>
            </a:r>
            <a:r>
              <a:rPr lang="en-US" dirty="0" err="1"/>
              <a:t>solución</a:t>
            </a:r>
            <a:r>
              <a:rPr lang="en-US" dirty="0"/>
              <a:t> que</a:t>
            </a:r>
          </a:p>
          <a:p>
            <a:r>
              <a:rPr lang="en-US" dirty="0" err="1"/>
              <a:t>mejore</a:t>
            </a:r>
            <a:r>
              <a:rPr lang="en-US" dirty="0"/>
              <a:t> </a:t>
            </a:r>
            <a:r>
              <a:rPr lang="en-US" dirty="0" err="1"/>
              <a:t>alguna</a:t>
            </a:r>
            <a:r>
              <a:rPr lang="en-US" dirty="0"/>
              <a:t> </a:t>
            </a:r>
            <a:r>
              <a:rPr lang="en-US" dirty="0" err="1"/>
              <a:t>etapa</a:t>
            </a:r>
            <a:r>
              <a:rPr lang="en-US" dirty="0"/>
              <a:t> del </a:t>
            </a:r>
            <a:r>
              <a:rPr lang="en-US" dirty="0" err="1"/>
              <a:t>proceso</a:t>
            </a:r>
            <a:r>
              <a:rPr lang="en-US" dirty="0"/>
              <a:t> del AV1 </a:t>
            </a:r>
            <a:r>
              <a:rPr lang="en-US" dirty="0" err="1"/>
              <a:t>en</a:t>
            </a:r>
            <a:r>
              <a:rPr lang="en-US" dirty="0"/>
              <a:t> un </a:t>
            </a:r>
            <a:r>
              <a:rPr lang="en-US" dirty="0" err="1"/>
              <a:t>tiempo</a:t>
            </a:r>
            <a:r>
              <a:rPr lang="en-US" dirty="0"/>
              <a:t> </a:t>
            </a:r>
            <a:r>
              <a:rPr lang="en-US" dirty="0" err="1"/>
              <a:t>prudente</a:t>
            </a:r>
            <a:r>
              <a:rPr lang="en-US" dirty="0"/>
              <a:t> para el </a:t>
            </a:r>
            <a:r>
              <a:rPr lang="en-US" dirty="0" err="1"/>
              <a:t>proceso</a:t>
            </a:r>
            <a:endParaRPr lang="en-US" dirty="0"/>
          </a:p>
          <a:p>
            <a:r>
              <a:rPr lang="en-US" dirty="0" err="1"/>
              <a:t>académico</a:t>
            </a:r>
            <a:r>
              <a:rPr lang="en-US" dirty="0"/>
              <a:t>? ¿</a:t>
            </a:r>
            <a:r>
              <a:rPr lang="en-US" dirty="0" err="1"/>
              <a:t>Cómo</a:t>
            </a:r>
            <a:r>
              <a:rPr lang="en-US" dirty="0"/>
              <a:t> </a:t>
            </a:r>
            <a:r>
              <a:rPr lang="en-US" dirty="0" err="1"/>
              <a:t>abordar</a:t>
            </a:r>
            <a:r>
              <a:rPr lang="en-US" dirty="0"/>
              <a:t> el </a:t>
            </a:r>
            <a:r>
              <a:rPr lang="en-US" dirty="0" err="1"/>
              <a:t>hecho</a:t>
            </a:r>
            <a:r>
              <a:rPr lang="en-US" dirty="0"/>
              <a:t> que </a:t>
            </a:r>
            <a:r>
              <a:rPr lang="en-US" dirty="0" err="1"/>
              <a:t>esta</a:t>
            </a:r>
            <a:r>
              <a:rPr lang="en-US" dirty="0"/>
              <a:t> </a:t>
            </a:r>
            <a:r>
              <a:rPr lang="en-US" dirty="0" err="1"/>
              <a:t>solución</a:t>
            </a:r>
            <a:r>
              <a:rPr lang="en-US" dirty="0"/>
              <a:t> </a:t>
            </a:r>
            <a:r>
              <a:rPr lang="en-US" dirty="0" err="1"/>
              <a:t>pueda</a:t>
            </a:r>
            <a:r>
              <a:rPr lang="en-US" dirty="0"/>
              <a:t> ser </a:t>
            </a:r>
            <a:r>
              <a:rPr lang="en-US" dirty="0" err="1"/>
              <a:t>abordada</a:t>
            </a:r>
            <a:endParaRPr lang="en-US" dirty="0"/>
          </a:p>
          <a:p>
            <a:r>
              <a:rPr lang="en-US" dirty="0" err="1"/>
              <a:t>paralelamente</a:t>
            </a:r>
            <a:r>
              <a:rPr lang="en-US" dirty="0"/>
              <a:t> por la </a:t>
            </a:r>
            <a:r>
              <a:rPr lang="en-US" dirty="0" err="1"/>
              <a:t>comunidad</a:t>
            </a:r>
            <a:r>
              <a:rPr lang="en-US" dirty="0"/>
              <a:t> </a:t>
            </a:r>
            <a:r>
              <a:rPr lang="en-US" dirty="0" err="1"/>
              <a:t>descrita</a:t>
            </a:r>
            <a:r>
              <a:rPr lang="en-US" dirty="0"/>
              <a:t> </a:t>
            </a:r>
            <a:r>
              <a:rPr lang="en-US" dirty="0" err="1"/>
              <a:t>anteriormente</a:t>
            </a:r>
            <a:r>
              <a:rPr lang="en-US" dirty="0"/>
              <a:t>?</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8</a:t>
            </a:fld>
            <a:endParaRPr lang="es-ES"/>
          </a:p>
        </p:txBody>
      </p:sp>
    </p:spTree>
    <p:extLst>
      <p:ext uri="{BB962C8B-B14F-4D97-AF65-F5344CB8AC3E}">
        <p14:creationId xmlns:p14="http://schemas.microsoft.com/office/powerpoint/2010/main" val="4073351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Pregunta2: </a:t>
            </a:r>
            <a:r>
              <a:rPr lang="en-US" dirty="0" err="1"/>
              <a:t>En</a:t>
            </a:r>
            <a:r>
              <a:rPr lang="en-US" dirty="0"/>
              <a:t> la </a:t>
            </a:r>
            <a:r>
              <a:rPr lang="en-US" dirty="0" err="1"/>
              <a:t>literatura</a:t>
            </a:r>
            <a:r>
              <a:rPr lang="en-US" dirty="0"/>
              <a:t> es </a:t>
            </a:r>
            <a:r>
              <a:rPr lang="en-US" dirty="0" err="1"/>
              <a:t>fácilmente</a:t>
            </a:r>
            <a:r>
              <a:rPr lang="en-US" dirty="0"/>
              <a:t> </a:t>
            </a:r>
            <a:r>
              <a:rPr lang="en-US" dirty="0" err="1"/>
              <a:t>identificable</a:t>
            </a:r>
            <a:r>
              <a:rPr lang="en-US" dirty="0"/>
              <a:t> que una de las </a:t>
            </a:r>
            <a:r>
              <a:rPr lang="en-US" dirty="0" err="1"/>
              <a:t>mayores</a:t>
            </a:r>
            <a:endParaRPr lang="en-US" dirty="0"/>
          </a:p>
          <a:p>
            <a:r>
              <a:rPr lang="en-US" dirty="0" err="1"/>
              <a:t>debilidades</a:t>
            </a:r>
            <a:r>
              <a:rPr lang="en-US" dirty="0"/>
              <a:t> de AV1 </a:t>
            </a:r>
            <a:r>
              <a:rPr lang="en-US" dirty="0" err="1"/>
              <a:t>frente</a:t>
            </a:r>
            <a:r>
              <a:rPr lang="en-US" dirty="0"/>
              <a:t> a </a:t>
            </a:r>
            <a:r>
              <a:rPr lang="en-US" dirty="0" err="1"/>
              <a:t>otros</a:t>
            </a:r>
            <a:r>
              <a:rPr lang="en-US" dirty="0"/>
              <a:t> </a:t>
            </a:r>
            <a:r>
              <a:rPr lang="en-US" dirty="0" err="1"/>
              <a:t>codificadores</a:t>
            </a:r>
            <a:r>
              <a:rPr lang="en-US" dirty="0"/>
              <a:t> </a:t>
            </a:r>
            <a:r>
              <a:rPr lang="en-US" dirty="0" err="1"/>
              <a:t>como</a:t>
            </a:r>
            <a:r>
              <a:rPr lang="en-US" dirty="0"/>
              <a:t> H264, H265 o </a:t>
            </a:r>
            <a:r>
              <a:rPr lang="en-US" dirty="0" err="1"/>
              <a:t>incluso</a:t>
            </a:r>
            <a:r>
              <a:rPr lang="en-US" dirty="0"/>
              <a:t> </a:t>
            </a:r>
            <a:r>
              <a:rPr lang="en-US" dirty="0" err="1"/>
              <a:t>frente</a:t>
            </a:r>
            <a:endParaRPr lang="en-US" dirty="0"/>
          </a:p>
          <a:p>
            <a:r>
              <a:rPr lang="en-US" dirty="0"/>
              <a:t>a H266/VVC que </a:t>
            </a:r>
            <a:r>
              <a:rPr lang="en-US" dirty="0" err="1"/>
              <a:t>ofrece</a:t>
            </a:r>
            <a:r>
              <a:rPr lang="en-US" dirty="0"/>
              <a:t> </a:t>
            </a:r>
            <a:r>
              <a:rPr lang="en-US" dirty="0" err="1"/>
              <a:t>mejor</a:t>
            </a:r>
            <a:r>
              <a:rPr lang="en-US" dirty="0"/>
              <a:t> </a:t>
            </a:r>
            <a:r>
              <a:rPr lang="en-US" dirty="0" err="1"/>
              <a:t>tasa</a:t>
            </a:r>
            <a:r>
              <a:rPr lang="en-US" dirty="0"/>
              <a:t> de </a:t>
            </a:r>
            <a:r>
              <a:rPr lang="en-US" dirty="0" err="1"/>
              <a:t>compresión</a:t>
            </a:r>
            <a:r>
              <a:rPr lang="en-US" dirty="0"/>
              <a:t>, es el </a:t>
            </a:r>
            <a:r>
              <a:rPr lang="en-US" dirty="0" err="1"/>
              <a:t>costo</a:t>
            </a:r>
            <a:r>
              <a:rPr lang="en-US" dirty="0"/>
              <a:t> </a:t>
            </a:r>
            <a:r>
              <a:rPr lang="en-US" dirty="0" err="1"/>
              <a:t>medido</a:t>
            </a:r>
            <a:r>
              <a:rPr lang="en-US" dirty="0"/>
              <a:t> </a:t>
            </a:r>
            <a:r>
              <a:rPr lang="en-US" dirty="0" err="1"/>
              <a:t>en</a:t>
            </a:r>
            <a:r>
              <a:rPr lang="en-US" dirty="0"/>
              <a:t> </a:t>
            </a:r>
            <a:r>
              <a:rPr lang="en-US" dirty="0" err="1"/>
              <a:t>tiempo</a:t>
            </a:r>
            <a:endParaRPr lang="en-US" dirty="0"/>
          </a:p>
          <a:p>
            <a:r>
              <a:rPr lang="en-US" dirty="0"/>
              <a:t>de </a:t>
            </a:r>
            <a:r>
              <a:rPr lang="en-US" dirty="0" err="1"/>
              <a:t>codificación</a:t>
            </a:r>
            <a:r>
              <a:rPr lang="en-US" dirty="0"/>
              <a:t> que </a:t>
            </a:r>
            <a:r>
              <a:rPr lang="en-US" dirty="0" err="1"/>
              <a:t>su</a:t>
            </a:r>
            <a:r>
              <a:rPr lang="en-US" dirty="0"/>
              <a:t> </a:t>
            </a:r>
            <a:r>
              <a:rPr lang="en-US" dirty="0" err="1"/>
              <a:t>ejecución</a:t>
            </a:r>
            <a:r>
              <a:rPr lang="en-US" dirty="0"/>
              <a:t> </a:t>
            </a:r>
            <a:r>
              <a:rPr lang="en-US" dirty="0" err="1"/>
              <a:t>supone</a:t>
            </a:r>
            <a:r>
              <a:rPr lang="en-US" dirty="0"/>
              <a:t>. </a:t>
            </a:r>
            <a:r>
              <a:rPr lang="en-US" dirty="0" err="1"/>
              <a:t>En</a:t>
            </a:r>
            <a:r>
              <a:rPr lang="en-US" dirty="0"/>
              <a:t> </a:t>
            </a:r>
            <a:r>
              <a:rPr lang="en-US" dirty="0" err="1"/>
              <a:t>contraste</a:t>
            </a:r>
            <a:r>
              <a:rPr lang="en-US" dirty="0"/>
              <a:t>, una de los </a:t>
            </a:r>
            <a:r>
              <a:rPr lang="en-US" dirty="0" err="1"/>
              <a:t>aspectos</a:t>
            </a:r>
            <a:r>
              <a:rPr lang="en-US" dirty="0"/>
              <a:t> que</a:t>
            </a:r>
          </a:p>
          <a:p>
            <a:r>
              <a:rPr lang="en-US" dirty="0" err="1"/>
              <a:t>constituyen</a:t>
            </a:r>
            <a:r>
              <a:rPr lang="en-US" dirty="0"/>
              <a:t> una de sus </a:t>
            </a:r>
            <a:r>
              <a:rPr lang="en-US" dirty="0" err="1"/>
              <a:t>mayores</a:t>
            </a:r>
            <a:r>
              <a:rPr lang="en-US" dirty="0"/>
              <a:t> </a:t>
            </a:r>
            <a:r>
              <a:rPr lang="en-US" dirty="0" err="1"/>
              <a:t>fortalezas</a:t>
            </a:r>
            <a:r>
              <a:rPr lang="en-US" dirty="0"/>
              <a:t> es un modo de super-</a:t>
            </a:r>
            <a:r>
              <a:rPr lang="en-US" dirty="0" err="1"/>
              <a:t>resolución</a:t>
            </a:r>
            <a:r>
              <a:rPr lang="en-US" dirty="0"/>
              <a:t> de</a:t>
            </a:r>
          </a:p>
          <a:p>
            <a:r>
              <a:rPr lang="en-US" dirty="0" err="1"/>
              <a:t>cuadro</a:t>
            </a:r>
            <a:r>
              <a:rPr lang="en-US" dirty="0"/>
              <a:t> </a:t>
            </a:r>
            <a:r>
              <a:rPr lang="en-US" dirty="0" err="1"/>
              <a:t>en</a:t>
            </a:r>
            <a:r>
              <a:rPr lang="en-US" dirty="0"/>
              <a:t> </a:t>
            </a:r>
            <a:r>
              <a:rPr lang="en-US" dirty="0" err="1"/>
              <a:t>bucle</a:t>
            </a:r>
            <a:r>
              <a:rPr lang="en-US" dirty="0"/>
              <a:t> (in-loop frame super-resolution) [7], </a:t>
            </a:r>
            <a:r>
              <a:rPr lang="en-US" dirty="0" err="1"/>
              <a:t>en</a:t>
            </a:r>
            <a:r>
              <a:rPr lang="en-US" dirty="0"/>
              <a:t> </a:t>
            </a:r>
            <a:r>
              <a:rPr lang="en-US" dirty="0" err="1"/>
              <a:t>este</a:t>
            </a:r>
            <a:r>
              <a:rPr lang="en-US" dirty="0"/>
              <a:t> </a:t>
            </a:r>
            <a:r>
              <a:rPr lang="en-US" dirty="0" err="1"/>
              <a:t>sentido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9</a:t>
            </a:fld>
            <a:endParaRPr lang="es-ES"/>
          </a:p>
        </p:txBody>
      </p:sp>
    </p:spTree>
    <p:extLst>
      <p:ext uri="{BB962C8B-B14F-4D97-AF65-F5344CB8AC3E}">
        <p14:creationId xmlns:p14="http://schemas.microsoft.com/office/powerpoint/2010/main" val="692057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Consideremos</a:t>
            </a:r>
            <a:r>
              <a:rPr lang="en-US" dirty="0"/>
              <a:t> </a:t>
            </a:r>
            <a:r>
              <a:rPr lang="en-US" dirty="0" err="1"/>
              <a:t>diferentes</a:t>
            </a:r>
            <a:r>
              <a:rPr lang="en-US" dirty="0"/>
              <a:t> </a:t>
            </a:r>
            <a:r>
              <a:rPr lang="en-US" dirty="0" err="1"/>
              <a:t>escenarios</a:t>
            </a:r>
            <a:r>
              <a:rPr lang="en-US" dirty="0"/>
              <a:t> de </a:t>
            </a:r>
            <a:r>
              <a:rPr lang="en-US" dirty="0" err="1"/>
              <a:t>vigilancia</a:t>
            </a:r>
            <a:r>
              <a:rPr lang="en-US" dirty="0"/>
              <a:t>: un </a:t>
            </a:r>
            <a:r>
              <a:rPr lang="en-US" dirty="0" err="1"/>
              <a:t>vestíbulo</a:t>
            </a:r>
            <a:r>
              <a:rPr lang="en-US" dirty="0"/>
              <a:t> </a:t>
            </a:r>
            <a:r>
              <a:rPr lang="en-US" dirty="0" err="1"/>
              <a:t>vacío</a:t>
            </a:r>
            <a:r>
              <a:rPr lang="en-US" dirty="0"/>
              <a:t> de un hotel </a:t>
            </a:r>
            <a:r>
              <a:rPr lang="en-US" dirty="0" err="1"/>
              <a:t>en</a:t>
            </a:r>
            <a:r>
              <a:rPr lang="en-US" dirty="0"/>
              <a:t> las </a:t>
            </a:r>
            <a:r>
              <a:rPr lang="en-US" dirty="0" err="1"/>
              <a:t>primeras</a:t>
            </a:r>
            <a:endParaRPr lang="en-US" dirty="0"/>
          </a:p>
          <a:p>
            <a:r>
              <a:rPr lang="en-US" dirty="0"/>
              <a:t>horas de la </a:t>
            </a:r>
            <a:r>
              <a:rPr lang="en-US" dirty="0" err="1"/>
              <a:t>mañana</a:t>
            </a:r>
            <a:r>
              <a:rPr lang="en-US" dirty="0"/>
              <a:t>, una </a:t>
            </a:r>
            <a:r>
              <a:rPr lang="en-US" dirty="0" err="1"/>
              <a:t>estación</a:t>
            </a:r>
            <a:r>
              <a:rPr lang="en-US" dirty="0"/>
              <a:t> de </a:t>
            </a:r>
            <a:r>
              <a:rPr lang="en-US" dirty="0" err="1"/>
              <a:t>tren</a:t>
            </a:r>
            <a:r>
              <a:rPr lang="en-US" dirty="0"/>
              <a:t> </a:t>
            </a:r>
            <a:r>
              <a:rPr lang="en-US" dirty="0" err="1"/>
              <a:t>en</a:t>
            </a:r>
            <a:r>
              <a:rPr lang="en-US" dirty="0"/>
              <a:t> hora </a:t>
            </a:r>
            <a:r>
              <a:rPr lang="en-US" dirty="0" err="1"/>
              <a:t>punta</a:t>
            </a:r>
            <a:r>
              <a:rPr lang="en-US" dirty="0"/>
              <a:t>; un </a:t>
            </a:r>
            <a:r>
              <a:rPr lang="en-US" dirty="0" err="1"/>
              <a:t>vestíbulo</a:t>
            </a:r>
            <a:r>
              <a:rPr lang="en-US" dirty="0"/>
              <a:t> de un </a:t>
            </a:r>
            <a:r>
              <a:rPr lang="en-US" dirty="0" err="1"/>
              <a:t>centro</a:t>
            </a:r>
            <a:r>
              <a:rPr lang="en-US" dirty="0"/>
              <a:t> </a:t>
            </a:r>
            <a:r>
              <a:rPr lang="en-US" dirty="0" err="1"/>
              <a:t>comercial</a:t>
            </a:r>
            <a:endParaRPr lang="en-US" dirty="0"/>
          </a:p>
          <a:p>
            <a:r>
              <a:rPr lang="en-US" dirty="0"/>
              <a:t>antes de Navidad y una </a:t>
            </a:r>
            <a:r>
              <a:rPr lang="en-US" dirty="0" err="1"/>
              <a:t>oficina</a:t>
            </a:r>
            <a:r>
              <a:rPr lang="en-US" dirty="0"/>
              <a:t> </a:t>
            </a:r>
            <a:r>
              <a:rPr lang="en-US" dirty="0" err="1"/>
              <a:t>en</a:t>
            </a:r>
            <a:r>
              <a:rPr lang="en-US" dirty="0"/>
              <a:t> el fin de </a:t>
            </a:r>
            <a:r>
              <a:rPr lang="en-US" dirty="0" err="1"/>
              <a:t>semana</a:t>
            </a:r>
            <a:r>
              <a:rPr lang="en-US" dirty="0"/>
              <a:t>, </a:t>
            </a:r>
            <a:r>
              <a:rPr lang="en-US" dirty="0" err="1"/>
              <a:t>cada</a:t>
            </a:r>
            <a:r>
              <a:rPr lang="en-US" dirty="0"/>
              <a:t> </a:t>
            </a:r>
            <a:r>
              <a:rPr lang="en-US" dirty="0" err="1"/>
              <a:t>situación</a:t>
            </a:r>
            <a:r>
              <a:rPr lang="en-US" dirty="0"/>
              <a:t> </a:t>
            </a:r>
            <a:r>
              <a:rPr lang="en-US" dirty="0" err="1"/>
              <a:t>está</a:t>
            </a:r>
            <a:r>
              <a:rPr lang="en-US" dirty="0"/>
              <a:t> </a:t>
            </a:r>
            <a:r>
              <a:rPr lang="en-US" dirty="0" err="1"/>
              <a:t>en</a:t>
            </a:r>
            <a:r>
              <a:rPr lang="en-US" dirty="0"/>
              <a:t> un </a:t>
            </a:r>
            <a:r>
              <a:rPr lang="en-US" dirty="0" err="1"/>
              <a:t>estado</a:t>
            </a:r>
            <a:r>
              <a:rPr lang="en-US" dirty="0"/>
              <a:t> </a:t>
            </a:r>
            <a:r>
              <a:rPr lang="en-US" dirty="0" err="1"/>
              <a:t>diferente</a:t>
            </a:r>
            <a:r>
              <a:rPr lang="en-US" dirty="0"/>
              <a:t>.</a:t>
            </a:r>
          </a:p>
          <a:p>
            <a:r>
              <a:rPr lang="en-US" dirty="0"/>
              <a:t>Por lo tanto, es </a:t>
            </a:r>
            <a:r>
              <a:rPr lang="en-US" dirty="0" err="1"/>
              <a:t>esencial</a:t>
            </a:r>
            <a:r>
              <a:rPr lang="en-US" dirty="0"/>
              <a:t> </a:t>
            </a:r>
            <a:r>
              <a:rPr lang="en-US" dirty="0" err="1"/>
              <a:t>optimizar</a:t>
            </a:r>
            <a:r>
              <a:rPr lang="en-US" dirty="0"/>
              <a:t> tanto la </a:t>
            </a:r>
            <a:r>
              <a:rPr lang="en-US" dirty="0" err="1"/>
              <a:t>calidad</a:t>
            </a:r>
            <a:r>
              <a:rPr lang="en-US" dirty="0"/>
              <a:t> de la imagen </a:t>
            </a:r>
            <a:r>
              <a:rPr lang="en-US" dirty="0" err="1"/>
              <a:t>como</a:t>
            </a:r>
            <a:r>
              <a:rPr lang="en-US" dirty="0"/>
              <a:t> la </a:t>
            </a:r>
            <a:r>
              <a:rPr lang="en-US" dirty="0" err="1"/>
              <a:t>velocidad</a:t>
            </a:r>
            <a:r>
              <a:rPr lang="en-US" dirty="0"/>
              <a:t> de bits,</a:t>
            </a:r>
          </a:p>
          <a:p>
            <a:r>
              <a:rPr lang="en-US" dirty="0" err="1"/>
              <a:t>capturando</a:t>
            </a:r>
            <a:r>
              <a:rPr lang="en-US" dirty="0"/>
              <a:t> los </a:t>
            </a:r>
            <a:r>
              <a:rPr lang="en-US" dirty="0" err="1"/>
              <a:t>niveles</a:t>
            </a:r>
            <a:r>
              <a:rPr lang="en-US" dirty="0"/>
              <a:t> de </a:t>
            </a:r>
            <a:r>
              <a:rPr lang="en-US" dirty="0" err="1"/>
              <a:t>detalle</a:t>
            </a:r>
            <a:r>
              <a:rPr lang="en-US" dirty="0"/>
              <a:t> </a:t>
            </a:r>
            <a:r>
              <a:rPr lang="en-US" dirty="0" err="1"/>
              <a:t>forense</a:t>
            </a:r>
            <a:r>
              <a:rPr lang="en-US" dirty="0"/>
              <a:t> </a:t>
            </a:r>
            <a:r>
              <a:rPr lang="en-US" dirty="0" err="1"/>
              <a:t>cuando</a:t>
            </a:r>
            <a:r>
              <a:rPr lang="en-US" dirty="0"/>
              <a:t> sea </a:t>
            </a:r>
            <a:r>
              <a:rPr lang="en-US" dirty="0" err="1"/>
              <a:t>necesario</a:t>
            </a:r>
            <a:r>
              <a:rPr lang="en-US" dirty="0"/>
              <a:t>, y </a:t>
            </a:r>
            <a:r>
              <a:rPr lang="en-US" dirty="0" err="1"/>
              <a:t>evitando</a:t>
            </a:r>
            <a:r>
              <a:rPr lang="en-US" dirty="0"/>
              <a:t> los </a:t>
            </a:r>
            <a:r>
              <a:rPr lang="en-US" dirty="0" err="1"/>
              <a:t>períodos</a:t>
            </a:r>
            <a:r>
              <a:rPr lang="en-US" dirty="0"/>
              <a:t> de</a:t>
            </a:r>
          </a:p>
          <a:p>
            <a:r>
              <a:rPr lang="en-US" dirty="0" err="1"/>
              <a:t>grabación</a:t>
            </a:r>
            <a:r>
              <a:rPr lang="en-US" dirty="0"/>
              <a:t> de la "nada de </a:t>
            </a:r>
            <a:r>
              <a:rPr lang="en-US" dirty="0" err="1"/>
              <a:t>alta</a:t>
            </a:r>
            <a:r>
              <a:rPr lang="en-US" dirty="0"/>
              <a:t> </a:t>
            </a:r>
            <a:r>
              <a:rPr lang="en-US" dirty="0" err="1"/>
              <a:t>resolución</a:t>
            </a:r>
            <a:r>
              <a:rPr lang="en-US" dirty="0"/>
              <a:t>".</a:t>
            </a:r>
          </a:p>
          <a:p>
            <a:r>
              <a:rPr lang="en-US" dirty="0"/>
              <a:t>Por </a:t>
            </a:r>
            <a:r>
              <a:rPr lang="en-US" dirty="0" err="1"/>
              <a:t>ejemplo</a:t>
            </a:r>
            <a:r>
              <a:rPr lang="en-US" dirty="0"/>
              <a:t>, </a:t>
            </a:r>
            <a:r>
              <a:rPr lang="en-US" dirty="0" err="1"/>
              <a:t>en</a:t>
            </a:r>
            <a:r>
              <a:rPr lang="en-US" dirty="0"/>
              <a:t> el </a:t>
            </a:r>
            <a:r>
              <a:rPr lang="en-US" dirty="0" err="1"/>
              <a:t>vestíbulo</a:t>
            </a:r>
            <a:r>
              <a:rPr lang="en-US" dirty="0"/>
              <a:t> </a:t>
            </a:r>
            <a:r>
              <a:rPr lang="en-US" dirty="0" err="1"/>
              <a:t>vacío</a:t>
            </a:r>
            <a:r>
              <a:rPr lang="en-US" dirty="0"/>
              <a:t> del hotel </a:t>
            </a:r>
            <a:r>
              <a:rPr lang="en-US" dirty="0" err="1"/>
              <a:t>en</a:t>
            </a:r>
            <a:r>
              <a:rPr lang="en-US" dirty="0"/>
              <a:t> las </a:t>
            </a:r>
            <a:r>
              <a:rPr lang="en-US" dirty="0" err="1"/>
              <a:t>primeras</a:t>
            </a:r>
            <a:r>
              <a:rPr lang="en-US" dirty="0"/>
              <a:t> horas de la </a:t>
            </a:r>
            <a:r>
              <a:rPr lang="en-US" dirty="0" err="1"/>
              <a:t>mañana</a:t>
            </a:r>
            <a:r>
              <a:rPr lang="en-US" dirty="0"/>
              <a:t> hay </a:t>
            </a:r>
            <a:r>
              <a:rPr lang="en-US" dirty="0" err="1"/>
              <a:t>muy</a:t>
            </a:r>
            <a:r>
              <a:rPr lang="en-US" dirty="0"/>
              <a:t> poco</a:t>
            </a:r>
          </a:p>
          <a:p>
            <a:r>
              <a:rPr lang="en-US" dirty="0" err="1"/>
              <a:t>sucediendo</a:t>
            </a:r>
            <a:r>
              <a:rPr lang="en-US" dirty="0"/>
              <a:t>, </a:t>
            </a:r>
            <a:r>
              <a:rPr lang="en-US" dirty="0" err="1"/>
              <a:t>aún</a:t>
            </a:r>
            <a:r>
              <a:rPr lang="en-US" dirty="0"/>
              <a:t> </a:t>
            </a:r>
            <a:r>
              <a:rPr lang="en-US" dirty="0" err="1"/>
              <a:t>así</a:t>
            </a:r>
            <a:r>
              <a:rPr lang="en-US" dirty="0"/>
              <a:t> las </a:t>
            </a:r>
            <a:r>
              <a:rPr lang="en-US" dirty="0" err="1"/>
              <a:t>cámaras</a:t>
            </a:r>
            <a:r>
              <a:rPr lang="en-US" dirty="0"/>
              <a:t> </a:t>
            </a:r>
            <a:r>
              <a:rPr lang="en-US" dirty="0" err="1"/>
              <a:t>podrían</a:t>
            </a:r>
            <a:r>
              <a:rPr lang="en-US" dirty="0"/>
              <a:t> </a:t>
            </a:r>
            <a:r>
              <a:rPr lang="en-US" dirty="0" err="1"/>
              <a:t>estar</a:t>
            </a:r>
            <a:r>
              <a:rPr lang="en-US" dirty="0"/>
              <a:t> </a:t>
            </a:r>
            <a:r>
              <a:rPr lang="en-US" dirty="0" err="1"/>
              <a:t>grabando</a:t>
            </a:r>
            <a:r>
              <a:rPr lang="en-US" dirty="0"/>
              <a:t> </a:t>
            </a:r>
            <a:r>
              <a:rPr lang="en-US" dirty="0" err="1"/>
              <a:t>en</a:t>
            </a:r>
            <a:r>
              <a:rPr lang="en-US" dirty="0"/>
              <a:t> </a:t>
            </a:r>
            <a:r>
              <a:rPr lang="en-US" dirty="0" err="1"/>
              <a:t>alta</a:t>
            </a:r>
            <a:r>
              <a:rPr lang="en-US" dirty="0"/>
              <a:t> </a:t>
            </a:r>
            <a:r>
              <a:rPr lang="en-US" dirty="0" err="1"/>
              <a:t>resolución</a:t>
            </a:r>
            <a:r>
              <a:rPr lang="en-US" dirty="0"/>
              <a:t> a </a:t>
            </a:r>
            <a:r>
              <a:rPr lang="en-US" dirty="0" err="1"/>
              <a:t>velocidad</a:t>
            </a:r>
            <a:r>
              <a:rPr lang="en-US" dirty="0"/>
              <a:t> de frame</a:t>
            </a:r>
          </a:p>
          <a:p>
            <a:r>
              <a:rPr lang="en-US" dirty="0" err="1"/>
              <a:t>completo</a:t>
            </a:r>
            <a:r>
              <a:rPr lang="en-US" dirty="0"/>
              <a:t>, </a:t>
            </a:r>
            <a:r>
              <a:rPr lang="en-US" dirty="0" err="1"/>
              <a:t>usando</a:t>
            </a:r>
            <a:r>
              <a:rPr lang="en-US" dirty="0"/>
              <a:t> un ancho de </a:t>
            </a:r>
            <a:r>
              <a:rPr lang="en-US" dirty="0" err="1"/>
              <a:t>banda</a:t>
            </a:r>
            <a:r>
              <a:rPr lang="en-US" dirty="0"/>
              <a:t> y </a:t>
            </a:r>
            <a:r>
              <a:rPr lang="en-US" dirty="0" err="1"/>
              <a:t>almacenamiento</a:t>
            </a:r>
            <a:r>
              <a:rPr lang="en-US" dirty="0"/>
              <a:t> </a:t>
            </a:r>
            <a:r>
              <a:rPr lang="en-US" dirty="0" err="1"/>
              <a:t>significativos</a:t>
            </a:r>
            <a:r>
              <a:rPr lang="en-US" dirty="0"/>
              <a:t>.</a:t>
            </a:r>
          </a:p>
          <a:p>
            <a:r>
              <a:rPr lang="en-US" dirty="0"/>
              <a:t>A </a:t>
            </a:r>
            <a:r>
              <a:rPr lang="en-US" dirty="0" err="1"/>
              <a:t>medida</a:t>
            </a:r>
            <a:r>
              <a:rPr lang="en-US" dirty="0"/>
              <a:t> que la </a:t>
            </a:r>
            <a:r>
              <a:rPr lang="en-US" dirty="0" err="1"/>
              <a:t>calidad</a:t>
            </a:r>
            <a:r>
              <a:rPr lang="en-US" dirty="0"/>
              <a:t> de las </a:t>
            </a:r>
            <a:r>
              <a:rPr lang="en-US" dirty="0" err="1"/>
              <a:t>cámaras</a:t>
            </a:r>
            <a:r>
              <a:rPr lang="en-US" dirty="0"/>
              <a:t> de </a:t>
            </a:r>
            <a:r>
              <a:rPr lang="en-US" dirty="0" err="1"/>
              <a:t>videovigilancia</a:t>
            </a:r>
            <a:r>
              <a:rPr lang="en-US" dirty="0"/>
              <a:t> </a:t>
            </a:r>
            <a:r>
              <a:rPr lang="en-US" dirty="0" err="1"/>
              <a:t>mejora</a:t>
            </a:r>
            <a:r>
              <a:rPr lang="en-US" dirty="0"/>
              <a:t> </a:t>
            </a:r>
            <a:r>
              <a:rPr lang="en-US" dirty="0" err="1"/>
              <a:t>casi</a:t>
            </a:r>
            <a:r>
              <a:rPr lang="en-US" dirty="0"/>
              <a:t> </a:t>
            </a:r>
            <a:r>
              <a:rPr lang="en-US" dirty="0" err="1"/>
              <a:t>exponencialmente</a:t>
            </a:r>
            <a:r>
              <a:rPr lang="en-US" dirty="0"/>
              <a:t>, la</a:t>
            </a:r>
          </a:p>
          <a:p>
            <a:r>
              <a:rPr lang="en-US" dirty="0" err="1"/>
              <a:t>compresión</a:t>
            </a:r>
            <a:r>
              <a:rPr lang="en-US" dirty="0"/>
              <a:t> de “</a:t>
            </a:r>
            <a:r>
              <a:rPr lang="en-US" dirty="0" err="1"/>
              <a:t>vídeo</a:t>
            </a:r>
            <a:r>
              <a:rPr lang="en-US" dirty="0"/>
              <a:t> </a:t>
            </a:r>
            <a:r>
              <a:rPr lang="en-US" dirty="0" err="1"/>
              <a:t>inteligente</a:t>
            </a:r>
            <a:r>
              <a:rPr lang="en-US" dirty="0"/>
              <a:t>” ha </a:t>
            </a:r>
            <a:r>
              <a:rPr lang="en-US" dirty="0" err="1"/>
              <a:t>pasado</a:t>
            </a:r>
            <a:r>
              <a:rPr lang="en-US" dirty="0"/>
              <a:t> </a:t>
            </a:r>
            <a:r>
              <a:rPr lang="en-US" dirty="0" err="1"/>
              <a:t>rápidamente</a:t>
            </a:r>
            <a:r>
              <a:rPr lang="en-US" dirty="0"/>
              <a:t> de ser un "bien para </a:t>
            </a:r>
            <a:r>
              <a:rPr lang="en-US" dirty="0" err="1"/>
              <a:t>tener</a:t>
            </a:r>
            <a:r>
              <a:rPr lang="en-US" dirty="0"/>
              <a:t>" a ser</a:t>
            </a:r>
          </a:p>
          <a:p>
            <a:r>
              <a:rPr lang="en-US" dirty="0" err="1"/>
              <a:t>absolutamente</a:t>
            </a:r>
            <a:r>
              <a:rPr lang="en-US" dirty="0"/>
              <a:t> </a:t>
            </a:r>
            <a:r>
              <a:rPr lang="en-US" dirty="0" err="1"/>
              <a:t>esencial</a:t>
            </a:r>
            <a:r>
              <a:rPr lang="en-US" dirty="0"/>
              <a:t>: sin </a:t>
            </a:r>
            <a:r>
              <a:rPr lang="en-US" dirty="0" err="1"/>
              <a:t>ella</a:t>
            </a:r>
            <a:r>
              <a:rPr lang="en-US" dirty="0"/>
              <a:t>, la </a:t>
            </a:r>
            <a:r>
              <a:rPr lang="en-US" dirty="0" err="1"/>
              <a:t>transferencia</a:t>
            </a:r>
            <a:r>
              <a:rPr lang="en-US" dirty="0"/>
              <a:t> de </a:t>
            </a:r>
            <a:r>
              <a:rPr lang="en-US" dirty="0" err="1"/>
              <a:t>datos</a:t>
            </a:r>
            <a:r>
              <a:rPr lang="en-US" dirty="0"/>
              <a:t> y las </a:t>
            </a:r>
            <a:r>
              <a:rPr lang="en-US" dirty="0" err="1"/>
              <a:t>demandas</a:t>
            </a:r>
            <a:r>
              <a:rPr lang="en-US" dirty="0"/>
              <a:t> de </a:t>
            </a:r>
            <a:r>
              <a:rPr lang="en-US" dirty="0" err="1"/>
              <a:t>almacenamiento</a:t>
            </a:r>
            <a:endParaRPr lang="en-US" dirty="0"/>
          </a:p>
          <a:p>
            <a:r>
              <a:rPr lang="en-US" dirty="0" err="1"/>
              <a:t>serán</a:t>
            </a:r>
            <a:r>
              <a:rPr lang="en-US" dirty="0"/>
              <a:t> </a:t>
            </a:r>
            <a:r>
              <a:rPr lang="en-US" dirty="0" err="1"/>
              <a:t>casi</a:t>
            </a:r>
            <a:r>
              <a:rPr lang="en-US" dirty="0"/>
              <a:t> </a:t>
            </a:r>
            <a:r>
              <a:rPr lang="en-US" dirty="0" err="1"/>
              <a:t>imposibles</a:t>
            </a:r>
            <a:r>
              <a:rPr lang="en-US" dirty="0"/>
              <a:t> de </a:t>
            </a:r>
            <a:r>
              <a:rPr lang="en-US" dirty="0" err="1"/>
              <a:t>soportar</a:t>
            </a:r>
            <a:r>
              <a:rPr lang="en-US" dirty="0"/>
              <a:t>. Con </a:t>
            </a:r>
            <a:r>
              <a:rPr lang="en-US" dirty="0" err="1"/>
              <a:t>eso</a:t>
            </a:r>
            <a:r>
              <a:rPr lang="en-US" dirty="0"/>
              <a:t> </a:t>
            </a:r>
            <a:r>
              <a:rPr lang="en-US" dirty="0" err="1"/>
              <a:t>viene</a:t>
            </a:r>
            <a:r>
              <a:rPr lang="en-US" dirty="0"/>
              <a:t> el </a:t>
            </a:r>
            <a:r>
              <a:rPr lang="en-US" dirty="0" err="1"/>
              <a:t>riesgo</a:t>
            </a:r>
            <a:r>
              <a:rPr lang="en-US" dirty="0"/>
              <a:t> de </a:t>
            </a:r>
            <a:r>
              <a:rPr lang="en-US" dirty="0" err="1"/>
              <a:t>perder</a:t>
            </a:r>
            <a:r>
              <a:rPr lang="en-US" dirty="0"/>
              <a:t> </a:t>
            </a:r>
            <a:r>
              <a:rPr lang="en-US" dirty="0" err="1"/>
              <a:t>detalles</a:t>
            </a:r>
            <a:r>
              <a:rPr lang="en-US" dirty="0"/>
              <a:t> </a:t>
            </a:r>
            <a:r>
              <a:rPr lang="en-US" dirty="0" err="1"/>
              <a:t>críticos</a:t>
            </a:r>
            <a:r>
              <a:rPr lang="en-US" dirty="0"/>
              <a:t> para las</a:t>
            </a:r>
          </a:p>
          <a:p>
            <a:r>
              <a:rPr lang="en-US" dirty="0" err="1"/>
              <a:t>investigaciones</a:t>
            </a:r>
            <a:r>
              <a:rPr lang="en-US" dirty="0"/>
              <a:t>, o la </a:t>
            </a:r>
            <a:r>
              <a:rPr lang="en-US" dirty="0" err="1"/>
              <a:t>incapacidad</a:t>
            </a:r>
            <a:r>
              <a:rPr lang="en-US" dirty="0"/>
              <a:t> de </a:t>
            </a:r>
            <a:r>
              <a:rPr lang="en-US" dirty="0" err="1"/>
              <a:t>retener</a:t>
            </a:r>
            <a:r>
              <a:rPr lang="en-US" dirty="0"/>
              <a:t> el material </a:t>
            </a:r>
            <a:r>
              <a:rPr lang="en-US" dirty="0" err="1"/>
              <a:t>grabado</a:t>
            </a:r>
            <a:r>
              <a:rPr lang="en-US" dirty="0"/>
              <a:t> el </a:t>
            </a:r>
            <a:r>
              <a:rPr lang="en-US" dirty="0" err="1"/>
              <a:t>tiempo</a:t>
            </a:r>
            <a:r>
              <a:rPr lang="en-US" dirty="0"/>
              <a:t> </a:t>
            </a:r>
            <a:r>
              <a:rPr lang="en-US" dirty="0" err="1"/>
              <a:t>suficiente</a:t>
            </a:r>
            <a:r>
              <a:rPr lang="en-US" dirty="0"/>
              <a:t> para un</a:t>
            </a:r>
          </a:p>
          <a:p>
            <a:r>
              <a:rPr lang="en-US" dirty="0" err="1"/>
              <a:t>análisis</a:t>
            </a:r>
            <a:r>
              <a:rPr lang="en-US" dirty="0"/>
              <a:t> </a:t>
            </a:r>
            <a:r>
              <a:rPr lang="en-US" dirty="0" err="1"/>
              <a:t>completo</a:t>
            </a:r>
            <a:r>
              <a:rPr lang="en-US" dirty="0"/>
              <a:t> y </a:t>
            </a:r>
            <a:r>
              <a:rPr lang="en-US" dirty="0" err="1"/>
              <a:t>exhaustivo</a:t>
            </a:r>
            <a:r>
              <a:rPr lang="en-US" dirty="0"/>
              <a:t>. </a:t>
            </a:r>
            <a:r>
              <a:rPr lang="en-US" dirty="0" err="1"/>
              <a:t>Sería</a:t>
            </a:r>
            <a:r>
              <a:rPr lang="en-US" dirty="0"/>
              <a:t> una </a:t>
            </a:r>
            <a:r>
              <a:rPr lang="en-US" dirty="0" err="1"/>
              <a:t>ironía</a:t>
            </a:r>
            <a:r>
              <a:rPr lang="en-US" dirty="0"/>
              <a:t> </a:t>
            </a:r>
            <a:r>
              <a:rPr lang="en-US" dirty="0" err="1"/>
              <a:t>si</a:t>
            </a:r>
            <a:r>
              <a:rPr lang="en-US" dirty="0"/>
              <a:t> la </a:t>
            </a:r>
            <a:r>
              <a:rPr lang="en-US" dirty="0" err="1"/>
              <a:t>calidad</a:t>
            </a:r>
            <a:r>
              <a:rPr lang="en-US" dirty="0"/>
              <a:t> de las </a:t>
            </a:r>
            <a:r>
              <a:rPr lang="en-US" dirty="0" err="1"/>
              <a:t>cámaras</a:t>
            </a:r>
            <a:r>
              <a:rPr lang="en-US" dirty="0"/>
              <a:t> de </a:t>
            </a:r>
            <a:r>
              <a:rPr lang="en-US" dirty="0" err="1"/>
              <a:t>vigilancia</a:t>
            </a:r>
            <a:r>
              <a:rPr lang="en-US" dirty="0"/>
              <a:t> </a:t>
            </a:r>
            <a:r>
              <a:rPr lang="en-US" dirty="0" err="1"/>
              <a:t>resultara</a:t>
            </a:r>
            <a:endParaRPr lang="en-US" dirty="0"/>
          </a:p>
          <a:p>
            <a:r>
              <a:rPr lang="en-US" dirty="0" err="1"/>
              <a:t>en</a:t>
            </a:r>
            <a:r>
              <a:rPr lang="en-US" dirty="0"/>
              <a:t> </a:t>
            </a:r>
            <a:r>
              <a:rPr lang="en-US" dirty="0" err="1"/>
              <a:t>demandas</a:t>
            </a:r>
            <a:r>
              <a:rPr lang="en-US" dirty="0"/>
              <a:t> de </a:t>
            </a:r>
            <a:r>
              <a:rPr lang="en-US" dirty="0" err="1"/>
              <a:t>datos</a:t>
            </a:r>
            <a:r>
              <a:rPr lang="en-US" dirty="0"/>
              <a:t> tan </a:t>
            </a:r>
            <a:r>
              <a:rPr lang="en-US" dirty="0" err="1"/>
              <a:t>altas</a:t>
            </a:r>
            <a:r>
              <a:rPr lang="en-US" dirty="0"/>
              <a:t> que </a:t>
            </a:r>
            <a:r>
              <a:rPr lang="en-US" dirty="0" err="1"/>
              <a:t>pocos</a:t>
            </a:r>
            <a:r>
              <a:rPr lang="en-US" dirty="0"/>
              <a:t> </a:t>
            </a:r>
            <a:r>
              <a:rPr lang="en-US" dirty="0" err="1"/>
              <a:t>pudieran</a:t>
            </a:r>
            <a:r>
              <a:rPr lang="en-US" dirty="0"/>
              <a:t> </a:t>
            </a:r>
            <a:r>
              <a:rPr lang="en-US" dirty="0" err="1"/>
              <a:t>darse</a:t>
            </a:r>
            <a:r>
              <a:rPr lang="en-US" dirty="0"/>
              <a:t> el </a:t>
            </a:r>
            <a:r>
              <a:rPr lang="en-US" dirty="0" err="1"/>
              <a:t>lujo</a:t>
            </a:r>
            <a:r>
              <a:rPr lang="en-US" dirty="0"/>
              <a:t> de </a:t>
            </a:r>
            <a:r>
              <a:rPr lang="en-US" dirty="0" err="1"/>
              <a:t>aprovechar</a:t>
            </a:r>
            <a:r>
              <a:rPr lang="en-US" dirty="0"/>
              <a:t> sus </a:t>
            </a:r>
            <a:r>
              <a:rPr lang="en-US" dirty="0" err="1"/>
              <a:t>beneficios</a:t>
            </a:r>
            <a:r>
              <a:rPr lang="en-US" dirty="0"/>
              <a:t>.</a:t>
            </a:r>
          </a:p>
          <a:p>
            <a:r>
              <a:rPr lang="en-US" dirty="0"/>
              <a:t>¿Como </a:t>
            </a:r>
            <a:r>
              <a:rPr lang="en-US" dirty="0" err="1"/>
              <a:t>abordaría</a:t>
            </a:r>
            <a:r>
              <a:rPr lang="en-US" dirty="0"/>
              <a:t> la </a:t>
            </a:r>
            <a:r>
              <a:rPr lang="en-US" dirty="0" err="1"/>
              <a:t>compresión</a:t>
            </a:r>
            <a:r>
              <a:rPr lang="en-US" dirty="0"/>
              <a:t> de video </a:t>
            </a:r>
            <a:r>
              <a:rPr lang="en-US" dirty="0" err="1"/>
              <a:t>inteligente</a:t>
            </a:r>
            <a:r>
              <a:rPr lang="en-US" dirty="0"/>
              <a:t> </a:t>
            </a:r>
            <a:r>
              <a:rPr lang="en-US" dirty="0" err="1"/>
              <a:t>su</a:t>
            </a:r>
            <a:r>
              <a:rPr lang="en-US" dirty="0"/>
              <a:t> </a:t>
            </a:r>
            <a:r>
              <a:rPr lang="en-US" dirty="0" err="1"/>
              <a:t>proyecto</a:t>
            </a:r>
            <a:r>
              <a:rPr lang="en-US" dirty="0"/>
              <a:t> de </a:t>
            </a:r>
            <a:r>
              <a:rPr lang="en-US" dirty="0" err="1"/>
              <a:t>investigación</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10</a:t>
            </a:fld>
            <a:endParaRPr lang="es-ES"/>
          </a:p>
        </p:txBody>
      </p:sp>
    </p:spTree>
    <p:extLst>
      <p:ext uri="{BB962C8B-B14F-4D97-AF65-F5344CB8AC3E}">
        <p14:creationId xmlns:p14="http://schemas.microsoft.com/office/powerpoint/2010/main" val="404450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SEGUNDA PREGUNTA</a:t>
            </a:r>
          </a:p>
          <a:p>
            <a:r>
              <a:rPr lang="en-US" dirty="0"/>
              <a:t>Los </a:t>
            </a:r>
            <a:r>
              <a:rPr lang="en-US" dirty="0" err="1"/>
              <a:t>sistemas</a:t>
            </a:r>
            <a:r>
              <a:rPr lang="en-US" dirty="0"/>
              <a:t> de </a:t>
            </a:r>
            <a:r>
              <a:rPr lang="en-US" dirty="0" err="1"/>
              <a:t>vigilancia</a:t>
            </a:r>
            <a:r>
              <a:rPr lang="en-US" dirty="0"/>
              <a:t> </a:t>
            </a:r>
            <a:r>
              <a:rPr lang="en-US" dirty="0" err="1"/>
              <a:t>urbana</a:t>
            </a:r>
            <a:r>
              <a:rPr lang="en-US" dirty="0"/>
              <a:t> </a:t>
            </a:r>
            <a:r>
              <a:rPr lang="en-US" dirty="0" err="1"/>
              <a:t>pueden</a:t>
            </a:r>
            <a:r>
              <a:rPr lang="en-US" dirty="0"/>
              <a:t> </a:t>
            </a:r>
            <a:r>
              <a:rPr lang="en-US" dirty="0" err="1"/>
              <a:t>desempeñar</a:t>
            </a:r>
            <a:r>
              <a:rPr lang="en-US" dirty="0"/>
              <a:t> </a:t>
            </a:r>
            <a:r>
              <a:rPr lang="en-US" dirty="0" err="1"/>
              <a:t>funciones</a:t>
            </a:r>
            <a:r>
              <a:rPr lang="en-US" dirty="0"/>
              <a:t> </a:t>
            </a:r>
            <a:r>
              <a:rPr lang="en-US" dirty="0" err="1"/>
              <a:t>diferentes</a:t>
            </a:r>
            <a:r>
              <a:rPr lang="en-US" dirty="0"/>
              <a:t>, lo que se debe a la</a:t>
            </a:r>
          </a:p>
          <a:p>
            <a:r>
              <a:rPr lang="en-US" dirty="0" err="1"/>
              <a:t>compleja</a:t>
            </a:r>
            <a:r>
              <a:rPr lang="en-US" dirty="0"/>
              <a:t> </a:t>
            </a:r>
            <a:r>
              <a:rPr lang="en-US" dirty="0" err="1"/>
              <a:t>naturaleza</a:t>
            </a:r>
            <a:r>
              <a:rPr lang="en-US" dirty="0"/>
              <a:t> de las </a:t>
            </a:r>
            <a:r>
              <a:rPr lang="en-US" dirty="0" err="1"/>
              <a:t>imágenes</a:t>
            </a:r>
            <a:r>
              <a:rPr lang="en-US" dirty="0"/>
              <a:t> </a:t>
            </a:r>
            <a:r>
              <a:rPr lang="en-US" dirty="0" err="1"/>
              <a:t>captada</a:t>
            </a:r>
            <a:r>
              <a:rPr lang="en-US" dirty="0"/>
              <a:t> por las </a:t>
            </a:r>
            <a:r>
              <a:rPr lang="en-US" dirty="0" err="1"/>
              <a:t>cámaras</a:t>
            </a:r>
            <a:r>
              <a:rPr lang="en-US" dirty="0"/>
              <a:t>, que </a:t>
            </a:r>
            <a:r>
              <a:rPr lang="en-US" dirty="0" err="1"/>
              <a:t>consisten</a:t>
            </a:r>
            <a:r>
              <a:rPr lang="en-US" dirty="0"/>
              <a:t> </a:t>
            </a:r>
            <a:r>
              <a:rPr lang="en-US" dirty="0" err="1"/>
              <a:t>en</a:t>
            </a:r>
            <a:r>
              <a:rPr lang="en-US" dirty="0"/>
              <a:t> </a:t>
            </a:r>
            <a:r>
              <a:rPr lang="en-US" dirty="0" err="1"/>
              <a:t>eventos</a:t>
            </a:r>
            <a:r>
              <a:rPr lang="en-US" dirty="0"/>
              <a:t> y sus</a:t>
            </a:r>
          </a:p>
          <a:p>
            <a:r>
              <a:rPr lang="en-US" dirty="0" err="1"/>
              <a:t>secuencias</a:t>
            </a:r>
            <a:r>
              <a:rPr lang="en-US" dirty="0"/>
              <a:t>, </a:t>
            </a:r>
            <a:r>
              <a:rPr lang="en-US" dirty="0" err="1"/>
              <a:t>espacios</a:t>
            </a:r>
            <a:r>
              <a:rPr lang="en-US" dirty="0"/>
              <a:t>, personas, </a:t>
            </a:r>
            <a:r>
              <a:rPr lang="en-US" dirty="0" err="1"/>
              <a:t>objetos</a:t>
            </a:r>
            <a:r>
              <a:rPr lang="en-US" dirty="0"/>
              <a:t> </a:t>
            </a:r>
            <a:r>
              <a:rPr lang="en-US" dirty="0" err="1"/>
              <a:t>materiales</a:t>
            </a:r>
            <a:r>
              <a:rPr lang="en-US" dirty="0"/>
              <a:t> y sus </a:t>
            </a:r>
            <a:r>
              <a:rPr lang="en-US" dirty="0" err="1"/>
              <a:t>cambios</a:t>
            </a:r>
            <a:r>
              <a:rPr lang="en-US" dirty="0"/>
              <a:t> </a:t>
            </a:r>
            <a:r>
              <a:rPr lang="en-US" dirty="0" err="1"/>
              <a:t>dinámicos</a:t>
            </a:r>
            <a:r>
              <a:rPr lang="en-US" dirty="0"/>
              <a:t> </a:t>
            </a:r>
            <a:r>
              <a:rPr lang="en-US" dirty="0" err="1"/>
              <a:t>en</a:t>
            </a:r>
            <a:r>
              <a:rPr lang="en-US" dirty="0"/>
              <a:t> el </a:t>
            </a:r>
            <a:r>
              <a:rPr lang="en-US" dirty="0" err="1"/>
              <a:t>tiempo</a:t>
            </a:r>
            <a:r>
              <a:rPr lang="en-US" dirty="0"/>
              <a:t> y el</a:t>
            </a:r>
          </a:p>
          <a:p>
            <a:r>
              <a:rPr lang="en-US" dirty="0" err="1"/>
              <a:t>espacio</a:t>
            </a:r>
            <a:r>
              <a:rPr lang="en-US" dirty="0"/>
              <a:t>. </a:t>
            </a:r>
            <a:r>
              <a:rPr lang="en-US" dirty="0" err="1"/>
              <a:t>Según</a:t>
            </a:r>
            <a:r>
              <a:rPr lang="en-US" dirty="0"/>
              <a:t> la </a:t>
            </a:r>
            <a:r>
              <a:rPr lang="en-US" dirty="0" err="1"/>
              <a:t>aplicación</a:t>
            </a:r>
            <a:r>
              <a:rPr lang="en-US" dirty="0"/>
              <a:t> de la </a:t>
            </a:r>
            <a:r>
              <a:rPr lang="en-US" dirty="0" err="1"/>
              <a:t>videovigilancia</a:t>
            </a:r>
            <a:r>
              <a:rPr lang="en-US" dirty="0"/>
              <a:t>, hay </a:t>
            </a:r>
            <a:r>
              <a:rPr lang="en-US" dirty="0" err="1"/>
              <a:t>tres</a:t>
            </a:r>
            <a:r>
              <a:rPr lang="en-US" dirty="0"/>
              <a:t> </a:t>
            </a:r>
            <a:r>
              <a:rPr lang="en-US" dirty="0" err="1"/>
              <a:t>funciones</a:t>
            </a:r>
            <a:r>
              <a:rPr lang="en-US" dirty="0"/>
              <a:t> </a:t>
            </a:r>
            <a:r>
              <a:rPr lang="en-US" dirty="0" err="1"/>
              <a:t>básicas</a:t>
            </a:r>
            <a:r>
              <a:rPr lang="en-US" dirty="0"/>
              <a:t> </a:t>
            </a:r>
            <a:r>
              <a:rPr lang="en-US" dirty="0" err="1"/>
              <a:t>en</a:t>
            </a:r>
            <a:r>
              <a:rPr lang="en-US" dirty="0"/>
              <a:t> el </a:t>
            </a:r>
            <a:r>
              <a:rPr lang="en-US" dirty="0" err="1"/>
              <a:t>ámbito</a:t>
            </a:r>
            <a:r>
              <a:rPr lang="en-US" dirty="0"/>
              <a:t> de la</a:t>
            </a:r>
          </a:p>
          <a:p>
            <a:r>
              <a:rPr lang="en-US" dirty="0" err="1"/>
              <a:t>seguridad</a:t>
            </a:r>
            <a:r>
              <a:rPr lang="en-US" dirty="0"/>
              <a:t> y el </a:t>
            </a:r>
            <a:r>
              <a:rPr lang="en-US" dirty="0" err="1"/>
              <a:t>orden</a:t>
            </a:r>
            <a:r>
              <a:rPr lang="en-US" dirty="0"/>
              <a:t> </a:t>
            </a:r>
            <a:r>
              <a:rPr lang="en-US" dirty="0" err="1"/>
              <a:t>públicos</a:t>
            </a:r>
            <a:r>
              <a:rPr lang="en-US" dirty="0"/>
              <a:t>: la </a:t>
            </a:r>
            <a:r>
              <a:rPr lang="en-US" dirty="0" err="1"/>
              <a:t>protección</a:t>
            </a:r>
            <a:r>
              <a:rPr lang="en-US" dirty="0"/>
              <a:t> y la </a:t>
            </a:r>
            <a:r>
              <a:rPr lang="en-US" dirty="0" err="1"/>
              <a:t>prevención</a:t>
            </a:r>
            <a:r>
              <a:rPr lang="en-US" dirty="0"/>
              <a:t>, la </a:t>
            </a:r>
            <a:r>
              <a:rPr lang="en-US" dirty="0" err="1"/>
              <a:t>detección</a:t>
            </a:r>
            <a:r>
              <a:rPr lang="en-US" dirty="0"/>
              <a:t> y la </a:t>
            </a:r>
            <a:r>
              <a:rPr lang="en-US" dirty="0" err="1"/>
              <a:t>recogida</a:t>
            </a:r>
            <a:r>
              <a:rPr lang="en-US" dirty="0"/>
              <a:t> de </a:t>
            </a:r>
            <a:r>
              <a:rPr lang="en-US" dirty="0" err="1"/>
              <a:t>pruebas</a:t>
            </a:r>
            <a:r>
              <a:rPr lang="en-US" dirty="0"/>
              <a:t>.</a:t>
            </a:r>
          </a:p>
          <a:p>
            <a:r>
              <a:rPr lang="en-US" dirty="0"/>
              <a:t>La </a:t>
            </a:r>
            <a:r>
              <a:rPr lang="en-US" dirty="0" err="1"/>
              <a:t>primera</a:t>
            </a:r>
            <a:r>
              <a:rPr lang="en-US" dirty="0"/>
              <a:t> </a:t>
            </a:r>
            <a:r>
              <a:rPr lang="en-US" dirty="0" err="1"/>
              <a:t>función</a:t>
            </a:r>
            <a:r>
              <a:rPr lang="en-US" dirty="0"/>
              <a:t> </a:t>
            </a:r>
            <a:r>
              <a:rPr lang="en-US" dirty="0" err="1"/>
              <a:t>implica</a:t>
            </a:r>
            <a:r>
              <a:rPr lang="en-US" dirty="0"/>
              <a:t> la </a:t>
            </a:r>
            <a:r>
              <a:rPr lang="en-US" dirty="0" err="1"/>
              <a:t>disuasión</a:t>
            </a:r>
            <a:r>
              <a:rPr lang="en-US" dirty="0"/>
              <a:t> de los </a:t>
            </a:r>
            <a:r>
              <a:rPr lang="en-US" dirty="0" err="1"/>
              <a:t>posibles</a:t>
            </a:r>
            <a:r>
              <a:rPr lang="en-US" dirty="0"/>
              <a:t> </a:t>
            </a:r>
            <a:r>
              <a:rPr lang="en-US" dirty="0" err="1"/>
              <a:t>autores</a:t>
            </a:r>
            <a:r>
              <a:rPr lang="en-US" dirty="0"/>
              <a:t> de </a:t>
            </a:r>
            <a:r>
              <a:rPr lang="en-US" dirty="0" err="1"/>
              <a:t>delitos</a:t>
            </a:r>
            <a:r>
              <a:rPr lang="en-US" dirty="0"/>
              <a:t> y </a:t>
            </a:r>
            <a:r>
              <a:rPr lang="en-US" dirty="0" err="1"/>
              <a:t>faltas</a:t>
            </a:r>
            <a:r>
              <a:rPr lang="en-US" dirty="0"/>
              <a:t>. Se </a:t>
            </a:r>
            <a:r>
              <a:rPr lang="en-US" dirty="0" err="1"/>
              <a:t>basa</a:t>
            </a:r>
            <a:r>
              <a:rPr lang="en-US" dirty="0"/>
              <a:t> </a:t>
            </a:r>
            <a:r>
              <a:rPr lang="en-US" dirty="0" err="1"/>
              <a:t>en</a:t>
            </a:r>
            <a:r>
              <a:rPr lang="en-US" dirty="0"/>
              <a:t> la</a:t>
            </a:r>
          </a:p>
          <a:p>
            <a:r>
              <a:rPr lang="en-US" dirty="0" err="1"/>
              <a:t>creencia</a:t>
            </a:r>
            <a:r>
              <a:rPr lang="en-US" dirty="0"/>
              <a:t> de que las personas son </a:t>
            </a:r>
            <a:r>
              <a:rPr lang="en-US" dirty="0" err="1"/>
              <a:t>racionales</a:t>
            </a:r>
            <a:r>
              <a:rPr lang="en-US" dirty="0"/>
              <a:t> y </a:t>
            </a:r>
            <a:r>
              <a:rPr lang="en-US" dirty="0" err="1"/>
              <a:t>calculan</a:t>
            </a:r>
            <a:r>
              <a:rPr lang="en-US" dirty="0"/>
              <a:t> los </a:t>
            </a:r>
            <a:r>
              <a:rPr lang="en-US" dirty="0" err="1"/>
              <a:t>riesgos</a:t>
            </a:r>
            <a:r>
              <a:rPr lang="en-US" dirty="0"/>
              <a:t> que </a:t>
            </a:r>
            <a:r>
              <a:rPr lang="en-US" dirty="0" err="1"/>
              <a:t>implican</a:t>
            </a:r>
            <a:r>
              <a:rPr lang="en-US" dirty="0"/>
              <a:t> sus </a:t>
            </a:r>
            <a:r>
              <a:rPr lang="en-US" dirty="0" err="1"/>
              <a:t>acciones</a:t>
            </a:r>
            <a:r>
              <a:rPr lang="en-US" dirty="0"/>
              <a:t>, y</a:t>
            </a:r>
          </a:p>
          <a:p>
            <a:r>
              <a:rPr lang="en-US" dirty="0" err="1"/>
              <a:t>debido</a:t>
            </a:r>
            <a:r>
              <a:rPr lang="en-US" dirty="0"/>
              <a:t> a la </a:t>
            </a:r>
            <a:r>
              <a:rPr lang="en-US" dirty="0" err="1"/>
              <a:t>presencia</a:t>
            </a:r>
            <a:r>
              <a:rPr lang="en-US" dirty="0"/>
              <a:t> de una </a:t>
            </a:r>
            <a:r>
              <a:rPr lang="en-US" dirty="0" err="1"/>
              <a:t>cámara</a:t>
            </a:r>
            <a:r>
              <a:rPr lang="en-US" dirty="0"/>
              <a:t> </a:t>
            </a:r>
            <a:r>
              <a:rPr lang="en-US" dirty="0" err="1"/>
              <a:t>renunciarán</a:t>
            </a:r>
            <a:r>
              <a:rPr lang="en-US" dirty="0"/>
              <a:t> a sus planes </a:t>
            </a:r>
            <a:r>
              <a:rPr lang="en-US" dirty="0" err="1"/>
              <a:t>criminales</a:t>
            </a:r>
            <a:r>
              <a:rPr lang="en-US" dirty="0"/>
              <a:t>. La </a:t>
            </a:r>
            <a:r>
              <a:rPr lang="en-US" dirty="0" err="1"/>
              <a:t>función</a:t>
            </a:r>
            <a:r>
              <a:rPr lang="en-US" dirty="0"/>
              <a:t> de </a:t>
            </a:r>
            <a:r>
              <a:rPr lang="en-US" dirty="0" err="1"/>
              <a:t>detección</a:t>
            </a:r>
            <a:r>
              <a:rPr lang="en-US" dirty="0"/>
              <a:t>,</a:t>
            </a:r>
          </a:p>
          <a:p>
            <a:endParaRPr lang="en-US" dirty="0"/>
          </a:p>
          <a:p>
            <a:r>
              <a:rPr lang="en-US" dirty="0"/>
              <a:t>a </a:t>
            </a:r>
            <a:r>
              <a:rPr lang="en-US" dirty="0" err="1"/>
              <a:t>través</a:t>
            </a:r>
            <a:r>
              <a:rPr lang="en-US" dirty="0"/>
              <a:t> de la </a:t>
            </a:r>
            <a:r>
              <a:rPr lang="en-US" dirty="0" err="1"/>
              <a:t>grabación</a:t>
            </a:r>
            <a:r>
              <a:rPr lang="en-US" dirty="0"/>
              <a:t> de </a:t>
            </a:r>
            <a:r>
              <a:rPr lang="en-US" dirty="0" err="1"/>
              <a:t>eventos</a:t>
            </a:r>
            <a:r>
              <a:rPr lang="en-US" dirty="0"/>
              <a:t> y </a:t>
            </a:r>
            <a:r>
              <a:rPr lang="en-US" dirty="0" err="1"/>
              <a:t>todo</a:t>
            </a:r>
            <a:r>
              <a:rPr lang="en-US" dirty="0"/>
              <a:t> </a:t>
            </a:r>
            <a:r>
              <a:rPr lang="en-US" dirty="0" err="1"/>
              <a:t>tipo</a:t>
            </a:r>
            <a:r>
              <a:rPr lang="en-US" dirty="0"/>
              <a:t> de </a:t>
            </a:r>
            <a:r>
              <a:rPr lang="en-US" dirty="0" err="1"/>
              <a:t>comportamiento</a:t>
            </a:r>
            <a:r>
              <a:rPr lang="en-US" dirty="0"/>
              <a:t>, </a:t>
            </a:r>
            <a:r>
              <a:rPr lang="en-US" dirty="0" err="1"/>
              <a:t>permite</a:t>
            </a:r>
            <a:r>
              <a:rPr lang="en-US" dirty="0"/>
              <a:t> la </a:t>
            </a:r>
            <a:r>
              <a:rPr lang="en-US" dirty="0" err="1"/>
              <a:t>detección</a:t>
            </a:r>
            <a:r>
              <a:rPr lang="en-US" dirty="0"/>
              <a:t> de</a:t>
            </a:r>
          </a:p>
          <a:p>
            <a:r>
              <a:rPr lang="en-US" dirty="0" err="1"/>
              <a:t>delitos</a:t>
            </a:r>
            <a:r>
              <a:rPr lang="en-US" dirty="0"/>
              <a:t> </a:t>
            </a:r>
            <a:r>
              <a:rPr lang="en-US" dirty="0" err="1"/>
              <a:t>específicos</a:t>
            </a:r>
            <a:r>
              <a:rPr lang="en-US" dirty="0"/>
              <a:t> y la </a:t>
            </a:r>
            <a:r>
              <a:rPr lang="en-US" dirty="0" err="1"/>
              <a:t>respuesta</a:t>
            </a:r>
            <a:r>
              <a:rPr lang="en-US" dirty="0"/>
              <a:t> </a:t>
            </a:r>
            <a:r>
              <a:rPr lang="en-US" dirty="0" err="1"/>
              <a:t>inmediata</a:t>
            </a:r>
            <a:r>
              <a:rPr lang="en-US" dirty="0"/>
              <a:t> de los </a:t>
            </a:r>
            <a:r>
              <a:rPr lang="en-US" dirty="0" err="1"/>
              <a:t>organismos</a:t>
            </a:r>
            <a:r>
              <a:rPr lang="en-US" dirty="0"/>
              <a:t> </a:t>
            </a:r>
            <a:r>
              <a:rPr lang="en-US" dirty="0" err="1"/>
              <a:t>autorizados</a:t>
            </a:r>
            <a:r>
              <a:rPr lang="en-US" dirty="0"/>
              <a:t>. Por lo tanto, </a:t>
            </a:r>
            <a:r>
              <a:rPr lang="en-US" dirty="0" err="1"/>
              <a:t>brinda</a:t>
            </a:r>
            <a:r>
              <a:rPr lang="en-US" dirty="0"/>
              <a:t> la</a:t>
            </a:r>
          </a:p>
          <a:p>
            <a:r>
              <a:rPr lang="en-US" dirty="0" err="1"/>
              <a:t>posibilidad</a:t>
            </a:r>
            <a:r>
              <a:rPr lang="en-US" dirty="0"/>
              <a:t> de </a:t>
            </a:r>
            <a:r>
              <a:rPr lang="en-US" dirty="0" err="1"/>
              <a:t>determinar</a:t>
            </a:r>
            <a:r>
              <a:rPr lang="en-US" dirty="0"/>
              <a:t> la </a:t>
            </a:r>
            <a:r>
              <a:rPr lang="en-US" dirty="0" err="1"/>
              <a:t>ocurrencia</a:t>
            </a:r>
            <a:r>
              <a:rPr lang="en-US" dirty="0"/>
              <a:t> de un </a:t>
            </a:r>
            <a:r>
              <a:rPr lang="en-US" dirty="0" err="1"/>
              <a:t>evento</a:t>
            </a:r>
            <a:r>
              <a:rPr lang="en-US" dirty="0"/>
              <a:t> que </a:t>
            </a:r>
            <a:r>
              <a:rPr lang="en-US" dirty="0" err="1"/>
              <a:t>puede</a:t>
            </a:r>
            <a:r>
              <a:rPr lang="en-US" dirty="0"/>
              <a:t> ser </a:t>
            </a:r>
            <a:r>
              <a:rPr lang="en-US" dirty="0" err="1"/>
              <a:t>considerado</a:t>
            </a:r>
            <a:r>
              <a:rPr lang="en-US" dirty="0"/>
              <a:t> </a:t>
            </a:r>
            <a:r>
              <a:rPr lang="en-US" dirty="0" err="1"/>
              <a:t>como</a:t>
            </a:r>
            <a:r>
              <a:rPr lang="en-US" dirty="0"/>
              <a:t> un </a:t>
            </a:r>
            <a:r>
              <a:rPr lang="en-US" dirty="0" err="1"/>
              <a:t>delito</a:t>
            </a:r>
            <a:r>
              <a:rPr lang="en-US" dirty="0"/>
              <a:t> y</a:t>
            </a:r>
          </a:p>
          <a:p>
            <a:r>
              <a:rPr lang="en-US" dirty="0"/>
              <a:t>registrar el </a:t>
            </a:r>
            <a:r>
              <a:rPr lang="en-US" dirty="0" err="1"/>
              <a:t>comportamiento</a:t>
            </a:r>
            <a:r>
              <a:rPr lang="en-US" dirty="0"/>
              <a:t> de las personas que </a:t>
            </a:r>
            <a:r>
              <a:rPr lang="en-US" dirty="0" err="1"/>
              <a:t>participan</a:t>
            </a:r>
            <a:r>
              <a:rPr lang="en-US" dirty="0"/>
              <a:t> </a:t>
            </a:r>
            <a:r>
              <a:rPr lang="en-US" dirty="0" err="1"/>
              <a:t>en</a:t>
            </a:r>
            <a:r>
              <a:rPr lang="en-US" dirty="0"/>
              <a:t> </a:t>
            </a:r>
            <a:r>
              <a:rPr lang="en-US" dirty="0" err="1"/>
              <a:t>tal</a:t>
            </a:r>
            <a:r>
              <a:rPr lang="en-US" dirty="0"/>
              <a:t> </a:t>
            </a:r>
            <a:r>
              <a:rPr lang="en-US" dirty="0" err="1"/>
              <a:t>evento</a:t>
            </a:r>
            <a:r>
              <a:rPr lang="en-US" dirty="0"/>
              <a:t> y la forma </a:t>
            </a:r>
            <a:r>
              <a:rPr lang="en-US" dirty="0" err="1"/>
              <a:t>en</a:t>
            </a:r>
            <a:r>
              <a:rPr lang="en-US" dirty="0"/>
              <a:t> que los</a:t>
            </a:r>
          </a:p>
          <a:p>
            <a:r>
              <a:rPr lang="en-US" dirty="0" err="1"/>
              <a:t>autores</a:t>
            </a:r>
            <a:r>
              <a:rPr lang="en-US" dirty="0"/>
              <a:t> </a:t>
            </a:r>
            <a:r>
              <a:rPr lang="en-US" dirty="0" err="1"/>
              <a:t>actuaron</a:t>
            </a:r>
            <a:r>
              <a:rPr lang="en-US" dirty="0"/>
              <a:t>. La </a:t>
            </a:r>
            <a:r>
              <a:rPr lang="en-US" dirty="0" err="1"/>
              <a:t>función</a:t>
            </a:r>
            <a:r>
              <a:rPr lang="en-US" dirty="0"/>
              <a:t> de </a:t>
            </a:r>
            <a:r>
              <a:rPr lang="en-US" dirty="0" err="1"/>
              <a:t>reunión</a:t>
            </a:r>
            <a:r>
              <a:rPr lang="en-US" dirty="0"/>
              <a:t> de </a:t>
            </a:r>
            <a:r>
              <a:rPr lang="en-US" dirty="0" err="1"/>
              <a:t>pruebas</a:t>
            </a:r>
            <a:r>
              <a:rPr lang="en-US" dirty="0"/>
              <a:t>, por </a:t>
            </a:r>
            <a:r>
              <a:rPr lang="en-US" dirty="0" err="1"/>
              <a:t>otra</a:t>
            </a:r>
            <a:r>
              <a:rPr lang="en-US" dirty="0"/>
              <a:t> </a:t>
            </a:r>
            <a:r>
              <a:rPr lang="en-US" dirty="0" err="1"/>
              <a:t>parte</a:t>
            </a:r>
            <a:r>
              <a:rPr lang="en-US" dirty="0"/>
              <a:t>, indica la </a:t>
            </a:r>
            <a:r>
              <a:rPr lang="en-US" dirty="0" err="1"/>
              <a:t>posibilidad</a:t>
            </a:r>
            <a:r>
              <a:rPr lang="en-US" dirty="0"/>
              <a:t> de </a:t>
            </a:r>
            <a:r>
              <a:rPr lang="en-US" dirty="0" err="1"/>
              <a:t>tratar</a:t>
            </a:r>
            <a:endParaRPr lang="en-US" dirty="0"/>
          </a:p>
          <a:p>
            <a:r>
              <a:rPr lang="en-US" dirty="0"/>
              <a:t>de </a:t>
            </a:r>
            <a:r>
              <a:rPr lang="en-US" dirty="0" err="1"/>
              <a:t>identificar</a:t>
            </a:r>
            <a:r>
              <a:rPr lang="en-US" dirty="0"/>
              <a:t> </a:t>
            </a:r>
            <a:r>
              <a:rPr lang="en-US" dirty="0" err="1"/>
              <a:t>grupos</a:t>
            </a:r>
            <a:r>
              <a:rPr lang="en-US" dirty="0"/>
              <a:t> o personas </a:t>
            </a:r>
            <a:r>
              <a:rPr lang="en-US" dirty="0" err="1"/>
              <a:t>individuales</a:t>
            </a:r>
            <a:r>
              <a:rPr lang="en-US" dirty="0"/>
              <a:t> y </a:t>
            </a:r>
            <a:r>
              <a:rPr lang="en-US" dirty="0" err="1"/>
              <a:t>objetos</a:t>
            </a:r>
            <a:r>
              <a:rPr lang="en-US" dirty="0"/>
              <a:t> </a:t>
            </a:r>
            <a:r>
              <a:rPr lang="en-US" dirty="0" err="1"/>
              <a:t>materiales</a:t>
            </a:r>
            <a:r>
              <a:rPr lang="en-US" dirty="0"/>
              <a:t> </a:t>
            </a:r>
            <a:r>
              <a:rPr lang="en-US" dirty="0" err="1"/>
              <a:t>sobre</a:t>
            </a:r>
            <a:r>
              <a:rPr lang="en-US" dirty="0"/>
              <a:t> la base de un conjunto de</a:t>
            </a:r>
          </a:p>
          <a:p>
            <a:r>
              <a:rPr lang="en-US" dirty="0" err="1"/>
              <a:t>imágenes</a:t>
            </a:r>
            <a:r>
              <a:rPr lang="en-US" dirty="0"/>
              <a:t> </a:t>
            </a:r>
            <a:r>
              <a:rPr lang="en-US" dirty="0" err="1"/>
              <a:t>grabadas</a:t>
            </a:r>
            <a:r>
              <a:rPr lang="en-US" dirty="0"/>
              <a:t> del </a:t>
            </a:r>
            <a:r>
              <a:rPr lang="en-US" dirty="0" err="1"/>
              <a:t>lugar</a:t>
            </a:r>
            <a:r>
              <a:rPr lang="en-US" dirty="0"/>
              <a:t> de un </a:t>
            </a:r>
            <a:r>
              <a:rPr lang="en-US" dirty="0" err="1"/>
              <a:t>acontecimiento</a:t>
            </a:r>
            <a:r>
              <a:rPr lang="en-US" dirty="0"/>
              <a:t> </a:t>
            </a:r>
            <a:r>
              <a:rPr lang="en-US" dirty="0" err="1"/>
              <a:t>registrado</a:t>
            </a:r>
            <a:r>
              <a:rPr lang="en-US" dirty="0"/>
              <a:t> por un </a:t>
            </a:r>
            <a:r>
              <a:rPr lang="en-US" dirty="0" err="1"/>
              <a:t>sistema</a:t>
            </a:r>
            <a:r>
              <a:rPr lang="en-US" dirty="0"/>
              <a:t> de </a:t>
            </a:r>
            <a:r>
              <a:rPr lang="en-US" dirty="0" err="1"/>
              <a:t>vigilancia</a:t>
            </a:r>
            <a:r>
              <a:rPr lang="en-US" dirty="0"/>
              <a:t> por</a:t>
            </a:r>
          </a:p>
          <a:p>
            <a:r>
              <a:rPr lang="en-US" dirty="0" err="1"/>
              <a:t>vídeo</a:t>
            </a:r>
            <a:r>
              <a:rPr lang="en-US" dirty="0"/>
              <a:t>.</a:t>
            </a:r>
          </a:p>
          <a:p>
            <a:r>
              <a:rPr lang="en-US" dirty="0"/>
              <a:t>¿Como </a:t>
            </a:r>
            <a:r>
              <a:rPr lang="en-US" dirty="0" err="1"/>
              <a:t>garantizara</a:t>
            </a:r>
            <a:r>
              <a:rPr lang="en-US" dirty="0"/>
              <a:t> </a:t>
            </a:r>
            <a:r>
              <a:rPr lang="en-US" dirty="0" err="1"/>
              <a:t>en</a:t>
            </a:r>
            <a:r>
              <a:rPr lang="en-US" dirty="0"/>
              <a:t> </a:t>
            </a:r>
            <a:r>
              <a:rPr lang="en-US" dirty="0" err="1"/>
              <a:t>su</a:t>
            </a:r>
            <a:r>
              <a:rPr lang="en-US" dirty="0"/>
              <a:t> </a:t>
            </a:r>
            <a:r>
              <a:rPr lang="en-US" dirty="0" err="1"/>
              <a:t>propuesta</a:t>
            </a:r>
            <a:r>
              <a:rPr lang="en-US" dirty="0"/>
              <a:t> la </a:t>
            </a:r>
            <a:r>
              <a:rPr lang="en-US" dirty="0" err="1"/>
              <a:t>calidad</a:t>
            </a:r>
            <a:r>
              <a:rPr lang="en-US" dirty="0"/>
              <a:t> del </a:t>
            </a:r>
            <a:r>
              <a:rPr lang="en-US" dirty="0" err="1"/>
              <a:t>contenido</a:t>
            </a:r>
            <a:r>
              <a:rPr lang="en-US" dirty="0"/>
              <a:t> para que </a:t>
            </a:r>
            <a:r>
              <a:rPr lang="en-US" dirty="0" err="1"/>
              <a:t>cumpla</a:t>
            </a:r>
            <a:r>
              <a:rPr lang="en-US" dirty="0"/>
              <a:t> con las </a:t>
            </a:r>
            <a:r>
              <a:rPr lang="en-US" dirty="0" err="1"/>
              <a:t>tres</a:t>
            </a:r>
            <a:endParaRPr lang="en-US" dirty="0"/>
          </a:p>
          <a:p>
            <a:r>
              <a:rPr lang="en-US" dirty="0" err="1"/>
              <a:t>funciones</a:t>
            </a:r>
            <a:r>
              <a:rPr lang="en-US" dirty="0"/>
              <a:t> </a:t>
            </a:r>
            <a:r>
              <a:rPr lang="en-US" dirty="0" err="1"/>
              <a:t>básicas</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11</a:t>
            </a:fld>
            <a:endParaRPr lang="es-ES"/>
          </a:p>
        </p:txBody>
      </p:sp>
    </p:spTree>
    <p:extLst>
      <p:ext uri="{BB962C8B-B14F-4D97-AF65-F5344CB8AC3E}">
        <p14:creationId xmlns:p14="http://schemas.microsoft.com/office/powerpoint/2010/main" val="327050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54541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4791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7497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7509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51744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44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846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7632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4539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3396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062658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2BBBB-2687-4511-8DDE-91500DE34C44}" type="slidenum">
              <a:rPr lang="es-ES" smtClean="0"/>
              <a:t>‹#›</a:t>
            </a:fld>
            <a:endParaRPr lang="es-ES"/>
          </a:p>
        </p:txBody>
      </p:sp>
    </p:spTree>
    <p:extLst>
      <p:ext uri="{BB962C8B-B14F-4D97-AF65-F5344CB8AC3E}">
        <p14:creationId xmlns:p14="http://schemas.microsoft.com/office/powerpoint/2010/main" val="7488105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aws.amazon.com/media/tech/quality-defined-variable-bitrate-qvbr/"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tools.ietf.org/html/rfc876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i.org/10.1017/ATSIP.2018.12" TargetMode="External"/><Relationship Id="rId3" Type="http://schemas.openxmlformats.org/officeDocument/2006/relationships/hyperlink" Target="https://doi.org/10.1007/978-3-319-47274-4_1" TargetMode="External"/><Relationship Id="rId7" Type="http://schemas.openxmlformats.org/officeDocument/2006/relationships/hyperlink" Target="https://doi.org/10.1109/TCSVT.2012.222119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i.org/10.1109/LSP.2020.2976578" TargetMode="External"/><Relationship Id="rId5" Type="http://schemas.openxmlformats.org/officeDocument/2006/relationships/hyperlink" Target="https://doi.org/10.1109/PCS48520.2019.8954553" TargetMode="External"/><Relationship Id="rId4" Type="http://schemas.openxmlformats.org/officeDocument/2006/relationships/hyperlink" Target="https://doi.org/10.1007/s11042-019-08572-3"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09/CVPR42600.2020.00853"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wbranch@unal.edu.co" TargetMode="External"/><Relationship Id="rId2" Type="http://schemas.openxmlformats.org/officeDocument/2006/relationships/hyperlink" Target="mailto:jfrestrepoa@unal.edu.c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pspeedindex.netflix.net/glob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a:p>
        </p:txBody>
      </p:sp>
      <p:sp>
        <p:nvSpPr>
          <p:cNvPr id="3" name="object 3"/>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4" name="object 4"/>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5" name="object 5"/>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6" name="object 6"/>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7" name="object 7"/>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847B94F2-E4EE-4B59-9AE4-C8A89EE4B242}"/>
              </a:ext>
            </a:extLst>
          </p:cNvPr>
          <p:cNvSpPr>
            <a:spLocks noGrp="1"/>
          </p:cNvSpPr>
          <p:nvPr>
            <p:ph type="sldNum" sz="quarter" idx="7"/>
          </p:nvPr>
        </p:nvSpPr>
        <p:spPr/>
        <p:txBody>
          <a:bodyPr/>
          <a:lstStyle/>
          <a:p>
            <a:pPr marL="38100">
              <a:lnSpc>
                <a:spcPts val="1430"/>
              </a:lnSpc>
            </a:pPr>
            <a:fld id="{81D60167-4931-47E6-BA6A-407CBD079E47}" type="slidenum">
              <a:rPr lang="es-MX" spc="-5" smtClean="0"/>
              <a:t>1</a:t>
            </a:fld>
            <a:endParaRPr lang="es-MX" spc="-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246221"/>
          </a:xfrm>
        </p:spPr>
        <p:txBody>
          <a:bodyPr/>
          <a:lstStyle/>
          <a:p>
            <a:pPr algn="just"/>
            <a:r>
              <a:rPr lang="en-CO" sz="1600" b="1" dirty="0">
                <a:solidFill>
                  <a:schemeClr val="bg1"/>
                </a:solidFill>
                <a:highlight>
                  <a:srgbClr val="800000"/>
                </a:highlight>
              </a:rPr>
              <a:t>Q1 (Prof. Maria Trujillo) </a:t>
            </a:r>
            <a:r>
              <a:rPr lang="en-CO" sz="1600" b="1" dirty="0"/>
              <a:t>: </a:t>
            </a:r>
            <a:r>
              <a:rPr lang="en-US" sz="1600" i="1" dirty="0"/>
              <a:t>¿Como </a:t>
            </a:r>
            <a:r>
              <a:rPr lang="en-US" sz="1600" i="1" dirty="0" err="1"/>
              <a:t>abordaría</a:t>
            </a:r>
            <a:r>
              <a:rPr lang="en-US" sz="1600" i="1" dirty="0"/>
              <a:t> la </a:t>
            </a:r>
            <a:r>
              <a:rPr lang="en-US" sz="1600" i="1" dirty="0" err="1"/>
              <a:t>compresión</a:t>
            </a:r>
            <a:r>
              <a:rPr lang="en-US" sz="1600" i="1" dirty="0"/>
              <a:t> de video </a:t>
            </a:r>
            <a:r>
              <a:rPr lang="en-US" sz="1600" i="1" dirty="0" err="1"/>
              <a:t>inteligente</a:t>
            </a:r>
            <a:r>
              <a:rPr lang="en-US" sz="1600" i="1" dirty="0"/>
              <a:t> </a:t>
            </a:r>
            <a:r>
              <a:rPr lang="en-US" sz="1600" i="1" dirty="0" err="1"/>
              <a:t>su</a:t>
            </a:r>
            <a:r>
              <a:rPr lang="en-US" sz="1600" i="1" dirty="0"/>
              <a:t> </a:t>
            </a:r>
            <a:r>
              <a:rPr lang="en-US" sz="1600" i="1" dirty="0" err="1"/>
              <a:t>proyecto</a:t>
            </a:r>
            <a:r>
              <a:rPr lang="en-US" sz="1600" i="1" dirty="0"/>
              <a:t> de </a:t>
            </a:r>
            <a:r>
              <a:rPr lang="en-US" sz="1600" i="1" dirty="0" err="1"/>
              <a:t>investigación</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10</a:t>
            </a:fld>
            <a:endParaRPr lang="en-CO" spc="-5" dirty="0"/>
          </a:p>
        </p:txBody>
      </p:sp>
      <p:sp>
        <p:nvSpPr>
          <p:cNvPr id="3" name="Rectangle 2">
            <a:extLst>
              <a:ext uri="{FF2B5EF4-FFF2-40B4-BE49-F238E27FC236}">
                <a16:creationId xmlns:a16="http://schemas.microsoft.com/office/drawing/2014/main" id="{F06117F7-894D-DF43-A67F-2228C4292D26}"/>
              </a:ext>
            </a:extLst>
          </p:cNvPr>
          <p:cNvSpPr/>
          <p:nvPr/>
        </p:nvSpPr>
        <p:spPr>
          <a:xfrm>
            <a:off x="914527" y="4617661"/>
            <a:ext cx="5029074" cy="738664"/>
          </a:xfrm>
          <a:prstGeom prst="rect">
            <a:avLst/>
          </a:prstGeom>
        </p:spPr>
        <p:txBody>
          <a:bodyPr wrap="square">
            <a:spAutoFit/>
          </a:bodyPr>
          <a:lstStyle/>
          <a:p>
            <a:r>
              <a:rPr lang="en-US" sz="1050" dirty="0" err="1">
                <a:solidFill>
                  <a:srgbClr val="000000"/>
                </a:solidFill>
                <a:latin typeface="Menlo" panose="020B0609030804020204" pitchFamily="49" charset="0"/>
              </a:rPr>
              <a:t>Svt</a:t>
            </a:r>
            <a:r>
              <a:rPr lang="en-US" sz="1050" dirty="0">
                <a:solidFill>
                  <a:srgbClr val="000000"/>
                </a:solidFill>
                <a:latin typeface="Menlo" panose="020B0609030804020204" pitchFamily="49" charset="0"/>
              </a:rPr>
              <a:t>[warn]: The VBR and CVBR rate control modes are a work-in-progress projects, and are only available for demos, experimental and further development uses and should not be used for benchmarking until fully implemented.</a:t>
            </a:r>
            <a:endParaRPr lang="en-US" sz="1050" dirty="0">
              <a:solidFill>
                <a:srgbClr val="000000"/>
              </a:solidFill>
              <a:effectLst/>
              <a:latin typeface="Menlo" panose="020B0609030804020204" pitchFamily="49" charset="0"/>
            </a:endParaRPr>
          </a:p>
        </p:txBody>
      </p:sp>
      <p:grpSp>
        <p:nvGrpSpPr>
          <p:cNvPr id="6" name="Group 5">
            <a:extLst>
              <a:ext uri="{FF2B5EF4-FFF2-40B4-BE49-F238E27FC236}">
                <a16:creationId xmlns:a16="http://schemas.microsoft.com/office/drawing/2014/main" id="{443F7B34-581B-4344-9C6E-D58FA3BDFCBB}"/>
              </a:ext>
            </a:extLst>
          </p:cNvPr>
          <p:cNvGrpSpPr/>
          <p:nvPr/>
        </p:nvGrpSpPr>
        <p:grpSpPr>
          <a:xfrm>
            <a:off x="7391400" y="1525166"/>
            <a:ext cx="2748699" cy="3734314"/>
            <a:chOff x="7157301" y="1143000"/>
            <a:chExt cx="3282099" cy="4607012"/>
          </a:xfrm>
        </p:grpSpPr>
        <p:pic>
          <p:nvPicPr>
            <p:cNvPr id="2050" name="Picture 2" descr="AWS_Elemental_QVBR_Diagram_CBR">
              <a:extLst>
                <a:ext uri="{FF2B5EF4-FFF2-40B4-BE49-F238E27FC236}">
                  <a16:creationId xmlns:a16="http://schemas.microsoft.com/office/drawing/2014/main" id="{A9D6C3ED-83FF-C540-AAD5-707DB2ABD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143000"/>
              <a:ext cx="3276600" cy="14998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_Elemental_QVBR_Diagram_VBR">
              <a:extLst>
                <a:ext uri="{FF2B5EF4-FFF2-40B4-BE49-F238E27FC236}">
                  <a16:creationId xmlns:a16="http://schemas.microsoft.com/office/drawing/2014/main" id="{0989A9D7-B5BA-7F4A-B501-9A3FDCD25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642822"/>
              <a:ext cx="3276600" cy="16073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WS_Elemental_QVBR_Diagram_QVBR">
              <a:extLst>
                <a:ext uri="{FF2B5EF4-FFF2-40B4-BE49-F238E27FC236}">
                  <a16:creationId xmlns:a16="http://schemas.microsoft.com/office/drawing/2014/main" id="{F92BB65A-6EA0-7447-BAA4-BC95C779C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7301" y="4250190"/>
              <a:ext cx="3276601" cy="149982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a:extLst>
              <a:ext uri="{FF2B5EF4-FFF2-40B4-BE49-F238E27FC236}">
                <a16:creationId xmlns:a16="http://schemas.microsoft.com/office/drawing/2014/main" id="{59D68117-0113-9740-89EE-C8507D08915F}"/>
              </a:ext>
            </a:extLst>
          </p:cNvPr>
          <p:cNvSpPr/>
          <p:nvPr/>
        </p:nvSpPr>
        <p:spPr>
          <a:xfrm>
            <a:off x="7315200" y="1151166"/>
            <a:ext cx="6096000" cy="3000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500" b="1" dirty="0">
                <a:solidFill>
                  <a:prstClr val="black"/>
                </a:solidFill>
                <a:latin typeface="Ancizar Sans Black"/>
              </a:rPr>
              <a:t>Figure 5. </a:t>
            </a:r>
            <a:r>
              <a:rPr lang="en-US" sz="1500" dirty="0">
                <a:solidFill>
                  <a:prstClr val="black"/>
                </a:solidFill>
                <a:latin typeface="Ancizar Sans Black"/>
              </a:rPr>
              <a:t> Rate control mechanism for VOD</a:t>
            </a:r>
            <a:endParaRPr lang="en-CO" sz="1500" dirty="0">
              <a:solidFill>
                <a:prstClr val="black"/>
              </a:solidFill>
              <a:latin typeface="Ancizar Sans Black"/>
            </a:endParaRPr>
          </a:p>
        </p:txBody>
      </p:sp>
      <p:sp>
        <p:nvSpPr>
          <p:cNvPr id="12" name="Rectangle 11">
            <a:extLst>
              <a:ext uri="{FF2B5EF4-FFF2-40B4-BE49-F238E27FC236}">
                <a16:creationId xmlns:a16="http://schemas.microsoft.com/office/drawing/2014/main" id="{DB2CDF46-29EE-BA4A-956C-7D6862B52E96}"/>
              </a:ext>
            </a:extLst>
          </p:cNvPr>
          <p:cNvSpPr/>
          <p:nvPr/>
        </p:nvSpPr>
        <p:spPr>
          <a:xfrm>
            <a:off x="10144704" y="2041260"/>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CBR</a:t>
            </a:r>
            <a:endParaRPr lang="en-CO" sz="1100" dirty="0">
              <a:solidFill>
                <a:prstClr val="black"/>
              </a:solidFill>
              <a:latin typeface="Ancizar Sans Black"/>
            </a:endParaRPr>
          </a:p>
        </p:txBody>
      </p:sp>
      <p:sp>
        <p:nvSpPr>
          <p:cNvPr id="13" name="Rectangle 12">
            <a:extLst>
              <a:ext uri="{FF2B5EF4-FFF2-40B4-BE49-F238E27FC236}">
                <a16:creationId xmlns:a16="http://schemas.microsoft.com/office/drawing/2014/main" id="{321FB964-3137-894B-A824-65BE4EC06568}"/>
              </a:ext>
            </a:extLst>
          </p:cNvPr>
          <p:cNvSpPr/>
          <p:nvPr/>
        </p:nvSpPr>
        <p:spPr>
          <a:xfrm>
            <a:off x="10144704" y="3280132"/>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VBR</a:t>
            </a:r>
            <a:endParaRPr lang="en-CO" sz="1100" dirty="0">
              <a:solidFill>
                <a:prstClr val="black"/>
              </a:solidFill>
              <a:latin typeface="Ancizar Sans Black"/>
            </a:endParaRPr>
          </a:p>
        </p:txBody>
      </p:sp>
      <p:sp>
        <p:nvSpPr>
          <p:cNvPr id="14" name="Rectangle 13">
            <a:extLst>
              <a:ext uri="{FF2B5EF4-FFF2-40B4-BE49-F238E27FC236}">
                <a16:creationId xmlns:a16="http://schemas.microsoft.com/office/drawing/2014/main" id="{DABE194C-9730-3746-8CD9-AF4B66404A05}"/>
              </a:ext>
            </a:extLst>
          </p:cNvPr>
          <p:cNvSpPr/>
          <p:nvPr/>
        </p:nvSpPr>
        <p:spPr>
          <a:xfrm>
            <a:off x="10145216" y="4696976"/>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QBR</a:t>
            </a:r>
            <a:endParaRPr lang="en-CO" sz="1100" dirty="0">
              <a:solidFill>
                <a:prstClr val="black"/>
              </a:solidFill>
              <a:latin typeface="Ancizar Sans Black"/>
            </a:endParaRPr>
          </a:p>
        </p:txBody>
      </p:sp>
      <p:sp>
        <p:nvSpPr>
          <p:cNvPr id="15" name="Rectangle 14">
            <a:extLst>
              <a:ext uri="{FF2B5EF4-FFF2-40B4-BE49-F238E27FC236}">
                <a16:creationId xmlns:a16="http://schemas.microsoft.com/office/drawing/2014/main" id="{18433135-595F-5C4A-81C7-042B2FE1687B}"/>
              </a:ext>
            </a:extLst>
          </p:cNvPr>
          <p:cNvSpPr/>
          <p:nvPr/>
        </p:nvSpPr>
        <p:spPr>
          <a:xfrm>
            <a:off x="7315200" y="5394362"/>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Sources:  </a:t>
            </a:r>
            <a:r>
              <a:rPr lang="en-US" sz="1100" dirty="0">
                <a:solidFill>
                  <a:prstClr val="black"/>
                </a:solidFill>
                <a:latin typeface="Ancizar Sans Black"/>
                <a:hlinkClick r:id="rId6"/>
              </a:rPr>
              <a:t>aws-elemental</a:t>
            </a:r>
            <a:endParaRPr lang="en-CO" sz="1100" dirty="0">
              <a:solidFill>
                <a:prstClr val="black"/>
              </a:solidFill>
              <a:latin typeface="Ancizar Sans Black"/>
            </a:endParaRPr>
          </a:p>
        </p:txBody>
      </p:sp>
      <p:sp>
        <p:nvSpPr>
          <p:cNvPr id="16" name="TextBox 15">
            <a:extLst>
              <a:ext uri="{FF2B5EF4-FFF2-40B4-BE49-F238E27FC236}">
                <a16:creationId xmlns:a16="http://schemas.microsoft.com/office/drawing/2014/main" id="{1A59D544-C92B-6C4C-B536-B2DA7CAA953F}"/>
              </a:ext>
            </a:extLst>
          </p:cNvPr>
          <p:cNvSpPr txBox="1"/>
          <p:nvPr/>
        </p:nvSpPr>
        <p:spPr>
          <a:xfrm>
            <a:off x="609600" y="1048164"/>
            <a:ext cx="5486400" cy="3517886"/>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the ability of the video encoder to distribute its budget of bits among the frame sequences following a specific criteria  (quality or bitrate).</a:t>
            </a:r>
          </a:p>
          <a:p>
            <a:pPr marL="0" lvl="1" algn="just" defTabSz="800100">
              <a:lnSpc>
                <a:spcPct val="90000"/>
              </a:lnSpc>
              <a:spcBef>
                <a:spcPct val="0"/>
              </a:spcBef>
              <a:spcAft>
                <a:spcPct val="15000"/>
              </a:spcAft>
              <a:buClr>
                <a:schemeClr val="accent2">
                  <a:lumMod val="50000"/>
                </a:schemeClr>
              </a:buClr>
            </a:pPr>
            <a:endParaRPr lang="en-US" sz="1400" i="1"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a well-known feature in HEVC and AV1 using 2 passes</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 key factor for AV1 poor performance on real-time is  the weakness of rate control mechanism in 1-pass  (Fang, 2020 )</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expects to include VBR and Context VBR tools as part of the reference codec (AOM, 2020)</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CNN for predicting bits allocation  and distortion have me reported by (Gomez, 2020) and (</a:t>
            </a:r>
            <a:r>
              <a:rPr lang="en-US" sz="1400" dirty="0"/>
              <a:t>﻿J. Hu, 2018)</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p:txBody>
      </p:sp>
      <p:sp>
        <p:nvSpPr>
          <p:cNvPr id="19" name="Rectangle 18">
            <a:extLst>
              <a:ext uri="{FF2B5EF4-FFF2-40B4-BE49-F238E27FC236}">
                <a16:creationId xmlns:a16="http://schemas.microsoft.com/office/drawing/2014/main" id="{D7033D68-08AA-084F-A35D-D308711BD1F5}"/>
              </a:ext>
            </a:extLst>
          </p:cNvPr>
          <p:cNvSpPr/>
          <p:nvPr/>
        </p:nvSpPr>
        <p:spPr>
          <a:xfrm>
            <a:off x="914527" y="5394362"/>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Note: </a:t>
            </a:r>
            <a:r>
              <a:rPr lang="en-US" sz="1100" dirty="0">
                <a:solidFill>
                  <a:prstClr val="black"/>
                </a:solidFill>
                <a:latin typeface="Ancizar Sans Black"/>
              </a:rPr>
              <a:t> AV2 reference code error message when CVBR is enabled</a:t>
            </a:r>
            <a:endParaRPr lang="en-CO" sz="1100" dirty="0">
              <a:solidFill>
                <a:prstClr val="black"/>
              </a:solidFill>
              <a:latin typeface="Ancizar Sans Black"/>
            </a:endParaRPr>
          </a:p>
        </p:txBody>
      </p:sp>
    </p:spTree>
    <p:extLst>
      <p:ext uri="{BB962C8B-B14F-4D97-AF65-F5344CB8AC3E}">
        <p14:creationId xmlns:p14="http://schemas.microsoft.com/office/powerpoint/2010/main" val="66983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just"/>
            <a:r>
              <a:rPr lang="en-CO" sz="1600" b="1" dirty="0">
                <a:solidFill>
                  <a:schemeClr val="bg1"/>
                </a:solidFill>
                <a:highlight>
                  <a:srgbClr val="800000"/>
                </a:highlight>
              </a:rPr>
              <a:t>Q2 (Prof. Maria Trujillo) </a:t>
            </a:r>
            <a:r>
              <a:rPr lang="en-CO" sz="1600" b="1" dirty="0"/>
              <a:t>: </a:t>
            </a:r>
            <a:r>
              <a:rPr lang="en-US" sz="1600" i="1" dirty="0"/>
              <a:t>¿Como </a:t>
            </a:r>
            <a:r>
              <a:rPr lang="en-US" sz="1600" i="1" dirty="0" err="1"/>
              <a:t>garantizará</a:t>
            </a:r>
            <a:r>
              <a:rPr lang="en-US" sz="1600" i="1" dirty="0"/>
              <a:t> </a:t>
            </a:r>
            <a:r>
              <a:rPr lang="en-US" sz="1600" i="1" dirty="0" err="1"/>
              <a:t>en</a:t>
            </a:r>
            <a:r>
              <a:rPr lang="en-US" sz="1600" i="1" dirty="0"/>
              <a:t> </a:t>
            </a:r>
            <a:r>
              <a:rPr lang="en-US" sz="1600" i="1" dirty="0" err="1"/>
              <a:t>su</a:t>
            </a:r>
            <a:r>
              <a:rPr lang="en-US" sz="1600" i="1" dirty="0"/>
              <a:t> </a:t>
            </a:r>
            <a:r>
              <a:rPr lang="en-US" sz="1600" i="1" dirty="0" err="1"/>
              <a:t>propuesta</a:t>
            </a:r>
            <a:r>
              <a:rPr lang="en-US" sz="1600" i="1" dirty="0"/>
              <a:t> la </a:t>
            </a:r>
            <a:r>
              <a:rPr lang="en-US" sz="1600" i="1" dirty="0" err="1"/>
              <a:t>calidad</a:t>
            </a:r>
            <a:r>
              <a:rPr lang="en-US" sz="1600" i="1" dirty="0"/>
              <a:t> del </a:t>
            </a:r>
            <a:r>
              <a:rPr lang="en-US" sz="1600" i="1" dirty="0" err="1"/>
              <a:t>contenido</a:t>
            </a:r>
            <a:r>
              <a:rPr lang="en-US" sz="1600" i="1" dirty="0"/>
              <a:t> para que </a:t>
            </a:r>
            <a:r>
              <a:rPr lang="en-US" sz="1600" i="1" dirty="0" err="1"/>
              <a:t>cumpla</a:t>
            </a:r>
            <a:r>
              <a:rPr lang="en-US" sz="1600" i="1" dirty="0"/>
              <a:t> con las </a:t>
            </a:r>
            <a:r>
              <a:rPr lang="en-US" sz="1600" i="1" dirty="0" err="1"/>
              <a:t>tres</a:t>
            </a:r>
            <a:br>
              <a:rPr lang="en-US" sz="1600" i="1" dirty="0"/>
            </a:br>
            <a:r>
              <a:rPr lang="en-US" sz="1600" i="1" dirty="0" err="1"/>
              <a:t>funciones</a:t>
            </a:r>
            <a:r>
              <a:rPr lang="en-US" sz="1600" i="1" dirty="0"/>
              <a:t> </a:t>
            </a:r>
            <a:r>
              <a:rPr lang="en-US" sz="1600" i="1" dirty="0" err="1"/>
              <a:t>básicas</a:t>
            </a:r>
            <a:r>
              <a:rPr lang="en-US" sz="1600" i="1" dirty="0"/>
              <a:t> (la </a:t>
            </a:r>
            <a:r>
              <a:rPr lang="en-US" sz="1600" i="1" dirty="0" err="1"/>
              <a:t>protección</a:t>
            </a:r>
            <a:r>
              <a:rPr lang="en-US" sz="1600" i="1" dirty="0"/>
              <a:t> y la </a:t>
            </a:r>
            <a:r>
              <a:rPr lang="en-US" sz="1600" i="1" dirty="0" err="1"/>
              <a:t>prevención</a:t>
            </a:r>
            <a:r>
              <a:rPr lang="en-US" sz="1600" i="1" dirty="0"/>
              <a:t>, la </a:t>
            </a:r>
            <a:r>
              <a:rPr lang="en-US" sz="1600" i="1" dirty="0" err="1"/>
              <a:t>detección</a:t>
            </a:r>
            <a:r>
              <a:rPr lang="en-US" sz="1600" i="1" dirty="0"/>
              <a:t> y la </a:t>
            </a:r>
            <a:r>
              <a:rPr lang="en-US" sz="1600" i="1" dirty="0" err="1"/>
              <a:t>recogida</a:t>
            </a:r>
            <a:r>
              <a:rPr lang="en-US" sz="1600" i="1" dirty="0"/>
              <a:t> de </a:t>
            </a:r>
            <a:r>
              <a:rPr lang="en-US" sz="1600" i="1" dirty="0" err="1"/>
              <a:t>pruebas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a:xfrm>
            <a:off x="6428740" y="6883400"/>
            <a:ext cx="256540" cy="203200"/>
          </a:xfrm>
        </p:spPr>
        <p:txBody>
          <a:bodyPr/>
          <a:lstStyle/>
          <a:p>
            <a:pPr marL="38100">
              <a:lnSpc>
                <a:spcPts val="1430"/>
              </a:lnSpc>
            </a:pPr>
            <a:fld id="{81D60167-4931-47E6-BA6A-407CBD079E47}" type="slidenum">
              <a:rPr lang="en-CO" spc="-5" smtClean="0"/>
              <a:t>11</a:t>
            </a:fld>
            <a:endParaRPr lang="en-CO" spc="-5" dirty="0"/>
          </a:p>
        </p:txBody>
      </p:sp>
      <p:sp>
        <p:nvSpPr>
          <p:cNvPr id="6" name="Rectangle 5">
            <a:extLst>
              <a:ext uri="{FF2B5EF4-FFF2-40B4-BE49-F238E27FC236}">
                <a16:creationId xmlns:a16="http://schemas.microsoft.com/office/drawing/2014/main" id="{C47ABD54-3948-EE48-B893-A63DF9E931E8}"/>
              </a:ext>
            </a:extLst>
          </p:cNvPr>
          <p:cNvSpPr/>
          <p:nvPr/>
        </p:nvSpPr>
        <p:spPr>
          <a:xfrm>
            <a:off x="3708478" y="1841004"/>
            <a:ext cx="2086306" cy="338554"/>
          </a:xfrm>
          <a:prstGeom prst="rect">
            <a:avLst/>
          </a:prstGeom>
        </p:spPr>
        <p:txBody>
          <a:bodyPr wrap="square">
            <a:spAutoFit/>
          </a:bodyPr>
          <a:lstStyle/>
          <a:p>
            <a:pPr algn="ctr"/>
            <a:r>
              <a:rPr lang="en-US" sz="1600" b="1" dirty="0">
                <a:solidFill>
                  <a:schemeClr val="accent2">
                    <a:lumMod val="50000"/>
                  </a:schemeClr>
                </a:solidFill>
                <a:latin typeface="Times" pitchFamily="2" charset="0"/>
              </a:rPr>
              <a:t>Protection/prevention</a:t>
            </a:r>
            <a:endParaRPr lang="en-CO" sz="1600" b="1" dirty="0">
              <a:solidFill>
                <a:schemeClr val="accent2">
                  <a:lumMod val="50000"/>
                </a:schemeClr>
              </a:solidFill>
              <a:latin typeface="Times" pitchFamily="2" charset="0"/>
            </a:endParaRPr>
          </a:p>
        </p:txBody>
      </p:sp>
      <p:sp>
        <p:nvSpPr>
          <p:cNvPr id="8" name="Rectangle 7">
            <a:extLst>
              <a:ext uri="{FF2B5EF4-FFF2-40B4-BE49-F238E27FC236}">
                <a16:creationId xmlns:a16="http://schemas.microsoft.com/office/drawing/2014/main" id="{BAB9F5AF-46C2-5D42-9E31-D990CFB249E9}"/>
              </a:ext>
            </a:extLst>
          </p:cNvPr>
          <p:cNvSpPr/>
          <p:nvPr/>
        </p:nvSpPr>
        <p:spPr>
          <a:xfrm>
            <a:off x="6058752" y="1842071"/>
            <a:ext cx="1018227" cy="338554"/>
          </a:xfrm>
          <a:prstGeom prst="rect">
            <a:avLst/>
          </a:prstGeom>
        </p:spPr>
        <p:txBody>
          <a:bodyPr wrap="none">
            <a:spAutoFit/>
          </a:bodyPr>
          <a:lstStyle/>
          <a:p>
            <a:r>
              <a:rPr lang="en-US" sz="1600" b="1" dirty="0">
                <a:solidFill>
                  <a:schemeClr val="accent2">
                    <a:lumMod val="50000"/>
                  </a:schemeClr>
                </a:solidFill>
                <a:latin typeface="Times" pitchFamily="2" charset="0"/>
              </a:rPr>
              <a:t>Detection</a:t>
            </a:r>
            <a:endParaRPr lang="en-CO" sz="1600" b="1" dirty="0">
              <a:solidFill>
                <a:schemeClr val="accent2">
                  <a:lumMod val="50000"/>
                </a:schemeClr>
              </a:solidFill>
              <a:latin typeface="Times" pitchFamily="2" charset="0"/>
            </a:endParaRPr>
          </a:p>
        </p:txBody>
      </p:sp>
      <p:sp>
        <p:nvSpPr>
          <p:cNvPr id="10" name="Rectangle 9">
            <a:extLst>
              <a:ext uri="{FF2B5EF4-FFF2-40B4-BE49-F238E27FC236}">
                <a16:creationId xmlns:a16="http://schemas.microsoft.com/office/drawing/2014/main" id="{CACFBE58-D62B-4445-816D-E9AC78FCDED1}"/>
              </a:ext>
            </a:extLst>
          </p:cNvPr>
          <p:cNvSpPr/>
          <p:nvPr/>
        </p:nvSpPr>
        <p:spPr>
          <a:xfrm>
            <a:off x="7273264" y="1828800"/>
            <a:ext cx="1904346" cy="338554"/>
          </a:xfrm>
          <a:prstGeom prst="rect">
            <a:avLst/>
          </a:prstGeom>
        </p:spPr>
        <p:txBody>
          <a:bodyPr wrap="square">
            <a:spAutoFit/>
          </a:bodyPr>
          <a:lstStyle/>
          <a:p>
            <a:r>
              <a:rPr lang="en-US" sz="1600" b="1" dirty="0">
                <a:solidFill>
                  <a:schemeClr val="accent2">
                    <a:lumMod val="50000"/>
                  </a:schemeClr>
                </a:solidFill>
                <a:latin typeface="Times" pitchFamily="2" charset="0"/>
              </a:rPr>
              <a:t>Evidence collection</a:t>
            </a:r>
            <a:endParaRPr lang="en-CO" sz="1600" b="1" dirty="0">
              <a:solidFill>
                <a:schemeClr val="accent2">
                  <a:lumMod val="50000"/>
                </a:schemeClr>
              </a:solidFill>
              <a:latin typeface="Times" pitchFamily="2" charset="0"/>
            </a:endParaRPr>
          </a:p>
        </p:txBody>
      </p:sp>
      <p:sp>
        <p:nvSpPr>
          <p:cNvPr id="12" name="Rectangle 11">
            <a:extLst>
              <a:ext uri="{FF2B5EF4-FFF2-40B4-BE49-F238E27FC236}">
                <a16:creationId xmlns:a16="http://schemas.microsoft.com/office/drawing/2014/main" id="{6283AE12-2ABD-AC49-AAA8-32BE6D5DD16D}"/>
              </a:ext>
            </a:extLst>
          </p:cNvPr>
          <p:cNvSpPr/>
          <p:nvPr/>
        </p:nvSpPr>
        <p:spPr>
          <a:xfrm>
            <a:off x="3778710" y="2553315"/>
            <a:ext cx="1922321" cy="584775"/>
          </a:xfrm>
          <a:prstGeom prst="rect">
            <a:avLst/>
          </a:prstGeom>
        </p:spPr>
        <p:txBody>
          <a:bodyPr wrap="none">
            <a:spAutoFit/>
          </a:bodyPr>
          <a:lstStyle/>
          <a:p>
            <a:pPr algn="ctr"/>
            <a:r>
              <a:rPr lang="en-US" sz="1600" dirty="0">
                <a:latin typeface="Times" pitchFamily="2" charset="0"/>
              </a:rPr>
              <a:t>Distributed low-cost </a:t>
            </a:r>
          </a:p>
          <a:p>
            <a:pPr algn="ctr"/>
            <a:r>
              <a:rPr lang="en-US" sz="1600" dirty="0">
                <a:latin typeface="Times" pitchFamily="2" charset="0"/>
              </a:rPr>
              <a:t>video cameras</a:t>
            </a:r>
          </a:p>
        </p:txBody>
      </p:sp>
      <p:sp>
        <p:nvSpPr>
          <p:cNvPr id="13" name="Rectangle 12">
            <a:extLst>
              <a:ext uri="{FF2B5EF4-FFF2-40B4-BE49-F238E27FC236}">
                <a16:creationId xmlns:a16="http://schemas.microsoft.com/office/drawing/2014/main" id="{AFB8EF4E-9B90-1246-9A16-FA231E4BB4C6}"/>
              </a:ext>
            </a:extLst>
          </p:cNvPr>
          <p:cNvSpPr/>
          <p:nvPr/>
        </p:nvSpPr>
        <p:spPr>
          <a:xfrm>
            <a:off x="6066650" y="2550769"/>
            <a:ext cx="997389" cy="338554"/>
          </a:xfrm>
          <a:prstGeom prst="rect">
            <a:avLst/>
          </a:prstGeom>
        </p:spPr>
        <p:txBody>
          <a:bodyPr wrap="none">
            <a:spAutoFit/>
          </a:bodyPr>
          <a:lstStyle/>
          <a:p>
            <a:pPr algn="ctr"/>
            <a:r>
              <a:rPr lang="en-US" sz="1600" dirty="0">
                <a:latin typeface="Times" pitchFamily="2" charset="0"/>
              </a:rPr>
              <a:t>Real-time</a:t>
            </a:r>
            <a:endParaRPr lang="en-CO" sz="1600" dirty="0">
              <a:latin typeface="Times" pitchFamily="2" charset="0"/>
            </a:endParaRPr>
          </a:p>
        </p:txBody>
      </p:sp>
      <p:sp>
        <p:nvSpPr>
          <p:cNvPr id="18" name="Rectangle 17">
            <a:extLst>
              <a:ext uri="{FF2B5EF4-FFF2-40B4-BE49-F238E27FC236}">
                <a16:creationId xmlns:a16="http://schemas.microsoft.com/office/drawing/2014/main" id="{5E3F23AB-A7F3-814E-A7C9-7A2B0A609D38}"/>
              </a:ext>
            </a:extLst>
          </p:cNvPr>
          <p:cNvSpPr/>
          <p:nvPr/>
        </p:nvSpPr>
        <p:spPr>
          <a:xfrm>
            <a:off x="3674699" y="4780861"/>
            <a:ext cx="1018228" cy="338554"/>
          </a:xfrm>
          <a:prstGeom prst="rect">
            <a:avLst/>
          </a:prstGeom>
        </p:spPr>
        <p:txBody>
          <a:bodyPr wrap="none">
            <a:spAutoFit/>
          </a:bodyPr>
          <a:lstStyle/>
          <a:p>
            <a:pPr algn="ctr"/>
            <a:r>
              <a:rPr lang="en-US" sz="1600" dirty="0">
                <a:latin typeface="Times" pitchFamily="2" charset="0"/>
              </a:rPr>
              <a:t>Upscaling</a:t>
            </a:r>
            <a:endParaRPr lang="en-CO" sz="1600" dirty="0">
              <a:latin typeface="Times" pitchFamily="2" charset="0"/>
            </a:endParaRPr>
          </a:p>
        </p:txBody>
      </p:sp>
      <p:sp>
        <p:nvSpPr>
          <p:cNvPr id="19" name="Rectangle 18">
            <a:extLst>
              <a:ext uri="{FF2B5EF4-FFF2-40B4-BE49-F238E27FC236}">
                <a16:creationId xmlns:a16="http://schemas.microsoft.com/office/drawing/2014/main" id="{A27853C5-71C6-A044-AEAC-CACF3104F4DB}"/>
              </a:ext>
            </a:extLst>
          </p:cNvPr>
          <p:cNvSpPr/>
          <p:nvPr/>
        </p:nvSpPr>
        <p:spPr>
          <a:xfrm>
            <a:off x="4771889" y="4787916"/>
            <a:ext cx="1794375" cy="338554"/>
          </a:xfrm>
          <a:prstGeom prst="rect">
            <a:avLst/>
          </a:prstGeom>
        </p:spPr>
        <p:txBody>
          <a:bodyPr wrap="square">
            <a:spAutoFit/>
          </a:bodyPr>
          <a:lstStyle/>
          <a:p>
            <a:pPr algn="ctr"/>
            <a:r>
              <a:rPr lang="en-US" sz="1600" dirty="0">
                <a:latin typeface="Times" pitchFamily="2" charset="0"/>
              </a:rPr>
              <a:t>Restoration filters</a:t>
            </a:r>
            <a:endParaRPr lang="en-CO" sz="1600" dirty="0">
              <a:latin typeface="Times" pitchFamily="2" charset="0"/>
            </a:endParaRPr>
          </a:p>
        </p:txBody>
      </p:sp>
      <p:sp>
        <p:nvSpPr>
          <p:cNvPr id="31" name="Rectangle 30">
            <a:extLst>
              <a:ext uri="{FF2B5EF4-FFF2-40B4-BE49-F238E27FC236}">
                <a16:creationId xmlns:a16="http://schemas.microsoft.com/office/drawing/2014/main" id="{84108650-148D-B946-B940-F89269F4947F}"/>
              </a:ext>
            </a:extLst>
          </p:cNvPr>
          <p:cNvSpPr/>
          <p:nvPr/>
        </p:nvSpPr>
        <p:spPr>
          <a:xfrm>
            <a:off x="5659336" y="3404716"/>
            <a:ext cx="1681432" cy="584775"/>
          </a:xfrm>
          <a:prstGeom prst="rect">
            <a:avLst/>
          </a:prstGeom>
        </p:spPr>
        <p:txBody>
          <a:bodyPr wrap="square">
            <a:spAutoFit/>
          </a:bodyPr>
          <a:lstStyle/>
          <a:p>
            <a:pPr algn="ctr"/>
            <a:r>
              <a:rPr lang="en-CO" sz="1600" dirty="0">
                <a:latin typeface="Times" pitchFamily="2" charset="0"/>
              </a:rPr>
              <a:t>Less</a:t>
            </a:r>
          </a:p>
          <a:p>
            <a:pPr algn="ctr"/>
            <a:r>
              <a:rPr lang="en-CO" sz="1600" dirty="0">
                <a:latin typeface="Times" pitchFamily="2" charset="0"/>
              </a:rPr>
              <a:t>complexity</a:t>
            </a:r>
          </a:p>
        </p:txBody>
      </p:sp>
      <p:sp>
        <p:nvSpPr>
          <p:cNvPr id="41" name="Rectangle 40">
            <a:extLst>
              <a:ext uri="{FF2B5EF4-FFF2-40B4-BE49-F238E27FC236}">
                <a16:creationId xmlns:a16="http://schemas.microsoft.com/office/drawing/2014/main" id="{82899170-EE9E-B443-94BF-10CA49FA1617}"/>
              </a:ext>
            </a:extLst>
          </p:cNvPr>
          <p:cNvSpPr/>
          <p:nvPr/>
        </p:nvSpPr>
        <p:spPr>
          <a:xfrm>
            <a:off x="7049559" y="3399825"/>
            <a:ext cx="2437529" cy="584775"/>
          </a:xfrm>
          <a:prstGeom prst="rect">
            <a:avLst/>
          </a:prstGeom>
        </p:spPr>
        <p:txBody>
          <a:bodyPr wrap="square">
            <a:spAutoFit/>
          </a:bodyPr>
          <a:lstStyle/>
          <a:p>
            <a:pPr algn="ctr"/>
            <a:r>
              <a:rPr lang="en-US" sz="1600" dirty="0">
                <a:latin typeface="Times" pitchFamily="2" charset="0"/>
              </a:rPr>
              <a:t>C</a:t>
            </a:r>
            <a:r>
              <a:rPr lang="en-CO" sz="1600" dirty="0">
                <a:latin typeface="Times" pitchFamily="2" charset="0"/>
              </a:rPr>
              <a:t>ompression </a:t>
            </a:r>
          </a:p>
          <a:p>
            <a:pPr algn="ctr"/>
            <a:r>
              <a:rPr lang="en-CO" sz="1600" dirty="0">
                <a:latin typeface="Times" pitchFamily="2" charset="0"/>
              </a:rPr>
              <a:t>efficiency</a:t>
            </a:r>
          </a:p>
        </p:txBody>
      </p:sp>
      <p:sp>
        <p:nvSpPr>
          <p:cNvPr id="45" name="Rectangle 44">
            <a:extLst>
              <a:ext uri="{FF2B5EF4-FFF2-40B4-BE49-F238E27FC236}">
                <a16:creationId xmlns:a16="http://schemas.microsoft.com/office/drawing/2014/main" id="{94BBDF5A-C12B-2341-8C27-C221BEAAD054}"/>
              </a:ext>
            </a:extLst>
          </p:cNvPr>
          <p:cNvSpPr/>
          <p:nvPr/>
        </p:nvSpPr>
        <p:spPr>
          <a:xfrm>
            <a:off x="6879554" y="4780861"/>
            <a:ext cx="1055354" cy="338554"/>
          </a:xfrm>
          <a:prstGeom prst="rect">
            <a:avLst/>
          </a:prstGeom>
        </p:spPr>
        <p:txBody>
          <a:bodyPr wrap="none">
            <a:spAutoFit/>
          </a:bodyPr>
          <a:lstStyle/>
          <a:p>
            <a:pPr algn="ctr"/>
            <a:r>
              <a:rPr lang="en-US" sz="1600" dirty="0">
                <a:latin typeface="Times" pitchFamily="2" charset="0"/>
              </a:rPr>
              <a:t>Intra/Inter</a:t>
            </a:r>
            <a:endParaRPr lang="en-CO" sz="1600" dirty="0">
              <a:latin typeface="Times" pitchFamily="2" charset="0"/>
            </a:endParaRPr>
          </a:p>
        </p:txBody>
      </p:sp>
      <p:sp>
        <p:nvSpPr>
          <p:cNvPr id="47" name="Rectangle 46">
            <a:extLst>
              <a:ext uri="{FF2B5EF4-FFF2-40B4-BE49-F238E27FC236}">
                <a16:creationId xmlns:a16="http://schemas.microsoft.com/office/drawing/2014/main" id="{5BC08D03-2EAB-FD4C-B4BC-27B0359B5D70}"/>
              </a:ext>
            </a:extLst>
          </p:cNvPr>
          <p:cNvSpPr/>
          <p:nvPr/>
        </p:nvSpPr>
        <p:spPr>
          <a:xfrm>
            <a:off x="8137016" y="4782108"/>
            <a:ext cx="1214307" cy="338554"/>
          </a:xfrm>
          <a:prstGeom prst="rect">
            <a:avLst/>
          </a:prstGeom>
        </p:spPr>
        <p:txBody>
          <a:bodyPr wrap="none">
            <a:spAutoFit/>
          </a:bodyPr>
          <a:lstStyle/>
          <a:p>
            <a:pPr algn="ctr"/>
            <a:r>
              <a:rPr lang="en-US" sz="1600" dirty="0">
                <a:latin typeface="Times" pitchFamily="2" charset="0"/>
              </a:rPr>
              <a:t>Rate-control</a:t>
            </a:r>
            <a:endParaRPr lang="en-CO" sz="1600" dirty="0">
              <a:latin typeface="Times" pitchFamily="2" charset="0"/>
            </a:endParaRPr>
          </a:p>
        </p:txBody>
      </p:sp>
      <p:sp>
        <p:nvSpPr>
          <p:cNvPr id="3" name="Rectangle 2">
            <a:extLst>
              <a:ext uri="{FF2B5EF4-FFF2-40B4-BE49-F238E27FC236}">
                <a16:creationId xmlns:a16="http://schemas.microsoft.com/office/drawing/2014/main" id="{54E02D4D-EBA8-264D-8EF1-ED5A2DE93059}"/>
              </a:ext>
            </a:extLst>
          </p:cNvPr>
          <p:cNvSpPr/>
          <p:nvPr/>
        </p:nvSpPr>
        <p:spPr>
          <a:xfrm>
            <a:off x="7798196" y="2493549"/>
            <a:ext cx="953723" cy="584775"/>
          </a:xfrm>
          <a:prstGeom prst="rect">
            <a:avLst/>
          </a:prstGeom>
        </p:spPr>
        <p:txBody>
          <a:bodyPr wrap="none">
            <a:spAutoFit/>
          </a:bodyPr>
          <a:lstStyle/>
          <a:p>
            <a:pPr algn="ctr"/>
            <a:r>
              <a:rPr lang="en-US" sz="1600" dirty="0">
                <a:latin typeface="Times" pitchFamily="2" charset="0"/>
              </a:rPr>
              <a:t>Efficient </a:t>
            </a:r>
          </a:p>
          <a:p>
            <a:pPr algn="ctr"/>
            <a:r>
              <a:rPr lang="en-US" sz="1600" dirty="0">
                <a:latin typeface="Times" pitchFamily="2" charset="0"/>
              </a:rPr>
              <a:t>storage</a:t>
            </a:r>
            <a:endParaRPr lang="en-CO" sz="1600" dirty="0">
              <a:latin typeface="Times" pitchFamily="2" charset="0"/>
            </a:endParaRPr>
          </a:p>
        </p:txBody>
      </p:sp>
      <p:sp>
        <p:nvSpPr>
          <p:cNvPr id="32" name="Rectangle 31">
            <a:extLst>
              <a:ext uri="{FF2B5EF4-FFF2-40B4-BE49-F238E27FC236}">
                <a16:creationId xmlns:a16="http://schemas.microsoft.com/office/drawing/2014/main" id="{79FB817A-885D-F146-B11A-1E43B8B8E88F}"/>
              </a:ext>
            </a:extLst>
          </p:cNvPr>
          <p:cNvSpPr/>
          <p:nvPr/>
        </p:nvSpPr>
        <p:spPr>
          <a:xfrm>
            <a:off x="4004733" y="3463265"/>
            <a:ext cx="1470274" cy="584775"/>
          </a:xfrm>
          <a:prstGeom prst="rect">
            <a:avLst/>
          </a:prstGeom>
        </p:spPr>
        <p:txBody>
          <a:bodyPr wrap="none">
            <a:spAutoFit/>
          </a:bodyPr>
          <a:lstStyle/>
          <a:p>
            <a:pPr algn="ctr"/>
            <a:r>
              <a:rPr lang="en-US" sz="1600" dirty="0">
                <a:latin typeface="Times" pitchFamily="2" charset="0"/>
              </a:rPr>
              <a:t>High quality at </a:t>
            </a:r>
          </a:p>
          <a:p>
            <a:pPr algn="ctr"/>
            <a:r>
              <a:rPr lang="en-US" sz="1600" dirty="0">
                <a:latin typeface="Times" pitchFamily="2" charset="0"/>
              </a:rPr>
              <a:t>Low bitrate</a:t>
            </a:r>
          </a:p>
        </p:txBody>
      </p:sp>
      <p:sp>
        <p:nvSpPr>
          <p:cNvPr id="58" name="Down Arrow 57">
            <a:extLst>
              <a:ext uri="{FF2B5EF4-FFF2-40B4-BE49-F238E27FC236}">
                <a16:creationId xmlns:a16="http://schemas.microsoft.com/office/drawing/2014/main" id="{77C0791C-42E1-5C44-9069-DC6700ABEF95}"/>
              </a:ext>
            </a:extLst>
          </p:cNvPr>
          <p:cNvSpPr/>
          <p:nvPr/>
        </p:nvSpPr>
        <p:spPr>
          <a:xfrm rot="2652359">
            <a:off x="4134818" y="4363859"/>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59" name="Down Arrow 58">
            <a:extLst>
              <a:ext uri="{FF2B5EF4-FFF2-40B4-BE49-F238E27FC236}">
                <a16:creationId xmlns:a16="http://schemas.microsoft.com/office/drawing/2014/main" id="{79B53A55-9C81-2841-8483-E8E4A7F91CD6}"/>
              </a:ext>
            </a:extLst>
          </p:cNvPr>
          <p:cNvSpPr/>
          <p:nvPr/>
        </p:nvSpPr>
        <p:spPr>
          <a:xfrm rot="18862676">
            <a:off x="5019113" y="4357072"/>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0" name="Down Arrow 59">
            <a:extLst>
              <a:ext uri="{FF2B5EF4-FFF2-40B4-BE49-F238E27FC236}">
                <a16:creationId xmlns:a16="http://schemas.microsoft.com/office/drawing/2014/main" id="{E41B0796-6081-EC42-9F7E-FB79CB3BF028}"/>
              </a:ext>
            </a:extLst>
          </p:cNvPr>
          <p:cNvSpPr/>
          <p:nvPr/>
        </p:nvSpPr>
        <p:spPr>
          <a:xfrm rot="2652359">
            <a:off x="5899440" y="4372348"/>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1" name="Down Arrow 60">
            <a:extLst>
              <a:ext uri="{FF2B5EF4-FFF2-40B4-BE49-F238E27FC236}">
                <a16:creationId xmlns:a16="http://schemas.microsoft.com/office/drawing/2014/main" id="{62DD6BC9-CCB7-D44E-9631-3B4D0C34155A}"/>
              </a:ext>
            </a:extLst>
          </p:cNvPr>
          <p:cNvSpPr/>
          <p:nvPr/>
        </p:nvSpPr>
        <p:spPr>
          <a:xfrm rot="18862676">
            <a:off x="6783735" y="4365561"/>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5" name="Down Arrow 64">
            <a:extLst>
              <a:ext uri="{FF2B5EF4-FFF2-40B4-BE49-F238E27FC236}">
                <a16:creationId xmlns:a16="http://schemas.microsoft.com/office/drawing/2014/main" id="{9779FBDF-D9B1-8445-A132-F512602D9AF3}"/>
              </a:ext>
            </a:extLst>
          </p:cNvPr>
          <p:cNvSpPr/>
          <p:nvPr/>
        </p:nvSpPr>
        <p:spPr>
          <a:xfrm rot="2652359">
            <a:off x="7585473" y="4363860"/>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6" name="Down Arrow 65">
            <a:extLst>
              <a:ext uri="{FF2B5EF4-FFF2-40B4-BE49-F238E27FC236}">
                <a16:creationId xmlns:a16="http://schemas.microsoft.com/office/drawing/2014/main" id="{40EB7A74-76FE-2346-B0A7-D648F22A66DD}"/>
              </a:ext>
            </a:extLst>
          </p:cNvPr>
          <p:cNvSpPr/>
          <p:nvPr/>
        </p:nvSpPr>
        <p:spPr>
          <a:xfrm rot="18862676">
            <a:off x="8469768" y="4357073"/>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cxnSp>
        <p:nvCxnSpPr>
          <p:cNvPr id="68" name="Straight Connector 67">
            <a:extLst>
              <a:ext uri="{FF2B5EF4-FFF2-40B4-BE49-F238E27FC236}">
                <a16:creationId xmlns:a16="http://schemas.microsoft.com/office/drawing/2014/main" id="{287CDBC5-D3D7-0446-B35E-E2837EE0825A}"/>
              </a:ext>
            </a:extLst>
          </p:cNvPr>
          <p:cNvCxnSpPr>
            <a:cxnSpLocks/>
          </p:cNvCxnSpPr>
          <p:nvPr/>
        </p:nvCxnSpPr>
        <p:spPr>
          <a:xfrm>
            <a:off x="2081858" y="3247425"/>
            <a:ext cx="7238346" cy="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FB9B637-BA1C-4140-9260-BAD3B3095837}"/>
              </a:ext>
            </a:extLst>
          </p:cNvPr>
          <p:cNvCxnSpPr>
            <a:cxnSpLocks/>
          </p:cNvCxnSpPr>
          <p:nvPr/>
        </p:nvCxnSpPr>
        <p:spPr>
          <a:xfrm flipV="1">
            <a:off x="3446943" y="2398738"/>
            <a:ext cx="0" cy="255140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2E72C5F0-CCF5-E64B-BD98-7BBF9CDB7D64}"/>
              </a:ext>
            </a:extLst>
          </p:cNvPr>
          <p:cNvSpPr/>
          <p:nvPr/>
        </p:nvSpPr>
        <p:spPr>
          <a:xfrm>
            <a:off x="2434697" y="2703217"/>
            <a:ext cx="853119"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Scenario</a:t>
            </a:r>
          </a:p>
        </p:txBody>
      </p:sp>
      <p:cxnSp>
        <p:nvCxnSpPr>
          <p:cNvPr id="76" name="Straight Connector 75">
            <a:extLst>
              <a:ext uri="{FF2B5EF4-FFF2-40B4-BE49-F238E27FC236}">
                <a16:creationId xmlns:a16="http://schemas.microsoft.com/office/drawing/2014/main" id="{1A460306-4A17-B947-B894-1C4C43FC1D80}"/>
              </a:ext>
            </a:extLst>
          </p:cNvPr>
          <p:cNvCxnSpPr>
            <a:cxnSpLocks/>
          </p:cNvCxnSpPr>
          <p:nvPr/>
        </p:nvCxnSpPr>
        <p:spPr>
          <a:xfrm>
            <a:off x="2071963" y="4161825"/>
            <a:ext cx="7238346" cy="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59D22B05-6866-DD49-928C-9DD98ADE5524}"/>
              </a:ext>
            </a:extLst>
          </p:cNvPr>
          <p:cNvSpPr/>
          <p:nvPr/>
        </p:nvSpPr>
        <p:spPr>
          <a:xfrm>
            <a:off x="2192828" y="3532371"/>
            <a:ext cx="1258743"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Requirements</a:t>
            </a:r>
          </a:p>
        </p:txBody>
      </p:sp>
      <p:sp>
        <p:nvSpPr>
          <p:cNvPr id="78" name="Rectangle 77">
            <a:extLst>
              <a:ext uri="{FF2B5EF4-FFF2-40B4-BE49-F238E27FC236}">
                <a16:creationId xmlns:a16="http://schemas.microsoft.com/office/drawing/2014/main" id="{2A5A798B-D766-D446-9F36-ABC2E30D63AB}"/>
              </a:ext>
            </a:extLst>
          </p:cNvPr>
          <p:cNvSpPr/>
          <p:nvPr/>
        </p:nvSpPr>
        <p:spPr>
          <a:xfrm>
            <a:off x="2155802" y="4437102"/>
            <a:ext cx="1257075"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Involved tools</a:t>
            </a:r>
          </a:p>
        </p:txBody>
      </p:sp>
      <p:sp>
        <p:nvSpPr>
          <p:cNvPr id="82" name="Rectangle 81">
            <a:extLst>
              <a:ext uri="{FF2B5EF4-FFF2-40B4-BE49-F238E27FC236}">
                <a16:creationId xmlns:a16="http://schemas.microsoft.com/office/drawing/2014/main" id="{252E4BB4-D785-0144-8032-EA8926E085F5}"/>
              </a:ext>
            </a:extLst>
          </p:cNvPr>
          <p:cNvSpPr/>
          <p:nvPr/>
        </p:nvSpPr>
        <p:spPr>
          <a:xfrm>
            <a:off x="3855838" y="5119415"/>
            <a:ext cx="918841" cy="261610"/>
          </a:xfrm>
          <a:prstGeom prst="rect">
            <a:avLst/>
          </a:prstGeom>
        </p:spPr>
        <p:txBody>
          <a:bodyPr wrap="none">
            <a:spAutoFit/>
          </a:bodyPr>
          <a:lstStyle/>
          <a:p>
            <a:r>
              <a:rPr lang="en-US" sz="1100" dirty="0">
                <a:latin typeface="Times" pitchFamily="2" charset="0"/>
              </a:rPr>
              <a:t>(Joshi, 2020)</a:t>
            </a:r>
            <a:endParaRPr lang="en-CO" sz="1100" dirty="0">
              <a:latin typeface="Times" pitchFamily="2" charset="0"/>
            </a:endParaRPr>
          </a:p>
        </p:txBody>
      </p:sp>
      <p:sp>
        <p:nvSpPr>
          <p:cNvPr id="83" name="Rectangle 82">
            <a:extLst>
              <a:ext uri="{FF2B5EF4-FFF2-40B4-BE49-F238E27FC236}">
                <a16:creationId xmlns:a16="http://schemas.microsoft.com/office/drawing/2014/main" id="{CA434F7C-8D0D-EC4D-A4BC-181BA4DB9D7E}"/>
              </a:ext>
            </a:extLst>
          </p:cNvPr>
          <p:cNvSpPr/>
          <p:nvPr/>
        </p:nvSpPr>
        <p:spPr>
          <a:xfrm>
            <a:off x="4963386" y="5119415"/>
            <a:ext cx="1414170" cy="261610"/>
          </a:xfrm>
          <a:prstGeom prst="rect">
            <a:avLst/>
          </a:prstGeom>
        </p:spPr>
        <p:txBody>
          <a:bodyPr wrap="none">
            <a:spAutoFit/>
          </a:bodyPr>
          <a:lstStyle/>
          <a:p>
            <a:r>
              <a:rPr lang="en-US" sz="1100" dirty="0">
                <a:latin typeface="Times" pitchFamily="2" charset="0"/>
              </a:rPr>
              <a:t>(D. Mukherjee, 2017)</a:t>
            </a:r>
            <a:endParaRPr lang="en-CO" sz="1100" dirty="0">
              <a:latin typeface="Times" pitchFamily="2" charset="0"/>
            </a:endParaRPr>
          </a:p>
        </p:txBody>
      </p:sp>
      <p:sp>
        <p:nvSpPr>
          <p:cNvPr id="85" name="Rectangle 84">
            <a:extLst>
              <a:ext uri="{FF2B5EF4-FFF2-40B4-BE49-F238E27FC236}">
                <a16:creationId xmlns:a16="http://schemas.microsoft.com/office/drawing/2014/main" id="{63F6FDEC-BC69-2546-9106-F061D7B36D7E}"/>
              </a:ext>
            </a:extLst>
          </p:cNvPr>
          <p:cNvSpPr/>
          <p:nvPr/>
        </p:nvSpPr>
        <p:spPr>
          <a:xfrm>
            <a:off x="6704330" y="5091936"/>
            <a:ext cx="1308371" cy="261610"/>
          </a:xfrm>
          <a:prstGeom prst="rect">
            <a:avLst/>
          </a:prstGeom>
        </p:spPr>
        <p:txBody>
          <a:bodyPr wrap="none">
            <a:spAutoFit/>
          </a:bodyPr>
          <a:lstStyle/>
          <a:p>
            <a:r>
              <a:rPr lang="en-US" sz="1100" dirty="0">
                <a:latin typeface="Times" pitchFamily="2" charset="0"/>
              </a:rPr>
              <a:t>﻿(Y.-J. Chang, 2019)</a:t>
            </a:r>
            <a:endParaRPr lang="en-CO" sz="1100" dirty="0">
              <a:latin typeface="Times" pitchFamily="2" charset="0"/>
            </a:endParaRPr>
          </a:p>
        </p:txBody>
      </p:sp>
      <p:sp>
        <p:nvSpPr>
          <p:cNvPr id="86" name="Rectangle 85">
            <a:extLst>
              <a:ext uri="{FF2B5EF4-FFF2-40B4-BE49-F238E27FC236}">
                <a16:creationId xmlns:a16="http://schemas.microsoft.com/office/drawing/2014/main" id="{5E1F51BF-B0AB-C34E-9013-7CC65D518A49}"/>
              </a:ext>
            </a:extLst>
          </p:cNvPr>
          <p:cNvSpPr/>
          <p:nvPr/>
        </p:nvSpPr>
        <p:spPr>
          <a:xfrm>
            <a:off x="8205993" y="5091936"/>
            <a:ext cx="1037463" cy="261610"/>
          </a:xfrm>
          <a:prstGeom prst="rect">
            <a:avLst/>
          </a:prstGeom>
        </p:spPr>
        <p:txBody>
          <a:bodyPr wrap="none">
            <a:spAutoFit/>
          </a:bodyPr>
          <a:lstStyle/>
          <a:p>
            <a:r>
              <a:rPr lang="en-US" sz="1100" dirty="0">
                <a:latin typeface="Times" pitchFamily="2" charset="0"/>
              </a:rPr>
              <a:t>﻿(Gomez, 2020)</a:t>
            </a:r>
            <a:endParaRPr lang="en-CO" sz="1100" dirty="0">
              <a:latin typeface="Times" pitchFamily="2" charset="0"/>
            </a:endParaRPr>
          </a:p>
        </p:txBody>
      </p:sp>
      <p:sp>
        <p:nvSpPr>
          <p:cNvPr id="87" name="TextBox 86">
            <a:extLst>
              <a:ext uri="{FF2B5EF4-FFF2-40B4-BE49-F238E27FC236}">
                <a16:creationId xmlns:a16="http://schemas.microsoft.com/office/drawing/2014/main" id="{77A5DB0D-4568-744F-A91A-FE7CC8E29140}"/>
              </a:ext>
            </a:extLst>
          </p:cNvPr>
          <p:cNvSpPr txBox="1"/>
          <p:nvPr/>
        </p:nvSpPr>
        <p:spPr>
          <a:xfrm>
            <a:off x="1159497" y="2215299"/>
            <a:ext cx="184731" cy="369332"/>
          </a:xfrm>
          <a:prstGeom prst="rect">
            <a:avLst/>
          </a:prstGeom>
          <a:noFill/>
        </p:spPr>
        <p:txBody>
          <a:bodyPr wrap="none" rtlCol="0">
            <a:spAutoFit/>
          </a:bodyPr>
          <a:lstStyle/>
          <a:p>
            <a:endParaRPr lang="en-CO" dirty="0"/>
          </a:p>
        </p:txBody>
      </p:sp>
    </p:spTree>
    <p:extLst>
      <p:ext uri="{BB962C8B-B14F-4D97-AF65-F5344CB8AC3E}">
        <p14:creationId xmlns:p14="http://schemas.microsoft.com/office/powerpoint/2010/main" val="84122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Q1 (Prof. Sergio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a:t>
            </a:r>
            <a:r>
              <a:rPr lang="en-US" sz="1600" i="1" dirty="0" err="1"/>
              <a:t>referencias</a:t>
            </a:r>
            <a:r>
              <a:rPr lang="en-US" sz="1600" i="1" dirty="0"/>
              <a:t> a la </a:t>
            </a:r>
            <a:r>
              <a:rPr lang="en-US" sz="1600" i="1" dirty="0" err="1"/>
              <a:t>literatura</a:t>
            </a:r>
            <a:r>
              <a:rPr lang="en-US" sz="1600" i="1" dirty="0"/>
              <a:t> </a:t>
            </a:r>
            <a:r>
              <a:rPr lang="en-US" sz="1600" i="1" dirty="0" err="1"/>
              <a:t>científica</a:t>
            </a:r>
            <a:r>
              <a:rPr lang="en-US" sz="1600" i="1" dirty="0"/>
              <a:t>, ¿</a:t>
            </a:r>
            <a:r>
              <a:rPr lang="en-US" sz="1600" i="1" dirty="0" err="1"/>
              <a:t>cuáles</a:t>
            </a:r>
            <a:r>
              <a:rPr lang="en-US" sz="1600" i="1" dirty="0"/>
              <a:t> son los 3 </a:t>
            </a:r>
            <a:r>
              <a:rPr lang="en-US" sz="1600" i="1" dirty="0" err="1"/>
              <a:t>principales</a:t>
            </a:r>
            <a:r>
              <a:rPr lang="en-US" sz="1600" i="1" dirty="0"/>
              <a:t> </a:t>
            </a:r>
            <a:r>
              <a:rPr lang="en-US" sz="1600" i="1" dirty="0" err="1"/>
              <a:t>desafíos</a:t>
            </a:r>
            <a:r>
              <a:rPr lang="en-US" sz="1600" i="1" dirty="0"/>
              <a:t> que </a:t>
            </a:r>
            <a:r>
              <a:rPr lang="en-US" sz="1600" i="1" dirty="0" err="1"/>
              <a:t>presenta</a:t>
            </a:r>
            <a:r>
              <a:rPr lang="en-US" sz="1600" i="1" dirty="0"/>
              <a:t> </a:t>
            </a:r>
            <a:r>
              <a:rPr lang="en-US" sz="1600" i="1" dirty="0" err="1"/>
              <a:t>específicamente</a:t>
            </a:r>
            <a:r>
              <a:rPr lang="en-US" sz="1600" i="1" dirty="0"/>
              <a:t> la </a:t>
            </a:r>
            <a:r>
              <a:rPr lang="en-US" sz="1600" i="1" dirty="0" err="1"/>
              <a:t>compresión</a:t>
            </a:r>
            <a:r>
              <a:rPr lang="en-US" sz="1600" i="1" dirty="0"/>
              <a:t> de video </a:t>
            </a:r>
            <a:r>
              <a:rPr lang="en-US" sz="1600" i="1" dirty="0" err="1"/>
              <a:t>en</a:t>
            </a:r>
            <a:r>
              <a:rPr lang="en-US" sz="1600" i="1" dirty="0"/>
              <a:t> </a:t>
            </a:r>
            <a:r>
              <a:rPr lang="en-US" sz="1600" i="1" dirty="0" err="1"/>
              <a:t>este</a:t>
            </a:r>
            <a:r>
              <a:rPr lang="en-US" sz="1600" i="1" dirty="0"/>
              <a:t> </a:t>
            </a:r>
            <a:r>
              <a:rPr lang="en-US" sz="1600" i="1" dirty="0" err="1"/>
              <a:t>contexto</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12</a:t>
            </a:fld>
            <a:endParaRPr lang="en-CO" spc="-5" dirty="0"/>
          </a:p>
        </p:txBody>
      </p:sp>
      <p:pic>
        <p:nvPicPr>
          <p:cNvPr id="6" name="Picture 5">
            <a:extLst>
              <a:ext uri="{FF2B5EF4-FFF2-40B4-BE49-F238E27FC236}">
                <a16:creationId xmlns:a16="http://schemas.microsoft.com/office/drawing/2014/main" id="{B3113AB7-4E58-E043-8D17-BD729D091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534" y="1905000"/>
            <a:ext cx="5110081" cy="2646504"/>
          </a:xfrm>
          <a:prstGeom prst="rect">
            <a:avLst/>
          </a:prstGeom>
        </p:spPr>
      </p:pic>
      <p:sp>
        <p:nvSpPr>
          <p:cNvPr id="7" name="Rectangle 6">
            <a:extLst>
              <a:ext uri="{FF2B5EF4-FFF2-40B4-BE49-F238E27FC236}">
                <a16:creationId xmlns:a16="http://schemas.microsoft.com/office/drawing/2014/main" id="{6A0639C6-A19D-0148-B447-D693745E806F}"/>
              </a:ext>
            </a:extLst>
          </p:cNvPr>
          <p:cNvSpPr/>
          <p:nvPr/>
        </p:nvSpPr>
        <p:spPr>
          <a:xfrm>
            <a:off x="4355125" y="4571392"/>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Sources:  </a:t>
            </a:r>
            <a:r>
              <a:rPr lang="en-US" sz="1100" dirty="0">
                <a:solidFill>
                  <a:prstClr val="black"/>
                </a:solidFill>
                <a:latin typeface="Ancizar Sans Black"/>
                <a:hlinkClick r:id="rId4"/>
              </a:rPr>
              <a:t>https://tools.ietf.org/html/rfc8761</a:t>
            </a:r>
            <a:r>
              <a:rPr lang="en-US" sz="1100" dirty="0">
                <a:solidFill>
                  <a:prstClr val="black"/>
                </a:solidFill>
                <a:latin typeface="Ancizar Sans Black"/>
              </a:rPr>
              <a:t>  (2020)</a:t>
            </a:r>
            <a:endParaRPr lang="en-CO" sz="1100" dirty="0">
              <a:solidFill>
                <a:prstClr val="black"/>
              </a:solidFill>
              <a:latin typeface="Ancizar Sans Black"/>
            </a:endParaRPr>
          </a:p>
        </p:txBody>
      </p:sp>
      <p:sp>
        <p:nvSpPr>
          <p:cNvPr id="10" name="TextBox 9">
            <a:extLst>
              <a:ext uri="{FF2B5EF4-FFF2-40B4-BE49-F238E27FC236}">
                <a16:creationId xmlns:a16="http://schemas.microsoft.com/office/drawing/2014/main" id="{9DD2F5F6-195E-E845-8E98-8BF8503BE62E}"/>
              </a:ext>
            </a:extLst>
          </p:cNvPr>
          <p:cNvSpPr txBox="1"/>
          <p:nvPr/>
        </p:nvSpPr>
        <p:spPr>
          <a:xfrm>
            <a:off x="9471956" y="3197419"/>
            <a:ext cx="1881844" cy="615553"/>
          </a:xfrm>
          <a:prstGeom prst="rect">
            <a:avLst/>
          </a:prstGeom>
          <a:noFill/>
          <a:ln>
            <a:solidFill>
              <a:schemeClr val="tx2"/>
            </a:solidFill>
          </a:ln>
        </p:spPr>
        <p:txBody>
          <a:bodyPr wrap="square" rtlCol="0">
            <a:spAutoFit/>
          </a:bodyPr>
          <a:lstStyle/>
          <a:p>
            <a:r>
              <a:rPr lang="en-CO" sz="1100" dirty="0">
                <a:solidFill>
                  <a:prstClr val="black"/>
                </a:solidFill>
                <a:latin typeface="Ancizar Sans Black"/>
              </a:rPr>
              <a:t>AV1 main weakness and AV2 challenge (AOM,2020),  (</a:t>
            </a:r>
            <a:r>
              <a:rPr lang="en-US" sz="1100" dirty="0">
                <a:solidFill>
                  <a:prstClr val="black"/>
                </a:solidFill>
                <a:latin typeface="Ancizar Sans Black"/>
              </a:rPr>
              <a:t>Fang, 2020</a:t>
            </a:r>
            <a:r>
              <a:rPr lang="en-CO" sz="1200" dirty="0">
                <a:solidFill>
                  <a:prstClr val="black"/>
                </a:solidFill>
                <a:latin typeface="Ancizar Sans Black"/>
              </a:rPr>
              <a:t>)</a:t>
            </a:r>
            <a:endParaRPr lang="en-CO" sz="1200" dirty="0"/>
          </a:p>
        </p:txBody>
      </p:sp>
      <p:pic>
        <p:nvPicPr>
          <p:cNvPr id="17" name="Picture 16">
            <a:extLst>
              <a:ext uri="{FF2B5EF4-FFF2-40B4-BE49-F238E27FC236}">
                <a16:creationId xmlns:a16="http://schemas.microsoft.com/office/drawing/2014/main" id="{F9FFAB6F-7BF2-3D46-A732-85C06DD4A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642" y="2438396"/>
            <a:ext cx="3445098" cy="1828800"/>
          </a:xfrm>
          <a:prstGeom prst="rect">
            <a:avLst/>
          </a:prstGeom>
          <a:ln>
            <a:solidFill>
              <a:schemeClr val="accent6"/>
            </a:solidFill>
          </a:ln>
        </p:spPr>
      </p:pic>
      <p:sp>
        <p:nvSpPr>
          <p:cNvPr id="18" name="Rectangle 17">
            <a:extLst>
              <a:ext uri="{FF2B5EF4-FFF2-40B4-BE49-F238E27FC236}">
                <a16:creationId xmlns:a16="http://schemas.microsoft.com/office/drawing/2014/main" id="{0483B768-0983-224C-9980-A320AE205667}"/>
              </a:ext>
            </a:extLst>
          </p:cNvPr>
          <p:cNvSpPr/>
          <p:nvPr/>
        </p:nvSpPr>
        <p:spPr>
          <a:xfrm>
            <a:off x="324534" y="4267196"/>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Sources: ﻿</a:t>
            </a:r>
            <a:r>
              <a:rPr lang="en-US" sz="1050" dirty="0">
                <a:solidFill>
                  <a:prstClr val="black"/>
                </a:solidFill>
                <a:latin typeface="Ancizar Sans Black"/>
              </a:rPr>
              <a:t>AOM Video Codec Requirements Draft Proposal (AV2) </a:t>
            </a:r>
            <a:endParaRPr lang="en-CO" sz="1050" dirty="0">
              <a:solidFill>
                <a:prstClr val="black"/>
              </a:solidFill>
              <a:latin typeface="Ancizar Sans Black"/>
            </a:endParaRPr>
          </a:p>
        </p:txBody>
      </p:sp>
      <p:sp>
        <p:nvSpPr>
          <p:cNvPr id="19" name="TextBox 18">
            <a:extLst>
              <a:ext uri="{FF2B5EF4-FFF2-40B4-BE49-F238E27FC236}">
                <a16:creationId xmlns:a16="http://schemas.microsoft.com/office/drawing/2014/main" id="{A4CAD0B6-3E51-D64B-AC1C-9FFD9780A162}"/>
              </a:ext>
            </a:extLst>
          </p:cNvPr>
          <p:cNvSpPr txBox="1"/>
          <p:nvPr/>
        </p:nvSpPr>
        <p:spPr>
          <a:xfrm>
            <a:off x="1288612" y="4511878"/>
            <a:ext cx="1881844" cy="276999"/>
          </a:xfrm>
          <a:prstGeom prst="rect">
            <a:avLst/>
          </a:prstGeom>
          <a:noFill/>
        </p:spPr>
        <p:txBody>
          <a:bodyPr wrap="square" rtlCol="0">
            <a:spAutoFit/>
          </a:bodyPr>
          <a:lstStyle/>
          <a:p>
            <a:r>
              <a:rPr lang="en-US" sz="1200" b="1" i="1" dirty="0">
                <a:solidFill>
                  <a:prstClr val="black"/>
                </a:solidFill>
                <a:latin typeface="Ancizar Sans Black"/>
              </a:rPr>
              <a:t>AV2 complexity &lt; 2xAV1</a:t>
            </a:r>
          </a:p>
        </p:txBody>
      </p:sp>
      <p:cxnSp>
        <p:nvCxnSpPr>
          <p:cNvPr id="22" name="Straight Connector 21">
            <a:extLst>
              <a:ext uri="{FF2B5EF4-FFF2-40B4-BE49-F238E27FC236}">
                <a16:creationId xmlns:a16="http://schemas.microsoft.com/office/drawing/2014/main" id="{1DB13EF3-98B5-1F43-8010-63422A89BECD}"/>
              </a:ext>
            </a:extLst>
          </p:cNvPr>
          <p:cNvCxnSpPr>
            <a:cxnSpLocks/>
            <a:endCxn id="10" idx="1"/>
          </p:cNvCxnSpPr>
          <p:nvPr/>
        </p:nvCxnSpPr>
        <p:spPr>
          <a:xfrm>
            <a:off x="8305800" y="3505196"/>
            <a:ext cx="1166156"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D8CE76-FCFA-344C-9349-F5423FA487E7}"/>
              </a:ext>
            </a:extLst>
          </p:cNvPr>
          <p:cNvCxnSpPr>
            <a:cxnSpLocks/>
          </p:cNvCxnSpPr>
          <p:nvPr/>
        </p:nvCxnSpPr>
        <p:spPr>
          <a:xfrm flipH="1">
            <a:off x="3868741" y="3352796"/>
            <a:ext cx="4837793" cy="0"/>
          </a:xfrm>
          <a:prstGeom prst="line">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A799579-E7A4-1148-BA59-BAA81D6F148F}"/>
              </a:ext>
            </a:extLst>
          </p:cNvPr>
          <p:cNvSpPr txBox="1"/>
          <p:nvPr/>
        </p:nvSpPr>
        <p:spPr>
          <a:xfrm>
            <a:off x="8249334" y="4870843"/>
            <a:ext cx="1881844" cy="261610"/>
          </a:xfrm>
          <a:prstGeom prst="rect">
            <a:avLst/>
          </a:prstGeom>
          <a:noFill/>
          <a:ln>
            <a:solidFill>
              <a:schemeClr val="accent2"/>
            </a:solidFill>
          </a:ln>
        </p:spPr>
        <p:txBody>
          <a:bodyPr wrap="square" rtlCol="0">
            <a:spAutoFit/>
          </a:bodyPr>
          <a:lstStyle/>
          <a:p>
            <a:r>
              <a:rPr lang="es-ES" sz="1100" dirty="0" err="1">
                <a:solidFill>
                  <a:prstClr val="black"/>
                </a:solidFill>
                <a:latin typeface="Ancizar Sans Black"/>
              </a:rPr>
              <a:t>Super-resolution</a:t>
            </a:r>
            <a:r>
              <a:rPr lang="es-ES" sz="1100" dirty="0">
                <a:solidFill>
                  <a:prstClr val="black"/>
                </a:solidFill>
                <a:latin typeface="Ancizar Sans Black"/>
              </a:rPr>
              <a:t> (Joshi,2020)</a:t>
            </a:r>
            <a:endParaRPr lang="en-CO" sz="1200" dirty="0"/>
          </a:p>
        </p:txBody>
      </p:sp>
      <p:cxnSp>
        <p:nvCxnSpPr>
          <p:cNvPr id="41" name="Elbow Connector 40">
            <a:extLst>
              <a:ext uri="{FF2B5EF4-FFF2-40B4-BE49-F238E27FC236}">
                <a16:creationId xmlns:a16="http://schemas.microsoft.com/office/drawing/2014/main" id="{81311438-947D-BA49-98B8-72AD27ABEE28}"/>
              </a:ext>
            </a:extLst>
          </p:cNvPr>
          <p:cNvCxnSpPr>
            <a:endCxn id="38" idx="0"/>
          </p:cNvCxnSpPr>
          <p:nvPr/>
        </p:nvCxnSpPr>
        <p:spPr>
          <a:xfrm>
            <a:off x="4439334" y="3924140"/>
            <a:ext cx="4750922" cy="946703"/>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01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Q2 (Prof. Sergio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la </a:t>
            </a:r>
            <a:r>
              <a:rPr lang="en-US" sz="1600" i="1" dirty="0" err="1"/>
              <a:t>literatura</a:t>
            </a:r>
            <a:r>
              <a:rPr lang="en-US" sz="1600" i="1" dirty="0"/>
              <a:t>, ¿</a:t>
            </a:r>
            <a:r>
              <a:rPr lang="en-US" sz="1600" i="1" dirty="0" err="1"/>
              <a:t>qué</a:t>
            </a:r>
            <a:r>
              <a:rPr lang="en-US" sz="1600" i="1" dirty="0"/>
              <a:t> </a:t>
            </a:r>
            <a:r>
              <a:rPr lang="en-US" sz="1600" i="1" dirty="0" err="1"/>
              <a:t>limitantes</a:t>
            </a:r>
            <a:r>
              <a:rPr lang="en-US" sz="1600" i="1" dirty="0"/>
              <a:t> de </a:t>
            </a:r>
            <a:r>
              <a:rPr lang="en-US" sz="1600" i="1" dirty="0" err="1"/>
              <a:t>dicho</a:t>
            </a:r>
            <a:r>
              <a:rPr lang="en-US" sz="1600" i="1" dirty="0"/>
              <a:t> </a:t>
            </a:r>
            <a:r>
              <a:rPr lang="en-US" sz="1600" i="1" dirty="0" err="1"/>
              <a:t>codificador</a:t>
            </a:r>
            <a:r>
              <a:rPr lang="en-US" sz="1600" i="1" dirty="0"/>
              <a:t> se </a:t>
            </a:r>
            <a:r>
              <a:rPr lang="en-US" sz="1600" i="1" dirty="0" err="1"/>
              <a:t>plantean</a:t>
            </a:r>
            <a:r>
              <a:rPr lang="en-US" sz="1600" i="1" dirty="0"/>
              <a:t> </a:t>
            </a:r>
            <a:r>
              <a:rPr lang="en-US" sz="1600" i="1" dirty="0" err="1"/>
              <a:t>como</a:t>
            </a:r>
            <a:br>
              <a:rPr lang="en-US" sz="1600" i="1" dirty="0"/>
            </a:br>
            <a:r>
              <a:rPr lang="en-US" sz="1600" i="1" dirty="0" err="1"/>
              <a:t>susceptibles</a:t>
            </a:r>
            <a:r>
              <a:rPr lang="en-US" sz="1600" i="1" dirty="0"/>
              <a:t> de ser </a:t>
            </a:r>
            <a:r>
              <a:rPr lang="en-US" sz="1600" i="1" dirty="0" err="1"/>
              <a:t>abordadas</a:t>
            </a:r>
            <a:r>
              <a:rPr lang="en-US" sz="1600" i="1" dirty="0"/>
              <a:t> </a:t>
            </a:r>
            <a:r>
              <a:rPr lang="en-US" sz="1600" i="1" dirty="0" err="1"/>
              <a:t>mediante</a:t>
            </a:r>
            <a:r>
              <a:rPr lang="en-US" sz="1600" i="1" dirty="0"/>
              <a:t> </a:t>
            </a:r>
            <a:r>
              <a:rPr lang="en-US" sz="1600" i="1" dirty="0" err="1"/>
              <a:t>técnicas</a:t>
            </a:r>
            <a:r>
              <a:rPr lang="en-US" sz="1600" i="1" dirty="0"/>
              <a:t> de </a:t>
            </a:r>
            <a:r>
              <a:rPr lang="en-US" sz="1600" i="1" dirty="0" err="1"/>
              <a:t>aprendizaje</a:t>
            </a:r>
            <a:r>
              <a:rPr lang="en-US" sz="1600" i="1" dirty="0"/>
              <a:t> de </a:t>
            </a:r>
            <a:r>
              <a:rPr lang="en-US" sz="1600" i="1" dirty="0" err="1"/>
              <a:t>máquina</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13</a:t>
            </a:fld>
            <a:endParaRPr lang="en-CO" spc="-5"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572E25E-8AA7-D44F-AF79-CA0C1B21F2C8}"/>
                  </a:ext>
                </a:extLst>
              </p:cNvPr>
              <p:cNvSpPr txBox="1"/>
              <p:nvPr/>
            </p:nvSpPr>
            <p:spPr>
              <a:xfrm>
                <a:off x="1295400" y="1774836"/>
                <a:ext cx="9067800" cy="3924151"/>
              </a:xfrm>
              <a:prstGeom prst="rect">
                <a:avLst/>
              </a:prstGeom>
              <a:noFill/>
            </p:spPr>
            <p:txBody>
              <a:bodyPr wrap="square" rtlCol="0">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Trade-off  between complexity and  efficiency  </a:t>
                </a:r>
                <a14:m>
                  <m:oMath xmlns:m="http://schemas.openxmlformats.org/officeDocument/2006/math">
                    <m:d>
                      <m:dPr>
                        <m:begChr m:val="["/>
                        <m:endChr m:val="]"/>
                        <m:ctrlPr>
                          <a:rPr lang="el-GR" sz="1600" b="0" i="1" smtClean="0">
                            <a:solidFill>
                              <a:prstClr val="black"/>
                            </a:solidFill>
                            <a:latin typeface="Cambria Math" panose="02040503050406030204" pitchFamily="18" charset="0"/>
                            <a:ea typeface="Cambria Math" panose="02040503050406030204" pitchFamily="18" charset="0"/>
                          </a:rPr>
                        </m:ctrlPr>
                      </m:dPr>
                      <m:e>
                        <m:r>
                          <m:rPr>
                            <m:sty m:val="p"/>
                          </m:rPr>
                          <a:rPr lang="el-GR" sz="1600" i="1">
                            <a:solidFill>
                              <a:prstClr val="black"/>
                            </a:solidFill>
                            <a:latin typeface="Cambria Math" panose="02040503050406030204" pitchFamily="18" charset="0"/>
                            <a:ea typeface="Cambria Math" panose="02040503050406030204" pitchFamily="18" charset="0"/>
                          </a:rPr>
                          <m:t>Ο</m:t>
                        </m:r>
                        <m:r>
                          <a:rPr lang="es-ES" sz="1600" i="1">
                            <a:solidFill>
                              <a:prstClr val="black"/>
                            </a:solidFill>
                            <a:latin typeface="Cambria Math" panose="02040503050406030204" pitchFamily="18" charset="0"/>
                            <a:ea typeface="Cambria Math" panose="02040503050406030204" pitchFamily="18" charset="0"/>
                          </a:rPr>
                          <m:t>(</m:t>
                        </m:r>
                        <m:r>
                          <a:rPr lang="es-ES" sz="1600" i="1">
                            <a:solidFill>
                              <a:prstClr val="black"/>
                            </a:solidFill>
                            <a:latin typeface="Cambria Math" panose="02040503050406030204" pitchFamily="18" charset="0"/>
                          </a:rPr>
                          <m:t>𝐴𝑉</m:t>
                        </m:r>
                        <m:r>
                          <a:rPr lang="es-ES" sz="1600" i="1">
                            <a:solidFill>
                              <a:prstClr val="black"/>
                            </a:solidFill>
                            <a:latin typeface="Cambria Math" panose="02040503050406030204" pitchFamily="18" charset="0"/>
                          </a:rPr>
                          <m:t>2) ≤2</m:t>
                        </m:r>
                        <m:r>
                          <a:rPr lang="es-ES" sz="1600" i="1">
                            <a:solidFill>
                              <a:prstClr val="black"/>
                            </a:solidFill>
                            <a:latin typeface="Cambria Math" panose="02040503050406030204" pitchFamily="18" charset="0"/>
                            <a:ea typeface="Cambria Math" panose="02040503050406030204" pitchFamily="18" charset="0"/>
                          </a:rPr>
                          <m:t>𝑥𝑂</m:t>
                        </m:r>
                        <m:r>
                          <a:rPr lang="es-ES" sz="1600" i="1">
                            <a:solidFill>
                              <a:prstClr val="black"/>
                            </a:solidFill>
                            <a:latin typeface="Cambria Math" panose="02040503050406030204" pitchFamily="18" charset="0"/>
                            <a:ea typeface="Cambria Math" panose="02040503050406030204" pitchFamily="18" charset="0"/>
                          </a:rPr>
                          <m:t>(</m:t>
                        </m:r>
                        <m:r>
                          <a:rPr lang="es-ES" sz="1600" i="1">
                            <a:solidFill>
                              <a:prstClr val="black"/>
                            </a:solidFill>
                            <a:latin typeface="Cambria Math" panose="02040503050406030204" pitchFamily="18" charset="0"/>
                            <a:ea typeface="Cambria Math" panose="02040503050406030204" pitchFamily="18" charset="0"/>
                          </a:rPr>
                          <m:t>𝐴𝑉</m:t>
                        </m:r>
                        <m:r>
                          <a:rPr lang="es-ES" sz="1600" i="1">
                            <a:solidFill>
                              <a:prstClr val="black"/>
                            </a:solidFill>
                            <a:latin typeface="Cambria Math" panose="02040503050406030204" pitchFamily="18" charset="0"/>
                            <a:ea typeface="Cambria Math" panose="02040503050406030204" pitchFamily="18" charset="0"/>
                          </a:rPr>
                          <m:t>1)</m:t>
                        </m:r>
                        <m:r>
                          <m:rPr>
                            <m:nor/>
                          </m:rPr>
                          <a:rPr lang="en-US" sz="2000" dirty="0">
                            <a:solidFill>
                              <a:prstClr val="black"/>
                            </a:solidFill>
                            <a:latin typeface="Ancizar Sans Black"/>
                          </a:rPr>
                          <m:t> </m:t>
                        </m:r>
                      </m:e>
                    </m:d>
                  </m:oMath>
                </a14:m>
                <a:r>
                  <a:rPr lang="es-ES" sz="1100" b="0" dirty="0">
                    <a:solidFill>
                      <a:prstClr val="black"/>
                    </a:solidFill>
                    <a:latin typeface="Ancizar Sans Black"/>
                    <a:ea typeface="Cambria Math" panose="02040503050406030204" pitchFamily="18" charset="0"/>
                  </a:rPr>
                  <a:t> </a:t>
                </a:r>
                <a:r>
                  <a:rPr lang="en-US" sz="2000" dirty="0">
                    <a:solidFill>
                      <a:prstClr val="black"/>
                    </a:solidFill>
                    <a:latin typeface="Ancizar Sans Black"/>
                  </a:rPr>
                  <a:t>- (AOM,2020)</a:t>
                </a:r>
                <a:r>
                  <a:rPr lang="es-ES" sz="2000" dirty="0">
                    <a:solidFill>
                      <a:prstClr val="black"/>
                    </a:solidFill>
                    <a:latin typeface="Ancizar Sans Black"/>
                  </a:rPr>
                  <a:t>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Baseline scheme conservation (AOM,2020)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Overhead of signaling data (Said, 2018)</a:t>
                </a:r>
              </a:p>
              <a:p>
                <a:pPr marL="0" lvl="1" defTabSz="800100">
                  <a:lnSpc>
                    <a:spcPct val="90000"/>
                  </a:lnSpc>
                  <a:spcBef>
                    <a:spcPct val="0"/>
                  </a:spcBef>
                  <a:spcAft>
                    <a:spcPct val="15000"/>
                  </a:spcAft>
                  <a:buClr>
                    <a:schemeClr val="accent2">
                      <a:lumMod val="50000"/>
                    </a:schemeClr>
                  </a:buClr>
                </a:pPr>
                <a:endParaRPr lang="en-US" sz="20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Integration complexity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000" dirty="0">
                    <a:solidFill>
                      <a:prstClr val="black"/>
                    </a:solidFill>
                    <a:latin typeface="Ancizar Sans Black"/>
                  </a:rPr>
                  <a:t>Classification and data partitioning (Said, 2018)</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0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2000" dirty="0">
                  <a:solidFill>
                    <a:prstClr val="black"/>
                  </a:solidFill>
                  <a:latin typeface="Ancizar Sans Black"/>
                </a:endParaRPr>
              </a:p>
            </p:txBody>
          </p:sp>
        </mc:Choice>
        <mc:Fallback>
          <p:sp>
            <p:nvSpPr>
              <p:cNvPr id="5" name="TextBox 4">
                <a:extLst>
                  <a:ext uri="{FF2B5EF4-FFF2-40B4-BE49-F238E27FC236}">
                    <a16:creationId xmlns:a16="http://schemas.microsoft.com/office/drawing/2014/main" id="{1572E25E-8AA7-D44F-AF79-CA0C1B21F2C8}"/>
                  </a:ext>
                </a:extLst>
              </p:cNvPr>
              <p:cNvSpPr txBox="1">
                <a:spLocks noRot="1" noChangeAspect="1" noMove="1" noResize="1" noEditPoints="1" noAdjustHandles="1" noChangeArrowheads="1" noChangeShapeType="1" noTextEdit="1"/>
              </p:cNvSpPr>
              <p:nvPr/>
            </p:nvSpPr>
            <p:spPr>
              <a:xfrm>
                <a:off x="1295400" y="1774836"/>
                <a:ext cx="9067800" cy="3924151"/>
              </a:xfrm>
              <a:prstGeom prst="rect">
                <a:avLst/>
              </a:prstGeom>
              <a:blipFill>
                <a:blip r:embed="rId3"/>
                <a:stretch>
                  <a:fillRect l="-699" t="-1935"/>
                </a:stretch>
              </a:blipFill>
            </p:spPr>
            <p:txBody>
              <a:bodyPr/>
              <a:lstStyle/>
              <a:p>
                <a:r>
                  <a:rPr lang="en-CO">
                    <a:noFill/>
                  </a:rPr>
                  <a:t> </a:t>
                </a:r>
              </a:p>
            </p:txBody>
          </p:sp>
        </mc:Fallback>
      </mc:AlternateContent>
    </p:spTree>
    <p:extLst>
      <p:ext uri="{BB962C8B-B14F-4D97-AF65-F5344CB8AC3E}">
        <p14:creationId xmlns:p14="http://schemas.microsoft.com/office/powerpoint/2010/main" val="330943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914400"/>
            <a:ext cx="11433555" cy="6832640"/>
          </a:xfrm>
        </p:spPr>
        <p:txBody>
          <a:bodyPr/>
          <a:lstStyle/>
          <a:p>
            <a:pPr marL="285750" indent="-285750">
              <a:buFont typeface="Wingdings" pitchFamily="2" charset="2"/>
              <a:buChar char="Ø"/>
            </a:pPr>
            <a:r>
              <a:rPr lang="en-US" sz="1200" dirty="0" err="1"/>
              <a:t>Panayides</a:t>
            </a:r>
            <a:r>
              <a:rPr lang="en-US" sz="1200" dirty="0"/>
              <a:t>, A. S., </a:t>
            </a:r>
            <a:r>
              <a:rPr lang="en-US" sz="1200" dirty="0" err="1"/>
              <a:t>Pattichis</a:t>
            </a:r>
            <a:r>
              <a:rPr lang="en-US" sz="1200" dirty="0"/>
              <a:t>, M. S., </a:t>
            </a:r>
            <a:r>
              <a:rPr lang="en-US" sz="1200" dirty="0" err="1"/>
              <a:t>Pantziaris</a:t>
            </a:r>
            <a:r>
              <a:rPr lang="en-US" sz="1200" dirty="0"/>
              <a:t>, M., </a:t>
            </a:r>
            <a:r>
              <a:rPr lang="en-US" sz="1200" dirty="0" err="1"/>
              <a:t>Constantinides</a:t>
            </a:r>
            <a:r>
              <a:rPr lang="en-US" sz="1200" dirty="0"/>
              <a:t>, A. G., &amp; </a:t>
            </a:r>
            <a:r>
              <a:rPr lang="en-US" sz="1200" dirty="0" err="1"/>
              <a:t>Pattichis</a:t>
            </a:r>
            <a:r>
              <a:rPr lang="en-US" sz="1200" dirty="0"/>
              <a:t>, C. S. (2020). The Battle of the Video Codecs in the Healthcare Domain - A Comparative Performance Evaluation Study Leveraging VVC and AV1. </a:t>
            </a:r>
            <a:r>
              <a:rPr lang="en-US" sz="1200" i="1" dirty="0"/>
              <a:t>IEEE Access</a:t>
            </a:r>
            <a:r>
              <a:rPr lang="en-US" sz="1200" dirty="0"/>
              <a:t>, </a:t>
            </a:r>
            <a:r>
              <a:rPr lang="en-US" sz="1200" i="1" dirty="0"/>
              <a:t>8</a:t>
            </a:r>
            <a:r>
              <a:rPr lang="en-US" sz="1200" dirty="0"/>
              <a:t>, 11469–11481. https://</a:t>
            </a:r>
            <a:r>
              <a:rPr lang="en-US" sz="1200" dirty="0" err="1"/>
              <a:t>doi.org</a:t>
            </a:r>
            <a:r>
              <a:rPr lang="en-US" sz="1200" dirty="0"/>
              <a:t>/10.1109/ACCESS.2020.2965325</a:t>
            </a:r>
          </a:p>
          <a:p>
            <a:pPr marL="285750" indent="-285750">
              <a:buFont typeface="Wingdings" pitchFamily="2" charset="2"/>
              <a:buChar char="Ø"/>
            </a:pPr>
            <a:r>
              <a:rPr lang="en-US" sz="1200" dirty="0" err="1"/>
              <a:t>Bitmovin</a:t>
            </a:r>
            <a:r>
              <a:rPr lang="en-US" sz="1200" dirty="0"/>
              <a:t>. (2019). Video Developer Report 2019. </a:t>
            </a:r>
            <a:r>
              <a:rPr lang="en-US" sz="1200" i="1" dirty="0" err="1"/>
              <a:t>Bitmovin</a:t>
            </a:r>
            <a:r>
              <a:rPr lang="en-US" sz="1200" dirty="0"/>
              <a:t>, 80. </a:t>
            </a:r>
          </a:p>
          <a:p>
            <a:pPr marL="285750" indent="-285750">
              <a:buFont typeface="Wingdings" pitchFamily="2" charset="2"/>
              <a:buChar char="Ø"/>
            </a:pPr>
            <a:r>
              <a:rPr lang="en-US" sz="1200" dirty="0" err="1"/>
              <a:t>Sandvine</a:t>
            </a:r>
            <a:r>
              <a:rPr lang="en-US" sz="1200" dirty="0"/>
              <a:t>, (2020). </a:t>
            </a:r>
            <a:r>
              <a:rPr lang="en-US" sz="1200" i="1" dirty="0"/>
              <a:t>Phenomena Report COVID-19 Spotlight</a:t>
            </a:r>
            <a:r>
              <a:rPr lang="en-US" sz="1200" dirty="0"/>
              <a:t>. </a:t>
            </a:r>
            <a:r>
              <a:rPr lang="en-US" sz="1200" i="1" dirty="0" err="1"/>
              <a:t>Sandvine</a:t>
            </a:r>
            <a:r>
              <a:rPr lang="en-US" sz="1200" dirty="0"/>
              <a:t>.</a:t>
            </a:r>
          </a:p>
          <a:p>
            <a:pPr marL="285750" indent="-285750">
              <a:buFont typeface="Wingdings" pitchFamily="2" charset="2"/>
              <a:buChar char="Ø"/>
            </a:pPr>
            <a:r>
              <a:rPr lang="en-US" sz="1200" dirty="0"/>
              <a:t>Dong, L. I. U., Yue, L. I., </a:t>
            </a:r>
            <a:r>
              <a:rPr lang="en-US" sz="1200" dirty="0" err="1"/>
              <a:t>Jianping</a:t>
            </a:r>
            <a:r>
              <a:rPr lang="en-US" sz="1200" dirty="0"/>
              <a:t>, L. I. N., </a:t>
            </a:r>
            <a:r>
              <a:rPr lang="en-US" sz="1200" dirty="0" err="1"/>
              <a:t>Houqiang</a:t>
            </a:r>
            <a:r>
              <a:rPr lang="en-US" sz="1200" dirty="0"/>
              <a:t>, L. I., &amp; Feng, W. U. (2020). Deep learning-based video coding: A review and a case study. In </a:t>
            </a:r>
            <a:r>
              <a:rPr lang="en-US" sz="1200" i="1" dirty="0"/>
              <a:t>ACM Computing Surveys</a:t>
            </a:r>
            <a:r>
              <a:rPr lang="en-US" sz="1200" dirty="0"/>
              <a:t> (Vol. 53, Issue 1). https://</a:t>
            </a:r>
            <a:r>
              <a:rPr lang="en-US" sz="1200" dirty="0" err="1"/>
              <a:t>doi.org</a:t>
            </a:r>
            <a:r>
              <a:rPr lang="en-US" sz="1200" dirty="0"/>
              <a:t>/10.1145/3368405</a:t>
            </a:r>
          </a:p>
          <a:p>
            <a:pPr marL="285750" indent="-285750">
              <a:buFont typeface="Wingdings" pitchFamily="2" charset="2"/>
              <a:buChar char="Ø"/>
            </a:pPr>
            <a:r>
              <a:rPr lang="en-US" sz="1200" dirty="0" err="1"/>
              <a:t>Bross</a:t>
            </a:r>
            <a:r>
              <a:rPr lang="en-US" sz="1200" dirty="0"/>
              <a:t>, Benjamin, JIANLE CHEN, JENS-RAINER OHM, GARY J. SULLIVAN, Y.-K. W. (2020). Developments in International Video Coding Standardization After AVC with an Overview of Versatile Video Coding. </a:t>
            </a:r>
            <a:r>
              <a:rPr lang="en-US" sz="1200" i="1" dirty="0" err="1"/>
              <a:t>Proc_IEEE</a:t>
            </a:r>
            <a:r>
              <a:rPr lang="en-US" sz="1200" dirty="0"/>
              <a:t>, </a:t>
            </a:r>
            <a:r>
              <a:rPr lang="en-US" sz="1200" i="1" dirty="0"/>
              <a:t>July</a:t>
            </a:r>
            <a:r>
              <a:rPr lang="en-US" sz="1200" dirty="0"/>
              <a:t>, 1–31. https://</a:t>
            </a:r>
            <a:r>
              <a:rPr lang="en-US" sz="1200" dirty="0" err="1"/>
              <a:t>doi.org</a:t>
            </a:r>
            <a:r>
              <a:rPr lang="en-US" sz="1200" dirty="0"/>
              <a:t>/10.1109/JPROC.2020.3043399</a:t>
            </a:r>
          </a:p>
          <a:p>
            <a:pPr marL="285750" indent="-285750">
              <a:buFont typeface="Wingdings" pitchFamily="2" charset="2"/>
              <a:buChar char="Ø"/>
            </a:pPr>
            <a:r>
              <a:rPr lang="en-US" sz="1200" dirty="0"/>
              <a:t>Lei, R., Zhao, X., </a:t>
            </a:r>
            <a:r>
              <a:rPr lang="en-US" sz="1200" dirty="0" err="1"/>
              <a:t>Ronca</a:t>
            </a:r>
            <a:r>
              <a:rPr lang="en-US" sz="1200" dirty="0"/>
              <a:t>, D., Choi, K., </a:t>
            </a:r>
            <a:r>
              <a:rPr lang="en-US" sz="1200" dirty="0" err="1"/>
              <a:t>Katsavounidis</a:t>
            </a:r>
            <a:r>
              <a:rPr lang="en-US" sz="1200" dirty="0"/>
              <a:t>, I., Xu, Y., &amp; Krishnan, J. (2020). </a:t>
            </a:r>
            <a:r>
              <a:rPr lang="en-US" sz="1200" i="1" dirty="0"/>
              <a:t>AOM Video Codec Requirements Draft Proposal</a:t>
            </a:r>
            <a:r>
              <a:rPr lang="en-US" sz="1200" dirty="0"/>
              <a:t>.</a:t>
            </a:r>
          </a:p>
          <a:p>
            <a:pPr marL="285750" indent="-285750">
              <a:buFont typeface="Wingdings" pitchFamily="2" charset="2"/>
              <a:buChar char="Ø"/>
            </a:pPr>
            <a:r>
              <a:rPr lang="en-US" sz="1200" dirty="0" err="1"/>
              <a:t>Karwowski</a:t>
            </a:r>
            <a:r>
              <a:rPr lang="en-US" sz="1200" dirty="0"/>
              <a:t>, D., </a:t>
            </a:r>
            <a:r>
              <a:rPr lang="en-US" sz="1200" dirty="0" err="1"/>
              <a:t>Grajek</a:t>
            </a:r>
            <a:r>
              <a:rPr lang="en-US" sz="1200" dirty="0"/>
              <a:t>, T., </a:t>
            </a:r>
            <a:r>
              <a:rPr lang="en-US" sz="1200" dirty="0" err="1"/>
              <a:t>Klimaszewski</a:t>
            </a:r>
            <a:r>
              <a:rPr lang="en-US" sz="1200" dirty="0"/>
              <a:t>, K., </a:t>
            </a:r>
            <a:r>
              <a:rPr lang="en-US" sz="1200" dirty="0" err="1"/>
              <a:t>Stankiewicz</a:t>
            </a:r>
            <a:r>
              <a:rPr lang="en-US" sz="1200" dirty="0"/>
              <a:t>, O., Stankowski, J., &amp; Wegner, K. (2017). 20 years of progress in video compression – From MPEG-1 to MPEG-H HEVC. General view on the path of video coding development. </a:t>
            </a:r>
            <a:r>
              <a:rPr lang="en-US" sz="1200" i="1" dirty="0"/>
              <a:t>Advances in Intelligent Systems and Computing</a:t>
            </a:r>
            <a:r>
              <a:rPr lang="en-US" sz="1200" dirty="0"/>
              <a:t>, </a:t>
            </a:r>
            <a:r>
              <a:rPr lang="en-US" sz="1200" i="1" dirty="0"/>
              <a:t>525</a:t>
            </a:r>
            <a:r>
              <a:rPr lang="en-US" sz="1200" dirty="0"/>
              <a:t>(October), 3–15. </a:t>
            </a:r>
            <a:r>
              <a:rPr lang="en-US" sz="1200" dirty="0">
                <a:hlinkClick r:id="rId3"/>
              </a:rPr>
              <a:t>https://doi.org/10.1007/978-3-319-47274-4_1</a:t>
            </a:r>
            <a:endParaRPr lang="en-US" sz="1200" dirty="0"/>
          </a:p>
          <a:p>
            <a:pPr marL="285750" indent="-285750">
              <a:buFont typeface="Wingdings" pitchFamily="2" charset="2"/>
              <a:buChar char="Ø"/>
            </a:pPr>
            <a:r>
              <a:rPr lang="en-US" sz="1200" dirty="0"/>
              <a:t>Birman, R., Segal, Y., &amp; </a:t>
            </a:r>
            <a:r>
              <a:rPr lang="en-US" sz="1200" dirty="0" err="1"/>
              <a:t>Hadar</a:t>
            </a:r>
            <a:r>
              <a:rPr lang="en-US" sz="1200" dirty="0"/>
              <a:t>, O. (2020). Overview of Research in the field of Video Compression using Deep Neural Networks. </a:t>
            </a:r>
            <a:r>
              <a:rPr lang="en-US" sz="1200" i="1" dirty="0"/>
              <a:t>Multimedia Tools and Applications</a:t>
            </a:r>
            <a:r>
              <a:rPr lang="en-US" sz="1200" dirty="0"/>
              <a:t>, </a:t>
            </a:r>
            <a:r>
              <a:rPr lang="en-US" sz="1200" i="1" dirty="0"/>
              <a:t>79</a:t>
            </a:r>
            <a:r>
              <a:rPr lang="en-US" sz="1200" dirty="0"/>
              <a:t>(17–18), 11699–11722. </a:t>
            </a:r>
            <a:r>
              <a:rPr lang="en-US" sz="1200" dirty="0">
                <a:hlinkClick r:id="rId4"/>
              </a:rPr>
              <a:t>https://doi.org/10.1007/s11042-019-08572-3</a:t>
            </a:r>
            <a:endParaRPr lang="en-US" sz="1200" dirty="0"/>
          </a:p>
          <a:p>
            <a:pPr marL="285750" indent="-285750">
              <a:buFont typeface="Wingdings" pitchFamily="2" charset="2"/>
              <a:buChar char="Ø"/>
            </a:pPr>
            <a:r>
              <a:rPr lang="en-US" sz="1200" dirty="0"/>
              <a:t>Joshi, U., Mukherjee, D., Chen, Y., Parker, S., &amp; Grange, A. (2019). In-loop Frame Super-resolution in AV1. </a:t>
            </a:r>
            <a:r>
              <a:rPr lang="en-US" sz="1200" i="1" dirty="0"/>
              <a:t>2019 Picture Coding Symposium, PCS 2019</a:t>
            </a:r>
            <a:r>
              <a:rPr lang="en-US" sz="1200" dirty="0"/>
              <a:t>, 1–5. </a:t>
            </a:r>
            <a:r>
              <a:rPr lang="en-US" sz="1200" dirty="0">
                <a:hlinkClick r:id="rId5"/>
              </a:rPr>
              <a:t>https://doi.org/10.1109/PCS48520.2019.8954553</a:t>
            </a:r>
            <a:endParaRPr lang="en-US" sz="1200" dirty="0"/>
          </a:p>
          <a:p>
            <a:pPr marL="285750" indent="-285750">
              <a:buFont typeface="Wingdings" pitchFamily="2" charset="2"/>
              <a:buChar char="Ø"/>
            </a:pPr>
            <a:r>
              <a:rPr lang="en-US" sz="1200" dirty="0"/>
              <a:t>Fang, M., Han, Y., &amp; Wen, J. (2020). Genetic Algorithm Based Rate Control for AV1. </a:t>
            </a:r>
            <a:r>
              <a:rPr lang="en-US" sz="1200" i="1" dirty="0"/>
              <a:t>IEEE Signal Processing Letters</a:t>
            </a:r>
            <a:r>
              <a:rPr lang="en-US" sz="1200" dirty="0"/>
              <a:t>, </a:t>
            </a:r>
            <a:r>
              <a:rPr lang="en-US" sz="1200" i="1" dirty="0"/>
              <a:t>27</a:t>
            </a:r>
            <a:r>
              <a:rPr lang="en-US" sz="1200" dirty="0"/>
              <a:t>, 520–524. </a:t>
            </a:r>
            <a:r>
              <a:rPr lang="en-US" sz="1200" dirty="0">
                <a:hlinkClick r:id="rId6"/>
              </a:rPr>
              <a:t>https://doi.org/10.1109/LSP.2020.2976578</a:t>
            </a:r>
            <a:endParaRPr lang="en-US" sz="1200" dirty="0"/>
          </a:p>
          <a:p>
            <a:pPr marL="285750" indent="-285750">
              <a:buFont typeface="Wingdings" pitchFamily="2" charset="2"/>
              <a:buChar char="Ø"/>
            </a:pPr>
            <a:r>
              <a:rPr lang="en-US" sz="1200" dirty="0"/>
              <a:t>﻿J. Hu, W. Peng, and C. Chung. Reinforcement learning for HEVC/H.265 intra- frame rate control. In 2018 IEEE International Symposium on Circuits and Sys- </a:t>
            </a:r>
            <a:r>
              <a:rPr lang="en-US" sz="1200" dirty="0" err="1"/>
              <a:t>tems</a:t>
            </a:r>
            <a:r>
              <a:rPr lang="en-US" sz="1200" dirty="0"/>
              <a:t> (ISCAS), 2018.</a:t>
            </a:r>
          </a:p>
          <a:p>
            <a:pPr marL="285750" indent="-285750">
              <a:buFont typeface="Wingdings" pitchFamily="2" charset="2"/>
              <a:buChar char="Ø"/>
            </a:pPr>
            <a:r>
              <a:rPr lang="en-US" sz="1200" dirty="0"/>
              <a:t>D. Mukherjee, S. Li, Y. Chen, A. Anis, S. Parker and J. </a:t>
            </a:r>
            <a:r>
              <a:rPr lang="en-US" sz="1200" dirty="0" err="1"/>
              <a:t>Bankoski</a:t>
            </a:r>
            <a:r>
              <a:rPr lang="en-US" sz="1200" dirty="0"/>
              <a:t>, "A switchable loop-restoration with side-information framework for the emerging AV1 video codec," </a:t>
            </a:r>
            <a:r>
              <a:rPr lang="en-US" sz="1200" i="1" dirty="0"/>
              <a:t>2017 IEEE International Conference on Image Processing (ICIP)</a:t>
            </a:r>
            <a:r>
              <a:rPr lang="en-US" sz="1200" dirty="0"/>
              <a:t>, Beijing, 2017, pp. 265-269, </a:t>
            </a:r>
            <a:r>
              <a:rPr lang="en-US" sz="1200" dirty="0" err="1"/>
              <a:t>doi</a:t>
            </a:r>
            <a:r>
              <a:rPr lang="en-US" sz="1200" dirty="0"/>
              <a:t>: 10.1109/ICIP.2017.8296284.</a:t>
            </a:r>
          </a:p>
          <a:p>
            <a:pPr marL="285750" indent="-285750">
              <a:buFont typeface="Wingdings" pitchFamily="2" charset="2"/>
              <a:buChar char="Ø"/>
            </a:pPr>
            <a:r>
              <a:rPr lang="en-US" sz="1200" dirty="0"/>
              <a:t>﻿Y.-J. Chang, H.-J. </a:t>
            </a:r>
            <a:r>
              <a:rPr lang="en-US" sz="1200" dirty="0" err="1"/>
              <a:t>Jhu</a:t>
            </a:r>
            <a:r>
              <a:rPr lang="en-US" sz="1200" dirty="0"/>
              <a:t>, H.-Y. Jian, L. Zhao, X. Zhao, X. Li, S. Liu, B. </a:t>
            </a:r>
            <a:r>
              <a:rPr lang="en-US" sz="1200" dirty="0" err="1"/>
              <a:t>Bross</a:t>
            </a:r>
            <a:r>
              <a:rPr lang="en-US" sz="1200" dirty="0"/>
              <a:t>, P. </a:t>
            </a:r>
            <a:r>
              <a:rPr lang="en-US" sz="1200" dirty="0" err="1"/>
              <a:t>Keydel</a:t>
            </a:r>
            <a:r>
              <a:rPr lang="en-US" sz="1200" dirty="0"/>
              <a:t>, H. Schwarz, D. </a:t>
            </a:r>
            <a:r>
              <a:rPr lang="en-US" sz="1200" dirty="0" err="1"/>
              <a:t>Marpe</a:t>
            </a:r>
            <a:r>
              <a:rPr lang="en-US" sz="1200" dirty="0"/>
              <a:t>, and T. Wiegand. Intra prediction using </a:t>
            </a:r>
            <a:r>
              <a:rPr lang="en-US" sz="1200" dirty="0" err="1"/>
              <a:t>mul</a:t>
            </a:r>
            <a:r>
              <a:rPr lang="en-US" sz="1200" dirty="0"/>
              <a:t>- tiple reference lines for the versatile video coding standard. In A. G. </a:t>
            </a:r>
            <a:r>
              <a:rPr lang="en-US" sz="1200" dirty="0" err="1"/>
              <a:t>Tescher</a:t>
            </a:r>
            <a:r>
              <a:rPr lang="en-US" sz="1200" dirty="0"/>
              <a:t> and T. Ebrahimi, editors, Applications of Digital Image Processing XLII, volume 11137, pages 302 – 309. International Society for Optics and Photonics, SPIE, 2019.</a:t>
            </a:r>
          </a:p>
          <a:p>
            <a:pPr marL="285750" indent="-285750">
              <a:buFont typeface="Wingdings" pitchFamily="2" charset="2"/>
              <a:buChar char="Ø"/>
            </a:pPr>
            <a:r>
              <a:rPr lang="en-US" sz="1200" dirty="0"/>
              <a:t>Sullivan, G. J., Ohm, J. R., Han, W. J., &amp; Wiegand, T. (2012). Overview of the high efficiency video coding (HEVC) standard. </a:t>
            </a:r>
            <a:r>
              <a:rPr lang="en-US" sz="1200" i="1" dirty="0"/>
              <a:t>IEEE Transactions on Circuits and Systems for Video Technology</a:t>
            </a:r>
            <a:r>
              <a:rPr lang="en-US" sz="1200" dirty="0"/>
              <a:t>, </a:t>
            </a:r>
            <a:r>
              <a:rPr lang="en-US" sz="1200" i="1" dirty="0"/>
              <a:t>22</a:t>
            </a:r>
            <a:r>
              <a:rPr lang="en-US" sz="1200" dirty="0"/>
              <a:t>(12), 1649–1668. </a:t>
            </a:r>
            <a:r>
              <a:rPr lang="en-US" sz="1200" dirty="0">
                <a:hlinkClick r:id="rId7"/>
              </a:rPr>
              <a:t>https://doi.org/10.1109/TCSVT.2012.2221191</a:t>
            </a:r>
            <a:endParaRPr lang="en-US" sz="1200" dirty="0"/>
          </a:p>
          <a:p>
            <a:pPr marL="285750" indent="-285750">
              <a:buFont typeface="Wingdings" pitchFamily="2" charset="2"/>
              <a:buChar char="Ø"/>
            </a:pPr>
            <a:r>
              <a:rPr lang="en-US" sz="1200" dirty="0"/>
              <a:t>Said, A. (2018). Machine learning for media compression: Challenges and opportunities. </a:t>
            </a:r>
            <a:r>
              <a:rPr lang="en-US" sz="1200" i="1" dirty="0"/>
              <a:t>APSIPA Transactions on Signal and Information Processing</a:t>
            </a:r>
            <a:r>
              <a:rPr lang="en-US" sz="1200" dirty="0"/>
              <a:t>, </a:t>
            </a:r>
            <a:r>
              <a:rPr lang="en-US" sz="1200" i="1" dirty="0"/>
              <a:t>7</a:t>
            </a:r>
            <a:r>
              <a:rPr lang="en-US" sz="1200" dirty="0"/>
              <a:t>, 1–11. </a:t>
            </a:r>
            <a:r>
              <a:rPr lang="en-US" sz="1200" dirty="0">
                <a:hlinkClick r:id="rId8"/>
              </a:rPr>
              <a:t>https://doi.org/10.1017/ATSIP.2018.12</a:t>
            </a:r>
            <a:endParaRPr lang="en-US" sz="1100" dirty="0"/>
          </a:p>
          <a:p>
            <a:endParaRPr lang="en-US" sz="1100" dirty="0"/>
          </a:p>
          <a:p>
            <a:br>
              <a:rPr lang="en-US" sz="1100" dirty="0"/>
            </a:b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CO"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14</a:t>
            </a:fld>
            <a:endParaRPr lang="en-CO" spc="-5" dirty="0"/>
          </a:p>
        </p:txBody>
      </p:sp>
    </p:spTree>
    <p:extLst>
      <p:ext uri="{BB962C8B-B14F-4D97-AF65-F5344CB8AC3E}">
        <p14:creationId xmlns:p14="http://schemas.microsoft.com/office/powerpoint/2010/main" val="98199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5755422"/>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﻿V. Sze, M. </a:t>
            </a:r>
            <a:r>
              <a:rPr lang="en-US" sz="1100" dirty="0" err="1"/>
              <a:t>Budagavi</a:t>
            </a:r>
            <a:r>
              <a:rPr lang="en-US" sz="1100" dirty="0"/>
              <a:t>, and G. J. Sullivan. High Efficiency Video Coding (HEVC): Algorithms and Architectures. Springer International Publishing, 2014.</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Gomez, C. M. S. (2020). </a:t>
            </a:r>
            <a:r>
              <a:rPr lang="en-US" sz="1100" i="1" dirty="0"/>
              <a:t>Learned-based Intra Coding Tools for Video Compression by</a:t>
            </a:r>
            <a:r>
              <a:rPr lang="en-US" sz="1100" dirty="0"/>
              <a:t>. </a:t>
            </a:r>
            <a:r>
              <a:rPr lang="en-US" sz="1100" i="1" dirty="0"/>
              <a:t>April</a:t>
            </a:r>
            <a:r>
              <a:rPr lang="en-US" sz="1100" dirty="0"/>
              <a:t>.</a:t>
            </a:r>
          </a:p>
          <a:p>
            <a:pPr marL="285750" indent="-285750">
              <a:buFont typeface="Arial" panose="020B0604020202020204" pitchFamily="34" charset="0"/>
              <a:buChar char="•"/>
            </a:pPr>
            <a:r>
              <a:rPr lang="en-US" sz="1100" dirty="0"/>
              <a:t>﻿Laude T, Ostermann J (2016) Deep learning-based intra prediction mode decision for HEVC. Picture Coding Symposium (PCS), IEEE.</a:t>
            </a:r>
          </a:p>
          <a:p>
            <a:pPr marL="285750" indent="-285750">
              <a:buFont typeface="Arial" panose="020B0604020202020204" pitchFamily="34" charset="0"/>
              <a:buChar char="•"/>
            </a:pPr>
            <a:r>
              <a:rPr lang="en-US" sz="1100" dirty="0"/>
              <a:t>﻿J. Li, B. Li, J. Xu, R. </a:t>
            </a:r>
            <a:r>
              <a:rPr lang="en-US" sz="1100" dirty="0" err="1"/>
              <a:t>Xiong</a:t>
            </a:r>
            <a:r>
              <a:rPr lang="en-US" sz="1100" dirty="0"/>
              <a:t>, and W. Gao, “Fully connected network-based intra prediction for image coding,” IEEE Transactions on Image Processing, vol. 27, no. 7, pp. 3236–3247, 2018.</a:t>
            </a:r>
          </a:p>
          <a:p>
            <a:pPr marL="285750" indent="-285750">
              <a:buFont typeface="Arial" panose="020B0604020202020204" pitchFamily="34" charset="0"/>
              <a:buChar char="•"/>
            </a:pPr>
            <a:r>
              <a:rPr lang="en-US" sz="1100" dirty="0"/>
              <a:t>﻿Cui W, Zhang T, Zhang S, Jiang F, </a:t>
            </a:r>
            <a:r>
              <a:rPr lang="en-US" sz="1100" dirty="0" err="1"/>
              <a:t>Zuo</a:t>
            </a:r>
            <a:r>
              <a:rPr lang="en-US" sz="1100" dirty="0"/>
              <a:t> W, Zhao D (2018) Convolutional neural networks based intra prediction for HEVC. </a:t>
            </a:r>
            <a:r>
              <a:rPr lang="en-US" sz="1100" dirty="0" err="1"/>
              <a:t>arXiv</a:t>
            </a:r>
            <a:r>
              <a:rPr lang="en-US" sz="1100" dirty="0"/>
              <a:t> preprint arXiv:1808.05734</a:t>
            </a:r>
            <a:endParaRPr lang="en-CO" sz="1100" dirty="0"/>
          </a:p>
          <a:p>
            <a:pPr marL="285750" indent="-285750">
              <a:buFont typeface="Arial" panose="020B0604020202020204" pitchFamily="34" charset="0"/>
              <a:buChar char="•"/>
            </a:pPr>
            <a:r>
              <a:rPr lang="en-US" sz="1100" dirty="0"/>
              <a:t>﻿</a:t>
            </a:r>
            <a:r>
              <a:rPr lang="en-US" sz="1100" dirty="0" err="1"/>
              <a:t>Huo</a:t>
            </a:r>
            <a:r>
              <a:rPr lang="en-US" sz="1100" dirty="0"/>
              <a:t> S, Liu D, Wu F, Li H (2018) Convolutional neural network-based motion compensation refinement for video coding. IEEE International Symposium on Circuits and Systems (ISCAS), pp. 1–4</a:t>
            </a:r>
          </a:p>
          <a:p>
            <a:pPr marL="285750" indent="-285750">
              <a:buFont typeface="Arial" panose="020B0604020202020204" pitchFamily="34" charset="0"/>
              <a:buChar char="•"/>
            </a:pPr>
            <a:r>
              <a:rPr lang="en-US" sz="1100" dirty="0"/>
              <a:t>﻿Zhang H, Song L, Luo Z, Yang X (2017) Learning a convolutional neural network for fractional interpolation in HEVC inter coding. IEEE Visual Communications and Image Processing (VCIP), pp. 1–4</a:t>
            </a:r>
          </a:p>
          <a:p>
            <a:pPr marL="285750" indent="-285750">
              <a:buFont typeface="Arial" panose="020B0604020202020204" pitchFamily="34" charset="0"/>
              <a:buChar char="•"/>
            </a:pPr>
            <a:r>
              <a:rPr lang="en-US" sz="1100" dirty="0"/>
              <a:t>﻿S. </a:t>
            </a:r>
            <a:r>
              <a:rPr lang="en-US" sz="1100" dirty="0" err="1"/>
              <a:t>Puri</a:t>
            </a:r>
            <a:r>
              <a:rPr lang="en-US" sz="1100" dirty="0"/>
              <a:t>, S. </a:t>
            </a:r>
            <a:r>
              <a:rPr lang="en-US" sz="1100" dirty="0" err="1"/>
              <a:t>Lasserre</a:t>
            </a:r>
            <a:r>
              <a:rPr lang="en-US" sz="1100" dirty="0"/>
              <a:t>, and P. Le </a:t>
            </a:r>
            <a:r>
              <a:rPr lang="en-US" sz="1100" dirty="0" err="1"/>
              <a:t>Callet</a:t>
            </a:r>
            <a:r>
              <a:rPr lang="en-US" sz="1100" dirty="0"/>
              <a:t>. CNN-based transform index prediction in multiple transforms framework to assist entropy coding. In 2017 25th European Signal Processing Conference (EUSIPCO), pages 798–802, 2017.</a:t>
            </a:r>
          </a:p>
          <a:p>
            <a:pPr marL="285750" indent="-285750">
              <a:buFont typeface="Arial" panose="020B0604020202020204" pitchFamily="34" charset="0"/>
              <a:buChar char="•"/>
            </a:pPr>
            <a:r>
              <a:rPr lang="en-US" sz="1100" dirty="0"/>
              <a:t>﻿P. Liu, H. Zhang, K. Zhang, L. Lin, and W. </a:t>
            </a:r>
            <a:r>
              <a:rPr lang="en-US" sz="1100" dirty="0" err="1"/>
              <a:t>Zuo</a:t>
            </a:r>
            <a:r>
              <a:rPr lang="en-US" sz="1100" dirty="0"/>
              <a:t>, “Multi-level wavelet-CNN for image restoration,” in CVPR Workshops, 2018, pp. 773–782.</a:t>
            </a:r>
          </a:p>
          <a:p>
            <a:pPr marL="285750" indent="-285750">
              <a:buFont typeface="Arial" panose="020B0604020202020204" pitchFamily="34" charset="0"/>
              <a:buChar char="•"/>
            </a:pPr>
            <a:r>
              <a:rPr lang="en-US" sz="1100" dirty="0"/>
              <a:t>﻿M. Afonso, F. Zhang, and D. R. Bull, “Video compression based on </a:t>
            </a:r>
            <a:r>
              <a:rPr lang="en-US" sz="1100" dirty="0" err="1"/>
              <a:t>spatio</a:t>
            </a:r>
            <a:r>
              <a:rPr lang="en-US" sz="1100" dirty="0"/>
              <a:t>-temporal resolution adaptation,” IEEE Transactions on Circuits and Systems for Video Technology, vol. 29, no. 1, pp. 275–280, 2019.</a:t>
            </a:r>
          </a:p>
          <a:p>
            <a:pPr marL="285750" indent="-285750">
              <a:buFont typeface="Arial" panose="020B0604020202020204" pitchFamily="34" charset="0"/>
              <a:buChar char="•"/>
            </a:pPr>
            <a:r>
              <a:rPr lang="en-US" sz="1100" dirty="0"/>
              <a:t>Y. Li, B. Li, D. Liu, and Z. Chen, “A convolutional neural network-based approach to rate control in HEVC intra coding,” in VCIP. IEEE, 2017, pp. 1–4.</a:t>
            </a:r>
          </a:p>
          <a:p>
            <a:pPr marL="285750" indent="-285750">
              <a:buFont typeface="Arial" panose="020B0604020202020204" pitchFamily="34" charset="0"/>
              <a:buChar char="•"/>
            </a:pPr>
            <a:r>
              <a:rPr lang="en-US" sz="1100" dirty="0" err="1"/>
              <a:t>Agustsson</a:t>
            </a:r>
            <a:r>
              <a:rPr lang="en-US" sz="1100" dirty="0"/>
              <a:t>, E., </a:t>
            </a:r>
            <a:r>
              <a:rPr lang="en-US" sz="1100" dirty="0" err="1"/>
              <a:t>Minnen</a:t>
            </a:r>
            <a:r>
              <a:rPr lang="en-US" sz="1100" dirty="0"/>
              <a:t>, D., Johnston, N., </a:t>
            </a:r>
            <a:r>
              <a:rPr lang="en-US" sz="1100" dirty="0" err="1"/>
              <a:t>Ballé</a:t>
            </a:r>
            <a:r>
              <a:rPr lang="en-US" sz="1100" dirty="0"/>
              <a:t>, J., Hwang, S. J., &amp; </a:t>
            </a:r>
            <a:r>
              <a:rPr lang="en-US" sz="1100" dirty="0" err="1"/>
              <a:t>Toderici</a:t>
            </a:r>
            <a:r>
              <a:rPr lang="en-US" sz="1100" dirty="0"/>
              <a:t>, G. (2020). Scale-space flow for end-to-end optimized video compression. </a:t>
            </a:r>
            <a:r>
              <a:rPr lang="en-US" sz="1100" i="1" dirty="0"/>
              <a:t>Proceedings of the IEEE Computer Society Conference on Computer Vision and Pattern Recognition</a:t>
            </a:r>
            <a:r>
              <a:rPr lang="en-US" sz="1100" dirty="0"/>
              <a:t>, 8500–8509. </a:t>
            </a:r>
            <a:r>
              <a:rPr lang="en-US" sz="1100" dirty="0">
                <a:hlinkClick r:id="rId3"/>
              </a:rPr>
              <a:t>https://doi.org/10.1109/CVPR42600.2020.00853</a:t>
            </a:r>
            <a:endParaRPr lang="en-US" sz="1100" dirty="0"/>
          </a:p>
          <a:p>
            <a:pPr marL="285750" indent="-285750">
              <a:buFont typeface="Arial" panose="020B0604020202020204" pitchFamily="34" charset="0"/>
              <a:buChar char="•"/>
            </a:pPr>
            <a:r>
              <a:rPr lang="en-US" sz="1100" dirty="0"/>
              <a:t>﻿</a:t>
            </a:r>
            <a:r>
              <a:rPr lang="en-US" sz="1100" dirty="0" err="1"/>
              <a:t>Ball’e</a:t>
            </a:r>
            <a:r>
              <a:rPr lang="en-US" sz="1100" dirty="0"/>
              <a:t> J, </a:t>
            </a:r>
            <a:r>
              <a:rPr lang="en-US" sz="1100" dirty="0" err="1"/>
              <a:t>Laparra</a:t>
            </a:r>
            <a:r>
              <a:rPr lang="en-US" sz="1100" dirty="0"/>
              <a:t> V, </a:t>
            </a:r>
            <a:r>
              <a:rPr lang="en-US" sz="1100" dirty="0" err="1"/>
              <a:t>Simoncelli</a:t>
            </a:r>
            <a:r>
              <a:rPr lang="en-US" sz="1100" dirty="0"/>
              <a:t> EP (2017) End-to-end optimized image compression. International Conference on Learning Representations (ICLR)</a:t>
            </a:r>
          </a:p>
          <a:p>
            <a:pPr marL="285750" indent="-285750">
              <a:buFont typeface="Arial" panose="020B0604020202020204" pitchFamily="34" charset="0"/>
              <a:buChar char="•"/>
            </a:pPr>
            <a:r>
              <a:rPr lang="en-US" sz="1100" dirty="0"/>
              <a:t>﻿Chen Z, He T, </a:t>
            </a:r>
            <a:r>
              <a:rPr lang="en-US" sz="1100" dirty="0" err="1"/>
              <a:t>Jin</a:t>
            </a:r>
            <a:r>
              <a:rPr lang="en-US" sz="1100" dirty="0"/>
              <a:t> X, Wu F (2019) Learning for video compression. IEEE Transactions on Circuits and Systems for Video Technology</a:t>
            </a:r>
          </a:p>
          <a:p>
            <a:pPr marL="285750" indent="-285750">
              <a:buFont typeface="Arial" panose="020B0604020202020204" pitchFamily="34" charset="0"/>
              <a:buChar char="•"/>
            </a:pPr>
            <a:r>
              <a:rPr lang="en-US" sz="1100" dirty="0"/>
              <a:t>﻿</a:t>
            </a:r>
            <a:r>
              <a:rPr lang="en-US" sz="1100" dirty="0" err="1"/>
              <a:t>Santurkar</a:t>
            </a:r>
            <a:r>
              <a:rPr lang="en-US" sz="1100" dirty="0"/>
              <a:t> S, Budden D, </a:t>
            </a:r>
            <a:r>
              <a:rPr lang="en-US" sz="1100" dirty="0" err="1"/>
              <a:t>Shavit</a:t>
            </a:r>
            <a:r>
              <a:rPr lang="en-US" sz="1100" dirty="0"/>
              <a:t> N (2018) Generative compression. Picture coding symposium (PCS). IEEE, pp. 258–262</a:t>
            </a:r>
          </a:p>
          <a:p>
            <a:pPr marL="285750" indent="-285750">
              <a:buFont typeface="Arial" panose="020B0604020202020204" pitchFamily="34" charset="0"/>
              <a:buChar char="•"/>
            </a:pPr>
            <a:r>
              <a:rPr lang="en-US" sz="1100" dirty="0"/>
              <a:t>﻿</a:t>
            </a:r>
            <a:r>
              <a:rPr lang="en-US" sz="1100" dirty="0" err="1"/>
              <a:t>Toderici</a:t>
            </a:r>
            <a:r>
              <a:rPr lang="en-US" sz="1100" dirty="0"/>
              <a:t> G, Vincent D, Johnston N, </a:t>
            </a:r>
            <a:r>
              <a:rPr lang="en-US" sz="1100" dirty="0" err="1"/>
              <a:t>Jin</a:t>
            </a:r>
            <a:r>
              <a:rPr lang="en-US" sz="1100" dirty="0"/>
              <a:t> Hwang S, </a:t>
            </a:r>
            <a:r>
              <a:rPr lang="en-US" sz="1100" dirty="0" err="1"/>
              <a:t>Minnen</a:t>
            </a:r>
            <a:r>
              <a:rPr lang="en-US" sz="1100" dirty="0"/>
              <a:t> D, Shor J, Covell M (2017) Full resolution image compression with recurrent neural networks. IEEE Conference on Computer Vision Pattern Recognition, pp. 5306–5314</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15</a:t>
            </a:fld>
            <a:endParaRPr lang="en-CO" spc="-5" dirty="0"/>
          </a:p>
        </p:txBody>
      </p:sp>
      <p:sp>
        <p:nvSpPr>
          <p:cNvPr id="5" name="object 2">
            <a:extLst>
              <a:ext uri="{FF2B5EF4-FFF2-40B4-BE49-F238E27FC236}">
                <a16:creationId xmlns:a16="http://schemas.microsoft.com/office/drawing/2014/main" id="{06B7C0FB-21FC-0745-87CF-1329AAD71B32}"/>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dirty="0"/>
          </a:p>
        </p:txBody>
      </p:sp>
      <p:sp>
        <p:nvSpPr>
          <p:cNvPr id="7" name="TextBox 6">
            <a:extLst>
              <a:ext uri="{FF2B5EF4-FFF2-40B4-BE49-F238E27FC236}">
                <a16:creationId xmlns:a16="http://schemas.microsoft.com/office/drawing/2014/main" id="{A9EB23CA-8E6E-7742-BD68-DB682E6FAE3F}"/>
              </a:ext>
            </a:extLst>
          </p:cNvPr>
          <p:cNvSpPr txBox="1"/>
          <p:nvPr/>
        </p:nvSpPr>
        <p:spPr>
          <a:xfrm>
            <a:off x="3238499" y="2819400"/>
            <a:ext cx="5715000" cy="1323439"/>
          </a:xfrm>
          <a:prstGeom prst="rect">
            <a:avLst/>
          </a:prstGeom>
          <a:noFill/>
        </p:spPr>
        <p:txBody>
          <a:bodyPr wrap="square" rtlCol="0">
            <a:spAutoFit/>
          </a:bodyPr>
          <a:lstStyle/>
          <a:p>
            <a:pPr algn="ctr"/>
            <a:r>
              <a:rPr lang="en-CO" sz="4400" dirty="0">
                <a:solidFill>
                  <a:schemeClr val="bg1"/>
                </a:solidFill>
              </a:rPr>
              <a:t>Discussion</a:t>
            </a:r>
          </a:p>
          <a:p>
            <a:pPr algn="ctr"/>
            <a:r>
              <a:rPr lang="en-CO" sz="3600" dirty="0">
                <a:solidFill>
                  <a:schemeClr val="bg1"/>
                </a:solidFill>
              </a:rPr>
              <a:t>(Q&amp;A)</a:t>
            </a:r>
          </a:p>
        </p:txBody>
      </p:sp>
    </p:spTree>
    <p:extLst>
      <p:ext uri="{BB962C8B-B14F-4D97-AF65-F5344CB8AC3E}">
        <p14:creationId xmlns:p14="http://schemas.microsoft.com/office/powerpoint/2010/main" val="135756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Deep tools vs  Holistic deep coding schemes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16</a:t>
            </a:fld>
            <a:endParaRPr lang="en-CO" spc="-5" dirty="0"/>
          </a:p>
        </p:txBody>
      </p:sp>
      <p:pic>
        <p:nvPicPr>
          <p:cNvPr id="15" name="Picture 14">
            <a:extLst>
              <a:ext uri="{FF2B5EF4-FFF2-40B4-BE49-F238E27FC236}">
                <a16:creationId xmlns:a16="http://schemas.microsoft.com/office/drawing/2014/main" id="{D1A5AE73-4887-8044-8836-1D9C8030D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89796"/>
            <a:ext cx="11963400" cy="3429000"/>
          </a:xfrm>
          <a:prstGeom prst="rect">
            <a:avLst/>
          </a:prstGeom>
        </p:spPr>
      </p:pic>
      <p:sp>
        <p:nvSpPr>
          <p:cNvPr id="16" name="Rectangle 15">
            <a:extLst>
              <a:ext uri="{FF2B5EF4-FFF2-40B4-BE49-F238E27FC236}">
                <a16:creationId xmlns:a16="http://schemas.microsoft.com/office/drawing/2014/main" id="{51949791-05D3-4143-9632-11737436ECFD}"/>
              </a:ext>
            </a:extLst>
          </p:cNvPr>
          <p:cNvSpPr/>
          <p:nvPr/>
        </p:nvSpPr>
        <p:spPr>
          <a:xfrm>
            <a:off x="589280" y="1439204"/>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4. </a:t>
            </a:r>
            <a:r>
              <a:rPr lang="en-US" sz="1400" dirty="0">
                <a:solidFill>
                  <a:prstClr val="black"/>
                </a:solidFill>
                <a:latin typeface="Ancizar Sans Black"/>
              </a:rPr>
              <a:t> Deep learning on video coding</a:t>
            </a:r>
            <a:endParaRPr lang="en-CO" sz="1400" dirty="0">
              <a:solidFill>
                <a:prstClr val="black"/>
              </a:solidFill>
              <a:latin typeface="Ancizar Sans Black"/>
            </a:endParaRPr>
          </a:p>
        </p:txBody>
      </p:sp>
      <p:sp>
        <p:nvSpPr>
          <p:cNvPr id="19" name="Rectangle 18">
            <a:extLst>
              <a:ext uri="{FF2B5EF4-FFF2-40B4-BE49-F238E27FC236}">
                <a16:creationId xmlns:a16="http://schemas.microsoft.com/office/drawing/2014/main" id="{1FFFD709-797E-2643-9EC3-4EDF095CC8B0}"/>
              </a:ext>
            </a:extLst>
          </p:cNvPr>
          <p:cNvSpPr/>
          <p:nvPr/>
        </p:nvSpPr>
        <p:spPr>
          <a:xfrm>
            <a:off x="685800" y="5723356"/>
            <a:ext cx="6934200" cy="28623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Note: </a:t>
            </a:r>
            <a:r>
              <a:rPr lang="en-US" sz="1400" dirty="0">
                <a:solidFill>
                  <a:prstClr val="black"/>
                </a:solidFill>
                <a:latin typeface="Ancizar Sans Black"/>
              </a:rPr>
              <a:t> Built from multiples source which are described in the reference section</a:t>
            </a:r>
            <a:endParaRPr lang="en-CO" sz="1400" dirty="0">
              <a:solidFill>
                <a:prstClr val="black"/>
              </a:solidFill>
              <a:latin typeface="Ancizar Sans Black"/>
            </a:endParaRPr>
          </a:p>
        </p:txBody>
      </p:sp>
    </p:spTree>
    <p:extLst>
      <p:ext uri="{BB962C8B-B14F-4D97-AF65-F5344CB8AC3E}">
        <p14:creationId xmlns:p14="http://schemas.microsoft.com/office/powerpoint/2010/main" val="359760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753346" cy="392415"/>
          </a:xfrm>
        </p:spPr>
        <p:txBody>
          <a:bodyPr/>
          <a:lstStyle/>
          <a:p>
            <a:r>
              <a:rPr lang="en-CO" b="1" dirty="0"/>
              <a:t>State of the art </a:t>
            </a:r>
            <a:r>
              <a:rPr lang="en-CO" dirty="0"/>
              <a:t>– Deep tools vs  Holistic deep coding schemes (cont)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17</a:t>
            </a:fld>
            <a:endParaRPr lang="en-CO" spc="-5" dirty="0"/>
          </a:p>
        </p:txBody>
      </p:sp>
      <p:graphicFrame>
        <p:nvGraphicFramePr>
          <p:cNvPr id="3" name="Table 4">
            <a:extLst>
              <a:ext uri="{FF2B5EF4-FFF2-40B4-BE49-F238E27FC236}">
                <a16:creationId xmlns:a16="http://schemas.microsoft.com/office/drawing/2014/main" id="{D424221D-73F5-484B-AAA6-BCC491AB0E3E}"/>
              </a:ext>
            </a:extLst>
          </p:cNvPr>
          <p:cNvGraphicFramePr>
            <a:graphicFrameLocks noGrp="1"/>
          </p:cNvGraphicFramePr>
          <p:nvPr/>
        </p:nvGraphicFramePr>
        <p:xfrm>
          <a:off x="1066800" y="1524000"/>
          <a:ext cx="4419600" cy="3329344"/>
        </p:xfrm>
        <a:graphic>
          <a:graphicData uri="http://schemas.openxmlformats.org/drawingml/2006/table">
            <a:tbl>
              <a:tblPr firstRow="1" bandRow="1">
                <a:tableStyleId>{6E25E649-3F16-4E02-A733-19D2CDBF48F0}</a:tableStyleId>
              </a:tblPr>
              <a:tblGrid>
                <a:gridCol w="1140112">
                  <a:extLst>
                    <a:ext uri="{9D8B030D-6E8A-4147-A177-3AD203B41FA5}">
                      <a16:colId xmlns:a16="http://schemas.microsoft.com/office/drawing/2014/main" val="3571425685"/>
                    </a:ext>
                  </a:extLst>
                </a:gridCol>
                <a:gridCol w="1510467">
                  <a:extLst>
                    <a:ext uri="{9D8B030D-6E8A-4147-A177-3AD203B41FA5}">
                      <a16:colId xmlns:a16="http://schemas.microsoft.com/office/drawing/2014/main" val="2272244231"/>
                    </a:ext>
                  </a:extLst>
                </a:gridCol>
                <a:gridCol w="1769021">
                  <a:extLst>
                    <a:ext uri="{9D8B030D-6E8A-4147-A177-3AD203B41FA5}">
                      <a16:colId xmlns:a16="http://schemas.microsoft.com/office/drawing/2014/main" val="1376000390"/>
                    </a:ext>
                  </a:extLst>
                </a:gridCol>
              </a:tblGrid>
              <a:tr h="414218">
                <a:tc gridSpan="3">
                  <a:txBody>
                    <a:bodyPr/>
                    <a:lstStyle/>
                    <a:p>
                      <a:pPr algn="ctr"/>
                      <a:r>
                        <a:rPr lang="en-CO" sz="1400" dirty="0">
                          <a:solidFill>
                            <a:schemeClr val="accent2">
                              <a:lumMod val="50000"/>
                            </a:schemeClr>
                          </a:solidFill>
                          <a:latin typeface="Times New Roman" panose="02020603050405020304" pitchFamily="18" charset="0"/>
                          <a:cs typeface="Times New Roman" panose="02020603050405020304" pitchFamily="18" charset="0"/>
                        </a:rPr>
                        <a:t>Deep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Intra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Block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(Laude, 2016)</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Error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(Cui,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174008"/>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P</a:t>
                      </a:r>
                      <a:r>
                        <a:rPr lang="en-CO" sz="1200" dirty="0">
                          <a:solidFill>
                            <a:schemeClr val="tx1"/>
                          </a:solidFill>
                          <a:latin typeface="Times New Roman" panose="02020603050405020304" pitchFamily="18" charset="0"/>
                          <a:cs typeface="Times New Roman" panose="02020603050405020304" pitchFamily="18" charset="0"/>
                        </a:rPr>
                        <a:t>ixel by pixel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4087542"/>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Matching blocks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(Huo,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Frame weighting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(Zhang,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558494"/>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Entropy coding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(Puri,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069880"/>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Other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Filters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(Liu,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609409"/>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Super-resolution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(Afonso,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2821743"/>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Rate 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8659409"/>
                  </a:ext>
                </a:extLst>
              </a:tr>
            </a:tbl>
          </a:graphicData>
        </a:graphic>
      </p:graphicFrame>
      <p:graphicFrame>
        <p:nvGraphicFramePr>
          <p:cNvPr id="7" name="Table 4">
            <a:extLst>
              <a:ext uri="{FF2B5EF4-FFF2-40B4-BE49-F238E27FC236}">
                <a16:creationId xmlns:a16="http://schemas.microsoft.com/office/drawing/2014/main" id="{01F11906-C3B1-8545-950A-5338B2690257}"/>
              </a:ext>
            </a:extLst>
          </p:cNvPr>
          <p:cNvGraphicFramePr>
            <a:graphicFrameLocks noGrp="1"/>
          </p:cNvGraphicFramePr>
          <p:nvPr/>
        </p:nvGraphicFramePr>
        <p:xfrm>
          <a:off x="6324600" y="1524000"/>
          <a:ext cx="4419600" cy="1814758"/>
        </p:xfrm>
        <a:graphic>
          <a:graphicData uri="http://schemas.openxmlformats.org/drawingml/2006/table">
            <a:tbl>
              <a:tblPr firstRow="1" bandRow="1">
                <a:tableStyleId>{6E25E649-3F16-4E02-A733-19D2CDBF48F0}</a:tableStyleId>
              </a:tblPr>
              <a:tblGrid>
                <a:gridCol w="2034104">
                  <a:extLst>
                    <a:ext uri="{9D8B030D-6E8A-4147-A177-3AD203B41FA5}">
                      <a16:colId xmlns:a16="http://schemas.microsoft.com/office/drawing/2014/main" val="3571425685"/>
                    </a:ext>
                  </a:extLst>
                </a:gridCol>
                <a:gridCol w="2385496">
                  <a:extLst>
                    <a:ext uri="{9D8B030D-6E8A-4147-A177-3AD203B41FA5}">
                      <a16:colId xmlns:a16="http://schemas.microsoft.com/office/drawing/2014/main" val="2272244231"/>
                    </a:ext>
                  </a:extLst>
                </a:gridCol>
              </a:tblGrid>
              <a:tr h="413188">
                <a:tc gridSpan="2">
                  <a:txBody>
                    <a:bodyPr/>
                    <a:lstStyle/>
                    <a:p>
                      <a:pPr algn="ctr"/>
                      <a:r>
                        <a:rPr lang="en-CO" sz="1400" dirty="0">
                          <a:solidFill>
                            <a:schemeClr val="accent2">
                              <a:lumMod val="50000"/>
                            </a:schemeClr>
                          </a:solidFill>
                          <a:latin typeface="Times New Roman" panose="02020603050405020304" pitchFamily="18" charset="0"/>
                          <a:cs typeface="Times New Roman" panose="02020603050405020304" pitchFamily="18" charset="0"/>
                        </a:rPr>
                        <a:t>New deep learning schemes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RD-based loss function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(Balle,2017)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Frame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(Chen,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Generative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(Santurkar,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208037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Autoencoder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(Toderici,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922591"/>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Optical flow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t>
                      </a:r>
                      <a:r>
                        <a:rPr lang="en-US" sz="1200" dirty="0" err="1"/>
                        <a:t>Agustsson</a:t>
                      </a:r>
                      <a:r>
                        <a:rPr lang="en-US" sz="1200" dirty="0"/>
                        <a:t>, 2020)</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407777"/>
                  </a:ext>
                </a:extLst>
              </a:tr>
            </a:tbl>
          </a:graphicData>
        </a:graphic>
      </p:graphicFrame>
      <p:sp>
        <p:nvSpPr>
          <p:cNvPr id="10" name="TextBox 9">
            <a:extLst>
              <a:ext uri="{FF2B5EF4-FFF2-40B4-BE49-F238E27FC236}">
                <a16:creationId xmlns:a16="http://schemas.microsoft.com/office/drawing/2014/main" id="{40E0AB3E-F6C6-A945-9ED3-2B5FA7F90F39}"/>
              </a:ext>
            </a:extLst>
          </p:cNvPr>
          <p:cNvSpPr txBox="1"/>
          <p:nvPr/>
        </p:nvSpPr>
        <p:spPr>
          <a:xfrm>
            <a:off x="6428740" y="4572000"/>
            <a:ext cx="3733798" cy="894732"/>
          </a:xfrm>
          <a:prstGeom prst="rect">
            <a:avLst/>
          </a:prstGeom>
          <a:noFill/>
        </p:spPr>
        <p:txBody>
          <a:bodyPr wrap="square" rtlCol="0">
            <a:spAutoFit/>
          </a:bodyPr>
          <a:lstStyle/>
          <a:p>
            <a:pPr algn="just">
              <a:lnSpc>
                <a:spcPct val="150000"/>
              </a:lnSpc>
            </a:pPr>
            <a:r>
              <a:rPr lang="en-CO" sz="1200" i="1" dirty="0">
                <a:solidFill>
                  <a:prstClr val="black"/>
                </a:solidFill>
                <a:latin typeface="Ancizar Sans Black"/>
              </a:rPr>
              <a:t>“</a:t>
            </a:r>
            <a:r>
              <a:rPr lang="en-US" sz="1200" i="1" dirty="0">
                <a:solidFill>
                  <a:prstClr val="black"/>
                </a:solidFill>
                <a:latin typeface="Ancizar Sans Black"/>
              </a:rPr>
              <a:t>﻿Despite considerable progress on end-to-end optimized deep networks for image compression, video coding remains a challenging task”. </a:t>
            </a:r>
            <a:r>
              <a:rPr lang="en-US" sz="1200" dirty="0">
                <a:solidFill>
                  <a:prstClr val="black"/>
                </a:solidFill>
                <a:latin typeface="Ancizar Sans Black"/>
              </a:rPr>
              <a:t>(Agustsson,2020) - Google</a:t>
            </a:r>
            <a:endParaRPr lang="en-CO" sz="1200" dirty="0">
              <a:solidFill>
                <a:prstClr val="black"/>
              </a:solidFill>
              <a:latin typeface="Ancizar Sans Black"/>
            </a:endParaRPr>
          </a:p>
        </p:txBody>
      </p:sp>
      <p:sp>
        <p:nvSpPr>
          <p:cNvPr id="14" name="Rectangle 13">
            <a:extLst>
              <a:ext uri="{FF2B5EF4-FFF2-40B4-BE49-F238E27FC236}">
                <a16:creationId xmlns:a16="http://schemas.microsoft.com/office/drawing/2014/main" id="{005108D7-BD85-0246-871C-236B6EE9D4EB}"/>
              </a:ext>
            </a:extLst>
          </p:cNvPr>
          <p:cNvSpPr/>
          <p:nvPr/>
        </p:nvSpPr>
        <p:spPr>
          <a:xfrm>
            <a:off x="1066800" y="508216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1. </a:t>
            </a:r>
            <a:r>
              <a:rPr lang="en-US" sz="1200" dirty="0">
                <a:solidFill>
                  <a:prstClr val="black"/>
                </a:solidFill>
                <a:latin typeface="Ancizar Sans Black"/>
              </a:rPr>
              <a:t> Deep tools for video coding</a:t>
            </a:r>
            <a:endParaRPr lang="en-CO" sz="1200" dirty="0">
              <a:solidFill>
                <a:prstClr val="black"/>
              </a:solidFill>
              <a:latin typeface="Ancizar Sans Black"/>
            </a:endParaRPr>
          </a:p>
        </p:txBody>
      </p:sp>
      <p:sp>
        <p:nvSpPr>
          <p:cNvPr id="17" name="Rectangle 16">
            <a:extLst>
              <a:ext uri="{FF2B5EF4-FFF2-40B4-BE49-F238E27FC236}">
                <a16:creationId xmlns:a16="http://schemas.microsoft.com/office/drawing/2014/main" id="{426D15E4-52C1-804E-BC72-6FD28FC9C9E3}"/>
              </a:ext>
            </a:extLst>
          </p:cNvPr>
          <p:cNvSpPr/>
          <p:nvPr/>
        </p:nvSpPr>
        <p:spPr>
          <a:xfrm>
            <a:off x="6324600" y="3590393"/>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2. </a:t>
            </a:r>
            <a:r>
              <a:rPr lang="en-US" sz="1200" dirty="0">
                <a:solidFill>
                  <a:prstClr val="black"/>
                </a:solidFill>
                <a:latin typeface="Ancizar Sans Black"/>
              </a:rPr>
              <a:t> E2E deep learning based video coding</a:t>
            </a:r>
            <a:endParaRPr lang="en-CO" sz="1200" dirty="0">
              <a:solidFill>
                <a:prstClr val="black"/>
              </a:solidFill>
              <a:latin typeface="Ancizar Sans Black"/>
            </a:endParaRPr>
          </a:p>
        </p:txBody>
      </p:sp>
    </p:spTree>
    <p:extLst>
      <p:ext uri="{BB962C8B-B14F-4D97-AF65-F5344CB8AC3E}">
        <p14:creationId xmlns:p14="http://schemas.microsoft.com/office/powerpoint/2010/main" val="80580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CE16221-6F80-4F2C-97A8-A9EA7512B580}"/>
              </a:ext>
            </a:extLst>
          </p:cNvPr>
          <p:cNvSpPr>
            <a:spLocks noGrp="1"/>
          </p:cNvSpPr>
          <p:nvPr>
            <p:ph type="sldNum" sz="quarter" idx="7"/>
          </p:nvPr>
        </p:nvSpPr>
        <p:spPr/>
        <p:txBody>
          <a:bodyPr/>
          <a:lstStyle/>
          <a:p>
            <a:pPr marL="38100">
              <a:lnSpc>
                <a:spcPts val="1430"/>
              </a:lnSpc>
            </a:pPr>
            <a:fld id="{81D60167-4931-47E6-BA6A-407CBD079E47}" type="slidenum">
              <a:rPr lang="es-CO" spc="-5" smtClean="0"/>
              <a:t>2</a:t>
            </a:fld>
            <a:endParaRPr lang="es-CO" spc="-5" dirty="0"/>
          </a:p>
        </p:txBody>
      </p:sp>
      <p:sp>
        <p:nvSpPr>
          <p:cNvPr id="7" name="Subtítulo 5">
            <a:extLst>
              <a:ext uri="{FF2B5EF4-FFF2-40B4-BE49-F238E27FC236}">
                <a16:creationId xmlns:a16="http://schemas.microsoft.com/office/drawing/2014/main" id="{C7E5A212-782B-46D9-AA4F-E7ED6D979376}"/>
              </a:ext>
            </a:extLst>
          </p:cNvPr>
          <p:cNvSpPr txBox="1">
            <a:spLocks/>
          </p:cNvSpPr>
          <p:nvPr/>
        </p:nvSpPr>
        <p:spPr>
          <a:xfrm>
            <a:off x="1219200" y="381000"/>
            <a:ext cx="9563100" cy="480131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s-CO" sz="4000" b="1" kern="0" dirty="0">
                <a:latin typeface="Ancizar Sans Black"/>
              </a:rPr>
              <a:t>Doctoral Qualifying Examination</a:t>
            </a:r>
          </a:p>
          <a:p>
            <a:pPr algn="ctr"/>
            <a:endParaRPr lang="es-CO" sz="3600" b="1" kern="0" dirty="0">
              <a:latin typeface="Ancizar Sans Black"/>
            </a:endParaRPr>
          </a:p>
          <a:p>
            <a:pPr algn="ctr"/>
            <a:r>
              <a:rPr lang="es-CO" sz="2800" b="1" kern="0" dirty="0">
                <a:latin typeface="Ancizar Sans Black"/>
              </a:rPr>
              <a:t>Carlos Alberto Salazar Herrera</a:t>
            </a:r>
          </a:p>
          <a:p>
            <a:pPr algn="ctr"/>
            <a:r>
              <a:rPr lang="es-CO" sz="1600" b="1" kern="0" dirty="0">
                <a:latin typeface="Ancizar Sans Black"/>
              </a:rPr>
              <a:t>PhD Student in Engineering - Systems and Computer Science</a:t>
            </a:r>
          </a:p>
          <a:p>
            <a:pPr algn="ctr"/>
            <a:r>
              <a:rPr lang="es-ES" sz="1600" b="1" dirty="0">
                <a:latin typeface="Ancizar Sans Black"/>
                <a:hlinkClick r:id="rId2"/>
              </a:rPr>
              <a:t>casalazarh@unal.edu.co</a:t>
            </a: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CO" sz="3600" b="1" kern="0" dirty="0">
              <a:latin typeface="Ancizar Sans Black"/>
            </a:endParaRPr>
          </a:p>
          <a:p>
            <a:pPr algn="ctr"/>
            <a:endParaRPr lang="es-CO" sz="3600" b="1" kern="0" dirty="0">
              <a:latin typeface="Ancizar Sans Black"/>
            </a:endParaRPr>
          </a:p>
          <a:p>
            <a:pPr algn="ctr"/>
            <a:endParaRPr lang="es-CO" sz="2400" dirty="0">
              <a:latin typeface="Ancizar Sans Black"/>
            </a:endParaRPr>
          </a:p>
          <a:p>
            <a:pPr algn="ctr"/>
            <a:endParaRPr lang="es-CO" sz="3200" b="1" kern="0" dirty="0"/>
          </a:p>
        </p:txBody>
      </p:sp>
      <p:sp>
        <p:nvSpPr>
          <p:cNvPr id="2" name="Rectángulo 1">
            <a:extLst>
              <a:ext uri="{FF2B5EF4-FFF2-40B4-BE49-F238E27FC236}">
                <a16:creationId xmlns:a16="http://schemas.microsoft.com/office/drawing/2014/main" id="{71BE902F-03B7-426B-B9C5-43E7035E2E28}"/>
              </a:ext>
            </a:extLst>
          </p:cNvPr>
          <p:cNvSpPr/>
          <p:nvPr/>
        </p:nvSpPr>
        <p:spPr>
          <a:xfrm>
            <a:off x="1981200" y="3581400"/>
            <a:ext cx="7772400" cy="1985159"/>
          </a:xfrm>
          <a:prstGeom prst="rect">
            <a:avLst/>
          </a:prstGeom>
        </p:spPr>
        <p:txBody>
          <a:bodyPr wrap="square">
            <a:spAutoFit/>
          </a:bodyPr>
          <a:lstStyle/>
          <a:p>
            <a:pPr algn="ctr">
              <a:spcBef>
                <a:spcPts val="600"/>
              </a:spcBef>
            </a:pPr>
            <a:r>
              <a:rPr lang="es-ES" sz="2000" b="1" dirty="0">
                <a:latin typeface="Ancizar Sans Black"/>
              </a:rPr>
              <a:t>Tutor:</a:t>
            </a:r>
          </a:p>
          <a:p>
            <a:pPr algn="ctr">
              <a:spcBef>
                <a:spcPts val="600"/>
              </a:spcBef>
            </a:pPr>
            <a:r>
              <a:rPr lang="es-ES" sz="2400" b="1" dirty="0">
                <a:latin typeface="Ancizar Sans Black"/>
              </a:rPr>
              <a:t>JOHN W. BRANCH</a:t>
            </a:r>
          </a:p>
          <a:p>
            <a:pPr algn="ctr"/>
            <a:r>
              <a:rPr lang="en-US" sz="1600" dirty="0">
                <a:latin typeface="Ancizar Sans Black"/>
              </a:rPr>
              <a:t>Full Professor</a:t>
            </a:r>
            <a:endParaRPr lang="es-ES" sz="1600" dirty="0">
              <a:latin typeface="Ancizar Sans Black"/>
            </a:endParaRPr>
          </a:p>
          <a:p>
            <a:pPr algn="ctr"/>
            <a:r>
              <a:rPr lang="es-ES" sz="1400" b="1" dirty="0" err="1">
                <a:latin typeface="Ancizar Sans Black"/>
              </a:rPr>
              <a:t>Department</a:t>
            </a:r>
            <a:r>
              <a:rPr lang="es-ES" sz="1400" b="1" dirty="0">
                <a:latin typeface="Ancizar Sans Black"/>
              </a:rPr>
              <a:t> of Computing and </a:t>
            </a:r>
            <a:r>
              <a:rPr lang="es-ES" sz="1400" b="1" dirty="0" err="1">
                <a:latin typeface="Ancizar Sans Black"/>
              </a:rPr>
              <a:t>Decision</a:t>
            </a:r>
            <a:r>
              <a:rPr lang="es-ES" sz="1400" b="1" dirty="0">
                <a:latin typeface="Ancizar Sans Black"/>
              </a:rPr>
              <a:t> </a:t>
            </a:r>
            <a:r>
              <a:rPr lang="es-ES" sz="1400" b="1" dirty="0" err="1">
                <a:latin typeface="Ancizar Sans Black"/>
              </a:rPr>
              <a:t>Sciences</a:t>
            </a:r>
            <a:endParaRPr lang="es-ES" sz="1400" b="1" dirty="0">
              <a:latin typeface="Ancizar Sans Black"/>
            </a:endParaRPr>
          </a:p>
          <a:p>
            <a:pPr algn="ctr"/>
            <a:r>
              <a:rPr lang="es-ES" sz="1400" b="1" dirty="0">
                <a:latin typeface="Ancizar Sans Black"/>
              </a:rPr>
              <a:t>Director of </a:t>
            </a:r>
            <a:r>
              <a:rPr lang="es-ES" sz="1400" b="1" dirty="0" err="1">
                <a:latin typeface="Ancizar Sans Black"/>
              </a:rPr>
              <a:t>the</a:t>
            </a:r>
            <a:r>
              <a:rPr lang="es-ES" sz="1400" b="1" dirty="0">
                <a:latin typeface="Ancizar Sans Black"/>
              </a:rPr>
              <a:t> Artificial </a:t>
            </a:r>
            <a:r>
              <a:rPr lang="es-ES" sz="1400" b="1" dirty="0" err="1">
                <a:latin typeface="Ancizar Sans Black"/>
              </a:rPr>
              <a:t>Intelligence</a:t>
            </a:r>
            <a:r>
              <a:rPr lang="es-ES" sz="1400" b="1" dirty="0">
                <a:latin typeface="Ancizar Sans Black"/>
              </a:rPr>
              <a:t> R&amp;D </a:t>
            </a:r>
            <a:r>
              <a:rPr lang="es-ES" sz="1400" b="1" dirty="0" err="1">
                <a:latin typeface="Ancizar Sans Black"/>
              </a:rPr>
              <a:t>Group</a:t>
            </a:r>
            <a:r>
              <a:rPr lang="es-ES" sz="1400" b="1" dirty="0">
                <a:latin typeface="Ancizar Sans Black"/>
              </a:rPr>
              <a:t> - GIDIA</a:t>
            </a:r>
          </a:p>
          <a:p>
            <a:pPr algn="ctr"/>
            <a:r>
              <a:rPr lang="es-ES" sz="1400" b="1" dirty="0">
                <a:latin typeface="Ancizar Sans Black"/>
                <a:hlinkClick r:id="rId3"/>
              </a:rPr>
              <a:t>jwbranch@unal.edu.co</a:t>
            </a:r>
            <a:endParaRPr lang="es-ES" sz="1400" b="1" dirty="0">
              <a:latin typeface="Ancizar Sans Black"/>
            </a:endParaRPr>
          </a:p>
          <a:p>
            <a:pPr algn="ctr"/>
            <a:endParaRPr lang="es-ES" sz="1400" b="1" dirty="0">
              <a:latin typeface="Ancizar Sans Black"/>
            </a:endParaRPr>
          </a:p>
        </p:txBody>
      </p:sp>
    </p:spTree>
    <p:extLst>
      <p:ext uri="{BB962C8B-B14F-4D97-AF65-F5344CB8AC3E}">
        <p14:creationId xmlns:p14="http://schemas.microsoft.com/office/powerpoint/2010/main" val="162640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3</a:t>
            </a:fld>
            <a:endParaRPr lang="es-CO" spc="-5" dirty="0"/>
          </a:p>
        </p:txBody>
      </p:sp>
      <p:graphicFrame>
        <p:nvGraphicFramePr>
          <p:cNvPr id="2" name="Diagrama 1"/>
          <p:cNvGraphicFramePr/>
          <p:nvPr>
            <p:extLst>
              <p:ext uri="{D42A27DB-BD31-4B8C-83A1-F6EECF244321}">
                <p14:modId xmlns:p14="http://schemas.microsoft.com/office/powerpoint/2010/main" val="493164188"/>
              </p:ext>
            </p:extLst>
          </p:nvPr>
        </p:nvGraphicFramePr>
        <p:xfrm>
          <a:off x="1963419" y="872067"/>
          <a:ext cx="8382000" cy="4461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Evaluators Committee</a:t>
            </a:r>
            <a:endParaRPr lang="en-CO" dirty="0"/>
          </a:p>
        </p:txBody>
      </p:sp>
      <p:sp>
        <p:nvSpPr>
          <p:cNvPr id="5" name="Rectangle 4">
            <a:extLst>
              <a:ext uri="{FF2B5EF4-FFF2-40B4-BE49-F238E27FC236}">
                <a16:creationId xmlns:a16="http://schemas.microsoft.com/office/drawing/2014/main" id="{424A3792-A501-B64F-B5B2-290CA55E4248}"/>
              </a:ext>
            </a:extLst>
          </p:cNvPr>
          <p:cNvSpPr/>
          <p:nvPr/>
        </p:nvSpPr>
        <p:spPr>
          <a:xfrm>
            <a:off x="1905000" y="4933890"/>
            <a:ext cx="9677400" cy="400110"/>
          </a:xfrm>
          <a:prstGeom prst="rect">
            <a:avLst/>
          </a:prstGeom>
        </p:spPr>
        <p:txBody>
          <a:bodyPr wrap="square">
            <a:spAutoFit/>
          </a:bodyPr>
          <a:lstStyle/>
          <a:p>
            <a:r>
              <a:rPr lang="es-CO" b="1" kern="0" dirty="0">
                <a:latin typeface="Ancizar Sans Black"/>
              </a:rPr>
              <a:t>Exploration Topic:   </a:t>
            </a:r>
            <a:r>
              <a:rPr lang="es-CO" sz="2000" kern="0" dirty="0">
                <a:latin typeface="Ancizar Sans Black"/>
              </a:rPr>
              <a:t>Video compression methods for urban surveillance</a:t>
            </a:r>
          </a:p>
        </p:txBody>
      </p:sp>
    </p:spTree>
    <p:extLst>
      <p:ext uri="{BB962C8B-B14F-4D97-AF65-F5344CB8AC3E}">
        <p14:creationId xmlns:p14="http://schemas.microsoft.com/office/powerpoint/2010/main" val="39577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4</a:t>
            </a:fld>
            <a:endParaRPr lang="es-CO" spc="-5" dirty="0"/>
          </a:p>
        </p:txBody>
      </p:sp>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Agenda</a:t>
            </a:r>
            <a:endParaRPr lang="en-CO" dirty="0"/>
          </a:p>
        </p:txBody>
      </p:sp>
      <p:sp>
        <p:nvSpPr>
          <p:cNvPr id="7" name="TextBox 6">
            <a:extLst>
              <a:ext uri="{FF2B5EF4-FFF2-40B4-BE49-F238E27FC236}">
                <a16:creationId xmlns:a16="http://schemas.microsoft.com/office/drawing/2014/main" id="{82CFE735-AA7F-C64C-8D99-5D95FB2E26E1}"/>
              </a:ext>
            </a:extLst>
          </p:cNvPr>
          <p:cNvSpPr txBox="1"/>
          <p:nvPr/>
        </p:nvSpPr>
        <p:spPr>
          <a:xfrm>
            <a:off x="1894840" y="1676400"/>
            <a:ext cx="9219946" cy="275152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State of the art</a:t>
            </a:r>
            <a:r>
              <a:rPr lang="en-US" sz="2400" dirty="0">
                <a:solidFill>
                  <a:prstClr val="black"/>
                </a:solidFill>
                <a:latin typeface="Ancizar Sans Black"/>
              </a:rPr>
              <a:t> -  Context of video coding (literature review)</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Exam questions</a:t>
            </a:r>
            <a:r>
              <a:rPr lang="en-US" sz="2400" dirty="0">
                <a:solidFill>
                  <a:prstClr val="black"/>
                </a:solidFill>
                <a:latin typeface="Ancizar Sans Black"/>
              </a:rPr>
              <a:t> - Response to each evaluator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Discussion</a:t>
            </a:r>
            <a:r>
              <a:rPr lang="en-US" sz="2400" dirty="0">
                <a:solidFill>
                  <a:prstClr val="black"/>
                </a:solidFill>
                <a:latin typeface="Ancizar Sans Black"/>
              </a:rPr>
              <a:t> -  Clarifications, questions and  comments</a:t>
            </a:r>
          </a:p>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p:txBody>
      </p:sp>
    </p:spTree>
    <p:extLst>
      <p:ext uri="{BB962C8B-B14F-4D97-AF65-F5344CB8AC3E}">
        <p14:creationId xmlns:p14="http://schemas.microsoft.com/office/powerpoint/2010/main" val="417807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219946" cy="392415"/>
          </a:xfrm>
        </p:spPr>
        <p:txBody>
          <a:bodyPr/>
          <a:lstStyle/>
          <a:p>
            <a:r>
              <a:rPr lang="en-CO" b="1" dirty="0"/>
              <a:t>State of the art - </a:t>
            </a:r>
            <a:r>
              <a:rPr lang="en-CO" dirty="0"/>
              <a:t>Video coding and its </a:t>
            </a:r>
            <a:r>
              <a:rPr lang="en-US" dirty="0"/>
              <a:t>evolution over the years</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5</a:t>
            </a:fld>
            <a:endParaRPr lang="en-CO" spc="-5" dirty="0"/>
          </a:p>
        </p:txBody>
      </p:sp>
      <p:pic>
        <p:nvPicPr>
          <p:cNvPr id="14" name="Picture 13">
            <a:extLst>
              <a:ext uri="{FF2B5EF4-FFF2-40B4-BE49-F238E27FC236}">
                <a16:creationId xmlns:a16="http://schemas.microsoft.com/office/drawing/2014/main" id="{85E027FC-43C5-4F4A-9D5A-CCB6A4387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514600"/>
            <a:ext cx="9639937" cy="2041197"/>
          </a:xfrm>
          <a:prstGeom prst="rect">
            <a:avLst/>
          </a:prstGeom>
        </p:spPr>
      </p:pic>
      <p:sp>
        <p:nvSpPr>
          <p:cNvPr id="3" name="TextBox 2">
            <a:extLst>
              <a:ext uri="{FF2B5EF4-FFF2-40B4-BE49-F238E27FC236}">
                <a16:creationId xmlns:a16="http://schemas.microsoft.com/office/drawing/2014/main" id="{E63CC859-929B-4F45-B014-1B300978AF67}"/>
              </a:ext>
            </a:extLst>
          </p:cNvPr>
          <p:cNvSpPr txBox="1"/>
          <p:nvPr/>
        </p:nvSpPr>
        <p:spPr>
          <a:xfrm>
            <a:off x="1246409" y="5080828"/>
            <a:ext cx="3581400" cy="261610"/>
          </a:xfrm>
          <a:prstGeom prst="rect">
            <a:avLst/>
          </a:prstGeom>
          <a:noFill/>
        </p:spPr>
        <p:txBody>
          <a:bodyPr wrap="square" rtlCol="0">
            <a:spAutoFit/>
          </a:bodyPr>
          <a:lstStyle/>
          <a:p>
            <a:r>
              <a:rPr lang="en-CO" sz="1100" b="1" dirty="0">
                <a:solidFill>
                  <a:prstClr val="black"/>
                </a:solidFill>
                <a:latin typeface="Ancizar Sans Black"/>
              </a:rPr>
              <a:t>Source: </a:t>
            </a:r>
            <a:r>
              <a:rPr lang="en-US" sz="1100" dirty="0">
                <a:solidFill>
                  <a:prstClr val="black"/>
                </a:solidFill>
                <a:latin typeface="Ancizar Sans Black"/>
              </a:rPr>
              <a:t>IEEE Access (Panayides,2020)</a:t>
            </a:r>
            <a:r>
              <a:rPr lang="en-CO" sz="1100" dirty="0">
                <a:solidFill>
                  <a:prstClr val="black"/>
                </a:solidFill>
                <a:latin typeface="Ancizar Sans Black"/>
              </a:rPr>
              <a:t> </a:t>
            </a:r>
          </a:p>
        </p:txBody>
      </p:sp>
      <p:sp>
        <p:nvSpPr>
          <p:cNvPr id="8" name="TextBox 7">
            <a:extLst>
              <a:ext uri="{FF2B5EF4-FFF2-40B4-BE49-F238E27FC236}">
                <a16:creationId xmlns:a16="http://schemas.microsoft.com/office/drawing/2014/main" id="{D66CD9B4-ED14-1343-B008-16FD26CF619F}"/>
              </a:ext>
            </a:extLst>
          </p:cNvPr>
          <p:cNvSpPr txBox="1"/>
          <p:nvPr/>
        </p:nvSpPr>
        <p:spPr>
          <a:xfrm>
            <a:off x="1221828" y="1928919"/>
            <a:ext cx="3581400" cy="323165"/>
          </a:xfrm>
          <a:prstGeom prst="rect">
            <a:avLst/>
          </a:prstGeom>
          <a:noFill/>
        </p:spPr>
        <p:txBody>
          <a:bodyPr wrap="square" rtlCol="0">
            <a:spAutoFit/>
          </a:bodyPr>
          <a:lstStyle/>
          <a:p>
            <a:r>
              <a:rPr lang="en-US" sz="1500" b="1" dirty="0">
                <a:solidFill>
                  <a:prstClr val="black"/>
                </a:solidFill>
                <a:latin typeface="Ancizar Sans Black"/>
              </a:rPr>
              <a:t>Figure 1.</a:t>
            </a:r>
            <a:r>
              <a:rPr lang="en-US" sz="1500" dirty="0">
                <a:solidFill>
                  <a:prstClr val="black"/>
                </a:solidFill>
                <a:latin typeface="Ancizar Sans Black"/>
              </a:rPr>
              <a:t> History of video compression</a:t>
            </a:r>
          </a:p>
        </p:txBody>
      </p:sp>
      <p:sp>
        <p:nvSpPr>
          <p:cNvPr id="9" name="TextBox 8">
            <a:extLst>
              <a:ext uri="{FF2B5EF4-FFF2-40B4-BE49-F238E27FC236}">
                <a16:creationId xmlns:a16="http://schemas.microsoft.com/office/drawing/2014/main" id="{D7E9FA81-7876-134C-A335-6CD2FE4D94CA}"/>
              </a:ext>
            </a:extLst>
          </p:cNvPr>
          <p:cNvSpPr txBox="1"/>
          <p:nvPr/>
        </p:nvSpPr>
        <p:spPr>
          <a:xfrm>
            <a:off x="1211996" y="5352256"/>
            <a:ext cx="3352546" cy="407419"/>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 JVT: Join video team</a:t>
            </a:r>
          </a:p>
          <a:p>
            <a:pPr marL="0" lvl="1" defTabSz="800100">
              <a:lnSpc>
                <a:spcPct val="90000"/>
              </a:lnSpc>
              <a:spcBef>
                <a:spcPct val="0"/>
              </a:spcBef>
              <a:spcAft>
                <a:spcPct val="15000"/>
              </a:spcAft>
              <a:buClr>
                <a:schemeClr val="accent2">
                  <a:lumMod val="50000"/>
                </a:schemeClr>
              </a:buClr>
            </a:pPr>
            <a:r>
              <a:rPr lang="en-US" sz="1050" dirty="0">
                <a:solidFill>
                  <a:prstClr val="black"/>
                </a:solidFill>
                <a:latin typeface="Ancizar Sans Black"/>
              </a:rPr>
              <a:t>JCT-VC: Joint collaborative team on video coding</a:t>
            </a:r>
            <a:r>
              <a:rPr lang="en-CO" sz="1050" dirty="0">
                <a:solidFill>
                  <a:prstClr val="black"/>
                </a:solidFill>
                <a:latin typeface="Ancizar Sans Black"/>
              </a:rPr>
              <a:t> </a:t>
            </a:r>
          </a:p>
        </p:txBody>
      </p:sp>
    </p:spTree>
    <p:extLst>
      <p:ext uri="{BB962C8B-B14F-4D97-AF65-F5344CB8AC3E}">
        <p14:creationId xmlns:p14="http://schemas.microsoft.com/office/powerpoint/2010/main" val="319461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10286746" cy="392415"/>
          </a:xfrm>
        </p:spPr>
        <p:txBody>
          <a:bodyPr/>
          <a:lstStyle/>
          <a:p>
            <a:r>
              <a:rPr lang="en-CO" b="1" dirty="0"/>
              <a:t>State of the art </a:t>
            </a:r>
            <a:r>
              <a:rPr lang="en-CO" dirty="0"/>
              <a:t>- Video coding and its </a:t>
            </a:r>
            <a:r>
              <a:rPr lang="en-US" dirty="0"/>
              <a:t>evolution over the years (</a:t>
            </a:r>
            <a:r>
              <a:rPr lang="en-US" dirty="0" err="1"/>
              <a:t>cont</a:t>
            </a:r>
            <a:r>
              <a:rPr lang="en-US" dirty="0"/>
              <a:t>)</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6</a:t>
            </a:fld>
            <a:endParaRPr lang="en-CO" spc="-5" dirty="0"/>
          </a:p>
        </p:txBody>
      </p:sp>
      <p:sp>
        <p:nvSpPr>
          <p:cNvPr id="25" name="TextBox 24">
            <a:extLst>
              <a:ext uri="{FF2B5EF4-FFF2-40B4-BE49-F238E27FC236}">
                <a16:creationId xmlns:a16="http://schemas.microsoft.com/office/drawing/2014/main" id="{6E3F3A45-0340-6D43-8190-06D6717E6F9C}"/>
              </a:ext>
            </a:extLst>
          </p:cNvPr>
          <p:cNvSpPr txBox="1"/>
          <p:nvPr/>
        </p:nvSpPr>
        <p:spPr>
          <a:xfrm>
            <a:off x="5410200" y="5573542"/>
            <a:ext cx="5943346" cy="24468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Note : </a:t>
            </a:r>
            <a:r>
              <a:rPr lang="en-US" sz="1100" dirty="0">
                <a:solidFill>
                  <a:prstClr val="black"/>
                </a:solidFill>
                <a:latin typeface="Ancizar Sans Black"/>
              </a:rPr>
              <a:t>(Green)  - (Karwowski.2019); (Red) -  Colombia average speed internet -3.2Mbps (</a:t>
            </a:r>
            <a:r>
              <a:rPr lang="en-US" sz="1100" dirty="0">
                <a:solidFill>
                  <a:prstClr val="black"/>
                </a:solidFill>
                <a:latin typeface="Ancizar Sans Black"/>
                <a:hlinkClick r:id="rId3">
                  <a:extLst>
                    <a:ext uri="{A12FA001-AC4F-418D-AE19-62706E023703}">
                      <ahyp:hlinkClr xmlns:ahyp="http://schemas.microsoft.com/office/drawing/2018/hyperlinkcolor" val="tx"/>
                    </a:ext>
                  </a:extLst>
                </a:hlinkClick>
              </a:rPr>
              <a:t>Netflix</a:t>
            </a:r>
            <a:r>
              <a:rPr lang="en-US" sz="1100" dirty="0">
                <a:solidFill>
                  <a:prstClr val="black"/>
                </a:solidFill>
                <a:latin typeface="Ancizar Sans Black"/>
              </a:rPr>
              <a:t>,2020)</a:t>
            </a:r>
          </a:p>
        </p:txBody>
      </p:sp>
      <p:sp>
        <p:nvSpPr>
          <p:cNvPr id="28" name="TextBox 27">
            <a:extLst>
              <a:ext uri="{FF2B5EF4-FFF2-40B4-BE49-F238E27FC236}">
                <a16:creationId xmlns:a16="http://schemas.microsoft.com/office/drawing/2014/main" id="{2C9AAE04-D094-F549-A65D-DDBDF4E67A87}"/>
              </a:ext>
            </a:extLst>
          </p:cNvPr>
          <p:cNvSpPr txBox="1"/>
          <p:nvPr/>
        </p:nvSpPr>
        <p:spPr>
          <a:xfrm>
            <a:off x="685800" y="1060365"/>
            <a:ext cx="4253808" cy="487518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H.264 remains as the most used codec.  20% and 32% of video companies were expected to implement AV1 and HEVC respectively in 2020  (Bitmovin,2019) </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Netflix and YouTube lead the adoption of AV1, that is used – </a:t>
            </a:r>
            <a:r>
              <a:rPr lang="en-US" sz="1400" i="1" dirty="0">
                <a:solidFill>
                  <a:prstClr val="black"/>
                </a:solidFill>
                <a:latin typeface="Ancizar Sans Black"/>
              </a:rPr>
              <a:t>“whenever is possible” </a:t>
            </a:r>
            <a:r>
              <a:rPr lang="en-US" sz="1400" dirty="0">
                <a:solidFill>
                  <a:prstClr val="black"/>
                </a:solidFill>
                <a:latin typeface="Ancizar Sans Black"/>
              </a:rPr>
              <a:t>- on their streaming services that represent 26% of global traffic (</a:t>
            </a:r>
            <a:r>
              <a:rPr lang="en-US" sz="1400" dirty="0" err="1">
                <a:solidFill>
                  <a:prstClr val="black"/>
                </a:solidFill>
                <a:latin typeface="Ancizar Sans Black"/>
              </a:rPr>
              <a:t>Sandvine</a:t>
            </a:r>
            <a:r>
              <a:rPr lang="en-US" sz="1400" dirty="0">
                <a:solidFill>
                  <a:prstClr val="black"/>
                </a:solidFill>
                <a:latin typeface="Ancizar Sans Black"/>
              </a:rPr>
              <a:t>, 2020)</a:t>
            </a: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The baseline for new codecs (VVC/AV2) stand on improving the compression efficiency in 50%</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VVC (</a:t>
            </a:r>
            <a:r>
              <a:rPr lang="en-US" sz="1400" dirty="0" err="1">
                <a:solidFill>
                  <a:prstClr val="black"/>
                </a:solidFill>
                <a:latin typeface="Ancizar Sans Black"/>
              </a:rPr>
              <a:t>Bross</a:t>
            </a:r>
            <a:r>
              <a:rPr lang="en-US" sz="1400" dirty="0">
                <a:solidFill>
                  <a:prstClr val="black"/>
                </a:solidFill>
                <a:latin typeface="Ancizar Sans Black"/>
              </a:rPr>
              <a:t> , 2020) and AV2 (AOM, 2020) expect to introduce DNN tools as part of the reference architecture to achieve the 50% target, with a “reasonable” increase in complexity (Birman,2020)</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“Deep learning image/video coding have been an actively developing research are since 2015, but still in its infancy</a:t>
            </a:r>
            <a:r>
              <a:rPr lang="en-US" sz="1400" dirty="0">
                <a:solidFill>
                  <a:prstClr val="black"/>
                </a:solidFill>
                <a:latin typeface="Ancizar Sans Black"/>
              </a:rPr>
              <a:t>” (Dong, 2020)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34" name="Rectangle 33">
            <a:extLst>
              <a:ext uri="{FF2B5EF4-FFF2-40B4-BE49-F238E27FC236}">
                <a16:creationId xmlns:a16="http://schemas.microsoft.com/office/drawing/2014/main" id="{EBAD50D4-77BD-FB40-9DE1-0E1D0379DEEC}"/>
              </a:ext>
            </a:extLst>
          </p:cNvPr>
          <p:cNvSpPr/>
          <p:nvPr/>
        </p:nvSpPr>
        <p:spPr>
          <a:xfrm>
            <a:off x="5410200" y="1284458"/>
            <a:ext cx="6096000" cy="3000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500" b="1" dirty="0">
                <a:solidFill>
                  <a:prstClr val="black"/>
                </a:solidFill>
                <a:latin typeface="Ancizar Sans Black"/>
              </a:rPr>
              <a:t>Figure 2. </a:t>
            </a:r>
            <a:r>
              <a:rPr lang="en-US" sz="1500" dirty="0">
                <a:solidFill>
                  <a:prstClr val="black"/>
                </a:solidFill>
                <a:latin typeface="Ancizar Sans Black"/>
              </a:rPr>
              <a:t>Estimated bitrate for FHD quality (1080p) content</a:t>
            </a:r>
            <a:endParaRPr lang="en-CO" sz="1500" dirty="0">
              <a:solidFill>
                <a:prstClr val="black"/>
              </a:solidFill>
              <a:latin typeface="Ancizar Sans Black"/>
            </a:endParaRPr>
          </a:p>
        </p:txBody>
      </p:sp>
      <p:sp>
        <p:nvSpPr>
          <p:cNvPr id="35" name="TextBox 34">
            <a:extLst>
              <a:ext uri="{FF2B5EF4-FFF2-40B4-BE49-F238E27FC236}">
                <a16:creationId xmlns:a16="http://schemas.microsoft.com/office/drawing/2014/main" id="{759C4565-0563-8C41-B76C-7E937B9F4C64}"/>
              </a:ext>
            </a:extLst>
          </p:cNvPr>
          <p:cNvSpPr txBox="1"/>
          <p:nvPr/>
        </p:nvSpPr>
        <p:spPr>
          <a:xfrm>
            <a:off x="838454" y="6088212"/>
            <a:ext cx="33525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DNN: Deep Neuronal Network</a:t>
            </a:r>
          </a:p>
        </p:txBody>
      </p:sp>
      <p:pic>
        <p:nvPicPr>
          <p:cNvPr id="39" name="Picture 38">
            <a:extLst>
              <a:ext uri="{FF2B5EF4-FFF2-40B4-BE49-F238E27FC236}">
                <a16:creationId xmlns:a16="http://schemas.microsoft.com/office/drawing/2014/main" id="{0B215474-0825-3A43-9DFF-B34A62DF7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646359"/>
            <a:ext cx="5867400" cy="3703195"/>
          </a:xfrm>
          <a:prstGeom prst="rect">
            <a:avLst/>
          </a:prstGeom>
        </p:spPr>
      </p:pic>
    </p:spTree>
    <p:extLst>
      <p:ext uri="{BB962C8B-B14F-4D97-AF65-F5344CB8AC3E}">
        <p14:creationId xmlns:p14="http://schemas.microsoft.com/office/powerpoint/2010/main" val="275254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Video coding scheme</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7</a:t>
            </a:fld>
            <a:endParaRPr lang="en-CO" spc="-5" dirty="0"/>
          </a:p>
        </p:txBody>
      </p:sp>
      <p:sp>
        <p:nvSpPr>
          <p:cNvPr id="27" name="Rectangle 26">
            <a:extLst>
              <a:ext uri="{FF2B5EF4-FFF2-40B4-BE49-F238E27FC236}">
                <a16:creationId xmlns:a16="http://schemas.microsoft.com/office/drawing/2014/main" id="{AEB25DD8-2B56-8D4F-BA1E-99821D2CE0FE}"/>
              </a:ext>
            </a:extLst>
          </p:cNvPr>
          <p:cNvSpPr/>
          <p:nvPr/>
        </p:nvSpPr>
        <p:spPr>
          <a:xfrm>
            <a:off x="2520901" y="1008936"/>
            <a:ext cx="6096000" cy="3000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500" b="1" dirty="0">
                <a:solidFill>
                  <a:prstClr val="black"/>
                </a:solidFill>
                <a:latin typeface="Ancizar Sans Black"/>
              </a:rPr>
              <a:t>Figure 3. </a:t>
            </a:r>
            <a:r>
              <a:rPr lang="en-US" sz="1500" dirty="0">
                <a:solidFill>
                  <a:prstClr val="black"/>
                </a:solidFill>
                <a:latin typeface="Ancizar Sans Black"/>
              </a:rPr>
              <a:t>Video coding scheme</a:t>
            </a:r>
            <a:endParaRPr lang="en-CO" sz="1500" dirty="0">
              <a:solidFill>
                <a:prstClr val="black"/>
              </a:solidFill>
              <a:latin typeface="Ancizar Sans Black"/>
            </a:endParaRPr>
          </a:p>
        </p:txBody>
      </p:sp>
      <p:sp>
        <p:nvSpPr>
          <p:cNvPr id="28" name="TextBox 27">
            <a:extLst>
              <a:ext uri="{FF2B5EF4-FFF2-40B4-BE49-F238E27FC236}">
                <a16:creationId xmlns:a16="http://schemas.microsoft.com/office/drawing/2014/main" id="{9BA9CA05-9175-DE47-B239-D33DE592E4B8}"/>
              </a:ext>
            </a:extLst>
          </p:cNvPr>
          <p:cNvSpPr txBox="1"/>
          <p:nvPr/>
        </p:nvSpPr>
        <p:spPr>
          <a:xfrm>
            <a:off x="2597228" y="6043035"/>
            <a:ext cx="5943346" cy="24468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 </a:t>
            </a:r>
            <a:r>
              <a:rPr lang="en-US" sz="1100" dirty="0">
                <a:solidFill>
                  <a:prstClr val="black"/>
                </a:solidFill>
                <a:latin typeface="Ancizar Sans Black"/>
              </a:rPr>
              <a:t>Overview of the high efficiency video coding (HEVC) standard</a:t>
            </a:r>
          </a:p>
        </p:txBody>
      </p:sp>
      <p:pic>
        <p:nvPicPr>
          <p:cNvPr id="35" name="Picture 34">
            <a:extLst>
              <a:ext uri="{FF2B5EF4-FFF2-40B4-BE49-F238E27FC236}">
                <a16:creationId xmlns:a16="http://schemas.microsoft.com/office/drawing/2014/main" id="{C612167D-C157-B74A-B2FE-209E55C6D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228" y="1371857"/>
            <a:ext cx="6908800" cy="4517800"/>
          </a:xfrm>
          <a:prstGeom prst="rect">
            <a:avLst/>
          </a:prstGeom>
        </p:spPr>
      </p:pic>
    </p:spTree>
    <p:extLst>
      <p:ext uri="{BB962C8B-B14F-4D97-AF65-F5344CB8AC3E}">
        <p14:creationId xmlns:p14="http://schemas.microsoft.com/office/powerpoint/2010/main" val="407562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984885"/>
          </a:xfrm>
        </p:spPr>
        <p:txBody>
          <a:bodyPr/>
          <a:lstStyle/>
          <a:p>
            <a:pPr algn="just"/>
            <a:r>
              <a:rPr lang="en-CO" sz="1600" b="1" dirty="0">
                <a:solidFill>
                  <a:schemeClr val="bg1"/>
                </a:solidFill>
                <a:highlight>
                  <a:srgbClr val="000080"/>
                </a:highlight>
              </a:rPr>
              <a:t>Q1 (Prof. Germán Sanchéz) </a:t>
            </a:r>
            <a:r>
              <a:rPr lang="en-CO" sz="1600" b="1" dirty="0"/>
              <a:t>: </a:t>
            </a:r>
            <a:r>
              <a:rPr lang="en-US" sz="1600" i="1" dirty="0"/>
              <a:t>¿</a:t>
            </a:r>
            <a:r>
              <a:rPr lang="en-US" sz="1600" i="1" dirty="0" err="1"/>
              <a:t>Cómo</a:t>
            </a:r>
            <a:r>
              <a:rPr lang="en-US" sz="1600" i="1" dirty="0"/>
              <a:t> </a:t>
            </a:r>
            <a:r>
              <a:rPr lang="en-US" sz="1600" i="1" dirty="0" err="1"/>
              <a:t>garantizar</a:t>
            </a:r>
            <a:r>
              <a:rPr lang="en-US" sz="1600" i="1" dirty="0"/>
              <a:t> que se </a:t>
            </a:r>
            <a:r>
              <a:rPr lang="en-US" sz="1600" i="1" dirty="0" err="1"/>
              <a:t>encuentre</a:t>
            </a:r>
            <a:r>
              <a:rPr lang="en-US" sz="1600" i="1" dirty="0"/>
              <a:t> </a:t>
            </a:r>
            <a:r>
              <a:rPr lang="en-US" sz="1600" i="1" dirty="0" err="1"/>
              <a:t>en</a:t>
            </a:r>
            <a:r>
              <a:rPr lang="en-US" sz="1600" i="1" dirty="0"/>
              <a:t> </a:t>
            </a:r>
            <a:r>
              <a:rPr lang="en-US" sz="1600" i="1" dirty="0" err="1"/>
              <a:t>este</a:t>
            </a:r>
            <a:r>
              <a:rPr lang="en-US" sz="1600" i="1" dirty="0"/>
              <a:t> </a:t>
            </a:r>
            <a:r>
              <a:rPr lang="en-US" sz="1600" i="1" dirty="0" err="1"/>
              <a:t>proceso</a:t>
            </a:r>
            <a:r>
              <a:rPr lang="en-US" sz="1600" i="1" dirty="0"/>
              <a:t> de </a:t>
            </a:r>
            <a:r>
              <a:rPr lang="en-US" sz="1600" i="1" dirty="0" err="1"/>
              <a:t>búsqueda</a:t>
            </a:r>
            <a:r>
              <a:rPr lang="en-US" sz="1600" i="1" dirty="0"/>
              <a:t> una </a:t>
            </a:r>
            <a:r>
              <a:rPr lang="en-US" sz="1600" i="1" dirty="0" err="1"/>
              <a:t>solución</a:t>
            </a:r>
            <a:r>
              <a:rPr lang="en-US" sz="1600" i="1" dirty="0"/>
              <a:t> que </a:t>
            </a:r>
            <a:r>
              <a:rPr lang="en-US" sz="1600" i="1" dirty="0" err="1"/>
              <a:t>mejore</a:t>
            </a:r>
            <a:r>
              <a:rPr lang="en-US" sz="1600" i="1" dirty="0"/>
              <a:t> </a:t>
            </a:r>
            <a:r>
              <a:rPr lang="en-US" sz="1600" i="1" dirty="0" err="1"/>
              <a:t>alguna</a:t>
            </a:r>
            <a:r>
              <a:rPr lang="en-US" sz="1600" i="1" dirty="0"/>
              <a:t> </a:t>
            </a:r>
            <a:r>
              <a:rPr lang="en-US" sz="1600" i="1" dirty="0" err="1"/>
              <a:t>etapa</a:t>
            </a:r>
            <a:r>
              <a:rPr lang="en-US" sz="1600" i="1" dirty="0"/>
              <a:t> del </a:t>
            </a:r>
            <a:r>
              <a:rPr lang="en-US" sz="1600" i="1" dirty="0" err="1"/>
              <a:t>proceso</a:t>
            </a:r>
            <a:r>
              <a:rPr lang="en-US" sz="1600" i="1" dirty="0"/>
              <a:t> del AV1 </a:t>
            </a:r>
            <a:r>
              <a:rPr lang="en-US" sz="1600" i="1" dirty="0" err="1"/>
              <a:t>en</a:t>
            </a:r>
            <a:r>
              <a:rPr lang="en-US" sz="1600" i="1" dirty="0"/>
              <a:t> un </a:t>
            </a:r>
            <a:r>
              <a:rPr lang="en-US" sz="1600" i="1" dirty="0" err="1"/>
              <a:t>tiempo</a:t>
            </a:r>
            <a:r>
              <a:rPr lang="en-US" sz="1600" i="1" dirty="0"/>
              <a:t> </a:t>
            </a:r>
            <a:r>
              <a:rPr lang="en-US" sz="1600" i="1" dirty="0" err="1"/>
              <a:t>prudente</a:t>
            </a:r>
            <a:r>
              <a:rPr lang="en-US" sz="1600" i="1" dirty="0"/>
              <a:t> para el </a:t>
            </a:r>
            <a:r>
              <a:rPr lang="en-US" sz="1600" i="1" dirty="0" err="1"/>
              <a:t>proceso</a:t>
            </a:r>
            <a:r>
              <a:rPr lang="en-US" sz="1600" i="1" dirty="0"/>
              <a:t> </a:t>
            </a:r>
            <a:r>
              <a:rPr lang="en-US" sz="1600" i="1" dirty="0" err="1"/>
              <a:t>académico</a:t>
            </a:r>
            <a:r>
              <a:rPr lang="en-US" sz="1600" i="1" dirty="0"/>
              <a:t>? ¿</a:t>
            </a:r>
            <a:r>
              <a:rPr lang="en-US" sz="1600" i="1" dirty="0" err="1"/>
              <a:t>Cómo</a:t>
            </a:r>
            <a:r>
              <a:rPr lang="en-US" sz="1600" i="1" dirty="0"/>
              <a:t> </a:t>
            </a:r>
            <a:r>
              <a:rPr lang="en-US" sz="1600" i="1" dirty="0" err="1"/>
              <a:t>abordar</a:t>
            </a:r>
            <a:r>
              <a:rPr lang="en-US" sz="1600" i="1" dirty="0"/>
              <a:t> el </a:t>
            </a:r>
            <a:r>
              <a:rPr lang="en-US" sz="1600" i="1" dirty="0" err="1"/>
              <a:t>hecho</a:t>
            </a:r>
            <a:r>
              <a:rPr lang="en-US" sz="1600" i="1" dirty="0"/>
              <a:t> que </a:t>
            </a:r>
            <a:r>
              <a:rPr lang="en-US" sz="1600" i="1" dirty="0" err="1"/>
              <a:t>esta</a:t>
            </a:r>
            <a:r>
              <a:rPr lang="en-US" sz="1600" i="1" dirty="0"/>
              <a:t> </a:t>
            </a:r>
            <a:r>
              <a:rPr lang="en-US" sz="1600" i="1" dirty="0" err="1"/>
              <a:t>solución</a:t>
            </a:r>
            <a:r>
              <a:rPr lang="en-US" sz="1600" i="1" dirty="0"/>
              <a:t> </a:t>
            </a:r>
            <a:r>
              <a:rPr lang="en-US" sz="1600" i="1" dirty="0" err="1"/>
              <a:t>pueda</a:t>
            </a:r>
            <a:r>
              <a:rPr lang="en-US" sz="1600" i="1" dirty="0"/>
              <a:t> ser </a:t>
            </a:r>
            <a:r>
              <a:rPr lang="en-US" sz="1600" i="1" dirty="0" err="1"/>
              <a:t>abordada</a:t>
            </a:r>
            <a:r>
              <a:rPr lang="en-US" sz="1600" i="1" dirty="0"/>
              <a:t> </a:t>
            </a:r>
            <a:r>
              <a:rPr lang="en-US" sz="1600" i="1" dirty="0" err="1"/>
              <a:t>paralelamente</a:t>
            </a:r>
            <a:r>
              <a:rPr lang="en-US" sz="1600" i="1" dirty="0"/>
              <a:t> por la </a:t>
            </a:r>
            <a:r>
              <a:rPr lang="en-US" sz="1600" i="1" dirty="0" err="1"/>
              <a:t>comunidad</a:t>
            </a:r>
            <a:r>
              <a:rPr lang="en-US" sz="1600" i="1" dirty="0"/>
              <a:t> </a:t>
            </a:r>
            <a:r>
              <a:rPr lang="en-US" sz="1600" i="1" dirty="0" err="1"/>
              <a:t>descrita</a:t>
            </a:r>
            <a:r>
              <a:rPr lang="en-US" sz="1600" i="1" dirty="0"/>
              <a:t> </a:t>
            </a:r>
            <a:r>
              <a:rPr lang="en-US" sz="1600" i="1" dirty="0" err="1"/>
              <a:t>anteriormente</a:t>
            </a:r>
            <a:r>
              <a:rPr lang="en-US" sz="1600" i="1" dirty="0"/>
              <a:t>(Google, Netflix, AMD, ARM, Intel, Nvidia, Microsoft, Mozilla y </a:t>
            </a:r>
            <a:r>
              <a:rPr lang="en-US" sz="1600" i="1" dirty="0" err="1"/>
              <a:t>otros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8</a:t>
            </a:fld>
            <a:endParaRPr lang="en-CO" spc="-5" dirty="0"/>
          </a:p>
        </p:txBody>
      </p:sp>
      <p:pic>
        <p:nvPicPr>
          <p:cNvPr id="10" name="Picture 9">
            <a:extLst>
              <a:ext uri="{FF2B5EF4-FFF2-40B4-BE49-F238E27FC236}">
                <a16:creationId xmlns:a16="http://schemas.microsoft.com/office/drawing/2014/main" id="{8CFCBB88-9759-A141-9EAA-82B4C269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62" y="5055104"/>
            <a:ext cx="5029073" cy="1089646"/>
          </a:xfrm>
          <a:prstGeom prst="rect">
            <a:avLst/>
          </a:prstGeom>
        </p:spPr>
      </p:pic>
      <p:graphicFrame>
        <p:nvGraphicFramePr>
          <p:cNvPr id="11" name="Chart 10">
            <a:extLst>
              <a:ext uri="{FF2B5EF4-FFF2-40B4-BE49-F238E27FC236}">
                <a16:creationId xmlns:a16="http://schemas.microsoft.com/office/drawing/2014/main" id="{0550A12F-39BC-834C-B897-F593FE758F06}"/>
              </a:ext>
            </a:extLst>
          </p:cNvPr>
          <p:cNvGraphicFramePr>
            <a:graphicFrameLocks/>
          </p:cNvGraphicFramePr>
          <p:nvPr>
            <p:extLst>
              <p:ext uri="{D42A27DB-BD31-4B8C-83A1-F6EECF244321}">
                <p14:modId xmlns:p14="http://schemas.microsoft.com/office/powerpoint/2010/main" val="249345361"/>
              </p:ext>
            </p:extLst>
          </p:nvPr>
        </p:nvGraphicFramePr>
        <p:xfrm>
          <a:off x="6557010" y="1961028"/>
          <a:ext cx="5181600" cy="2573252"/>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D2E3BE51-2FC5-DD4C-BD73-8F51B82B8155}"/>
              </a:ext>
            </a:extLst>
          </p:cNvPr>
          <p:cNvSpPr/>
          <p:nvPr/>
        </p:nvSpPr>
        <p:spPr>
          <a:xfrm>
            <a:off x="6629400" y="1547741"/>
            <a:ext cx="6096000" cy="3000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500" b="1" dirty="0">
                <a:solidFill>
                  <a:prstClr val="black"/>
                </a:solidFill>
                <a:latin typeface="Ancizar Sans Black"/>
              </a:rPr>
              <a:t>Figure 4. </a:t>
            </a:r>
            <a:r>
              <a:rPr lang="en-US" sz="1500" dirty="0">
                <a:solidFill>
                  <a:prstClr val="black"/>
                </a:solidFill>
                <a:latin typeface="Ancizar Sans Black"/>
              </a:rPr>
              <a:t> Academic articles from 2018 to 2020 per topic</a:t>
            </a:r>
            <a:endParaRPr lang="en-CO" sz="1500" dirty="0">
              <a:solidFill>
                <a:prstClr val="black"/>
              </a:solidFill>
              <a:latin typeface="Ancizar Sans Black"/>
            </a:endParaRPr>
          </a:p>
        </p:txBody>
      </p:sp>
      <p:sp>
        <p:nvSpPr>
          <p:cNvPr id="14" name="TextBox 13">
            <a:extLst>
              <a:ext uri="{FF2B5EF4-FFF2-40B4-BE49-F238E27FC236}">
                <a16:creationId xmlns:a16="http://schemas.microsoft.com/office/drawing/2014/main" id="{FECBFE4D-85A3-5F41-A6B8-1F563B026983}"/>
              </a:ext>
            </a:extLst>
          </p:cNvPr>
          <p:cNvSpPr txBox="1"/>
          <p:nvPr/>
        </p:nvSpPr>
        <p:spPr>
          <a:xfrm>
            <a:off x="762000" y="1601819"/>
            <a:ext cx="5181600" cy="3065455"/>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Both AOM and JVET standardization groups are focus on  preserve the current scheme and explore DL-tools</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Previous research around DL-tools have not been successfully deployed into the reference code, mainly because computational cost and architecture changes ()</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The research community has been concentrated around  Intra and Inter prediction since 2018</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are relatively new. They were introduced in AV1 () and HEVC () and are a potential optimization focus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15" name="Rectangle 14">
            <a:extLst>
              <a:ext uri="{FF2B5EF4-FFF2-40B4-BE49-F238E27FC236}">
                <a16:creationId xmlns:a16="http://schemas.microsoft.com/office/drawing/2014/main" id="{695B068B-9F41-204B-ABA5-8DBE7BCFA136}"/>
              </a:ext>
            </a:extLst>
          </p:cNvPr>
          <p:cNvSpPr/>
          <p:nvPr/>
        </p:nvSpPr>
        <p:spPr>
          <a:xfrm>
            <a:off x="7086600" y="2286000"/>
            <a:ext cx="1066800" cy="1143000"/>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6" name="Rectangle 15">
            <a:extLst>
              <a:ext uri="{FF2B5EF4-FFF2-40B4-BE49-F238E27FC236}">
                <a16:creationId xmlns:a16="http://schemas.microsoft.com/office/drawing/2014/main" id="{F5BDB8CC-EA74-C349-8656-634948D3A7F5}"/>
              </a:ext>
            </a:extLst>
          </p:cNvPr>
          <p:cNvSpPr/>
          <p:nvPr/>
        </p:nvSpPr>
        <p:spPr>
          <a:xfrm>
            <a:off x="6324666" y="5050604"/>
            <a:ext cx="5638734" cy="1094146"/>
          </a:xfrm>
          <a:prstGeom prst="rect">
            <a:avLst/>
          </a:prstGeom>
        </p:spPr>
        <p:txBody>
          <a:bodyPr wrap="square">
            <a:spAutoFit/>
          </a:bodyPr>
          <a:lstStyle/>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Standardization process is only announced through focus working groups</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Tools which aim to be part of AV2 needs to pass acceptance criteria at different level, such as hardware cost  and compression efficiency. It is only possible as member of AOM.</a:t>
            </a:r>
          </a:p>
        </p:txBody>
      </p:sp>
      <p:sp>
        <p:nvSpPr>
          <p:cNvPr id="17" name="Rectangle 16">
            <a:extLst>
              <a:ext uri="{FF2B5EF4-FFF2-40B4-BE49-F238E27FC236}">
                <a16:creationId xmlns:a16="http://schemas.microsoft.com/office/drawing/2014/main" id="{D986A87A-5843-C94D-AD2F-46DC71D659F4}"/>
              </a:ext>
            </a:extLst>
          </p:cNvPr>
          <p:cNvSpPr/>
          <p:nvPr/>
        </p:nvSpPr>
        <p:spPr>
          <a:xfrm>
            <a:off x="6710089" y="4534560"/>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Sources:  </a:t>
            </a:r>
            <a:r>
              <a:rPr lang="en-US" sz="1100" dirty="0">
                <a:solidFill>
                  <a:prstClr val="black"/>
                </a:solidFill>
                <a:latin typeface="Ancizar Sans Black"/>
              </a:rPr>
              <a:t>Mendeley and Scopus databases</a:t>
            </a:r>
            <a:endParaRPr lang="en-CO" sz="1100" dirty="0">
              <a:solidFill>
                <a:prstClr val="black"/>
              </a:solidFill>
              <a:latin typeface="Ancizar Sans Black"/>
            </a:endParaRPr>
          </a:p>
        </p:txBody>
      </p:sp>
      <p:sp>
        <p:nvSpPr>
          <p:cNvPr id="18" name="Rectangle 17">
            <a:extLst>
              <a:ext uri="{FF2B5EF4-FFF2-40B4-BE49-F238E27FC236}">
                <a16:creationId xmlns:a16="http://schemas.microsoft.com/office/drawing/2014/main" id="{C33F9AD9-9DFD-EF4D-B69A-C531441894E3}"/>
              </a:ext>
            </a:extLst>
          </p:cNvPr>
          <p:cNvSpPr/>
          <p:nvPr/>
        </p:nvSpPr>
        <p:spPr>
          <a:xfrm>
            <a:off x="10287000" y="3581400"/>
            <a:ext cx="685800" cy="618798"/>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138556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6" y="381000"/>
            <a:ext cx="10591673" cy="738664"/>
          </a:xfrm>
        </p:spPr>
        <p:txBody>
          <a:bodyPr/>
          <a:lstStyle/>
          <a:p>
            <a:pPr algn="l"/>
            <a:r>
              <a:rPr lang="en-CO" sz="1600" b="1" dirty="0">
                <a:solidFill>
                  <a:schemeClr val="bg1"/>
                </a:solidFill>
                <a:highlight>
                  <a:srgbClr val="000080"/>
                </a:highlight>
              </a:rPr>
              <a:t>Q2 (Prof. Germán Sanchéz) </a:t>
            </a:r>
            <a:r>
              <a:rPr lang="en-CO" sz="1600" b="1" dirty="0"/>
              <a:t>: </a:t>
            </a:r>
            <a:r>
              <a:rPr lang="en-US" sz="1600" i="1" dirty="0"/>
              <a:t>¿</a:t>
            </a:r>
            <a:r>
              <a:rPr lang="en-US" sz="1600" i="1" dirty="0" err="1"/>
              <a:t>Cómo</a:t>
            </a:r>
            <a:r>
              <a:rPr lang="en-US" sz="1600" i="1" dirty="0"/>
              <a:t> </a:t>
            </a:r>
            <a:r>
              <a:rPr lang="en-US" sz="1600" i="1" dirty="0" err="1"/>
              <a:t>mitigar</a:t>
            </a:r>
            <a:r>
              <a:rPr lang="en-US" sz="1600" i="1" dirty="0"/>
              <a:t> el </a:t>
            </a:r>
            <a:r>
              <a:rPr lang="en-US" sz="1600" i="1" dirty="0" err="1"/>
              <a:t>costo</a:t>
            </a:r>
            <a:r>
              <a:rPr lang="en-US" sz="1600" i="1" dirty="0"/>
              <a:t> </a:t>
            </a:r>
            <a:r>
              <a:rPr lang="en-US" sz="1600" i="1" dirty="0" err="1"/>
              <a:t>computacional</a:t>
            </a:r>
            <a:r>
              <a:rPr lang="en-US" sz="1600" i="1" dirty="0"/>
              <a:t> que la </a:t>
            </a:r>
            <a:r>
              <a:rPr lang="en-US" sz="1600" i="1" dirty="0" err="1"/>
              <a:t>incorporación</a:t>
            </a:r>
            <a:r>
              <a:rPr lang="en-US" sz="1600" i="1" dirty="0"/>
              <a:t> de </a:t>
            </a:r>
            <a:r>
              <a:rPr lang="en-US" sz="1600" i="1" dirty="0" err="1"/>
              <a:t>métodos</a:t>
            </a:r>
            <a:r>
              <a:rPr lang="en-US" sz="1600" i="1" dirty="0"/>
              <a:t> </a:t>
            </a:r>
            <a:r>
              <a:rPr lang="en-US" sz="1600" i="1" dirty="0" err="1"/>
              <a:t>modernos</a:t>
            </a:r>
            <a:r>
              <a:rPr lang="en-US" sz="1600" i="1" dirty="0"/>
              <a:t> </a:t>
            </a:r>
            <a:r>
              <a:rPr lang="en-US" sz="1600" i="1" dirty="0" err="1"/>
              <a:t>basados</a:t>
            </a:r>
            <a:r>
              <a:rPr lang="en-US" sz="1600" i="1" dirty="0"/>
              <a:t> </a:t>
            </a:r>
            <a:r>
              <a:rPr lang="en-US" sz="1600" i="1" dirty="0" err="1"/>
              <a:t>en</a:t>
            </a:r>
            <a:r>
              <a:rPr lang="en-US" sz="1600" i="1" dirty="0"/>
              <a:t> </a:t>
            </a:r>
            <a:r>
              <a:rPr lang="en-US" sz="1600" i="1" dirty="0" err="1"/>
              <a:t>aprendizaje</a:t>
            </a:r>
            <a:r>
              <a:rPr lang="en-US" sz="1600" i="1" dirty="0"/>
              <a:t> de </a:t>
            </a:r>
            <a:r>
              <a:rPr lang="en-US" sz="1600" i="1" dirty="0" err="1"/>
              <a:t>máquinas</a:t>
            </a:r>
            <a:r>
              <a:rPr lang="en-US" sz="1600" i="1" dirty="0"/>
              <a:t> </a:t>
            </a:r>
            <a:r>
              <a:rPr lang="en-US" sz="1600" i="1" dirty="0" err="1"/>
              <a:t>supone</a:t>
            </a:r>
            <a:r>
              <a:rPr lang="en-US" sz="1600" i="1" dirty="0"/>
              <a:t>? ¿</a:t>
            </a:r>
            <a:r>
              <a:rPr lang="en-US" sz="1600" i="1" dirty="0" err="1"/>
              <a:t>Limitar</a:t>
            </a:r>
            <a:r>
              <a:rPr lang="en-US" sz="1600" i="1" dirty="0"/>
              <a:t> la </a:t>
            </a:r>
            <a:r>
              <a:rPr lang="en-US" sz="1600" i="1" dirty="0" err="1"/>
              <a:t>aplicación</a:t>
            </a:r>
            <a:r>
              <a:rPr lang="en-US" sz="1600" i="1" dirty="0"/>
              <a:t> a </a:t>
            </a:r>
            <a:r>
              <a:rPr lang="en-US" sz="1600" i="1" dirty="0" err="1"/>
              <a:t>contextos</a:t>
            </a:r>
            <a:r>
              <a:rPr lang="en-US" sz="1600" i="1" dirty="0"/>
              <a:t> con ancho de </a:t>
            </a:r>
            <a:r>
              <a:rPr lang="en-US" sz="1600" i="1" dirty="0" err="1"/>
              <a:t>banda</a:t>
            </a:r>
            <a:r>
              <a:rPr lang="en-US" sz="1600" i="1" dirty="0"/>
              <a:t> </a:t>
            </a:r>
            <a:r>
              <a:rPr lang="en-US" sz="1600" i="1" dirty="0" err="1"/>
              <a:t>limitado</a:t>
            </a:r>
            <a:r>
              <a:rPr lang="en-US" sz="1600" i="1" dirty="0"/>
              <a:t>, </a:t>
            </a:r>
            <a:r>
              <a:rPr lang="en-US" sz="1600" i="1" dirty="0" err="1"/>
              <a:t>generalmente</a:t>
            </a:r>
            <a:r>
              <a:rPr lang="en-US" sz="1600" i="1" dirty="0"/>
              <a:t> </a:t>
            </a:r>
            <a:r>
              <a:rPr lang="en-US" sz="1600" i="1" dirty="0" err="1"/>
              <a:t>caracterizados</a:t>
            </a:r>
            <a:r>
              <a:rPr lang="en-US" sz="1600" i="1" dirty="0"/>
              <a:t> </a:t>
            </a:r>
            <a:r>
              <a:rPr lang="en-US" sz="1600" i="1" dirty="0" err="1"/>
              <a:t>también</a:t>
            </a:r>
            <a:r>
              <a:rPr lang="en-US" sz="1600" i="1" dirty="0"/>
              <a:t> por hardware con </a:t>
            </a:r>
            <a:r>
              <a:rPr lang="en-US" sz="1600" i="1" dirty="0" err="1"/>
              <a:t>capacidad</a:t>
            </a:r>
            <a:r>
              <a:rPr lang="en-US" sz="1600" i="1" dirty="0"/>
              <a:t> </a:t>
            </a:r>
            <a:r>
              <a:rPr lang="en-US" sz="1600" i="1" dirty="0" err="1"/>
              <a:t>limitada</a:t>
            </a:r>
            <a:r>
              <a:rPr lang="en-US" sz="1600" i="1" dirty="0"/>
              <a:t>, no es </a:t>
            </a:r>
            <a:r>
              <a:rPr lang="en-US" sz="1600" i="1" dirty="0" err="1"/>
              <a:t>aumentar</a:t>
            </a:r>
            <a:r>
              <a:rPr lang="en-US" sz="1600" i="1" dirty="0"/>
              <a:t> </a:t>
            </a:r>
            <a:r>
              <a:rPr lang="en-US" sz="1600" i="1" dirty="0" err="1"/>
              <a:t>su</a:t>
            </a:r>
            <a:r>
              <a:rPr lang="en-US" sz="1600" i="1" dirty="0"/>
              <a:t> </a:t>
            </a:r>
            <a:r>
              <a:rPr lang="en-US" sz="1600" i="1" dirty="0" err="1"/>
              <a:t>debilidad</a:t>
            </a:r>
            <a:r>
              <a:rPr lang="en-US" sz="1600" i="1" dirty="0"/>
              <a:t> y </a:t>
            </a:r>
            <a:r>
              <a:rPr lang="en-US" sz="1600" i="1" dirty="0" err="1"/>
              <a:t>eliminar</a:t>
            </a:r>
            <a:r>
              <a:rPr lang="en-US" sz="1600" i="1" dirty="0"/>
              <a:t> una de sus </a:t>
            </a:r>
            <a:r>
              <a:rPr lang="en-US" sz="1600" i="1" dirty="0" err="1"/>
              <a:t>fortalezas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9</a:t>
            </a:fld>
            <a:endParaRPr lang="en-CO" spc="-5" dirty="0"/>
          </a:p>
        </p:txBody>
      </p:sp>
      <p:sp>
        <p:nvSpPr>
          <p:cNvPr id="5" name="TextBox 4">
            <a:extLst>
              <a:ext uri="{FF2B5EF4-FFF2-40B4-BE49-F238E27FC236}">
                <a16:creationId xmlns:a16="http://schemas.microsoft.com/office/drawing/2014/main" id="{19A02993-A2E5-AD41-930B-E343CB3F8B46}"/>
              </a:ext>
            </a:extLst>
          </p:cNvPr>
          <p:cNvSpPr txBox="1"/>
          <p:nvPr/>
        </p:nvSpPr>
        <p:spPr>
          <a:xfrm>
            <a:off x="762000" y="1676400"/>
            <a:ext cx="4267200" cy="4034951"/>
          </a:xfrm>
          <a:prstGeom prst="rect">
            <a:avLst/>
          </a:prstGeom>
          <a:noFill/>
        </p:spPr>
        <p:txBody>
          <a:bodyPr wrap="square" rtlCol="0">
            <a:spAutoFit/>
          </a:bodyPr>
          <a:lstStyle/>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“﻿the Wiener filter is particularly good at super-resolving and recovering lost high frequencies (…)  ﻿it is highly recommended that the loop-restoration tool is also used, even though that is not enforced in the bit-stream syntax. In fact, without this tool, there is no super-resolving, only upscaling in AV1” (Joshi, 2019)</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is a potential area where machine learning could bring processing time benefits based on pre-trained (offline) and context aware models </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show bitrate savings  for both high al low resolutions (Joshi, 2019)</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aims to achieve complexity &lt; 2xAV1 (AOM,2020)</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p:txBody>
      </p:sp>
      <p:graphicFrame>
        <p:nvGraphicFramePr>
          <p:cNvPr id="3" name="Table 2">
            <a:extLst>
              <a:ext uri="{FF2B5EF4-FFF2-40B4-BE49-F238E27FC236}">
                <a16:creationId xmlns:a16="http://schemas.microsoft.com/office/drawing/2014/main" id="{477773DE-7D8F-9046-9527-DED169F1E04D}"/>
              </a:ext>
            </a:extLst>
          </p:cNvPr>
          <p:cNvGraphicFramePr>
            <a:graphicFrameLocks noGrp="1"/>
          </p:cNvGraphicFramePr>
          <p:nvPr>
            <p:extLst>
              <p:ext uri="{D42A27DB-BD31-4B8C-83A1-F6EECF244321}">
                <p14:modId xmlns:p14="http://schemas.microsoft.com/office/powerpoint/2010/main" val="2109809123"/>
              </p:ext>
            </p:extLst>
          </p:nvPr>
        </p:nvGraphicFramePr>
        <p:xfrm>
          <a:off x="6096000" y="2943138"/>
          <a:ext cx="5486398" cy="1696085"/>
        </p:xfrm>
        <a:graphic>
          <a:graphicData uri="http://schemas.openxmlformats.org/drawingml/2006/table">
            <a:tbl>
              <a:tblPr>
                <a:tableStyleId>{5C22544A-7EE6-4342-B048-85BDC9FD1C3A}</a:tableStyleId>
              </a:tblPr>
              <a:tblGrid>
                <a:gridCol w="1902148">
                  <a:extLst>
                    <a:ext uri="{9D8B030D-6E8A-4147-A177-3AD203B41FA5}">
                      <a16:colId xmlns:a16="http://schemas.microsoft.com/office/drawing/2014/main" val="2053919110"/>
                    </a:ext>
                  </a:extLst>
                </a:gridCol>
                <a:gridCol w="892915">
                  <a:extLst>
                    <a:ext uri="{9D8B030D-6E8A-4147-A177-3AD203B41FA5}">
                      <a16:colId xmlns:a16="http://schemas.microsoft.com/office/drawing/2014/main" val="381134983"/>
                    </a:ext>
                  </a:extLst>
                </a:gridCol>
                <a:gridCol w="953402">
                  <a:extLst>
                    <a:ext uri="{9D8B030D-6E8A-4147-A177-3AD203B41FA5}">
                      <a16:colId xmlns:a16="http://schemas.microsoft.com/office/drawing/2014/main" val="2237659018"/>
                    </a:ext>
                  </a:extLst>
                </a:gridCol>
                <a:gridCol w="1737933">
                  <a:extLst>
                    <a:ext uri="{9D8B030D-6E8A-4147-A177-3AD203B41FA5}">
                      <a16:colId xmlns:a16="http://schemas.microsoft.com/office/drawing/2014/main" val="842499024"/>
                    </a:ext>
                  </a:extLst>
                </a:gridCol>
              </a:tblGrid>
              <a:tr h="304800">
                <a:tc gridSpan="4">
                  <a:txBody>
                    <a:bodyPr/>
                    <a:lstStyle/>
                    <a:p>
                      <a:pPr algn="ctr" fontAlgn="b"/>
                      <a:r>
                        <a:rPr lang="en-US" sz="1200" b="1" u="none" strike="noStrike" dirty="0">
                          <a:solidFill>
                            <a:schemeClr val="accent2">
                              <a:lumMod val="50000"/>
                            </a:schemeClr>
                          </a:solidFill>
                          <a:effectLst/>
                          <a:latin typeface="Times" pitchFamily="2" charset="0"/>
                        </a:rPr>
                        <a:t>Restoration Filter  (Weiner)</a:t>
                      </a:r>
                      <a:endParaRPr lang="en-US" sz="1200" b="1" i="0" u="none" strike="noStrike" dirty="0">
                        <a:solidFill>
                          <a:schemeClr val="accent2">
                            <a:lumMod val="50000"/>
                          </a:schemeClr>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pPr algn="ctr" fontAlgn="b"/>
                      <a:r>
                        <a:rPr lang="en-US" sz="1200" b="1" u="none" strike="noStrike" dirty="0">
                          <a:effectLst/>
                          <a:latin typeface="Times" pitchFamily="2" charset="0"/>
                        </a:rPr>
                        <a:t>Restoration Filter  (Weiner)</a:t>
                      </a:r>
                      <a:endParaRPr lang="en-US" sz="1200" b="1"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endParaRPr lang="en-CO"/>
                    </a:p>
                  </a:txBody>
                  <a:tcPr/>
                </a:tc>
                <a:tc hMerge="1">
                  <a:txBody>
                    <a:bodyPr/>
                    <a:lstStyle/>
                    <a:p>
                      <a:pPr algn="l" fontAlgn="b"/>
                      <a:endParaRPr lang="en-CO" sz="1200" b="0"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6435420"/>
                  </a:ext>
                </a:extLst>
              </a:tr>
              <a:tr h="228600">
                <a:tc>
                  <a:txBody>
                    <a:bodyPr/>
                    <a:lstStyle/>
                    <a:p>
                      <a:pPr algn="l" fontAlgn="b"/>
                      <a:endParaRPr lang="en-CO" sz="1400" b="0"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ON</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Performance</a:t>
                      </a:r>
                      <a:br>
                        <a:rPr lang="en-US" sz="1200" b="1" u="none" strike="noStrike" dirty="0">
                          <a:effectLst/>
                          <a:latin typeface="Times" pitchFamily="2" charset="0"/>
                        </a:rPr>
                      </a:br>
                      <a:r>
                        <a:rPr lang="en-US" sz="1200" b="1" u="none" strike="noStrike" dirty="0">
                          <a:effectLst/>
                          <a:latin typeface="Times" pitchFamily="2" charset="0"/>
                        </a:rPr>
                        <a:t>(ON vs 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93965727"/>
                  </a:ext>
                </a:extLst>
              </a:tr>
              <a:tr h="203200">
                <a:tc>
                  <a:txBody>
                    <a:bodyPr/>
                    <a:lstStyle/>
                    <a:p>
                      <a:pPr algn="l" fontAlgn="b"/>
                      <a:r>
                        <a:rPr lang="en-US" sz="1200" u="none" strike="noStrike">
                          <a:effectLst/>
                          <a:latin typeface="Times" pitchFamily="2" charset="0"/>
                        </a:rPr>
                        <a:t>Average Speed (fps)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22</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15</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-32%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285897913"/>
                  </a:ext>
                </a:extLst>
              </a:tr>
              <a:tr h="203200">
                <a:tc>
                  <a:txBody>
                    <a:bodyPr/>
                    <a:lstStyle/>
                    <a:p>
                      <a:pPr algn="l" fontAlgn="b"/>
                      <a:r>
                        <a:rPr lang="en-US" sz="1200" u="none" strike="noStrike">
                          <a:effectLst/>
                          <a:latin typeface="Times" pitchFamily="2" charset="0"/>
                        </a:rPr>
                        <a:t>Total Encoding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27951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40856</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-46%</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301656919"/>
                  </a:ext>
                </a:extLst>
              </a:tr>
              <a:tr h="203200">
                <a:tc>
                  <a:txBody>
                    <a:bodyPr/>
                    <a:lstStyle/>
                    <a:p>
                      <a:pPr algn="l" fontAlgn="b"/>
                      <a:r>
                        <a:rPr lang="en-US" sz="1200" u="none" strike="noStrike">
                          <a:effectLst/>
                          <a:latin typeface="Times" pitchFamily="2" charset="0"/>
                        </a:rPr>
                        <a:t>Total Execution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29164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42071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-44%</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103086872"/>
                  </a:ext>
                </a:extLst>
              </a:tr>
              <a:tr h="203200">
                <a:tc>
                  <a:txBody>
                    <a:bodyPr/>
                    <a:lstStyle/>
                    <a:p>
                      <a:pPr algn="l" fontAlgn="b"/>
                      <a:r>
                        <a:rPr lang="en-US" sz="1200" u="none" strike="noStrike">
                          <a:effectLst/>
                          <a:latin typeface="Times" pitchFamily="2" charset="0"/>
                        </a:rPr>
                        <a:t>Average Latency (ms) </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2854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4349</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-52%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1254741782"/>
                  </a:ext>
                </a:extLst>
              </a:tr>
              <a:tr h="203200">
                <a:tc>
                  <a:txBody>
                    <a:bodyPr/>
                    <a:lstStyle/>
                    <a:p>
                      <a:pPr algn="l" fontAlgn="b"/>
                      <a:r>
                        <a:rPr lang="en-US" sz="1200" u="none" strike="noStrike">
                          <a:effectLst/>
                          <a:latin typeface="Times" pitchFamily="2" charset="0"/>
                        </a:rPr>
                        <a:t>Max Latency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3626</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6071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-67%</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871465886"/>
                  </a:ext>
                </a:extLst>
              </a:tr>
            </a:tbl>
          </a:graphicData>
        </a:graphic>
      </p:graphicFrame>
      <p:sp>
        <p:nvSpPr>
          <p:cNvPr id="7" name="Rectangle 6">
            <a:extLst>
              <a:ext uri="{FF2B5EF4-FFF2-40B4-BE49-F238E27FC236}">
                <a16:creationId xmlns:a16="http://schemas.microsoft.com/office/drawing/2014/main" id="{FA192B9A-7E0E-8A49-884A-669FB81E5B8F}"/>
              </a:ext>
            </a:extLst>
          </p:cNvPr>
          <p:cNvSpPr/>
          <p:nvPr/>
        </p:nvSpPr>
        <p:spPr>
          <a:xfrm>
            <a:off x="6019800" y="256375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3. </a:t>
            </a:r>
            <a:r>
              <a:rPr lang="en-US" sz="1200" dirty="0">
                <a:solidFill>
                  <a:prstClr val="black"/>
                </a:solidFill>
                <a:latin typeface="Ancizar Sans Black"/>
              </a:rPr>
              <a:t> SVT-AV1 impact of using Weiner restoration filter</a:t>
            </a:r>
            <a:endParaRPr lang="en-CO" sz="1200" dirty="0">
              <a:solidFill>
                <a:prstClr val="black"/>
              </a:solidFill>
              <a:latin typeface="Ancizar Sans Black"/>
            </a:endParaRPr>
          </a:p>
        </p:txBody>
      </p:sp>
    </p:spTree>
    <p:extLst>
      <p:ext uri="{BB962C8B-B14F-4D97-AF65-F5344CB8AC3E}">
        <p14:creationId xmlns:p14="http://schemas.microsoft.com/office/powerpoint/2010/main" val="384992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22494</TotalTime>
  <Words>4589</Words>
  <Application>Microsoft Macintosh PowerPoint</Application>
  <PresentationFormat>Widescreen</PresentationFormat>
  <Paragraphs>386</Paragraphs>
  <Slides>17</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Ancizar Sans Black</vt:lpstr>
      <vt:lpstr>Arial</vt:lpstr>
      <vt:lpstr>Calibri</vt:lpstr>
      <vt:lpstr>Calibri Light</vt:lpstr>
      <vt:lpstr>Cambria Math</vt:lpstr>
      <vt:lpstr>Carlito</vt:lpstr>
      <vt:lpstr>Menlo</vt:lpstr>
      <vt:lpstr>Times</vt:lpstr>
      <vt:lpstr>Times New Roman</vt:lpstr>
      <vt:lpstr>Wingdings</vt:lpstr>
      <vt:lpstr>Office Theme</vt:lpstr>
      <vt:lpstr>Diseño personalizado</vt:lpstr>
      <vt:lpstr>PowerPoint Presentation</vt:lpstr>
      <vt:lpstr>PowerPoint Presentation</vt:lpstr>
      <vt:lpstr>Evaluators Committee</vt:lpstr>
      <vt:lpstr>Agenda</vt:lpstr>
      <vt:lpstr>State of the art - Video coding and its evolution over the years</vt:lpstr>
      <vt:lpstr>State of the art - Video coding and its evolution over the years (cont)</vt:lpstr>
      <vt:lpstr>State of the art - Video coding scheme</vt:lpstr>
      <vt:lpstr>Q1 (Prof. Germán Sanchéz) : ¿Cómo garantizar que se encuentre en este proceso de búsqueda una solución que mejore alguna etapa del proceso del AV1 en un tiempo prudente para el proceso académico? ¿Cómo abordar el hecho que esta solución pueda ser abordada paralelamente por la comunidad descrita anteriormente(Google, Netflix, AMD, ARM, Intel, Nvidia, Microsoft, Mozilla y otros)?</vt:lpstr>
      <vt:lpstr>Q2 (Prof. Germán Sanchéz) : ¿Cómo mitigar el costo computacional que la incorporación de métodos modernos basados en aprendizaje de máquinas supone? ¿Limitar la aplicación a contextos con ancho de banda limitado, generalmente caracterizados también por hardware con capacidad limitada, no es aumentar su debilidad y eliminar una de sus fortalezas?</vt:lpstr>
      <vt:lpstr>Q1 (Prof. Maria Trujillo) : ¿Como abordaría la compresión de video inteligente su proyecto de investigación?</vt:lpstr>
      <vt:lpstr>Q2 (Prof. Maria Trujillo) : ¿Como garantizará en su propuesta la calidad del contenido para que cumpla con las tres funciones básicas (la protección y la prevención, la detección y la recogida de pruebas)?</vt:lpstr>
      <vt:lpstr>Q1 (Prof. Sergio Gutierréz) : Sírvase indicar, a partir de referencias a la literatura científica, ¿cuáles son los 3 principales desafíos que presenta específicamente la compresión de video en este contexto?</vt:lpstr>
      <vt:lpstr>Q2 (Prof. Sergio Gutierréz) : Sírvase indicar, a partir de la literatura, ¿qué limitantes de dicho codificador se plantean como susceptibles de ser abordadas mediante técnicas de aprendizaje de máquina?</vt:lpstr>
      <vt:lpstr>References</vt:lpstr>
      <vt:lpstr>References</vt:lpstr>
      <vt:lpstr>State of the art – Deep tools vs  Holistic deep coding schemes </vt:lpstr>
      <vt:lpstr>State of the art – Deep tools vs  Holistic deep coding schemes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Microsoft Office User</cp:lastModifiedBy>
  <cp:revision>498</cp:revision>
  <dcterms:created xsi:type="dcterms:W3CDTF">2020-04-28T14:51:51Z</dcterms:created>
  <dcterms:modified xsi:type="dcterms:W3CDTF">2021-02-03T00:52:31Z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2020-04-28T00:00:00Z</vt:filetime>
  </property>
</Properties>
</file>