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0"/>
  </p:notesMasterIdLst>
  <p:sldIdLst>
    <p:sldId id="256" r:id="rId3"/>
    <p:sldId id="323" r:id="rId4"/>
    <p:sldId id="795" r:id="rId5"/>
    <p:sldId id="813" r:id="rId6"/>
    <p:sldId id="797" r:id="rId7"/>
    <p:sldId id="793" r:id="rId8"/>
    <p:sldId id="796" r:id="rId9"/>
    <p:sldId id="802" r:id="rId10"/>
    <p:sldId id="811" r:id="rId11"/>
    <p:sldId id="805" r:id="rId12"/>
    <p:sldId id="814" r:id="rId13"/>
    <p:sldId id="817" r:id="rId14"/>
    <p:sldId id="818" r:id="rId15"/>
    <p:sldId id="819" r:id="rId16"/>
    <p:sldId id="820" r:id="rId17"/>
    <p:sldId id="821" r:id="rId18"/>
    <p:sldId id="794" r:id="rId19"/>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13129-75BC-9C4A-9089-589EF8011772}">
          <p14:sldIdLst>
            <p14:sldId id="256"/>
            <p14:sldId id="323"/>
            <p14:sldId id="795"/>
            <p14:sldId id="813"/>
            <p14:sldId id="797"/>
            <p14:sldId id="793"/>
            <p14:sldId id="796"/>
            <p14:sldId id="802"/>
            <p14:sldId id="811"/>
            <p14:sldId id="805"/>
            <p14:sldId id="814"/>
            <p14:sldId id="817"/>
            <p14:sldId id="818"/>
            <p14:sldId id="819"/>
            <p14:sldId id="820"/>
            <p14:sldId id="821"/>
            <p14:sldId id="79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AL" initials="U" lastIdx="6" clrIdx="0">
    <p:extLst>
      <p:ext uri="{19B8F6BF-5375-455C-9EA6-DF929625EA0E}">
        <p15:presenceInfo xmlns:p15="http://schemas.microsoft.com/office/powerpoint/2012/main" userId="U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D07"/>
    <a:srgbClr val="CB0000"/>
    <a:srgbClr val="979797"/>
    <a:srgbClr val="B7B7B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86967" autoAdjust="0"/>
  </p:normalViewPr>
  <p:slideViewPr>
    <p:cSldViewPr>
      <p:cViewPr>
        <p:scale>
          <a:sx n="120" d="100"/>
          <a:sy n="120" d="100"/>
        </p:scale>
        <p:origin x="376" y="34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12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carsala/Examen-de-Calificacion-2020/comma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'Comparsion AV1 vs HEVC'!$E$23</c:f>
              <c:strCache>
                <c:ptCount val="1"/>
                <c:pt idx="0">
                  <c:v>HEVC</c:v>
                </c:pt>
              </c:strCache>
            </c:strRef>
          </c:tx>
          <c:spPr>
            <a:gradFill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HEVC'!$E$24:$E$30</c:f>
              <c:numCache>
                <c:formatCode>General</c:formatCode>
                <c:ptCount val="7"/>
                <c:pt idx="0">
                  <c:v>367</c:v>
                </c:pt>
                <c:pt idx="1">
                  <c:v>388</c:v>
                </c:pt>
                <c:pt idx="2">
                  <c:v>249</c:v>
                </c:pt>
                <c:pt idx="3">
                  <c:v>203</c:v>
                </c:pt>
                <c:pt idx="4">
                  <c:v>162</c:v>
                </c:pt>
                <c:pt idx="5">
                  <c:v>11</c:v>
                </c:pt>
                <c:pt idx="6">
                  <c:v>152</c:v>
                </c:pt>
              </c:numCache>
            </c:numRef>
          </c:val>
          <c:extLst>
            <c:ext xmlns:c16="http://schemas.microsoft.com/office/drawing/2014/chart" uri="{C3380CC4-5D6E-409C-BE32-E72D297353CC}">
              <c16:uniqueId val="{00000000-86AB-E644-8821-74AA0014DC69}"/>
            </c:ext>
          </c:extLst>
        </c:ser>
        <c:ser>
          <c:idx val="1"/>
          <c:order val="1"/>
          <c:tx>
            <c:strRef>
              <c:f>'Comparsion AV1 vs HEVC'!$F$23</c:f>
              <c:strCache>
                <c:ptCount val="1"/>
                <c:pt idx="0">
                  <c:v>AV1</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HEVC'!$F$24:$F$30</c:f>
              <c:numCache>
                <c:formatCode>General</c:formatCode>
                <c:ptCount val="7"/>
                <c:pt idx="0">
                  <c:v>15</c:v>
                </c:pt>
                <c:pt idx="1">
                  <c:v>15</c:v>
                </c:pt>
                <c:pt idx="2">
                  <c:v>9</c:v>
                </c:pt>
                <c:pt idx="3">
                  <c:v>11</c:v>
                </c:pt>
                <c:pt idx="4">
                  <c:v>5</c:v>
                </c:pt>
                <c:pt idx="5">
                  <c:v>4</c:v>
                </c:pt>
                <c:pt idx="6">
                  <c:v>6</c:v>
                </c:pt>
              </c:numCache>
            </c:numRef>
          </c:val>
          <c:extLst>
            <c:ext xmlns:c16="http://schemas.microsoft.com/office/drawing/2014/chart" uri="{C3380CC4-5D6E-409C-BE32-E72D297353CC}">
              <c16:uniqueId val="{00000001-86AB-E644-8821-74AA0014DC69}"/>
            </c:ext>
          </c:extLst>
        </c:ser>
        <c:dLbls>
          <c:showLegendKey val="0"/>
          <c:showVal val="0"/>
          <c:showCatName val="0"/>
          <c:showSerName val="0"/>
          <c:showPercent val="0"/>
          <c:showBubbleSize val="0"/>
        </c:dLbls>
        <c:gapWidth val="100"/>
        <c:overlap val="-24"/>
        <c:axId val="1227786287"/>
        <c:axId val="1291021919"/>
      </c:barChart>
      <c:catAx>
        <c:axId val="1227786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91021919"/>
        <c:crossesAt val="0"/>
        <c:auto val="1"/>
        <c:lblAlgn val="ctr"/>
        <c:lblOffset val="100"/>
        <c:noMultiLvlLbl val="0"/>
      </c:catAx>
      <c:valAx>
        <c:axId val="1291021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27786287"/>
        <c:crosses val="autoZero"/>
        <c:crossBetween val="between"/>
        <c:majorUnit val="100"/>
        <c:dispUnits>
          <c:builtInUnit val="hundred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lumMod val="75000"/>
                        <a:lumOff val="25000"/>
                      </a:schemeClr>
                    </a:solidFill>
                    <a:latin typeface="+mn-lt"/>
                    <a:ea typeface="+mn-ea"/>
                    <a:cs typeface="+mn-cs"/>
                  </a:defRPr>
                </a:pPr>
                <a:endParaRPr lang="en-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8FBF2-F9D2-4C83-8AFA-087F24FC0D4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s-CO"/>
        </a:p>
      </dgm:t>
    </dgm:pt>
    <dgm:pt modelId="{64D5F252-E714-493C-80CE-10E7E348DF6C}">
      <dgm:prSet phldrT="[Texto]" custT="1"/>
      <dgm:spPr>
        <a:solidFill>
          <a:srgbClr val="C95D07"/>
        </a:solidFill>
        <a:ln>
          <a:noFill/>
        </a:ln>
      </dgm:spPr>
      <dgm:t>
        <a:bodyPr/>
        <a:lstStyle/>
        <a:p>
          <a:pPr algn="ctr"/>
          <a:r>
            <a:rPr lang="es-CO" sz="1800" dirty="0">
              <a:ln>
                <a:noFill/>
              </a:ln>
              <a:solidFill>
                <a:schemeClr val="bg1"/>
              </a:solidFill>
            </a:rPr>
            <a:t>Universidad Autónoma Latinoamericana</a:t>
          </a:r>
          <a:endParaRPr lang="es-ES_tradnl" noProof="0" dirty="0">
            <a:ln>
              <a:noFill/>
            </a:ln>
            <a:solidFill>
              <a:schemeClr val="bg1"/>
            </a:solidFill>
          </a:endParaRPr>
        </a:p>
      </dgm:t>
    </dgm:pt>
    <dgm:pt modelId="{4215FE92-B048-40CD-A556-9E9A08A404E5}" type="parTrans" cxnId="{27C98909-9BB1-41F2-958B-C766927826C3}">
      <dgm:prSet/>
      <dgm:spPr/>
      <dgm:t>
        <a:bodyPr/>
        <a:lstStyle/>
        <a:p>
          <a:endParaRPr lang="es-CO"/>
        </a:p>
      </dgm:t>
    </dgm:pt>
    <dgm:pt modelId="{8F56F12B-9775-4214-9A49-C8304B025254}" type="sibTrans" cxnId="{27C98909-9BB1-41F2-958B-C766927826C3}">
      <dgm:prSet/>
      <dgm:spPr/>
      <dgm:t>
        <a:bodyPr/>
        <a:lstStyle/>
        <a:p>
          <a:endParaRPr lang="es-CO"/>
        </a:p>
      </dgm:t>
    </dgm:pt>
    <dgm:pt modelId="{D9674E1B-92E2-4543-8D2F-37D7CE0E25A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dgm:t>
    </dgm:pt>
    <dgm:pt modelId="{D3AF5233-75CC-4CA4-828F-2682D760D1AA}" type="parTrans" cxnId="{B41B2785-0953-426E-A63F-7CC2FAF30D88}">
      <dgm:prSet/>
      <dgm:spPr/>
      <dgm:t>
        <a:bodyPr/>
        <a:lstStyle/>
        <a:p>
          <a:endParaRPr lang="es-CO"/>
        </a:p>
      </dgm:t>
    </dgm:pt>
    <dgm:pt modelId="{BAD6A59C-6987-4797-8F5D-FC561BEBBC2C}" type="sibTrans" cxnId="{B41B2785-0953-426E-A63F-7CC2FAF30D88}">
      <dgm:prSet/>
      <dgm:spPr/>
      <dgm:t>
        <a:bodyPr/>
        <a:lstStyle/>
        <a:p>
          <a:endParaRPr lang="es-CO"/>
        </a:p>
      </dgm:t>
    </dgm:pt>
    <dgm:pt modelId="{D0AA28F3-E54C-4568-BE66-2B1A35D12CD8}">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dgm:t>
    </dgm:pt>
    <dgm:pt modelId="{9911C84D-8CFE-44D3-8D6F-37CC089F9AF6}" type="parTrans" cxnId="{1F11B685-C304-44CA-ABE2-736E22BDFEAD}">
      <dgm:prSet/>
      <dgm:spPr/>
      <dgm:t>
        <a:bodyPr/>
        <a:lstStyle/>
        <a:p>
          <a:endParaRPr lang="es-CO"/>
        </a:p>
      </dgm:t>
    </dgm:pt>
    <dgm:pt modelId="{87E88823-1AA0-42C2-90F5-0D995D450030}" type="sibTrans" cxnId="{1F11B685-C304-44CA-ABE2-736E22BDFEAD}">
      <dgm:prSet/>
      <dgm:spPr/>
      <dgm:t>
        <a:bodyPr/>
        <a:lstStyle/>
        <a:p>
          <a:endParaRPr lang="es-CO"/>
        </a:p>
      </dgm:t>
    </dgm:pt>
    <dgm:pt modelId="{F201F9E6-03C7-490A-B1C1-1FC80E7CA35B}">
      <dgm:prSet phldrT="[Texto]"/>
      <dgm:spPr>
        <a:solidFill>
          <a:schemeClr val="tx2"/>
        </a:solidFill>
        <a:ln>
          <a:noFill/>
        </a:ln>
      </dgm:spPr>
      <dgm:t>
        <a:bodyPr/>
        <a:lstStyle/>
        <a:p>
          <a:r>
            <a:rPr lang="es-ES_tradnl" noProof="0" dirty="0"/>
            <a:t>Universidad del Magdalena</a:t>
          </a:r>
        </a:p>
      </dgm:t>
    </dgm:pt>
    <dgm:pt modelId="{3212C1F2-2475-4C3E-8747-78EC77A8A789}" type="sibTrans" cxnId="{725CE1D7-7DAC-4D40-8242-4A5A9620ABF5}">
      <dgm:prSet/>
      <dgm:spPr/>
      <dgm:t>
        <a:bodyPr/>
        <a:lstStyle/>
        <a:p>
          <a:endParaRPr lang="es-CO"/>
        </a:p>
      </dgm:t>
    </dgm:pt>
    <dgm:pt modelId="{0A0A921F-5E79-49C3-998D-77E61F4CF042}" type="parTrans" cxnId="{725CE1D7-7DAC-4D40-8242-4A5A9620ABF5}">
      <dgm:prSet/>
      <dgm:spPr/>
      <dgm:t>
        <a:bodyPr/>
        <a:lstStyle/>
        <a:p>
          <a:endParaRPr lang="es-CO"/>
        </a:p>
      </dgm:t>
    </dgm:pt>
    <dgm:pt modelId="{EFE6B990-24BC-4490-8558-2BBF19F504F1}">
      <dgm:prSet phldrT="[Texto]"/>
      <dgm:spPr>
        <a:solidFill>
          <a:srgbClr val="CB0000"/>
        </a:solidFill>
        <a:ln>
          <a:noFill/>
        </a:ln>
      </dgm:spPr>
      <dgm:t>
        <a:bodyPr/>
        <a:lstStyle/>
        <a:p>
          <a:r>
            <a:rPr lang="es-CO" dirty="0"/>
            <a:t>Universidad del Valle</a:t>
          </a:r>
        </a:p>
      </dgm:t>
    </dgm:pt>
    <dgm:pt modelId="{547CD680-B253-4573-AF8C-716E3EC7898C}" type="sibTrans" cxnId="{7C3DD6A7-180A-4B90-BD92-F5C59F94715C}">
      <dgm:prSet/>
      <dgm:spPr/>
      <dgm:t>
        <a:bodyPr/>
        <a:lstStyle/>
        <a:p>
          <a:endParaRPr lang="es-CO"/>
        </a:p>
      </dgm:t>
    </dgm:pt>
    <dgm:pt modelId="{CC2BBD4E-725E-4175-9263-AEC6BFBE0958}" type="parTrans" cxnId="{7C3DD6A7-180A-4B90-BD92-F5C59F94715C}">
      <dgm:prSet/>
      <dgm:spPr/>
      <dgm:t>
        <a:bodyPr/>
        <a:lstStyle/>
        <a:p>
          <a:endParaRPr lang="es-CO"/>
        </a:p>
      </dgm:t>
    </dgm:pt>
    <dgm:pt modelId="{89D5A56E-09D3-7A4D-8C85-C57120EBBF92}">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dgm:t>
    </dgm:pt>
    <dgm:pt modelId="{5932CC71-D31F-4A4D-B7B2-AC9ED6D39BCE}" type="parTrans" cxnId="{BC0236A8-4456-BB44-9F21-155DC444EDAF}">
      <dgm:prSet/>
      <dgm:spPr/>
      <dgm:t>
        <a:bodyPr/>
        <a:lstStyle/>
        <a:p>
          <a:endParaRPr lang="en-US"/>
        </a:p>
      </dgm:t>
    </dgm:pt>
    <dgm:pt modelId="{B76975B3-0FFA-504D-A900-2F2D0197D225}" type="sibTrans" cxnId="{BC0236A8-4456-BB44-9F21-155DC444EDAF}">
      <dgm:prSet/>
      <dgm:spPr/>
      <dgm:t>
        <a:bodyPr/>
        <a:lstStyle/>
        <a:p>
          <a:endParaRPr lang="en-US"/>
        </a:p>
      </dgm:t>
    </dgm:pt>
    <dgm:pt modelId="{0CC43A8B-958A-8941-AEB0-218F6BD33741}">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gm:t>
    </dgm:pt>
    <dgm:pt modelId="{CA147068-447E-3645-B94B-5CAF48A693DB}" type="parTrans" cxnId="{6C081022-8185-874C-BB46-D4D1EE22E692}">
      <dgm:prSet/>
      <dgm:spPr/>
      <dgm:t>
        <a:bodyPr/>
        <a:lstStyle/>
        <a:p>
          <a:endParaRPr lang="en-US"/>
        </a:p>
      </dgm:t>
    </dgm:pt>
    <dgm:pt modelId="{5BFF08CA-473C-B040-8F72-9637D0B9E8CC}" type="sibTrans" cxnId="{6C081022-8185-874C-BB46-D4D1EE22E692}">
      <dgm:prSet/>
      <dgm:spPr/>
      <dgm:t>
        <a:bodyPr/>
        <a:lstStyle/>
        <a:p>
          <a:endParaRPr lang="en-US"/>
        </a:p>
      </dgm:t>
    </dgm:pt>
    <dgm:pt modelId="{A00F7CCA-2D83-644E-9F35-4063D8471543}">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gm:t>
    </dgm:pt>
    <dgm:pt modelId="{F04A4109-10DD-9D4A-8859-734FF5E2A376}" type="parTrans" cxnId="{35259BDD-2200-F546-972D-D6B48B7425CD}">
      <dgm:prSet/>
      <dgm:spPr/>
      <dgm:t>
        <a:bodyPr/>
        <a:lstStyle/>
        <a:p>
          <a:endParaRPr lang="en-US"/>
        </a:p>
      </dgm:t>
    </dgm:pt>
    <dgm:pt modelId="{A9269CBE-FCBA-7A41-A313-D79E172019D6}" type="sibTrans" cxnId="{35259BDD-2200-F546-972D-D6B48B7425CD}">
      <dgm:prSet/>
      <dgm:spPr/>
      <dgm:t>
        <a:bodyPr/>
        <a:lstStyle/>
        <a:p>
          <a:endParaRPr lang="en-US"/>
        </a:p>
      </dgm:t>
    </dgm:pt>
    <dgm:pt modelId="{D7F4DB45-A8BB-7947-85DE-872BAC23F57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gm:t>
    </dgm:pt>
    <dgm:pt modelId="{07FD69D5-270A-E741-BC75-39ADC5AB735D}" type="parTrans" cxnId="{7C57140A-4C9B-FB49-94EA-31DB1E038BE5}">
      <dgm:prSet/>
      <dgm:spPr/>
      <dgm:t>
        <a:bodyPr/>
        <a:lstStyle/>
        <a:p>
          <a:endParaRPr lang="en-US"/>
        </a:p>
      </dgm:t>
    </dgm:pt>
    <dgm:pt modelId="{03A20DCC-059D-AA4D-BF5D-BD2AD28815B1}" type="sibTrans" cxnId="{7C57140A-4C9B-FB49-94EA-31DB1E038BE5}">
      <dgm:prSet/>
      <dgm:spPr/>
      <dgm:t>
        <a:bodyPr/>
        <a:lstStyle/>
        <a:p>
          <a:endParaRPr lang="en-US"/>
        </a:p>
      </dgm:t>
    </dgm:pt>
    <dgm:pt modelId="{2202982C-344E-2D4A-8847-038F2E59E8CE}" type="pres">
      <dgm:prSet presAssocID="{9758FBF2-F9D2-4C83-8AFA-087F24FC0D49}" presName="diagram" presStyleCnt="0">
        <dgm:presLayoutVars>
          <dgm:dir/>
          <dgm:animLvl val="lvl"/>
          <dgm:resizeHandles val="exact"/>
        </dgm:presLayoutVars>
      </dgm:prSet>
      <dgm:spPr/>
    </dgm:pt>
    <dgm:pt modelId="{99A9FBB9-71AC-6847-B0EA-23CE64F47A8F}" type="pres">
      <dgm:prSet presAssocID="{64D5F252-E714-493C-80CE-10E7E348DF6C}" presName="compNode" presStyleCnt="0"/>
      <dgm:spPr/>
    </dgm:pt>
    <dgm:pt modelId="{7C4761CB-CAD5-4D47-9E2C-8205BBA13877}" type="pres">
      <dgm:prSet presAssocID="{64D5F252-E714-493C-80CE-10E7E348DF6C}" presName="childRect" presStyleLbl="bgAcc1" presStyleIdx="0" presStyleCnt="3" custScaleY="42009">
        <dgm:presLayoutVars>
          <dgm:bulletEnabled val="1"/>
        </dgm:presLayoutVars>
      </dgm:prSet>
      <dgm:spPr/>
    </dgm:pt>
    <dgm:pt modelId="{2E62B253-7B77-AD47-B05D-F7314116219B}" type="pres">
      <dgm:prSet presAssocID="{64D5F252-E714-493C-80CE-10E7E348DF6C}" presName="parentText" presStyleLbl="node1" presStyleIdx="0" presStyleCnt="0">
        <dgm:presLayoutVars>
          <dgm:chMax val="0"/>
          <dgm:bulletEnabled val="1"/>
        </dgm:presLayoutVars>
      </dgm:prSet>
      <dgm:spPr/>
    </dgm:pt>
    <dgm:pt modelId="{4F1BE41C-46C6-FC44-94D1-CAC529A1F537}" type="pres">
      <dgm:prSet presAssocID="{64D5F252-E714-493C-80CE-10E7E348DF6C}" presName="parentRect" presStyleLbl="alignNode1" presStyleIdx="0" presStyleCnt="3"/>
      <dgm:spPr/>
    </dgm:pt>
    <dgm:pt modelId="{4A7A99CC-AA7A-2E45-AF1A-EB41F8C5C474}" type="pres">
      <dgm:prSet presAssocID="{64D5F252-E714-493C-80CE-10E7E348DF6C}"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a:solidFill>
            <a:srgbClr val="C95D07">
              <a:alpha val="90000"/>
            </a:srgbClr>
          </a:solidFill>
        </a:ln>
      </dgm:spPr>
    </dgm:pt>
    <dgm:pt modelId="{B7DC5647-7D6D-B44B-85E5-2A7F1B513CE6}" type="pres">
      <dgm:prSet presAssocID="{8F56F12B-9775-4214-9A49-C8304B025254}" presName="sibTrans" presStyleLbl="sibTrans2D1" presStyleIdx="0" presStyleCnt="0"/>
      <dgm:spPr/>
    </dgm:pt>
    <dgm:pt modelId="{7ECFC847-BDBC-9544-9651-5AB679E4011C}" type="pres">
      <dgm:prSet presAssocID="{EFE6B990-24BC-4490-8558-2BBF19F504F1}" presName="compNode" presStyleCnt="0"/>
      <dgm:spPr/>
    </dgm:pt>
    <dgm:pt modelId="{7A963A31-4484-3B48-9145-4C3858861E60}" type="pres">
      <dgm:prSet presAssocID="{EFE6B990-24BC-4490-8558-2BBF19F504F1}" presName="childRect" presStyleLbl="bgAcc1" presStyleIdx="1" presStyleCnt="3" custScaleY="42858">
        <dgm:presLayoutVars>
          <dgm:bulletEnabled val="1"/>
        </dgm:presLayoutVars>
      </dgm:prSet>
      <dgm:spPr/>
    </dgm:pt>
    <dgm:pt modelId="{A8F78DE3-685E-E249-ADD7-EF2FF602088F}" type="pres">
      <dgm:prSet presAssocID="{EFE6B990-24BC-4490-8558-2BBF19F504F1}" presName="parentText" presStyleLbl="node1" presStyleIdx="0" presStyleCnt="0">
        <dgm:presLayoutVars>
          <dgm:chMax val="0"/>
          <dgm:bulletEnabled val="1"/>
        </dgm:presLayoutVars>
      </dgm:prSet>
      <dgm:spPr/>
    </dgm:pt>
    <dgm:pt modelId="{A64D20A8-989B-6440-BD65-F1EA0F833591}" type="pres">
      <dgm:prSet presAssocID="{EFE6B990-24BC-4490-8558-2BBF19F504F1}" presName="parentRect" presStyleLbl="alignNode1" presStyleIdx="1" presStyleCnt="3"/>
      <dgm:spPr/>
    </dgm:pt>
    <dgm:pt modelId="{66E29B40-1BA2-3645-8AE9-355AFEC41956}" type="pres">
      <dgm:prSet presAssocID="{EFE6B990-24BC-4490-8558-2BBF19F504F1}"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a:solidFill>
            <a:srgbClr val="C00000">
              <a:alpha val="90000"/>
            </a:srgbClr>
          </a:solidFill>
        </a:ln>
      </dgm:spPr>
    </dgm:pt>
    <dgm:pt modelId="{518C306B-4647-414E-9173-2D49386B008E}" type="pres">
      <dgm:prSet presAssocID="{547CD680-B253-4573-AF8C-716E3EC7898C}" presName="sibTrans" presStyleLbl="sibTrans2D1" presStyleIdx="0" presStyleCnt="0"/>
      <dgm:spPr/>
    </dgm:pt>
    <dgm:pt modelId="{9156B439-FDC5-944C-A89B-B7888E1D8A02}" type="pres">
      <dgm:prSet presAssocID="{F201F9E6-03C7-490A-B1C1-1FC80E7CA35B}" presName="compNode" presStyleCnt="0"/>
      <dgm:spPr/>
    </dgm:pt>
    <dgm:pt modelId="{029EB5CC-65B2-B94A-B899-65C4C9A59EF1}" type="pres">
      <dgm:prSet presAssocID="{F201F9E6-03C7-490A-B1C1-1FC80E7CA35B}" presName="childRect" presStyleLbl="bgAcc1" presStyleIdx="2" presStyleCnt="3" custScaleY="46053">
        <dgm:presLayoutVars>
          <dgm:bulletEnabled val="1"/>
        </dgm:presLayoutVars>
      </dgm:prSet>
      <dgm:spPr/>
    </dgm:pt>
    <dgm:pt modelId="{5E621329-5617-3C4F-AD81-8FB92885E157}" type="pres">
      <dgm:prSet presAssocID="{F201F9E6-03C7-490A-B1C1-1FC80E7CA35B}" presName="parentText" presStyleLbl="node1" presStyleIdx="0" presStyleCnt="0">
        <dgm:presLayoutVars>
          <dgm:chMax val="0"/>
          <dgm:bulletEnabled val="1"/>
        </dgm:presLayoutVars>
      </dgm:prSet>
      <dgm:spPr/>
    </dgm:pt>
    <dgm:pt modelId="{945F1C3F-58BA-FE45-93CD-5C4E4186A5F0}" type="pres">
      <dgm:prSet presAssocID="{F201F9E6-03C7-490A-B1C1-1FC80E7CA35B}" presName="parentRect" presStyleLbl="alignNode1" presStyleIdx="2" presStyleCnt="3"/>
      <dgm:spPr/>
    </dgm:pt>
    <dgm:pt modelId="{B729B655-548C-1944-9DC5-CC584B85B7F9}" type="pres">
      <dgm:prSet presAssocID="{F201F9E6-03C7-490A-B1C1-1FC80E7CA35B}"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a:solidFill>
            <a:srgbClr val="002060">
              <a:alpha val="90000"/>
            </a:srgbClr>
          </a:solidFill>
        </a:ln>
      </dgm:spPr>
    </dgm:pt>
  </dgm:ptLst>
  <dgm:cxnLst>
    <dgm:cxn modelId="{27C98909-9BB1-41F2-958B-C766927826C3}" srcId="{9758FBF2-F9D2-4C83-8AFA-087F24FC0D49}" destId="{64D5F252-E714-493C-80CE-10E7E348DF6C}" srcOrd="0" destOrd="0" parTransId="{4215FE92-B048-40CD-A556-9E9A08A404E5}" sibTransId="{8F56F12B-9775-4214-9A49-C8304B025254}"/>
    <dgm:cxn modelId="{7C57140A-4C9B-FB49-94EA-31DB1E038BE5}" srcId="{F201F9E6-03C7-490A-B1C1-1FC80E7CA35B}" destId="{D7F4DB45-A8BB-7947-85DE-872BAC23F575}" srcOrd="1" destOrd="0" parTransId="{07FD69D5-270A-E741-BC75-39ADC5AB735D}" sibTransId="{03A20DCC-059D-AA4D-BF5D-BD2AD28815B1}"/>
    <dgm:cxn modelId="{7A03EF0D-6F55-B249-B755-C09643754B74}" type="presOf" srcId="{8F56F12B-9775-4214-9A49-C8304B025254}" destId="{B7DC5647-7D6D-B44B-85E5-2A7F1B513CE6}" srcOrd="0" destOrd="0" presId="urn:microsoft.com/office/officeart/2005/8/layout/bList2"/>
    <dgm:cxn modelId="{68173D1D-732F-0344-9955-F55030783771}" type="presOf" srcId="{F201F9E6-03C7-490A-B1C1-1FC80E7CA35B}" destId="{945F1C3F-58BA-FE45-93CD-5C4E4186A5F0}" srcOrd="1" destOrd="0" presId="urn:microsoft.com/office/officeart/2005/8/layout/bList2"/>
    <dgm:cxn modelId="{6C081022-8185-874C-BB46-D4D1EE22E692}" srcId="{64D5F252-E714-493C-80CE-10E7E348DF6C}" destId="{0CC43A8B-958A-8941-AEB0-218F6BD33741}" srcOrd="1" destOrd="0" parTransId="{CA147068-447E-3645-B94B-5CAF48A693DB}" sibTransId="{5BFF08CA-473C-B040-8F72-9637D0B9E8CC}"/>
    <dgm:cxn modelId="{60D8852A-6EBB-AA46-BB87-5346888ADDC7}" type="presOf" srcId="{EFE6B990-24BC-4490-8558-2BBF19F504F1}" destId="{A64D20A8-989B-6440-BD65-F1EA0F833591}" srcOrd="1" destOrd="0" presId="urn:microsoft.com/office/officeart/2005/8/layout/bList2"/>
    <dgm:cxn modelId="{FF69E83B-C6B3-8640-AD71-CB9444F26414}" type="presOf" srcId="{A00F7CCA-2D83-644E-9F35-4063D8471543}" destId="{7A963A31-4484-3B48-9145-4C3858861E60}" srcOrd="0" destOrd="1" presId="urn:microsoft.com/office/officeart/2005/8/layout/bList2"/>
    <dgm:cxn modelId="{E1E4473C-AC80-554C-9203-37FDE46EA81D}" type="presOf" srcId="{64D5F252-E714-493C-80CE-10E7E348DF6C}" destId="{2E62B253-7B77-AD47-B05D-F7314116219B}" srcOrd="0" destOrd="0" presId="urn:microsoft.com/office/officeart/2005/8/layout/bList2"/>
    <dgm:cxn modelId="{3F9EF54F-A629-9D4B-B057-395AD061D36F}" type="presOf" srcId="{89D5A56E-09D3-7A4D-8C85-C57120EBBF92}" destId="{7C4761CB-CAD5-4D47-9E2C-8205BBA13877}" srcOrd="0" destOrd="0" presId="urn:microsoft.com/office/officeart/2005/8/layout/bList2"/>
    <dgm:cxn modelId="{27F1355D-ADFD-5A46-823F-D0C6560009DE}" type="presOf" srcId="{D0AA28F3-E54C-4568-BE66-2B1A35D12CD8}" destId="{7A963A31-4484-3B48-9145-4C3858861E60}" srcOrd="0" destOrd="0" presId="urn:microsoft.com/office/officeart/2005/8/layout/bList2"/>
    <dgm:cxn modelId="{A848BC6E-A9D2-2440-B42B-87957F7E3042}" type="presOf" srcId="{547CD680-B253-4573-AF8C-716E3EC7898C}" destId="{518C306B-4647-414E-9173-2D49386B008E}" srcOrd="0" destOrd="0" presId="urn:microsoft.com/office/officeart/2005/8/layout/bList2"/>
    <dgm:cxn modelId="{AAB2A976-3C59-6648-810A-A3E181B2EDA3}" type="presOf" srcId="{0CC43A8B-958A-8941-AEB0-218F6BD33741}" destId="{7C4761CB-CAD5-4D47-9E2C-8205BBA13877}" srcOrd="0" destOrd="1" presId="urn:microsoft.com/office/officeart/2005/8/layout/bList2"/>
    <dgm:cxn modelId="{51CD3B7F-1C9E-1B4C-AC79-2C28C3B9DCAF}" type="presOf" srcId="{64D5F252-E714-493C-80CE-10E7E348DF6C}" destId="{4F1BE41C-46C6-FC44-94D1-CAC529A1F537}" srcOrd="1" destOrd="0" presId="urn:microsoft.com/office/officeart/2005/8/layout/bList2"/>
    <dgm:cxn modelId="{B41B2785-0953-426E-A63F-7CC2FAF30D88}" srcId="{F201F9E6-03C7-490A-B1C1-1FC80E7CA35B}" destId="{D9674E1B-92E2-4543-8D2F-37D7CE0E25A5}" srcOrd="0" destOrd="0" parTransId="{D3AF5233-75CC-4CA4-828F-2682D760D1AA}" sibTransId="{BAD6A59C-6987-4797-8F5D-FC561BEBBC2C}"/>
    <dgm:cxn modelId="{1F11B685-C304-44CA-ABE2-736E22BDFEAD}" srcId="{EFE6B990-24BC-4490-8558-2BBF19F504F1}" destId="{D0AA28F3-E54C-4568-BE66-2B1A35D12CD8}" srcOrd="0" destOrd="0" parTransId="{9911C84D-8CFE-44D3-8D6F-37CC089F9AF6}" sibTransId="{87E88823-1AA0-42C2-90F5-0D995D450030}"/>
    <dgm:cxn modelId="{76B7E69A-BB98-A240-960C-B7566E305F41}" type="presOf" srcId="{D9674E1B-92E2-4543-8D2F-37D7CE0E25A5}" destId="{029EB5CC-65B2-B94A-B899-65C4C9A59EF1}" srcOrd="0" destOrd="0" presId="urn:microsoft.com/office/officeart/2005/8/layout/bList2"/>
    <dgm:cxn modelId="{7C3DD6A7-180A-4B90-BD92-F5C59F94715C}" srcId="{9758FBF2-F9D2-4C83-8AFA-087F24FC0D49}" destId="{EFE6B990-24BC-4490-8558-2BBF19F504F1}" srcOrd="1" destOrd="0" parTransId="{CC2BBD4E-725E-4175-9263-AEC6BFBE0958}" sibTransId="{547CD680-B253-4573-AF8C-716E3EC7898C}"/>
    <dgm:cxn modelId="{BC0236A8-4456-BB44-9F21-155DC444EDAF}" srcId="{64D5F252-E714-493C-80CE-10E7E348DF6C}" destId="{89D5A56E-09D3-7A4D-8C85-C57120EBBF92}" srcOrd="0" destOrd="0" parTransId="{5932CC71-D31F-4A4D-B7B2-AC9ED6D39BCE}" sibTransId="{B76975B3-0FFA-504D-A900-2F2D0197D225}"/>
    <dgm:cxn modelId="{04C1FBC2-9827-0148-B5C2-E09068CB07B9}" type="presOf" srcId="{9758FBF2-F9D2-4C83-8AFA-087F24FC0D49}" destId="{2202982C-344E-2D4A-8847-038F2E59E8CE}" srcOrd="0" destOrd="0" presId="urn:microsoft.com/office/officeart/2005/8/layout/bList2"/>
    <dgm:cxn modelId="{1EFB35C3-0239-A043-8782-7C703CB5E33B}" type="presOf" srcId="{EFE6B990-24BC-4490-8558-2BBF19F504F1}" destId="{A8F78DE3-685E-E249-ADD7-EF2FF602088F}" srcOrd="0" destOrd="0" presId="urn:microsoft.com/office/officeart/2005/8/layout/bList2"/>
    <dgm:cxn modelId="{C690D0CD-3722-2948-956B-CCEC52CDB6E7}" type="presOf" srcId="{F201F9E6-03C7-490A-B1C1-1FC80E7CA35B}" destId="{5E621329-5617-3C4F-AD81-8FB92885E157}" srcOrd="0" destOrd="0" presId="urn:microsoft.com/office/officeart/2005/8/layout/bList2"/>
    <dgm:cxn modelId="{381102CF-ABAC-3242-83F6-2CB24F968904}" type="presOf" srcId="{D7F4DB45-A8BB-7947-85DE-872BAC23F575}" destId="{029EB5CC-65B2-B94A-B899-65C4C9A59EF1}" srcOrd="0" destOrd="1" presId="urn:microsoft.com/office/officeart/2005/8/layout/bList2"/>
    <dgm:cxn modelId="{725CE1D7-7DAC-4D40-8242-4A5A9620ABF5}" srcId="{9758FBF2-F9D2-4C83-8AFA-087F24FC0D49}" destId="{F201F9E6-03C7-490A-B1C1-1FC80E7CA35B}" srcOrd="2" destOrd="0" parTransId="{0A0A921F-5E79-49C3-998D-77E61F4CF042}" sibTransId="{3212C1F2-2475-4C3E-8747-78EC77A8A789}"/>
    <dgm:cxn modelId="{35259BDD-2200-F546-972D-D6B48B7425CD}" srcId="{EFE6B990-24BC-4490-8558-2BBF19F504F1}" destId="{A00F7CCA-2D83-644E-9F35-4063D8471543}" srcOrd="1" destOrd="0" parTransId="{F04A4109-10DD-9D4A-8859-734FF5E2A376}" sibTransId="{A9269CBE-FCBA-7A41-A313-D79E172019D6}"/>
    <dgm:cxn modelId="{7B64824E-17EA-1E44-AFD7-59D7371DD229}" type="presParOf" srcId="{2202982C-344E-2D4A-8847-038F2E59E8CE}" destId="{99A9FBB9-71AC-6847-B0EA-23CE64F47A8F}" srcOrd="0" destOrd="0" presId="urn:microsoft.com/office/officeart/2005/8/layout/bList2"/>
    <dgm:cxn modelId="{740E496F-ABC6-324C-B862-0E3AD7EEA63D}" type="presParOf" srcId="{99A9FBB9-71AC-6847-B0EA-23CE64F47A8F}" destId="{7C4761CB-CAD5-4D47-9E2C-8205BBA13877}" srcOrd="0" destOrd="0" presId="urn:microsoft.com/office/officeart/2005/8/layout/bList2"/>
    <dgm:cxn modelId="{711CE151-E09B-7548-9BD4-C04691088F21}" type="presParOf" srcId="{99A9FBB9-71AC-6847-B0EA-23CE64F47A8F}" destId="{2E62B253-7B77-AD47-B05D-F7314116219B}" srcOrd="1" destOrd="0" presId="urn:microsoft.com/office/officeart/2005/8/layout/bList2"/>
    <dgm:cxn modelId="{9679AAFC-7ACF-F247-A3CA-BD63695F1F84}" type="presParOf" srcId="{99A9FBB9-71AC-6847-B0EA-23CE64F47A8F}" destId="{4F1BE41C-46C6-FC44-94D1-CAC529A1F537}" srcOrd="2" destOrd="0" presId="urn:microsoft.com/office/officeart/2005/8/layout/bList2"/>
    <dgm:cxn modelId="{39523CD4-6532-ED4D-9181-810EBAC138E9}" type="presParOf" srcId="{99A9FBB9-71AC-6847-B0EA-23CE64F47A8F}" destId="{4A7A99CC-AA7A-2E45-AF1A-EB41F8C5C474}" srcOrd="3" destOrd="0" presId="urn:microsoft.com/office/officeart/2005/8/layout/bList2"/>
    <dgm:cxn modelId="{CB9C7290-586C-334A-A55F-A846933C6EB9}" type="presParOf" srcId="{2202982C-344E-2D4A-8847-038F2E59E8CE}" destId="{B7DC5647-7D6D-B44B-85E5-2A7F1B513CE6}" srcOrd="1" destOrd="0" presId="urn:microsoft.com/office/officeart/2005/8/layout/bList2"/>
    <dgm:cxn modelId="{B01E25AA-0CDC-C346-AD3A-F178B600CA80}" type="presParOf" srcId="{2202982C-344E-2D4A-8847-038F2E59E8CE}" destId="{7ECFC847-BDBC-9544-9651-5AB679E4011C}" srcOrd="2" destOrd="0" presId="urn:microsoft.com/office/officeart/2005/8/layout/bList2"/>
    <dgm:cxn modelId="{C8132C03-2F27-CE41-B43B-A99C5EF3902D}" type="presParOf" srcId="{7ECFC847-BDBC-9544-9651-5AB679E4011C}" destId="{7A963A31-4484-3B48-9145-4C3858861E60}" srcOrd="0" destOrd="0" presId="urn:microsoft.com/office/officeart/2005/8/layout/bList2"/>
    <dgm:cxn modelId="{DDAE6EF8-7B2B-A242-946F-EED0A703DF00}" type="presParOf" srcId="{7ECFC847-BDBC-9544-9651-5AB679E4011C}" destId="{A8F78DE3-685E-E249-ADD7-EF2FF602088F}" srcOrd="1" destOrd="0" presId="urn:microsoft.com/office/officeart/2005/8/layout/bList2"/>
    <dgm:cxn modelId="{7A325387-4EEF-6E48-8505-C4D77795EE1F}" type="presParOf" srcId="{7ECFC847-BDBC-9544-9651-5AB679E4011C}" destId="{A64D20A8-989B-6440-BD65-F1EA0F833591}" srcOrd="2" destOrd="0" presId="urn:microsoft.com/office/officeart/2005/8/layout/bList2"/>
    <dgm:cxn modelId="{CAD6DFF7-D8E0-1B48-819A-9C17A19BD2D5}" type="presParOf" srcId="{7ECFC847-BDBC-9544-9651-5AB679E4011C}" destId="{66E29B40-1BA2-3645-8AE9-355AFEC41956}" srcOrd="3" destOrd="0" presId="urn:microsoft.com/office/officeart/2005/8/layout/bList2"/>
    <dgm:cxn modelId="{6EAE51D1-DF0A-2543-AA07-22C2715ACF3B}" type="presParOf" srcId="{2202982C-344E-2D4A-8847-038F2E59E8CE}" destId="{518C306B-4647-414E-9173-2D49386B008E}" srcOrd="3" destOrd="0" presId="urn:microsoft.com/office/officeart/2005/8/layout/bList2"/>
    <dgm:cxn modelId="{690AF941-426C-6A44-9B8C-48C7E543F456}" type="presParOf" srcId="{2202982C-344E-2D4A-8847-038F2E59E8CE}" destId="{9156B439-FDC5-944C-A89B-B7888E1D8A02}" srcOrd="4" destOrd="0" presId="urn:microsoft.com/office/officeart/2005/8/layout/bList2"/>
    <dgm:cxn modelId="{291A07D7-974B-2040-BCFF-A34EC84058B1}" type="presParOf" srcId="{9156B439-FDC5-944C-A89B-B7888E1D8A02}" destId="{029EB5CC-65B2-B94A-B899-65C4C9A59EF1}" srcOrd="0" destOrd="0" presId="urn:microsoft.com/office/officeart/2005/8/layout/bList2"/>
    <dgm:cxn modelId="{D9B5819F-D2B2-B447-AF5D-99FFE338F91D}" type="presParOf" srcId="{9156B439-FDC5-944C-A89B-B7888E1D8A02}" destId="{5E621329-5617-3C4F-AD81-8FB92885E157}" srcOrd="1" destOrd="0" presId="urn:microsoft.com/office/officeart/2005/8/layout/bList2"/>
    <dgm:cxn modelId="{FA39DB0C-3631-BF4E-B7B1-1D26374F2B5E}" type="presParOf" srcId="{9156B439-FDC5-944C-A89B-B7888E1D8A02}" destId="{945F1C3F-58BA-FE45-93CD-5C4E4186A5F0}" srcOrd="2" destOrd="0" presId="urn:microsoft.com/office/officeart/2005/8/layout/bList2"/>
    <dgm:cxn modelId="{570B10B2-4205-8A4B-A808-042CB0BA4151}" type="presParOf" srcId="{9156B439-FDC5-944C-A89B-B7888E1D8A02}" destId="{B729B655-548C-1944-9DC5-CC584B85B7F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61CB-CAD5-4D47-9E2C-8205BBA13877}">
      <dsp:nvSpPr>
        <dsp:cNvPr id="0" name=""/>
        <dsp:cNvSpPr/>
      </dsp:nvSpPr>
      <dsp:spPr>
        <a:xfrm>
          <a:off x="5665" y="1091922"/>
          <a:ext cx="2446876" cy="767311"/>
        </a:xfrm>
        <a:prstGeom prst="round2SameRect">
          <a:avLst>
            <a:gd name="adj1" fmla="val 8000"/>
            <a:gd name="adj2" fmla="val 0"/>
          </a:avLst>
        </a:prstGeom>
        <a:solidFill>
          <a:schemeClr val="lt1">
            <a:alpha val="90000"/>
            <a:hueOff val="0"/>
            <a:satOff val="0"/>
            <a:lumOff val="0"/>
            <a:alphaOff val="0"/>
          </a:schemeClr>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sp:txBody>
      <dsp:txXfrm>
        <a:off x="23644" y="1109901"/>
        <a:ext cx="2410918" cy="749332"/>
      </dsp:txXfrm>
    </dsp:sp>
    <dsp:sp modelId="{4F1BE41C-46C6-FC44-94D1-CAC529A1F537}">
      <dsp:nvSpPr>
        <dsp:cNvPr id="0" name=""/>
        <dsp:cNvSpPr/>
      </dsp:nvSpPr>
      <dsp:spPr>
        <a:xfrm>
          <a:off x="5665" y="2388848"/>
          <a:ext cx="2446876" cy="785412"/>
        </a:xfrm>
        <a:prstGeom prst="rect">
          <a:avLst/>
        </a:prstGeom>
        <a:solidFill>
          <a:srgbClr val="C95D0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ctr" defTabSz="800100">
            <a:lnSpc>
              <a:spcPct val="90000"/>
            </a:lnSpc>
            <a:spcBef>
              <a:spcPct val="0"/>
            </a:spcBef>
            <a:spcAft>
              <a:spcPct val="35000"/>
            </a:spcAft>
            <a:buNone/>
          </a:pPr>
          <a:r>
            <a:rPr lang="es-CO" sz="1800" kern="1200" dirty="0">
              <a:ln>
                <a:noFill/>
              </a:ln>
              <a:solidFill>
                <a:schemeClr val="bg1"/>
              </a:solidFill>
            </a:rPr>
            <a:t>Universidad Autónoma Latinoamericana</a:t>
          </a:r>
          <a:endParaRPr lang="es-ES_tradnl" kern="1200" noProof="0" dirty="0">
            <a:ln>
              <a:noFill/>
            </a:ln>
            <a:solidFill>
              <a:schemeClr val="bg1"/>
            </a:solidFill>
          </a:endParaRPr>
        </a:p>
      </dsp:txBody>
      <dsp:txXfrm>
        <a:off x="5665" y="2388848"/>
        <a:ext cx="1723152" cy="785412"/>
      </dsp:txXfrm>
    </dsp:sp>
    <dsp:sp modelId="{4A7A99CC-AA7A-2E45-AF1A-EB41F8C5C474}">
      <dsp:nvSpPr>
        <dsp:cNvPr id="0" name=""/>
        <dsp:cNvSpPr/>
      </dsp:nvSpPr>
      <dsp:spPr>
        <a:xfrm>
          <a:off x="1798035" y="2513604"/>
          <a:ext cx="856406" cy="8564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cap="flat" cmpd="sng" algn="ctr">
          <a:solidFill>
            <a:srgbClr val="C95D07">
              <a:alpha val="90000"/>
            </a:srgbClr>
          </a:solidFill>
          <a:prstDash val="solid"/>
        </a:ln>
        <a:effectLst/>
      </dsp:spPr>
      <dsp:style>
        <a:lnRef idx="2">
          <a:scrgbClr r="0" g="0" b="0"/>
        </a:lnRef>
        <a:fillRef idx="1">
          <a:scrgbClr r="0" g="0" b="0"/>
        </a:fillRef>
        <a:effectRef idx="0">
          <a:scrgbClr r="0" g="0" b="0"/>
        </a:effectRef>
        <a:fontRef idx="minor"/>
      </dsp:style>
    </dsp:sp>
    <dsp:sp modelId="{7A963A31-4484-3B48-9145-4C3858861E60}">
      <dsp:nvSpPr>
        <dsp:cNvPr id="0" name=""/>
        <dsp:cNvSpPr/>
      </dsp:nvSpPr>
      <dsp:spPr>
        <a:xfrm>
          <a:off x="2866611" y="1088045"/>
          <a:ext cx="2446876" cy="782819"/>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sp:txBody>
      <dsp:txXfrm>
        <a:off x="2884953" y="1106387"/>
        <a:ext cx="2410192" cy="764477"/>
      </dsp:txXfrm>
    </dsp:sp>
    <dsp:sp modelId="{A64D20A8-989B-6440-BD65-F1EA0F833591}">
      <dsp:nvSpPr>
        <dsp:cNvPr id="0" name=""/>
        <dsp:cNvSpPr/>
      </dsp:nvSpPr>
      <dsp:spPr>
        <a:xfrm>
          <a:off x="2866611" y="2392725"/>
          <a:ext cx="2446876" cy="785412"/>
        </a:xfrm>
        <a:prstGeom prst="rect">
          <a:avLst/>
        </a:prstGeom>
        <a:solidFill>
          <a:srgbClr val="CB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CO" sz="2100" kern="1200" dirty="0"/>
            <a:t>Universidad del Valle</a:t>
          </a:r>
        </a:p>
      </dsp:txBody>
      <dsp:txXfrm>
        <a:off x="2866611" y="2392725"/>
        <a:ext cx="1723152" cy="785412"/>
      </dsp:txXfrm>
    </dsp:sp>
    <dsp:sp modelId="{66E29B40-1BA2-3645-8AE9-355AFEC41956}">
      <dsp:nvSpPr>
        <dsp:cNvPr id="0" name=""/>
        <dsp:cNvSpPr/>
      </dsp:nvSpPr>
      <dsp:spPr>
        <a:xfrm>
          <a:off x="4658981" y="2517481"/>
          <a:ext cx="856406" cy="8564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sp>
    <dsp:sp modelId="{029EB5CC-65B2-B94A-B899-65C4C9A59EF1}">
      <dsp:nvSpPr>
        <dsp:cNvPr id="0" name=""/>
        <dsp:cNvSpPr/>
      </dsp:nvSpPr>
      <dsp:spPr>
        <a:xfrm>
          <a:off x="5727557" y="1073455"/>
          <a:ext cx="2446876" cy="84117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sp:txBody>
      <dsp:txXfrm>
        <a:off x="5747267" y="1093165"/>
        <a:ext cx="2407456" cy="821467"/>
      </dsp:txXfrm>
    </dsp:sp>
    <dsp:sp modelId="{945F1C3F-58BA-FE45-93CD-5C4E4186A5F0}">
      <dsp:nvSpPr>
        <dsp:cNvPr id="0" name=""/>
        <dsp:cNvSpPr/>
      </dsp:nvSpPr>
      <dsp:spPr>
        <a:xfrm>
          <a:off x="5727557" y="2407314"/>
          <a:ext cx="2446876" cy="785412"/>
        </a:xfrm>
        <a:prstGeom prst="rect">
          <a:avLst/>
        </a:prstGeom>
        <a:solidFill>
          <a:schemeClr val="tx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ES_tradnl" sz="2100" kern="1200" noProof="0" dirty="0"/>
            <a:t>Universidad del Magdalena</a:t>
          </a:r>
        </a:p>
      </dsp:txBody>
      <dsp:txXfrm>
        <a:off x="5727557" y="2407314"/>
        <a:ext cx="1723152" cy="785412"/>
      </dsp:txXfrm>
    </dsp:sp>
    <dsp:sp modelId="{B729B655-548C-1944-9DC5-CC584B85B7F9}">
      <dsp:nvSpPr>
        <dsp:cNvPr id="0" name=""/>
        <dsp:cNvSpPr/>
      </dsp:nvSpPr>
      <dsp:spPr>
        <a:xfrm>
          <a:off x="7519928" y="2532070"/>
          <a:ext cx="856406" cy="85640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F83B2D-B7D5-4A64-ADCE-EA8A3BEA4792}" type="datetimeFigureOut">
              <a:rPr lang="es-ES" smtClean="0"/>
              <a:t>28/1/21</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C61CF5-E6B6-401D-807F-AAA8FF50D83A}" type="slidenum">
              <a:rPr lang="es-ES" smtClean="0"/>
              <a:t>‹#›</a:t>
            </a:fld>
            <a:endParaRPr lang="es-ES"/>
          </a:p>
        </p:txBody>
      </p:sp>
    </p:spTree>
    <p:extLst>
      <p:ext uri="{BB962C8B-B14F-4D97-AF65-F5344CB8AC3E}">
        <p14:creationId xmlns:p14="http://schemas.microsoft.com/office/powerpoint/2010/main" val="198146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3</a:t>
            </a:fld>
            <a:endParaRPr lang="es-ES"/>
          </a:p>
        </p:txBody>
      </p:sp>
    </p:spTree>
    <p:extLst>
      <p:ext uri="{BB962C8B-B14F-4D97-AF65-F5344CB8AC3E}">
        <p14:creationId xmlns:p14="http://schemas.microsoft.com/office/powerpoint/2010/main" val="67488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Consideremos</a:t>
            </a:r>
            <a:r>
              <a:rPr lang="en-US" dirty="0"/>
              <a:t> </a:t>
            </a:r>
            <a:r>
              <a:rPr lang="en-US" dirty="0" err="1"/>
              <a:t>diferentes</a:t>
            </a:r>
            <a:r>
              <a:rPr lang="en-US" dirty="0"/>
              <a:t> </a:t>
            </a:r>
            <a:r>
              <a:rPr lang="en-US" dirty="0" err="1"/>
              <a:t>escenarios</a:t>
            </a:r>
            <a:r>
              <a:rPr lang="en-US" dirty="0"/>
              <a:t> de </a:t>
            </a:r>
            <a:r>
              <a:rPr lang="en-US" dirty="0" err="1"/>
              <a:t>vigilancia</a:t>
            </a:r>
            <a:r>
              <a:rPr lang="en-US" dirty="0"/>
              <a:t>: un </a:t>
            </a:r>
            <a:r>
              <a:rPr lang="en-US" dirty="0" err="1"/>
              <a:t>vestíbulo</a:t>
            </a:r>
            <a:r>
              <a:rPr lang="en-US" dirty="0"/>
              <a:t> </a:t>
            </a:r>
            <a:r>
              <a:rPr lang="en-US" dirty="0" err="1"/>
              <a:t>vacío</a:t>
            </a:r>
            <a:r>
              <a:rPr lang="en-US" dirty="0"/>
              <a:t> de un hotel </a:t>
            </a:r>
            <a:r>
              <a:rPr lang="en-US" dirty="0" err="1"/>
              <a:t>en</a:t>
            </a:r>
            <a:r>
              <a:rPr lang="en-US" dirty="0"/>
              <a:t> las </a:t>
            </a:r>
            <a:r>
              <a:rPr lang="en-US" dirty="0" err="1"/>
              <a:t>primeras</a:t>
            </a:r>
            <a:endParaRPr lang="en-US" dirty="0"/>
          </a:p>
          <a:p>
            <a:r>
              <a:rPr lang="en-US" dirty="0"/>
              <a:t>horas de la </a:t>
            </a:r>
            <a:r>
              <a:rPr lang="en-US" dirty="0" err="1"/>
              <a:t>mañana</a:t>
            </a:r>
            <a:r>
              <a:rPr lang="en-US" dirty="0"/>
              <a:t>, una </a:t>
            </a:r>
            <a:r>
              <a:rPr lang="en-US" dirty="0" err="1"/>
              <a:t>estación</a:t>
            </a:r>
            <a:r>
              <a:rPr lang="en-US" dirty="0"/>
              <a:t> de </a:t>
            </a:r>
            <a:r>
              <a:rPr lang="en-US" dirty="0" err="1"/>
              <a:t>tren</a:t>
            </a:r>
            <a:r>
              <a:rPr lang="en-US" dirty="0"/>
              <a:t> </a:t>
            </a:r>
            <a:r>
              <a:rPr lang="en-US" dirty="0" err="1"/>
              <a:t>en</a:t>
            </a:r>
            <a:r>
              <a:rPr lang="en-US" dirty="0"/>
              <a:t> hora </a:t>
            </a:r>
            <a:r>
              <a:rPr lang="en-US" dirty="0" err="1"/>
              <a:t>punta</a:t>
            </a:r>
            <a:r>
              <a:rPr lang="en-US" dirty="0"/>
              <a:t>; un </a:t>
            </a:r>
            <a:r>
              <a:rPr lang="en-US" dirty="0" err="1"/>
              <a:t>vestíbulo</a:t>
            </a:r>
            <a:r>
              <a:rPr lang="en-US" dirty="0"/>
              <a:t> de un </a:t>
            </a:r>
            <a:r>
              <a:rPr lang="en-US" dirty="0" err="1"/>
              <a:t>centro</a:t>
            </a:r>
            <a:r>
              <a:rPr lang="en-US" dirty="0"/>
              <a:t> </a:t>
            </a:r>
            <a:r>
              <a:rPr lang="en-US" dirty="0" err="1"/>
              <a:t>comercial</a:t>
            </a:r>
            <a:endParaRPr lang="en-US" dirty="0"/>
          </a:p>
          <a:p>
            <a:r>
              <a:rPr lang="en-US" dirty="0"/>
              <a:t>antes de Navidad y una </a:t>
            </a:r>
            <a:r>
              <a:rPr lang="en-US" dirty="0" err="1"/>
              <a:t>oficina</a:t>
            </a:r>
            <a:r>
              <a:rPr lang="en-US" dirty="0"/>
              <a:t> </a:t>
            </a:r>
            <a:r>
              <a:rPr lang="en-US" dirty="0" err="1"/>
              <a:t>en</a:t>
            </a:r>
            <a:r>
              <a:rPr lang="en-US" dirty="0"/>
              <a:t> el fin de </a:t>
            </a:r>
            <a:r>
              <a:rPr lang="en-US" dirty="0" err="1"/>
              <a:t>semana</a:t>
            </a:r>
            <a:r>
              <a:rPr lang="en-US" dirty="0"/>
              <a:t>, </a:t>
            </a:r>
            <a:r>
              <a:rPr lang="en-US" dirty="0" err="1"/>
              <a:t>cada</a:t>
            </a:r>
            <a:r>
              <a:rPr lang="en-US" dirty="0"/>
              <a:t> </a:t>
            </a:r>
            <a:r>
              <a:rPr lang="en-US" dirty="0" err="1"/>
              <a:t>situación</a:t>
            </a:r>
            <a:r>
              <a:rPr lang="en-US" dirty="0"/>
              <a:t> </a:t>
            </a:r>
            <a:r>
              <a:rPr lang="en-US" dirty="0" err="1"/>
              <a:t>está</a:t>
            </a:r>
            <a:r>
              <a:rPr lang="en-US" dirty="0"/>
              <a:t> </a:t>
            </a:r>
            <a:r>
              <a:rPr lang="en-US" dirty="0" err="1"/>
              <a:t>en</a:t>
            </a:r>
            <a:r>
              <a:rPr lang="en-US" dirty="0"/>
              <a:t> un </a:t>
            </a:r>
            <a:r>
              <a:rPr lang="en-US" dirty="0" err="1"/>
              <a:t>estado</a:t>
            </a:r>
            <a:r>
              <a:rPr lang="en-US" dirty="0"/>
              <a:t> </a:t>
            </a:r>
            <a:r>
              <a:rPr lang="en-US" dirty="0" err="1"/>
              <a:t>diferente</a:t>
            </a:r>
            <a:r>
              <a:rPr lang="en-US" dirty="0"/>
              <a:t>.</a:t>
            </a:r>
          </a:p>
          <a:p>
            <a:r>
              <a:rPr lang="en-US" dirty="0"/>
              <a:t>Por lo tanto, es </a:t>
            </a:r>
            <a:r>
              <a:rPr lang="en-US" dirty="0" err="1"/>
              <a:t>esencial</a:t>
            </a:r>
            <a:r>
              <a:rPr lang="en-US" dirty="0"/>
              <a:t> </a:t>
            </a:r>
            <a:r>
              <a:rPr lang="en-US" dirty="0" err="1"/>
              <a:t>optimizar</a:t>
            </a:r>
            <a:r>
              <a:rPr lang="en-US" dirty="0"/>
              <a:t> tanto la </a:t>
            </a:r>
            <a:r>
              <a:rPr lang="en-US" dirty="0" err="1"/>
              <a:t>calidad</a:t>
            </a:r>
            <a:r>
              <a:rPr lang="en-US" dirty="0"/>
              <a:t> de la imagen </a:t>
            </a:r>
            <a:r>
              <a:rPr lang="en-US" dirty="0" err="1"/>
              <a:t>como</a:t>
            </a:r>
            <a:r>
              <a:rPr lang="en-US" dirty="0"/>
              <a:t> la </a:t>
            </a:r>
            <a:r>
              <a:rPr lang="en-US" dirty="0" err="1"/>
              <a:t>velocidad</a:t>
            </a:r>
            <a:r>
              <a:rPr lang="en-US" dirty="0"/>
              <a:t> de bits,</a:t>
            </a:r>
          </a:p>
          <a:p>
            <a:r>
              <a:rPr lang="en-US" dirty="0" err="1"/>
              <a:t>capturando</a:t>
            </a:r>
            <a:r>
              <a:rPr lang="en-US" dirty="0"/>
              <a:t> los </a:t>
            </a:r>
            <a:r>
              <a:rPr lang="en-US" dirty="0" err="1"/>
              <a:t>niveles</a:t>
            </a:r>
            <a:r>
              <a:rPr lang="en-US" dirty="0"/>
              <a:t> de </a:t>
            </a:r>
            <a:r>
              <a:rPr lang="en-US" dirty="0" err="1"/>
              <a:t>detalle</a:t>
            </a:r>
            <a:r>
              <a:rPr lang="en-US" dirty="0"/>
              <a:t> </a:t>
            </a:r>
            <a:r>
              <a:rPr lang="en-US" dirty="0" err="1"/>
              <a:t>forense</a:t>
            </a:r>
            <a:r>
              <a:rPr lang="en-US" dirty="0"/>
              <a:t> </a:t>
            </a:r>
            <a:r>
              <a:rPr lang="en-US" dirty="0" err="1"/>
              <a:t>cuando</a:t>
            </a:r>
            <a:r>
              <a:rPr lang="en-US" dirty="0"/>
              <a:t> sea </a:t>
            </a:r>
            <a:r>
              <a:rPr lang="en-US" dirty="0" err="1"/>
              <a:t>necesario</a:t>
            </a:r>
            <a:r>
              <a:rPr lang="en-US" dirty="0"/>
              <a:t>, y </a:t>
            </a:r>
            <a:r>
              <a:rPr lang="en-US" dirty="0" err="1"/>
              <a:t>evitando</a:t>
            </a:r>
            <a:r>
              <a:rPr lang="en-US" dirty="0"/>
              <a:t> los </a:t>
            </a:r>
            <a:r>
              <a:rPr lang="en-US" dirty="0" err="1"/>
              <a:t>períodos</a:t>
            </a:r>
            <a:r>
              <a:rPr lang="en-US" dirty="0"/>
              <a:t> de</a:t>
            </a:r>
          </a:p>
          <a:p>
            <a:r>
              <a:rPr lang="en-US" dirty="0" err="1"/>
              <a:t>grabación</a:t>
            </a:r>
            <a:r>
              <a:rPr lang="en-US" dirty="0"/>
              <a:t> de la "nada de </a:t>
            </a:r>
            <a:r>
              <a:rPr lang="en-US" dirty="0" err="1"/>
              <a:t>alta</a:t>
            </a:r>
            <a:r>
              <a:rPr lang="en-US" dirty="0"/>
              <a:t> </a:t>
            </a:r>
            <a:r>
              <a:rPr lang="en-US" dirty="0" err="1"/>
              <a:t>resolución</a:t>
            </a:r>
            <a:r>
              <a:rPr lang="en-US" dirty="0"/>
              <a:t>".</a:t>
            </a:r>
          </a:p>
          <a:p>
            <a:r>
              <a:rPr lang="en-US" dirty="0"/>
              <a:t>Por </a:t>
            </a:r>
            <a:r>
              <a:rPr lang="en-US" dirty="0" err="1"/>
              <a:t>ejemplo</a:t>
            </a:r>
            <a:r>
              <a:rPr lang="en-US" dirty="0"/>
              <a:t>, </a:t>
            </a:r>
            <a:r>
              <a:rPr lang="en-US" dirty="0" err="1"/>
              <a:t>en</a:t>
            </a:r>
            <a:r>
              <a:rPr lang="en-US" dirty="0"/>
              <a:t> el </a:t>
            </a:r>
            <a:r>
              <a:rPr lang="en-US" dirty="0" err="1"/>
              <a:t>vestíbulo</a:t>
            </a:r>
            <a:r>
              <a:rPr lang="en-US" dirty="0"/>
              <a:t> </a:t>
            </a:r>
            <a:r>
              <a:rPr lang="en-US" dirty="0" err="1"/>
              <a:t>vacío</a:t>
            </a:r>
            <a:r>
              <a:rPr lang="en-US" dirty="0"/>
              <a:t> del hotel </a:t>
            </a:r>
            <a:r>
              <a:rPr lang="en-US" dirty="0" err="1"/>
              <a:t>en</a:t>
            </a:r>
            <a:r>
              <a:rPr lang="en-US" dirty="0"/>
              <a:t> las </a:t>
            </a:r>
            <a:r>
              <a:rPr lang="en-US" dirty="0" err="1"/>
              <a:t>primeras</a:t>
            </a:r>
            <a:r>
              <a:rPr lang="en-US" dirty="0"/>
              <a:t> horas de la </a:t>
            </a:r>
            <a:r>
              <a:rPr lang="en-US" dirty="0" err="1"/>
              <a:t>mañana</a:t>
            </a:r>
            <a:r>
              <a:rPr lang="en-US" dirty="0"/>
              <a:t> hay </a:t>
            </a:r>
            <a:r>
              <a:rPr lang="en-US" dirty="0" err="1"/>
              <a:t>muy</a:t>
            </a:r>
            <a:r>
              <a:rPr lang="en-US" dirty="0"/>
              <a:t> poco</a:t>
            </a:r>
          </a:p>
          <a:p>
            <a:r>
              <a:rPr lang="en-US" dirty="0" err="1"/>
              <a:t>sucediendo</a:t>
            </a:r>
            <a:r>
              <a:rPr lang="en-US" dirty="0"/>
              <a:t>, </a:t>
            </a:r>
            <a:r>
              <a:rPr lang="en-US" dirty="0" err="1"/>
              <a:t>aún</a:t>
            </a:r>
            <a:r>
              <a:rPr lang="en-US" dirty="0"/>
              <a:t> </a:t>
            </a:r>
            <a:r>
              <a:rPr lang="en-US" dirty="0" err="1"/>
              <a:t>así</a:t>
            </a:r>
            <a:r>
              <a:rPr lang="en-US" dirty="0"/>
              <a:t> las </a:t>
            </a:r>
            <a:r>
              <a:rPr lang="en-US" dirty="0" err="1"/>
              <a:t>cámaras</a:t>
            </a:r>
            <a:r>
              <a:rPr lang="en-US" dirty="0"/>
              <a:t> </a:t>
            </a:r>
            <a:r>
              <a:rPr lang="en-US" dirty="0" err="1"/>
              <a:t>podrían</a:t>
            </a:r>
            <a:r>
              <a:rPr lang="en-US" dirty="0"/>
              <a:t> </a:t>
            </a:r>
            <a:r>
              <a:rPr lang="en-US" dirty="0" err="1"/>
              <a:t>estar</a:t>
            </a:r>
            <a:r>
              <a:rPr lang="en-US" dirty="0"/>
              <a:t> </a:t>
            </a:r>
            <a:r>
              <a:rPr lang="en-US" dirty="0" err="1"/>
              <a:t>grabando</a:t>
            </a:r>
            <a:r>
              <a:rPr lang="en-US" dirty="0"/>
              <a:t> </a:t>
            </a:r>
            <a:r>
              <a:rPr lang="en-US" dirty="0" err="1"/>
              <a:t>en</a:t>
            </a:r>
            <a:r>
              <a:rPr lang="en-US" dirty="0"/>
              <a:t> </a:t>
            </a:r>
            <a:r>
              <a:rPr lang="en-US" dirty="0" err="1"/>
              <a:t>alta</a:t>
            </a:r>
            <a:r>
              <a:rPr lang="en-US" dirty="0"/>
              <a:t> </a:t>
            </a:r>
            <a:r>
              <a:rPr lang="en-US" dirty="0" err="1"/>
              <a:t>resolución</a:t>
            </a:r>
            <a:r>
              <a:rPr lang="en-US" dirty="0"/>
              <a:t> a </a:t>
            </a:r>
            <a:r>
              <a:rPr lang="en-US" dirty="0" err="1"/>
              <a:t>velocidad</a:t>
            </a:r>
            <a:r>
              <a:rPr lang="en-US" dirty="0"/>
              <a:t> de frame</a:t>
            </a:r>
          </a:p>
          <a:p>
            <a:r>
              <a:rPr lang="en-US" dirty="0" err="1"/>
              <a:t>completo</a:t>
            </a:r>
            <a:r>
              <a:rPr lang="en-US" dirty="0"/>
              <a:t>, </a:t>
            </a:r>
            <a:r>
              <a:rPr lang="en-US" dirty="0" err="1"/>
              <a:t>usando</a:t>
            </a:r>
            <a:r>
              <a:rPr lang="en-US" dirty="0"/>
              <a:t> un ancho de </a:t>
            </a:r>
            <a:r>
              <a:rPr lang="en-US" dirty="0" err="1"/>
              <a:t>banda</a:t>
            </a:r>
            <a:r>
              <a:rPr lang="en-US" dirty="0"/>
              <a:t> y </a:t>
            </a:r>
            <a:r>
              <a:rPr lang="en-US" dirty="0" err="1"/>
              <a:t>almacenamiento</a:t>
            </a:r>
            <a:r>
              <a:rPr lang="en-US" dirty="0"/>
              <a:t> </a:t>
            </a:r>
            <a:r>
              <a:rPr lang="en-US" dirty="0" err="1"/>
              <a:t>significativos</a:t>
            </a:r>
            <a:r>
              <a:rPr lang="en-US" dirty="0"/>
              <a:t>.</a:t>
            </a:r>
          </a:p>
          <a:p>
            <a:r>
              <a:rPr lang="en-US" dirty="0"/>
              <a:t>A </a:t>
            </a:r>
            <a:r>
              <a:rPr lang="en-US" dirty="0" err="1"/>
              <a:t>medida</a:t>
            </a:r>
            <a:r>
              <a:rPr lang="en-US" dirty="0"/>
              <a:t> que la </a:t>
            </a:r>
            <a:r>
              <a:rPr lang="en-US" dirty="0" err="1"/>
              <a:t>calidad</a:t>
            </a:r>
            <a:r>
              <a:rPr lang="en-US" dirty="0"/>
              <a:t> de las </a:t>
            </a:r>
            <a:r>
              <a:rPr lang="en-US" dirty="0" err="1"/>
              <a:t>cámaras</a:t>
            </a:r>
            <a:r>
              <a:rPr lang="en-US" dirty="0"/>
              <a:t> de </a:t>
            </a:r>
            <a:r>
              <a:rPr lang="en-US" dirty="0" err="1"/>
              <a:t>videovigilancia</a:t>
            </a:r>
            <a:r>
              <a:rPr lang="en-US" dirty="0"/>
              <a:t> </a:t>
            </a:r>
            <a:r>
              <a:rPr lang="en-US" dirty="0" err="1"/>
              <a:t>mejora</a:t>
            </a:r>
            <a:r>
              <a:rPr lang="en-US" dirty="0"/>
              <a:t> </a:t>
            </a:r>
            <a:r>
              <a:rPr lang="en-US" dirty="0" err="1"/>
              <a:t>casi</a:t>
            </a:r>
            <a:r>
              <a:rPr lang="en-US" dirty="0"/>
              <a:t> </a:t>
            </a:r>
            <a:r>
              <a:rPr lang="en-US" dirty="0" err="1"/>
              <a:t>exponencialmente</a:t>
            </a:r>
            <a:r>
              <a:rPr lang="en-US" dirty="0"/>
              <a:t>, la</a:t>
            </a:r>
          </a:p>
          <a:p>
            <a:r>
              <a:rPr lang="en-US" dirty="0" err="1"/>
              <a:t>compresión</a:t>
            </a:r>
            <a:r>
              <a:rPr lang="en-US" dirty="0"/>
              <a:t> de “</a:t>
            </a:r>
            <a:r>
              <a:rPr lang="en-US" dirty="0" err="1"/>
              <a:t>vídeo</a:t>
            </a:r>
            <a:r>
              <a:rPr lang="en-US" dirty="0"/>
              <a:t> </a:t>
            </a:r>
            <a:r>
              <a:rPr lang="en-US" dirty="0" err="1"/>
              <a:t>inteligente</a:t>
            </a:r>
            <a:r>
              <a:rPr lang="en-US" dirty="0"/>
              <a:t>” ha </a:t>
            </a:r>
            <a:r>
              <a:rPr lang="en-US" dirty="0" err="1"/>
              <a:t>pasado</a:t>
            </a:r>
            <a:r>
              <a:rPr lang="en-US" dirty="0"/>
              <a:t> </a:t>
            </a:r>
            <a:r>
              <a:rPr lang="en-US" dirty="0" err="1"/>
              <a:t>rápidamente</a:t>
            </a:r>
            <a:r>
              <a:rPr lang="en-US" dirty="0"/>
              <a:t> de ser un "bien para </a:t>
            </a:r>
            <a:r>
              <a:rPr lang="en-US" dirty="0" err="1"/>
              <a:t>tener</a:t>
            </a:r>
            <a:r>
              <a:rPr lang="en-US" dirty="0"/>
              <a:t>" a ser</a:t>
            </a:r>
          </a:p>
          <a:p>
            <a:r>
              <a:rPr lang="en-US" dirty="0" err="1"/>
              <a:t>absolutamente</a:t>
            </a:r>
            <a:r>
              <a:rPr lang="en-US" dirty="0"/>
              <a:t> </a:t>
            </a:r>
            <a:r>
              <a:rPr lang="en-US" dirty="0" err="1"/>
              <a:t>esencial</a:t>
            </a:r>
            <a:r>
              <a:rPr lang="en-US" dirty="0"/>
              <a:t>: sin </a:t>
            </a:r>
            <a:r>
              <a:rPr lang="en-US" dirty="0" err="1"/>
              <a:t>ella</a:t>
            </a:r>
            <a:r>
              <a:rPr lang="en-US" dirty="0"/>
              <a:t>, la </a:t>
            </a:r>
            <a:r>
              <a:rPr lang="en-US" dirty="0" err="1"/>
              <a:t>transferencia</a:t>
            </a:r>
            <a:r>
              <a:rPr lang="en-US" dirty="0"/>
              <a:t> de </a:t>
            </a:r>
            <a:r>
              <a:rPr lang="en-US" dirty="0" err="1"/>
              <a:t>datos</a:t>
            </a:r>
            <a:r>
              <a:rPr lang="en-US" dirty="0"/>
              <a:t> y las </a:t>
            </a:r>
            <a:r>
              <a:rPr lang="en-US" dirty="0" err="1"/>
              <a:t>demandas</a:t>
            </a:r>
            <a:r>
              <a:rPr lang="en-US" dirty="0"/>
              <a:t> de </a:t>
            </a:r>
            <a:r>
              <a:rPr lang="en-US" dirty="0" err="1"/>
              <a:t>almacenamiento</a:t>
            </a:r>
            <a:endParaRPr lang="en-US" dirty="0"/>
          </a:p>
          <a:p>
            <a:r>
              <a:rPr lang="en-US" dirty="0" err="1"/>
              <a:t>serán</a:t>
            </a:r>
            <a:r>
              <a:rPr lang="en-US" dirty="0"/>
              <a:t> </a:t>
            </a:r>
            <a:r>
              <a:rPr lang="en-US" dirty="0" err="1"/>
              <a:t>casi</a:t>
            </a:r>
            <a:r>
              <a:rPr lang="en-US" dirty="0"/>
              <a:t> </a:t>
            </a:r>
            <a:r>
              <a:rPr lang="en-US" dirty="0" err="1"/>
              <a:t>imposibles</a:t>
            </a:r>
            <a:r>
              <a:rPr lang="en-US" dirty="0"/>
              <a:t> de </a:t>
            </a:r>
            <a:r>
              <a:rPr lang="en-US" dirty="0" err="1"/>
              <a:t>soportar</a:t>
            </a:r>
            <a:r>
              <a:rPr lang="en-US" dirty="0"/>
              <a:t>. Con </a:t>
            </a:r>
            <a:r>
              <a:rPr lang="en-US" dirty="0" err="1"/>
              <a:t>eso</a:t>
            </a:r>
            <a:r>
              <a:rPr lang="en-US" dirty="0"/>
              <a:t> </a:t>
            </a:r>
            <a:r>
              <a:rPr lang="en-US" dirty="0" err="1"/>
              <a:t>viene</a:t>
            </a:r>
            <a:r>
              <a:rPr lang="en-US" dirty="0"/>
              <a:t> el </a:t>
            </a:r>
            <a:r>
              <a:rPr lang="en-US" dirty="0" err="1"/>
              <a:t>riesgo</a:t>
            </a:r>
            <a:r>
              <a:rPr lang="en-US" dirty="0"/>
              <a:t> de </a:t>
            </a:r>
            <a:r>
              <a:rPr lang="en-US" dirty="0" err="1"/>
              <a:t>perder</a:t>
            </a:r>
            <a:r>
              <a:rPr lang="en-US" dirty="0"/>
              <a:t> </a:t>
            </a:r>
            <a:r>
              <a:rPr lang="en-US" dirty="0" err="1"/>
              <a:t>detalles</a:t>
            </a:r>
            <a:r>
              <a:rPr lang="en-US" dirty="0"/>
              <a:t> </a:t>
            </a:r>
            <a:r>
              <a:rPr lang="en-US" dirty="0" err="1"/>
              <a:t>críticos</a:t>
            </a:r>
            <a:r>
              <a:rPr lang="en-US" dirty="0"/>
              <a:t> para las</a:t>
            </a:r>
          </a:p>
          <a:p>
            <a:r>
              <a:rPr lang="en-US" dirty="0" err="1"/>
              <a:t>investigaciones</a:t>
            </a:r>
            <a:r>
              <a:rPr lang="en-US" dirty="0"/>
              <a:t>, o la </a:t>
            </a:r>
            <a:r>
              <a:rPr lang="en-US" dirty="0" err="1"/>
              <a:t>incapacidad</a:t>
            </a:r>
            <a:r>
              <a:rPr lang="en-US" dirty="0"/>
              <a:t> de </a:t>
            </a:r>
            <a:r>
              <a:rPr lang="en-US" dirty="0" err="1"/>
              <a:t>retener</a:t>
            </a:r>
            <a:r>
              <a:rPr lang="en-US" dirty="0"/>
              <a:t> el material </a:t>
            </a:r>
            <a:r>
              <a:rPr lang="en-US" dirty="0" err="1"/>
              <a:t>grabado</a:t>
            </a:r>
            <a:r>
              <a:rPr lang="en-US" dirty="0"/>
              <a:t> el </a:t>
            </a:r>
            <a:r>
              <a:rPr lang="en-US" dirty="0" err="1"/>
              <a:t>tiempo</a:t>
            </a:r>
            <a:r>
              <a:rPr lang="en-US" dirty="0"/>
              <a:t> </a:t>
            </a:r>
            <a:r>
              <a:rPr lang="en-US" dirty="0" err="1"/>
              <a:t>suficiente</a:t>
            </a:r>
            <a:r>
              <a:rPr lang="en-US" dirty="0"/>
              <a:t> para un</a:t>
            </a:r>
          </a:p>
          <a:p>
            <a:r>
              <a:rPr lang="en-US" dirty="0" err="1"/>
              <a:t>análisis</a:t>
            </a:r>
            <a:r>
              <a:rPr lang="en-US" dirty="0"/>
              <a:t> </a:t>
            </a:r>
            <a:r>
              <a:rPr lang="en-US" dirty="0" err="1"/>
              <a:t>completo</a:t>
            </a:r>
            <a:r>
              <a:rPr lang="en-US" dirty="0"/>
              <a:t> y </a:t>
            </a:r>
            <a:r>
              <a:rPr lang="en-US" dirty="0" err="1"/>
              <a:t>exhaustivo</a:t>
            </a:r>
            <a:r>
              <a:rPr lang="en-US" dirty="0"/>
              <a:t>. </a:t>
            </a:r>
            <a:r>
              <a:rPr lang="en-US" dirty="0" err="1"/>
              <a:t>Sería</a:t>
            </a:r>
            <a:r>
              <a:rPr lang="en-US" dirty="0"/>
              <a:t> una </a:t>
            </a:r>
            <a:r>
              <a:rPr lang="en-US" dirty="0" err="1"/>
              <a:t>ironía</a:t>
            </a:r>
            <a:r>
              <a:rPr lang="en-US" dirty="0"/>
              <a:t> </a:t>
            </a:r>
            <a:r>
              <a:rPr lang="en-US" dirty="0" err="1"/>
              <a:t>si</a:t>
            </a:r>
            <a:r>
              <a:rPr lang="en-US" dirty="0"/>
              <a:t> la </a:t>
            </a:r>
            <a:r>
              <a:rPr lang="en-US" dirty="0" err="1"/>
              <a:t>calidad</a:t>
            </a:r>
            <a:r>
              <a:rPr lang="en-US" dirty="0"/>
              <a:t> de las </a:t>
            </a:r>
            <a:r>
              <a:rPr lang="en-US" dirty="0" err="1"/>
              <a:t>cámaras</a:t>
            </a:r>
            <a:r>
              <a:rPr lang="en-US" dirty="0"/>
              <a:t> de </a:t>
            </a:r>
            <a:r>
              <a:rPr lang="en-US" dirty="0" err="1"/>
              <a:t>vigilancia</a:t>
            </a:r>
            <a:r>
              <a:rPr lang="en-US" dirty="0"/>
              <a:t> </a:t>
            </a:r>
            <a:r>
              <a:rPr lang="en-US" dirty="0" err="1"/>
              <a:t>resultara</a:t>
            </a:r>
            <a:endParaRPr lang="en-US" dirty="0"/>
          </a:p>
          <a:p>
            <a:r>
              <a:rPr lang="en-US" dirty="0" err="1"/>
              <a:t>en</a:t>
            </a:r>
            <a:r>
              <a:rPr lang="en-US" dirty="0"/>
              <a:t> </a:t>
            </a:r>
            <a:r>
              <a:rPr lang="en-US" dirty="0" err="1"/>
              <a:t>demandas</a:t>
            </a:r>
            <a:r>
              <a:rPr lang="en-US" dirty="0"/>
              <a:t> de </a:t>
            </a:r>
            <a:r>
              <a:rPr lang="en-US" dirty="0" err="1"/>
              <a:t>datos</a:t>
            </a:r>
            <a:r>
              <a:rPr lang="en-US" dirty="0"/>
              <a:t> tan </a:t>
            </a:r>
            <a:r>
              <a:rPr lang="en-US" dirty="0" err="1"/>
              <a:t>altas</a:t>
            </a:r>
            <a:r>
              <a:rPr lang="en-US" dirty="0"/>
              <a:t> que </a:t>
            </a:r>
            <a:r>
              <a:rPr lang="en-US" dirty="0" err="1"/>
              <a:t>pocos</a:t>
            </a:r>
            <a:r>
              <a:rPr lang="en-US" dirty="0"/>
              <a:t> </a:t>
            </a:r>
            <a:r>
              <a:rPr lang="en-US" dirty="0" err="1"/>
              <a:t>pudieran</a:t>
            </a:r>
            <a:r>
              <a:rPr lang="en-US" dirty="0"/>
              <a:t> </a:t>
            </a:r>
            <a:r>
              <a:rPr lang="en-US" dirty="0" err="1"/>
              <a:t>darse</a:t>
            </a:r>
            <a:r>
              <a:rPr lang="en-US" dirty="0"/>
              <a:t> el </a:t>
            </a:r>
            <a:r>
              <a:rPr lang="en-US" dirty="0" err="1"/>
              <a:t>lujo</a:t>
            </a:r>
            <a:r>
              <a:rPr lang="en-US" dirty="0"/>
              <a:t> de </a:t>
            </a:r>
            <a:r>
              <a:rPr lang="en-US" dirty="0" err="1"/>
              <a:t>aprovechar</a:t>
            </a:r>
            <a:r>
              <a:rPr lang="en-US" dirty="0"/>
              <a:t> sus </a:t>
            </a:r>
            <a:r>
              <a:rPr lang="en-US" dirty="0" err="1"/>
              <a:t>beneficios</a:t>
            </a:r>
            <a:r>
              <a:rPr lang="en-US" dirty="0"/>
              <a:t>.</a:t>
            </a:r>
          </a:p>
          <a:p>
            <a:r>
              <a:rPr lang="en-US" dirty="0"/>
              <a:t>¿Como </a:t>
            </a:r>
            <a:r>
              <a:rPr lang="en-US" dirty="0" err="1"/>
              <a:t>abordaría</a:t>
            </a:r>
            <a:r>
              <a:rPr lang="en-US" dirty="0"/>
              <a:t> la </a:t>
            </a:r>
            <a:r>
              <a:rPr lang="en-US" dirty="0" err="1"/>
              <a:t>compresión</a:t>
            </a:r>
            <a:r>
              <a:rPr lang="en-US" dirty="0"/>
              <a:t> de video </a:t>
            </a:r>
            <a:r>
              <a:rPr lang="en-US" dirty="0" err="1"/>
              <a:t>inteligente</a:t>
            </a:r>
            <a:r>
              <a:rPr lang="en-US" dirty="0"/>
              <a:t> </a:t>
            </a:r>
            <a:r>
              <a:rPr lang="en-US" dirty="0" err="1"/>
              <a:t>su</a:t>
            </a:r>
            <a:r>
              <a:rPr lang="en-US" dirty="0"/>
              <a:t> </a:t>
            </a:r>
            <a:r>
              <a:rPr lang="en-US" dirty="0" err="1"/>
              <a:t>proyecto</a:t>
            </a:r>
            <a:r>
              <a:rPr lang="en-US" dirty="0"/>
              <a:t> de </a:t>
            </a:r>
            <a:r>
              <a:rPr lang="en-US" dirty="0" err="1"/>
              <a:t>investigación</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12</a:t>
            </a:fld>
            <a:endParaRPr lang="es-ES"/>
          </a:p>
        </p:txBody>
      </p:sp>
    </p:spTree>
    <p:extLst>
      <p:ext uri="{BB962C8B-B14F-4D97-AF65-F5344CB8AC3E}">
        <p14:creationId xmlns:p14="http://schemas.microsoft.com/office/powerpoint/2010/main" val="404450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SEGUNDA PREGUNTA</a:t>
            </a:r>
          </a:p>
          <a:p>
            <a:r>
              <a:rPr lang="en-US" dirty="0"/>
              <a:t>Los </a:t>
            </a:r>
            <a:r>
              <a:rPr lang="en-US" dirty="0" err="1"/>
              <a:t>sistemas</a:t>
            </a:r>
            <a:r>
              <a:rPr lang="en-US" dirty="0"/>
              <a:t> de </a:t>
            </a:r>
            <a:r>
              <a:rPr lang="en-US" dirty="0" err="1"/>
              <a:t>vigilancia</a:t>
            </a:r>
            <a:r>
              <a:rPr lang="en-US" dirty="0"/>
              <a:t> </a:t>
            </a:r>
            <a:r>
              <a:rPr lang="en-US" dirty="0" err="1"/>
              <a:t>urbana</a:t>
            </a:r>
            <a:r>
              <a:rPr lang="en-US" dirty="0"/>
              <a:t> </a:t>
            </a:r>
            <a:r>
              <a:rPr lang="en-US" dirty="0" err="1"/>
              <a:t>pueden</a:t>
            </a:r>
            <a:r>
              <a:rPr lang="en-US" dirty="0"/>
              <a:t> </a:t>
            </a:r>
            <a:r>
              <a:rPr lang="en-US" dirty="0" err="1"/>
              <a:t>desempeñar</a:t>
            </a:r>
            <a:r>
              <a:rPr lang="en-US" dirty="0"/>
              <a:t> </a:t>
            </a:r>
            <a:r>
              <a:rPr lang="en-US" dirty="0" err="1"/>
              <a:t>funciones</a:t>
            </a:r>
            <a:r>
              <a:rPr lang="en-US" dirty="0"/>
              <a:t> </a:t>
            </a:r>
            <a:r>
              <a:rPr lang="en-US" dirty="0" err="1"/>
              <a:t>diferentes</a:t>
            </a:r>
            <a:r>
              <a:rPr lang="en-US" dirty="0"/>
              <a:t>, lo que se debe a la</a:t>
            </a:r>
          </a:p>
          <a:p>
            <a:r>
              <a:rPr lang="en-US" dirty="0" err="1"/>
              <a:t>compleja</a:t>
            </a:r>
            <a:r>
              <a:rPr lang="en-US" dirty="0"/>
              <a:t> </a:t>
            </a:r>
            <a:r>
              <a:rPr lang="en-US" dirty="0" err="1"/>
              <a:t>naturaleza</a:t>
            </a:r>
            <a:r>
              <a:rPr lang="en-US" dirty="0"/>
              <a:t> de las </a:t>
            </a:r>
            <a:r>
              <a:rPr lang="en-US" dirty="0" err="1"/>
              <a:t>imágenes</a:t>
            </a:r>
            <a:r>
              <a:rPr lang="en-US" dirty="0"/>
              <a:t> </a:t>
            </a:r>
            <a:r>
              <a:rPr lang="en-US" dirty="0" err="1"/>
              <a:t>captada</a:t>
            </a:r>
            <a:r>
              <a:rPr lang="en-US" dirty="0"/>
              <a:t> por las </a:t>
            </a:r>
            <a:r>
              <a:rPr lang="en-US" dirty="0" err="1"/>
              <a:t>cámaras</a:t>
            </a:r>
            <a:r>
              <a:rPr lang="en-US" dirty="0"/>
              <a:t>, que </a:t>
            </a:r>
            <a:r>
              <a:rPr lang="en-US" dirty="0" err="1"/>
              <a:t>consisten</a:t>
            </a:r>
            <a:r>
              <a:rPr lang="en-US" dirty="0"/>
              <a:t> </a:t>
            </a:r>
            <a:r>
              <a:rPr lang="en-US" dirty="0" err="1"/>
              <a:t>en</a:t>
            </a:r>
            <a:r>
              <a:rPr lang="en-US" dirty="0"/>
              <a:t> </a:t>
            </a:r>
            <a:r>
              <a:rPr lang="en-US" dirty="0" err="1"/>
              <a:t>eventos</a:t>
            </a:r>
            <a:r>
              <a:rPr lang="en-US" dirty="0"/>
              <a:t> y sus</a:t>
            </a:r>
          </a:p>
          <a:p>
            <a:r>
              <a:rPr lang="en-US" dirty="0" err="1"/>
              <a:t>secuencias</a:t>
            </a:r>
            <a:r>
              <a:rPr lang="en-US" dirty="0"/>
              <a:t>, </a:t>
            </a:r>
            <a:r>
              <a:rPr lang="en-US" dirty="0" err="1"/>
              <a:t>espacios</a:t>
            </a:r>
            <a:r>
              <a:rPr lang="en-US" dirty="0"/>
              <a:t>, personas, </a:t>
            </a:r>
            <a:r>
              <a:rPr lang="en-US" dirty="0" err="1"/>
              <a:t>objetos</a:t>
            </a:r>
            <a:r>
              <a:rPr lang="en-US" dirty="0"/>
              <a:t> </a:t>
            </a:r>
            <a:r>
              <a:rPr lang="en-US" dirty="0" err="1"/>
              <a:t>materiales</a:t>
            </a:r>
            <a:r>
              <a:rPr lang="en-US" dirty="0"/>
              <a:t> y sus </a:t>
            </a:r>
            <a:r>
              <a:rPr lang="en-US" dirty="0" err="1"/>
              <a:t>cambios</a:t>
            </a:r>
            <a:r>
              <a:rPr lang="en-US" dirty="0"/>
              <a:t> </a:t>
            </a:r>
            <a:r>
              <a:rPr lang="en-US" dirty="0" err="1"/>
              <a:t>dinámicos</a:t>
            </a:r>
            <a:r>
              <a:rPr lang="en-US" dirty="0"/>
              <a:t> </a:t>
            </a:r>
            <a:r>
              <a:rPr lang="en-US" dirty="0" err="1"/>
              <a:t>en</a:t>
            </a:r>
            <a:r>
              <a:rPr lang="en-US" dirty="0"/>
              <a:t> el </a:t>
            </a:r>
            <a:r>
              <a:rPr lang="en-US" dirty="0" err="1"/>
              <a:t>tiempo</a:t>
            </a:r>
            <a:r>
              <a:rPr lang="en-US" dirty="0"/>
              <a:t> y el</a:t>
            </a:r>
          </a:p>
          <a:p>
            <a:r>
              <a:rPr lang="en-US" dirty="0" err="1"/>
              <a:t>espacio</a:t>
            </a:r>
            <a:r>
              <a:rPr lang="en-US" dirty="0"/>
              <a:t>. </a:t>
            </a:r>
            <a:r>
              <a:rPr lang="en-US" dirty="0" err="1"/>
              <a:t>Según</a:t>
            </a:r>
            <a:r>
              <a:rPr lang="en-US" dirty="0"/>
              <a:t> la </a:t>
            </a:r>
            <a:r>
              <a:rPr lang="en-US" dirty="0" err="1"/>
              <a:t>aplicación</a:t>
            </a:r>
            <a:r>
              <a:rPr lang="en-US" dirty="0"/>
              <a:t> de la </a:t>
            </a:r>
            <a:r>
              <a:rPr lang="en-US" dirty="0" err="1"/>
              <a:t>videovigilancia</a:t>
            </a:r>
            <a:r>
              <a:rPr lang="en-US" dirty="0"/>
              <a:t>, hay </a:t>
            </a:r>
            <a:r>
              <a:rPr lang="en-US" dirty="0" err="1"/>
              <a:t>tres</a:t>
            </a:r>
            <a:r>
              <a:rPr lang="en-US" dirty="0"/>
              <a:t> </a:t>
            </a:r>
            <a:r>
              <a:rPr lang="en-US" dirty="0" err="1"/>
              <a:t>funciones</a:t>
            </a:r>
            <a:r>
              <a:rPr lang="en-US" dirty="0"/>
              <a:t> </a:t>
            </a:r>
            <a:r>
              <a:rPr lang="en-US" dirty="0" err="1"/>
              <a:t>básicas</a:t>
            </a:r>
            <a:r>
              <a:rPr lang="en-US" dirty="0"/>
              <a:t> </a:t>
            </a:r>
            <a:r>
              <a:rPr lang="en-US" dirty="0" err="1"/>
              <a:t>en</a:t>
            </a:r>
            <a:r>
              <a:rPr lang="en-US" dirty="0"/>
              <a:t> el </a:t>
            </a:r>
            <a:r>
              <a:rPr lang="en-US" dirty="0" err="1"/>
              <a:t>ámbito</a:t>
            </a:r>
            <a:r>
              <a:rPr lang="en-US" dirty="0"/>
              <a:t> de la</a:t>
            </a:r>
          </a:p>
          <a:p>
            <a:r>
              <a:rPr lang="en-US" dirty="0" err="1"/>
              <a:t>seguridad</a:t>
            </a:r>
            <a:r>
              <a:rPr lang="en-US" dirty="0"/>
              <a:t> y el </a:t>
            </a:r>
            <a:r>
              <a:rPr lang="en-US" dirty="0" err="1"/>
              <a:t>orden</a:t>
            </a:r>
            <a:r>
              <a:rPr lang="en-US" dirty="0"/>
              <a:t> </a:t>
            </a:r>
            <a:r>
              <a:rPr lang="en-US" dirty="0" err="1"/>
              <a:t>públicos</a:t>
            </a:r>
            <a:r>
              <a:rPr lang="en-US" dirty="0"/>
              <a:t>: la </a:t>
            </a:r>
            <a:r>
              <a:rPr lang="en-US" dirty="0" err="1"/>
              <a:t>protección</a:t>
            </a:r>
            <a:r>
              <a:rPr lang="en-US" dirty="0"/>
              <a:t> y la </a:t>
            </a:r>
            <a:r>
              <a:rPr lang="en-US" dirty="0" err="1"/>
              <a:t>prevención</a:t>
            </a:r>
            <a:r>
              <a:rPr lang="en-US" dirty="0"/>
              <a:t>, la </a:t>
            </a:r>
            <a:r>
              <a:rPr lang="en-US" dirty="0" err="1"/>
              <a:t>detección</a:t>
            </a:r>
            <a:r>
              <a:rPr lang="en-US" dirty="0"/>
              <a:t> y la </a:t>
            </a:r>
            <a:r>
              <a:rPr lang="en-US" dirty="0" err="1"/>
              <a:t>recogida</a:t>
            </a:r>
            <a:r>
              <a:rPr lang="en-US" dirty="0"/>
              <a:t> de </a:t>
            </a:r>
            <a:r>
              <a:rPr lang="en-US" dirty="0" err="1"/>
              <a:t>pruebas</a:t>
            </a:r>
            <a:r>
              <a:rPr lang="en-US" dirty="0"/>
              <a:t>.</a:t>
            </a:r>
          </a:p>
          <a:p>
            <a:r>
              <a:rPr lang="en-US" dirty="0"/>
              <a:t>La </a:t>
            </a:r>
            <a:r>
              <a:rPr lang="en-US" dirty="0" err="1"/>
              <a:t>primera</a:t>
            </a:r>
            <a:r>
              <a:rPr lang="en-US" dirty="0"/>
              <a:t> </a:t>
            </a:r>
            <a:r>
              <a:rPr lang="en-US" dirty="0" err="1"/>
              <a:t>función</a:t>
            </a:r>
            <a:r>
              <a:rPr lang="en-US" dirty="0"/>
              <a:t> </a:t>
            </a:r>
            <a:r>
              <a:rPr lang="en-US" dirty="0" err="1"/>
              <a:t>implica</a:t>
            </a:r>
            <a:r>
              <a:rPr lang="en-US" dirty="0"/>
              <a:t> la </a:t>
            </a:r>
            <a:r>
              <a:rPr lang="en-US" dirty="0" err="1"/>
              <a:t>disuasión</a:t>
            </a:r>
            <a:r>
              <a:rPr lang="en-US" dirty="0"/>
              <a:t> de los </a:t>
            </a:r>
            <a:r>
              <a:rPr lang="en-US" dirty="0" err="1"/>
              <a:t>posibles</a:t>
            </a:r>
            <a:r>
              <a:rPr lang="en-US" dirty="0"/>
              <a:t> </a:t>
            </a:r>
            <a:r>
              <a:rPr lang="en-US" dirty="0" err="1"/>
              <a:t>autores</a:t>
            </a:r>
            <a:r>
              <a:rPr lang="en-US" dirty="0"/>
              <a:t> de </a:t>
            </a:r>
            <a:r>
              <a:rPr lang="en-US" dirty="0" err="1"/>
              <a:t>delitos</a:t>
            </a:r>
            <a:r>
              <a:rPr lang="en-US" dirty="0"/>
              <a:t> y </a:t>
            </a:r>
            <a:r>
              <a:rPr lang="en-US" dirty="0" err="1"/>
              <a:t>faltas</a:t>
            </a:r>
            <a:r>
              <a:rPr lang="en-US" dirty="0"/>
              <a:t>. Se </a:t>
            </a:r>
            <a:r>
              <a:rPr lang="en-US" dirty="0" err="1"/>
              <a:t>basa</a:t>
            </a:r>
            <a:r>
              <a:rPr lang="en-US" dirty="0"/>
              <a:t> </a:t>
            </a:r>
            <a:r>
              <a:rPr lang="en-US" dirty="0" err="1"/>
              <a:t>en</a:t>
            </a:r>
            <a:r>
              <a:rPr lang="en-US" dirty="0"/>
              <a:t> la</a:t>
            </a:r>
          </a:p>
          <a:p>
            <a:r>
              <a:rPr lang="en-US" dirty="0" err="1"/>
              <a:t>creencia</a:t>
            </a:r>
            <a:r>
              <a:rPr lang="en-US" dirty="0"/>
              <a:t> de que las personas son </a:t>
            </a:r>
            <a:r>
              <a:rPr lang="en-US" dirty="0" err="1"/>
              <a:t>racionales</a:t>
            </a:r>
            <a:r>
              <a:rPr lang="en-US" dirty="0"/>
              <a:t> y </a:t>
            </a:r>
            <a:r>
              <a:rPr lang="en-US" dirty="0" err="1"/>
              <a:t>calculan</a:t>
            </a:r>
            <a:r>
              <a:rPr lang="en-US" dirty="0"/>
              <a:t> los </a:t>
            </a:r>
            <a:r>
              <a:rPr lang="en-US" dirty="0" err="1"/>
              <a:t>riesgos</a:t>
            </a:r>
            <a:r>
              <a:rPr lang="en-US" dirty="0"/>
              <a:t> que </a:t>
            </a:r>
            <a:r>
              <a:rPr lang="en-US" dirty="0" err="1"/>
              <a:t>implican</a:t>
            </a:r>
            <a:r>
              <a:rPr lang="en-US" dirty="0"/>
              <a:t> sus </a:t>
            </a:r>
            <a:r>
              <a:rPr lang="en-US" dirty="0" err="1"/>
              <a:t>acciones</a:t>
            </a:r>
            <a:r>
              <a:rPr lang="en-US" dirty="0"/>
              <a:t>, y</a:t>
            </a:r>
          </a:p>
          <a:p>
            <a:r>
              <a:rPr lang="en-US" dirty="0" err="1"/>
              <a:t>debido</a:t>
            </a:r>
            <a:r>
              <a:rPr lang="en-US" dirty="0"/>
              <a:t> a la </a:t>
            </a:r>
            <a:r>
              <a:rPr lang="en-US" dirty="0" err="1"/>
              <a:t>presencia</a:t>
            </a:r>
            <a:r>
              <a:rPr lang="en-US" dirty="0"/>
              <a:t> de una </a:t>
            </a:r>
            <a:r>
              <a:rPr lang="en-US" dirty="0" err="1"/>
              <a:t>cámara</a:t>
            </a:r>
            <a:r>
              <a:rPr lang="en-US" dirty="0"/>
              <a:t> </a:t>
            </a:r>
            <a:r>
              <a:rPr lang="en-US" dirty="0" err="1"/>
              <a:t>renunciarán</a:t>
            </a:r>
            <a:r>
              <a:rPr lang="en-US" dirty="0"/>
              <a:t> a sus planes </a:t>
            </a:r>
            <a:r>
              <a:rPr lang="en-US" dirty="0" err="1"/>
              <a:t>criminales</a:t>
            </a:r>
            <a:r>
              <a:rPr lang="en-US" dirty="0"/>
              <a:t>. La </a:t>
            </a:r>
            <a:r>
              <a:rPr lang="en-US" dirty="0" err="1"/>
              <a:t>función</a:t>
            </a:r>
            <a:r>
              <a:rPr lang="en-US" dirty="0"/>
              <a:t> de </a:t>
            </a:r>
            <a:r>
              <a:rPr lang="en-US" dirty="0" err="1"/>
              <a:t>detección</a:t>
            </a:r>
            <a:r>
              <a:rPr lang="en-US" dirty="0"/>
              <a:t>,</a:t>
            </a:r>
          </a:p>
          <a:p>
            <a:endParaRPr lang="en-US" dirty="0"/>
          </a:p>
          <a:p>
            <a:r>
              <a:rPr lang="en-US" dirty="0"/>
              <a:t>a </a:t>
            </a:r>
            <a:r>
              <a:rPr lang="en-US" dirty="0" err="1"/>
              <a:t>través</a:t>
            </a:r>
            <a:r>
              <a:rPr lang="en-US" dirty="0"/>
              <a:t> de la </a:t>
            </a:r>
            <a:r>
              <a:rPr lang="en-US" dirty="0" err="1"/>
              <a:t>grabación</a:t>
            </a:r>
            <a:r>
              <a:rPr lang="en-US" dirty="0"/>
              <a:t> de </a:t>
            </a:r>
            <a:r>
              <a:rPr lang="en-US" dirty="0" err="1"/>
              <a:t>eventos</a:t>
            </a:r>
            <a:r>
              <a:rPr lang="en-US" dirty="0"/>
              <a:t> y </a:t>
            </a:r>
            <a:r>
              <a:rPr lang="en-US" dirty="0" err="1"/>
              <a:t>todo</a:t>
            </a:r>
            <a:r>
              <a:rPr lang="en-US" dirty="0"/>
              <a:t> </a:t>
            </a:r>
            <a:r>
              <a:rPr lang="en-US" dirty="0" err="1"/>
              <a:t>tipo</a:t>
            </a:r>
            <a:r>
              <a:rPr lang="en-US" dirty="0"/>
              <a:t> de </a:t>
            </a:r>
            <a:r>
              <a:rPr lang="en-US" dirty="0" err="1"/>
              <a:t>comportamiento</a:t>
            </a:r>
            <a:r>
              <a:rPr lang="en-US" dirty="0"/>
              <a:t>, </a:t>
            </a:r>
            <a:r>
              <a:rPr lang="en-US" dirty="0" err="1"/>
              <a:t>permite</a:t>
            </a:r>
            <a:r>
              <a:rPr lang="en-US" dirty="0"/>
              <a:t> la </a:t>
            </a:r>
            <a:r>
              <a:rPr lang="en-US" dirty="0" err="1"/>
              <a:t>detección</a:t>
            </a:r>
            <a:r>
              <a:rPr lang="en-US" dirty="0"/>
              <a:t> de</a:t>
            </a:r>
          </a:p>
          <a:p>
            <a:r>
              <a:rPr lang="en-US" dirty="0" err="1"/>
              <a:t>delitos</a:t>
            </a:r>
            <a:r>
              <a:rPr lang="en-US" dirty="0"/>
              <a:t> </a:t>
            </a:r>
            <a:r>
              <a:rPr lang="en-US" dirty="0" err="1"/>
              <a:t>específicos</a:t>
            </a:r>
            <a:r>
              <a:rPr lang="en-US" dirty="0"/>
              <a:t> y la </a:t>
            </a:r>
            <a:r>
              <a:rPr lang="en-US" dirty="0" err="1"/>
              <a:t>respuesta</a:t>
            </a:r>
            <a:r>
              <a:rPr lang="en-US" dirty="0"/>
              <a:t> </a:t>
            </a:r>
            <a:r>
              <a:rPr lang="en-US" dirty="0" err="1"/>
              <a:t>inmediata</a:t>
            </a:r>
            <a:r>
              <a:rPr lang="en-US" dirty="0"/>
              <a:t> de los </a:t>
            </a:r>
            <a:r>
              <a:rPr lang="en-US" dirty="0" err="1"/>
              <a:t>organismos</a:t>
            </a:r>
            <a:r>
              <a:rPr lang="en-US" dirty="0"/>
              <a:t> </a:t>
            </a:r>
            <a:r>
              <a:rPr lang="en-US" dirty="0" err="1"/>
              <a:t>autorizados</a:t>
            </a:r>
            <a:r>
              <a:rPr lang="en-US" dirty="0"/>
              <a:t>. Por lo tanto, </a:t>
            </a:r>
            <a:r>
              <a:rPr lang="en-US" dirty="0" err="1"/>
              <a:t>brinda</a:t>
            </a:r>
            <a:r>
              <a:rPr lang="en-US" dirty="0"/>
              <a:t> la</a:t>
            </a:r>
          </a:p>
          <a:p>
            <a:r>
              <a:rPr lang="en-US" dirty="0" err="1"/>
              <a:t>posibilidad</a:t>
            </a:r>
            <a:r>
              <a:rPr lang="en-US" dirty="0"/>
              <a:t> de </a:t>
            </a:r>
            <a:r>
              <a:rPr lang="en-US" dirty="0" err="1"/>
              <a:t>determinar</a:t>
            </a:r>
            <a:r>
              <a:rPr lang="en-US" dirty="0"/>
              <a:t> la </a:t>
            </a:r>
            <a:r>
              <a:rPr lang="en-US" dirty="0" err="1"/>
              <a:t>ocurrencia</a:t>
            </a:r>
            <a:r>
              <a:rPr lang="en-US" dirty="0"/>
              <a:t> de un </a:t>
            </a:r>
            <a:r>
              <a:rPr lang="en-US" dirty="0" err="1"/>
              <a:t>evento</a:t>
            </a:r>
            <a:r>
              <a:rPr lang="en-US" dirty="0"/>
              <a:t> que </a:t>
            </a:r>
            <a:r>
              <a:rPr lang="en-US" dirty="0" err="1"/>
              <a:t>puede</a:t>
            </a:r>
            <a:r>
              <a:rPr lang="en-US" dirty="0"/>
              <a:t> ser </a:t>
            </a:r>
            <a:r>
              <a:rPr lang="en-US" dirty="0" err="1"/>
              <a:t>considerado</a:t>
            </a:r>
            <a:r>
              <a:rPr lang="en-US" dirty="0"/>
              <a:t> </a:t>
            </a:r>
            <a:r>
              <a:rPr lang="en-US" dirty="0" err="1"/>
              <a:t>como</a:t>
            </a:r>
            <a:r>
              <a:rPr lang="en-US" dirty="0"/>
              <a:t> un </a:t>
            </a:r>
            <a:r>
              <a:rPr lang="en-US" dirty="0" err="1"/>
              <a:t>delito</a:t>
            </a:r>
            <a:r>
              <a:rPr lang="en-US" dirty="0"/>
              <a:t> y</a:t>
            </a:r>
          </a:p>
          <a:p>
            <a:r>
              <a:rPr lang="en-US" dirty="0"/>
              <a:t>registrar el </a:t>
            </a:r>
            <a:r>
              <a:rPr lang="en-US" dirty="0" err="1"/>
              <a:t>comportamiento</a:t>
            </a:r>
            <a:r>
              <a:rPr lang="en-US" dirty="0"/>
              <a:t> de las personas que </a:t>
            </a:r>
            <a:r>
              <a:rPr lang="en-US" dirty="0" err="1"/>
              <a:t>participan</a:t>
            </a:r>
            <a:r>
              <a:rPr lang="en-US" dirty="0"/>
              <a:t> </a:t>
            </a:r>
            <a:r>
              <a:rPr lang="en-US" dirty="0" err="1"/>
              <a:t>en</a:t>
            </a:r>
            <a:r>
              <a:rPr lang="en-US" dirty="0"/>
              <a:t> </a:t>
            </a:r>
            <a:r>
              <a:rPr lang="en-US" dirty="0" err="1"/>
              <a:t>tal</a:t>
            </a:r>
            <a:r>
              <a:rPr lang="en-US" dirty="0"/>
              <a:t> </a:t>
            </a:r>
            <a:r>
              <a:rPr lang="en-US" dirty="0" err="1"/>
              <a:t>evento</a:t>
            </a:r>
            <a:r>
              <a:rPr lang="en-US" dirty="0"/>
              <a:t> y la forma </a:t>
            </a:r>
            <a:r>
              <a:rPr lang="en-US" dirty="0" err="1"/>
              <a:t>en</a:t>
            </a:r>
            <a:r>
              <a:rPr lang="en-US" dirty="0"/>
              <a:t> que los</a:t>
            </a:r>
          </a:p>
          <a:p>
            <a:r>
              <a:rPr lang="en-US" dirty="0" err="1"/>
              <a:t>autores</a:t>
            </a:r>
            <a:r>
              <a:rPr lang="en-US" dirty="0"/>
              <a:t> </a:t>
            </a:r>
            <a:r>
              <a:rPr lang="en-US" dirty="0" err="1"/>
              <a:t>actuaron</a:t>
            </a:r>
            <a:r>
              <a:rPr lang="en-US" dirty="0"/>
              <a:t>. La </a:t>
            </a:r>
            <a:r>
              <a:rPr lang="en-US" dirty="0" err="1"/>
              <a:t>función</a:t>
            </a:r>
            <a:r>
              <a:rPr lang="en-US" dirty="0"/>
              <a:t> de </a:t>
            </a:r>
            <a:r>
              <a:rPr lang="en-US" dirty="0" err="1"/>
              <a:t>reunión</a:t>
            </a:r>
            <a:r>
              <a:rPr lang="en-US" dirty="0"/>
              <a:t> de </a:t>
            </a:r>
            <a:r>
              <a:rPr lang="en-US" dirty="0" err="1"/>
              <a:t>pruebas</a:t>
            </a:r>
            <a:r>
              <a:rPr lang="en-US" dirty="0"/>
              <a:t>, por </a:t>
            </a:r>
            <a:r>
              <a:rPr lang="en-US" dirty="0" err="1"/>
              <a:t>otra</a:t>
            </a:r>
            <a:r>
              <a:rPr lang="en-US" dirty="0"/>
              <a:t> </a:t>
            </a:r>
            <a:r>
              <a:rPr lang="en-US" dirty="0" err="1"/>
              <a:t>parte</a:t>
            </a:r>
            <a:r>
              <a:rPr lang="en-US" dirty="0"/>
              <a:t>, indica la </a:t>
            </a:r>
            <a:r>
              <a:rPr lang="en-US" dirty="0" err="1"/>
              <a:t>posibilidad</a:t>
            </a:r>
            <a:r>
              <a:rPr lang="en-US" dirty="0"/>
              <a:t> de </a:t>
            </a:r>
            <a:r>
              <a:rPr lang="en-US" dirty="0" err="1"/>
              <a:t>tratar</a:t>
            </a:r>
            <a:endParaRPr lang="en-US" dirty="0"/>
          </a:p>
          <a:p>
            <a:r>
              <a:rPr lang="en-US" dirty="0"/>
              <a:t>de </a:t>
            </a:r>
            <a:r>
              <a:rPr lang="en-US" dirty="0" err="1"/>
              <a:t>identificar</a:t>
            </a:r>
            <a:r>
              <a:rPr lang="en-US" dirty="0"/>
              <a:t> </a:t>
            </a:r>
            <a:r>
              <a:rPr lang="en-US" dirty="0" err="1"/>
              <a:t>grupos</a:t>
            </a:r>
            <a:r>
              <a:rPr lang="en-US" dirty="0"/>
              <a:t> o personas </a:t>
            </a:r>
            <a:r>
              <a:rPr lang="en-US" dirty="0" err="1"/>
              <a:t>individuales</a:t>
            </a:r>
            <a:r>
              <a:rPr lang="en-US" dirty="0"/>
              <a:t> y </a:t>
            </a:r>
            <a:r>
              <a:rPr lang="en-US" dirty="0" err="1"/>
              <a:t>objetos</a:t>
            </a:r>
            <a:r>
              <a:rPr lang="en-US" dirty="0"/>
              <a:t> </a:t>
            </a:r>
            <a:r>
              <a:rPr lang="en-US" dirty="0" err="1"/>
              <a:t>materiales</a:t>
            </a:r>
            <a:r>
              <a:rPr lang="en-US" dirty="0"/>
              <a:t> </a:t>
            </a:r>
            <a:r>
              <a:rPr lang="en-US" dirty="0" err="1"/>
              <a:t>sobre</a:t>
            </a:r>
            <a:r>
              <a:rPr lang="en-US" dirty="0"/>
              <a:t> la base de un conjunto de</a:t>
            </a:r>
          </a:p>
          <a:p>
            <a:r>
              <a:rPr lang="en-US" dirty="0" err="1"/>
              <a:t>imágenes</a:t>
            </a:r>
            <a:r>
              <a:rPr lang="en-US" dirty="0"/>
              <a:t> </a:t>
            </a:r>
            <a:r>
              <a:rPr lang="en-US" dirty="0" err="1"/>
              <a:t>grabadas</a:t>
            </a:r>
            <a:r>
              <a:rPr lang="en-US" dirty="0"/>
              <a:t> del </a:t>
            </a:r>
            <a:r>
              <a:rPr lang="en-US" dirty="0" err="1"/>
              <a:t>lugar</a:t>
            </a:r>
            <a:r>
              <a:rPr lang="en-US" dirty="0"/>
              <a:t> de un </a:t>
            </a:r>
            <a:r>
              <a:rPr lang="en-US" dirty="0" err="1"/>
              <a:t>acontecimiento</a:t>
            </a:r>
            <a:r>
              <a:rPr lang="en-US" dirty="0"/>
              <a:t> </a:t>
            </a:r>
            <a:r>
              <a:rPr lang="en-US" dirty="0" err="1"/>
              <a:t>registrado</a:t>
            </a:r>
            <a:r>
              <a:rPr lang="en-US" dirty="0"/>
              <a:t> por un </a:t>
            </a:r>
            <a:r>
              <a:rPr lang="en-US" dirty="0" err="1"/>
              <a:t>sistema</a:t>
            </a:r>
            <a:r>
              <a:rPr lang="en-US" dirty="0"/>
              <a:t> de </a:t>
            </a:r>
            <a:r>
              <a:rPr lang="en-US" dirty="0" err="1"/>
              <a:t>vigilancia</a:t>
            </a:r>
            <a:r>
              <a:rPr lang="en-US" dirty="0"/>
              <a:t> por</a:t>
            </a:r>
          </a:p>
          <a:p>
            <a:r>
              <a:rPr lang="en-US" dirty="0" err="1"/>
              <a:t>vídeo</a:t>
            </a:r>
            <a:r>
              <a:rPr lang="en-US" dirty="0"/>
              <a:t>.</a:t>
            </a:r>
          </a:p>
          <a:p>
            <a:r>
              <a:rPr lang="en-US" dirty="0"/>
              <a:t>¿Como </a:t>
            </a:r>
            <a:r>
              <a:rPr lang="en-US" dirty="0" err="1"/>
              <a:t>garantizara</a:t>
            </a:r>
            <a:r>
              <a:rPr lang="en-US" dirty="0"/>
              <a:t> </a:t>
            </a:r>
            <a:r>
              <a:rPr lang="en-US" dirty="0" err="1"/>
              <a:t>en</a:t>
            </a:r>
            <a:r>
              <a:rPr lang="en-US" dirty="0"/>
              <a:t> </a:t>
            </a:r>
            <a:r>
              <a:rPr lang="en-US" dirty="0" err="1"/>
              <a:t>su</a:t>
            </a:r>
            <a:r>
              <a:rPr lang="en-US" dirty="0"/>
              <a:t> </a:t>
            </a:r>
            <a:r>
              <a:rPr lang="en-US" dirty="0" err="1"/>
              <a:t>propuesta</a:t>
            </a:r>
            <a:r>
              <a:rPr lang="en-US" dirty="0"/>
              <a:t> la </a:t>
            </a:r>
            <a:r>
              <a:rPr lang="en-US" dirty="0" err="1"/>
              <a:t>calidad</a:t>
            </a:r>
            <a:r>
              <a:rPr lang="en-US" dirty="0"/>
              <a:t> del </a:t>
            </a:r>
            <a:r>
              <a:rPr lang="en-US" dirty="0" err="1"/>
              <a:t>contenido</a:t>
            </a:r>
            <a:r>
              <a:rPr lang="en-US" dirty="0"/>
              <a:t> para que </a:t>
            </a:r>
            <a:r>
              <a:rPr lang="en-US" dirty="0" err="1"/>
              <a:t>cumpla</a:t>
            </a:r>
            <a:r>
              <a:rPr lang="en-US" dirty="0"/>
              <a:t> con las </a:t>
            </a:r>
            <a:r>
              <a:rPr lang="en-US" dirty="0" err="1"/>
              <a:t>tres</a:t>
            </a:r>
            <a:endParaRPr lang="en-US" dirty="0"/>
          </a:p>
          <a:p>
            <a:r>
              <a:rPr lang="en-US" dirty="0" err="1"/>
              <a:t>funciones</a:t>
            </a:r>
            <a:r>
              <a:rPr lang="en-US" dirty="0"/>
              <a:t> </a:t>
            </a:r>
            <a:r>
              <a:rPr lang="en-US" dirty="0" err="1"/>
              <a:t>básicas</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13</a:t>
            </a:fld>
            <a:endParaRPr lang="es-ES"/>
          </a:p>
        </p:txBody>
      </p:sp>
    </p:spTree>
    <p:extLst>
      <p:ext uri="{BB962C8B-B14F-4D97-AF65-F5344CB8AC3E}">
        <p14:creationId xmlns:p14="http://schemas.microsoft.com/office/powerpoint/2010/main" val="241514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partir</a:t>
            </a:r>
            <a:r>
              <a:rPr lang="en-US" dirty="0"/>
              <a:t> del </a:t>
            </a:r>
            <a:r>
              <a:rPr lang="en-US" dirty="0" err="1"/>
              <a:t>título</a:t>
            </a:r>
            <a:r>
              <a:rPr lang="en-US" dirty="0"/>
              <a:t> que </a:t>
            </a:r>
            <a:r>
              <a:rPr lang="en-US" dirty="0" err="1"/>
              <a:t>plantea</a:t>
            </a:r>
            <a:r>
              <a:rPr lang="en-US" dirty="0"/>
              <a:t> </a:t>
            </a:r>
            <a:r>
              <a:rPr lang="en-US" dirty="0" err="1"/>
              <a:t>en</a:t>
            </a:r>
            <a:r>
              <a:rPr lang="en-US" dirty="0"/>
              <a:t> el </a:t>
            </a:r>
            <a:r>
              <a:rPr lang="en-US" dirty="0" err="1"/>
              <a:t>documento</a:t>
            </a:r>
            <a:r>
              <a:rPr lang="en-US" dirty="0"/>
              <a:t> </a:t>
            </a:r>
            <a:r>
              <a:rPr lang="en-US" dirty="0" err="1"/>
              <a:t>remitido</a:t>
            </a:r>
            <a:r>
              <a:rPr lang="en-US" dirty="0"/>
              <a:t>, se indica que el</a:t>
            </a:r>
          </a:p>
          <a:p>
            <a:r>
              <a:rPr lang="en-US" dirty="0" err="1"/>
              <a:t>contexto</a:t>
            </a:r>
            <a:r>
              <a:rPr lang="en-US" dirty="0"/>
              <a:t> de </a:t>
            </a:r>
            <a:r>
              <a:rPr lang="en-US" dirty="0" err="1"/>
              <a:t>su</a:t>
            </a:r>
            <a:r>
              <a:rPr lang="en-US" dirty="0"/>
              <a:t> </a:t>
            </a:r>
            <a:r>
              <a:rPr lang="en-US" dirty="0" err="1"/>
              <a:t>problema</a:t>
            </a:r>
            <a:r>
              <a:rPr lang="en-US" dirty="0"/>
              <a:t> de </a:t>
            </a:r>
            <a:r>
              <a:rPr lang="en-US" dirty="0" err="1"/>
              <a:t>investigación</a:t>
            </a:r>
            <a:r>
              <a:rPr lang="en-US" dirty="0"/>
              <a:t> </a:t>
            </a:r>
            <a:r>
              <a:rPr lang="en-US" dirty="0" err="1"/>
              <a:t>corresponde</a:t>
            </a:r>
            <a:r>
              <a:rPr lang="en-US" dirty="0"/>
              <a:t> a la </a:t>
            </a:r>
            <a:r>
              <a:rPr lang="en-US" dirty="0" err="1"/>
              <a:t>videovigilancia</a:t>
            </a:r>
            <a:endParaRPr lang="en-US" dirty="0"/>
          </a:p>
          <a:p>
            <a:r>
              <a:rPr lang="en-US" dirty="0" err="1"/>
              <a:t>urbana</a:t>
            </a:r>
            <a:r>
              <a:rPr lang="en-US" dirty="0"/>
              <a:t>. </a:t>
            </a:r>
            <a:r>
              <a:rPr lang="en-US" dirty="0" err="1"/>
              <a:t>Sírvase</a:t>
            </a:r>
            <a:r>
              <a:rPr lang="en-US" dirty="0"/>
              <a:t> </a:t>
            </a:r>
            <a:r>
              <a:rPr lang="en-US" dirty="0" err="1"/>
              <a:t>indicar</a:t>
            </a:r>
            <a:r>
              <a:rPr lang="en-US" dirty="0"/>
              <a:t>, a </a:t>
            </a:r>
            <a:r>
              <a:rPr lang="en-US" dirty="0" err="1"/>
              <a:t>partir</a:t>
            </a:r>
            <a:r>
              <a:rPr lang="en-US" dirty="0"/>
              <a:t> de </a:t>
            </a:r>
            <a:r>
              <a:rPr lang="en-US" dirty="0" err="1"/>
              <a:t>referencias</a:t>
            </a:r>
            <a:r>
              <a:rPr lang="en-US" dirty="0"/>
              <a:t> a la </a:t>
            </a:r>
            <a:r>
              <a:rPr lang="en-US" dirty="0" err="1"/>
              <a:t>literatura</a:t>
            </a:r>
            <a:r>
              <a:rPr lang="en-US" dirty="0"/>
              <a:t> </a:t>
            </a:r>
            <a:r>
              <a:rPr lang="en-US" dirty="0" err="1"/>
              <a:t>científica</a:t>
            </a:r>
            <a:r>
              <a:rPr lang="en-US" dirty="0"/>
              <a:t>,</a:t>
            </a:r>
          </a:p>
          <a:p>
            <a:r>
              <a:rPr lang="en-US" dirty="0"/>
              <a:t>¿</a:t>
            </a:r>
            <a:r>
              <a:rPr lang="en-US" dirty="0" err="1"/>
              <a:t>cuáles</a:t>
            </a:r>
            <a:r>
              <a:rPr lang="en-US" dirty="0"/>
              <a:t> son los 3 </a:t>
            </a:r>
            <a:r>
              <a:rPr lang="en-US" dirty="0" err="1"/>
              <a:t>principales</a:t>
            </a:r>
            <a:r>
              <a:rPr lang="en-US" dirty="0"/>
              <a:t> </a:t>
            </a:r>
            <a:r>
              <a:rPr lang="en-US" dirty="0" err="1"/>
              <a:t>desafíos</a:t>
            </a:r>
            <a:r>
              <a:rPr lang="en-US" dirty="0"/>
              <a:t> que </a:t>
            </a:r>
            <a:r>
              <a:rPr lang="en-US" dirty="0" err="1"/>
              <a:t>presenta</a:t>
            </a:r>
            <a:r>
              <a:rPr lang="en-US" dirty="0"/>
              <a:t> </a:t>
            </a:r>
            <a:r>
              <a:rPr lang="en-US" dirty="0" err="1"/>
              <a:t>específicamente</a:t>
            </a:r>
            <a:r>
              <a:rPr lang="en-US" dirty="0"/>
              <a:t> la</a:t>
            </a:r>
          </a:p>
          <a:p>
            <a:r>
              <a:rPr lang="en-US" dirty="0" err="1"/>
              <a:t>compresión</a:t>
            </a:r>
            <a:r>
              <a:rPr lang="en-US" dirty="0"/>
              <a:t> de video </a:t>
            </a:r>
            <a:r>
              <a:rPr lang="en-US" dirty="0" err="1"/>
              <a:t>en</a:t>
            </a:r>
            <a:r>
              <a:rPr lang="en-US" dirty="0"/>
              <a:t> </a:t>
            </a:r>
            <a:r>
              <a:rPr lang="en-US" dirty="0" err="1"/>
              <a:t>este</a:t>
            </a:r>
            <a:r>
              <a:rPr lang="en-US" dirty="0"/>
              <a:t> </a:t>
            </a:r>
            <a:r>
              <a:rPr lang="en-US" dirty="0" err="1"/>
              <a:t>contexto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14</a:t>
            </a:fld>
            <a:endParaRPr lang="es-ES"/>
          </a:p>
        </p:txBody>
      </p:sp>
    </p:spTree>
    <p:extLst>
      <p:ext uri="{BB962C8B-B14F-4D97-AF65-F5344CB8AC3E}">
        <p14:creationId xmlns:p14="http://schemas.microsoft.com/office/powerpoint/2010/main" val="43882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la </a:t>
            </a:r>
            <a:r>
              <a:rPr lang="en-US" dirty="0" err="1"/>
              <a:t>indicación</a:t>
            </a:r>
            <a:r>
              <a:rPr lang="en-US" dirty="0"/>
              <a:t> de </a:t>
            </a:r>
            <a:r>
              <a:rPr lang="en-US" dirty="0" err="1"/>
              <a:t>su</a:t>
            </a:r>
            <a:r>
              <a:rPr lang="en-US" dirty="0"/>
              <a:t> </a:t>
            </a:r>
            <a:r>
              <a:rPr lang="en-US" dirty="0" err="1"/>
              <a:t>propuesta</a:t>
            </a:r>
            <a:r>
              <a:rPr lang="en-US" dirty="0"/>
              <a:t>, se </a:t>
            </a:r>
            <a:r>
              <a:rPr lang="en-US" dirty="0" err="1"/>
              <a:t>plantea</a:t>
            </a:r>
            <a:r>
              <a:rPr lang="en-US" dirty="0"/>
              <a:t> la </a:t>
            </a:r>
            <a:r>
              <a:rPr lang="en-US" dirty="0" err="1"/>
              <a:t>exploración</a:t>
            </a:r>
            <a:r>
              <a:rPr lang="en-US" dirty="0"/>
              <a:t> de </a:t>
            </a:r>
            <a:r>
              <a:rPr lang="en-US" dirty="0" err="1"/>
              <a:t>algoritmos</a:t>
            </a:r>
            <a:endParaRPr lang="en-US" dirty="0"/>
          </a:p>
          <a:p>
            <a:r>
              <a:rPr lang="en-US" dirty="0"/>
              <a:t>de </a:t>
            </a:r>
            <a:r>
              <a:rPr lang="en-US" dirty="0" err="1"/>
              <a:t>aprendizaje</a:t>
            </a:r>
            <a:r>
              <a:rPr lang="en-US" dirty="0"/>
              <a:t> de </a:t>
            </a:r>
            <a:r>
              <a:rPr lang="en-US" dirty="0" err="1"/>
              <a:t>máquina</a:t>
            </a:r>
            <a:r>
              <a:rPr lang="en-US" dirty="0"/>
              <a:t> </a:t>
            </a:r>
            <a:r>
              <a:rPr lang="en-US" dirty="0" err="1"/>
              <a:t>como</a:t>
            </a:r>
            <a:r>
              <a:rPr lang="en-US" dirty="0"/>
              <a:t> </a:t>
            </a:r>
            <a:r>
              <a:rPr lang="en-US" dirty="0" err="1"/>
              <a:t>estrategia</a:t>
            </a:r>
            <a:r>
              <a:rPr lang="en-US" dirty="0"/>
              <a:t> para </a:t>
            </a:r>
            <a:r>
              <a:rPr lang="en-US" dirty="0" err="1"/>
              <a:t>mejorar</a:t>
            </a:r>
            <a:r>
              <a:rPr lang="en-US" dirty="0"/>
              <a:t> la </a:t>
            </a:r>
            <a:r>
              <a:rPr lang="en-US" dirty="0" err="1"/>
              <a:t>operación</a:t>
            </a:r>
            <a:r>
              <a:rPr lang="en-US" dirty="0"/>
              <a:t> de un</a:t>
            </a:r>
          </a:p>
          <a:p>
            <a:r>
              <a:rPr lang="en-US" dirty="0" err="1"/>
              <a:t>codificador</a:t>
            </a:r>
            <a:r>
              <a:rPr lang="en-US" dirty="0"/>
              <a:t> </a:t>
            </a:r>
            <a:r>
              <a:rPr lang="en-US" dirty="0" err="1"/>
              <a:t>referenciado</a:t>
            </a:r>
            <a:r>
              <a:rPr lang="en-US" dirty="0"/>
              <a:t> </a:t>
            </a:r>
            <a:r>
              <a:rPr lang="en-US" dirty="0" err="1"/>
              <a:t>en</a:t>
            </a:r>
            <a:r>
              <a:rPr lang="en-US" dirty="0"/>
              <a:t> la </a:t>
            </a:r>
            <a:r>
              <a:rPr lang="en-US" dirty="0" err="1"/>
              <a:t>literatura</a:t>
            </a:r>
            <a:r>
              <a:rPr lang="en-US" dirty="0"/>
              <a:t>. </a:t>
            </a:r>
            <a:r>
              <a:rPr lang="en-US" dirty="0" err="1"/>
              <a:t>Sírvase</a:t>
            </a:r>
            <a:r>
              <a:rPr lang="en-US" dirty="0"/>
              <a:t> </a:t>
            </a:r>
            <a:r>
              <a:rPr lang="en-US" dirty="0" err="1"/>
              <a:t>indicar</a:t>
            </a:r>
            <a:r>
              <a:rPr lang="en-US" dirty="0"/>
              <a:t>, a </a:t>
            </a:r>
            <a:r>
              <a:rPr lang="en-US" dirty="0" err="1"/>
              <a:t>partir</a:t>
            </a:r>
            <a:r>
              <a:rPr lang="en-US" dirty="0"/>
              <a:t> de la</a:t>
            </a:r>
          </a:p>
          <a:p>
            <a:r>
              <a:rPr lang="en-US" dirty="0" err="1"/>
              <a:t>literatura</a:t>
            </a:r>
            <a:r>
              <a:rPr lang="en-US" dirty="0"/>
              <a:t>, ¿</a:t>
            </a:r>
            <a:r>
              <a:rPr lang="en-US" dirty="0" err="1"/>
              <a:t>qué</a:t>
            </a:r>
            <a:r>
              <a:rPr lang="en-US" dirty="0"/>
              <a:t> </a:t>
            </a:r>
            <a:r>
              <a:rPr lang="en-US" dirty="0" err="1"/>
              <a:t>limitantes</a:t>
            </a:r>
            <a:r>
              <a:rPr lang="en-US" dirty="0"/>
              <a:t> de </a:t>
            </a:r>
            <a:r>
              <a:rPr lang="en-US" dirty="0" err="1"/>
              <a:t>dicho</a:t>
            </a:r>
            <a:r>
              <a:rPr lang="en-US" dirty="0"/>
              <a:t> </a:t>
            </a:r>
            <a:r>
              <a:rPr lang="en-US" dirty="0" err="1"/>
              <a:t>codificador</a:t>
            </a:r>
            <a:r>
              <a:rPr lang="en-US" dirty="0"/>
              <a:t> se </a:t>
            </a:r>
            <a:r>
              <a:rPr lang="en-US" dirty="0" err="1"/>
              <a:t>plantean</a:t>
            </a:r>
            <a:r>
              <a:rPr lang="en-US" dirty="0"/>
              <a:t> </a:t>
            </a:r>
            <a:r>
              <a:rPr lang="en-US" dirty="0" err="1"/>
              <a:t>como</a:t>
            </a:r>
            <a:endParaRPr lang="en-US" dirty="0"/>
          </a:p>
          <a:p>
            <a:r>
              <a:rPr lang="en-US" dirty="0" err="1"/>
              <a:t>susceptibles</a:t>
            </a:r>
            <a:r>
              <a:rPr lang="en-US" dirty="0"/>
              <a:t> de ser </a:t>
            </a:r>
            <a:r>
              <a:rPr lang="en-US" dirty="0" err="1"/>
              <a:t>abordadas</a:t>
            </a:r>
            <a:r>
              <a:rPr lang="en-US" dirty="0"/>
              <a:t> </a:t>
            </a:r>
            <a:r>
              <a:rPr lang="en-US" dirty="0" err="1"/>
              <a:t>mediante</a:t>
            </a:r>
            <a:r>
              <a:rPr lang="en-US" dirty="0"/>
              <a:t> </a:t>
            </a:r>
            <a:r>
              <a:rPr lang="en-US" dirty="0" err="1"/>
              <a:t>técnicas</a:t>
            </a:r>
            <a:r>
              <a:rPr lang="en-US" dirty="0"/>
              <a:t> de </a:t>
            </a:r>
            <a:r>
              <a:rPr lang="en-US" dirty="0" err="1"/>
              <a:t>aprendizaje</a:t>
            </a:r>
            <a:r>
              <a:rPr lang="en-US" dirty="0"/>
              <a:t> de</a:t>
            </a:r>
          </a:p>
          <a:p>
            <a:r>
              <a:rPr lang="en-US" dirty="0" err="1"/>
              <a:t>máquina</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15</a:t>
            </a:fld>
            <a:endParaRPr lang="es-ES"/>
          </a:p>
        </p:txBody>
      </p:sp>
    </p:spTree>
    <p:extLst>
      <p:ext uri="{BB962C8B-B14F-4D97-AF65-F5344CB8AC3E}">
        <p14:creationId xmlns:p14="http://schemas.microsoft.com/office/powerpoint/2010/main" val="12359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16</a:t>
            </a:fld>
            <a:endParaRPr lang="es-ES"/>
          </a:p>
        </p:txBody>
      </p:sp>
    </p:spTree>
    <p:extLst>
      <p:ext uri="{BB962C8B-B14F-4D97-AF65-F5344CB8AC3E}">
        <p14:creationId xmlns:p14="http://schemas.microsoft.com/office/powerpoint/2010/main" val="232297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17</a:t>
            </a:fld>
            <a:endParaRPr lang="es-ES"/>
          </a:p>
        </p:txBody>
      </p:sp>
    </p:spTree>
    <p:extLst>
      <p:ext uri="{BB962C8B-B14F-4D97-AF65-F5344CB8AC3E}">
        <p14:creationId xmlns:p14="http://schemas.microsoft.com/office/powerpoint/2010/main" val="326776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4</a:t>
            </a:fld>
            <a:endParaRPr lang="es-ES"/>
          </a:p>
        </p:txBody>
      </p:sp>
    </p:spTree>
    <p:extLst>
      <p:ext uri="{BB962C8B-B14F-4D97-AF65-F5344CB8AC3E}">
        <p14:creationId xmlns:p14="http://schemas.microsoft.com/office/powerpoint/2010/main" val="18963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Esta sería para contextualizar al público y explicar un poco de la dinámica de royalties</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5</a:t>
            </a:fld>
            <a:endParaRPr lang="es-ES"/>
          </a:p>
        </p:txBody>
      </p:sp>
    </p:spTree>
    <p:extLst>
      <p:ext uri="{BB962C8B-B14F-4D97-AF65-F5344CB8AC3E}">
        <p14:creationId xmlns:p14="http://schemas.microsoft.com/office/powerpoint/2010/main" val="5397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Falta incluir el ancho de banda promedio del mundo y de Colombia ojalá año tras año</a:t>
            </a:r>
          </a:p>
          <a:p>
            <a:r>
              <a:rPr lang="en-CO" dirty="0"/>
              <a:t>Fatal incluir requermientos de aplicaciones y poner los globos en los años que aparecieron</a:t>
            </a:r>
          </a:p>
          <a:p>
            <a:endParaRPr lang="en-CO" dirty="0"/>
          </a:p>
          <a:p>
            <a:endParaRPr lang="en-CO" dirty="0"/>
          </a:p>
          <a:p>
            <a:r>
              <a:rPr lang="en-CO" dirty="0"/>
              <a:t>La idea aqui es explicar porque seguir trabajando en compresión</a:t>
            </a:r>
          </a:p>
          <a:p>
            <a:endParaRPr lang="en-CO" dirty="0"/>
          </a:p>
          <a:p>
            <a:pPr marL="171450" indent="-171450">
              <a:buFontTx/>
              <a:buChar char="-"/>
            </a:pPr>
            <a:r>
              <a:rPr lang="en-CO" dirty="0"/>
              <a:t>Se ha llegado al límite de optimización?</a:t>
            </a:r>
          </a:p>
          <a:p>
            <a:pPr marL="171450" indent="-171450">
              <a:buFontTx/>
              <a:buChar char="-"/>
            </a:pPr>
            <a:r>
              <a:rPr lang="en-CO" dirty="0"/>
              <a:t>Se han pensado en otras arquitecturas?</a:t>
            </a:r>
          </a:p>
          <a:p>
            <a:pPr marL="171450" indent="-171450">
              <a:buFontTx/>
              <a:buChar char="-"/>
            </a:pPr>
            <a:r>
              <a:rPr lang="en-CO" dirty="0"/>
              <a:t>Que  desafios traerian esas arquitecturas?</a:t>
            </a:r>
          </a:p>
        </p:txBody>
      </p:sp>
      <p:sp>
        <p:nvSpPr>
          <p:cNvPr id="4" name="Slide Number Placeholder 3"/>
          <p:cNvSpPr>
            <a:spLocks noGrp="1"/>
          </p:cNvSpPr>
          <p:nvPr>
            <p:ph type="sldNum" sz="quarter" idx="5"/>
          </p:nvPr>
        </p:nvSpPr>
        <p:spPr/>
        <p:txBody>
          <a:bodyPr/>
          <a:lstStyle/>
          <a:p>
            <a:fld id="{25C61CF5-E6B6-401D-807F-AAA8FF50D83A}" type="slidenum">
              <a:rPr lang="es-ES" smtClean="0"/>
              <a:t>6</a:t>
            </a:fld>
            <a:endParaRPr lang="es-ES"/>
          </a:p>
        </p:txBody>
      </p:sp>
    </p:spTree>
    <p:extLst>
      <p:ext uri="{BB962C8B-B14F-4D97-AF65-F5344CB8AC3E}">
        <p14:creationId xmlns:p14="http://schemas.microsoft.com/office/powerpoint/2010/main" val="245601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7</a:t>
            </a:fld>
            <a:endParaRPr lang="es-ES"/>
          </a:p>
        </p:txBody>
      </p:sp>
    </p:spTree>
    <p:extLst>
      <p:ext uri="{BB962C8B-B14F-4D97-AF65-F5344CB8AC3E}">
        <p14:creationId xmlns:p14="http://schemas.microsoft.com/office/powerpoint/2010/main" val="210346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8</a:t>
            </a:fld>
            <a:endParaRPr lang="es-ES"/>
          </a:p>
        </p:txBody>
      </p:sp>
    </p:spTree>
    <p:extLst>
      <p:ext uri="{BB962C8B-B14F-4D97-AF65-F5344CB8AC3E}">
        <p14:creationId xmlns:p14="http://schemas.microsoft.com/office/powerpoint/2010/main" val="275706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9</a:t>
            </a:fld>
            <a:endParaRPr lang="es-ES"/>
          </a:p>
        </p:txBody>
      </p:sp>
    </p:spTree>
    <p:extLst>
      <p:ext uri="{BB962C8B-B14F-4D97-AF65-F5344CB8AC3E}">
        <p14:creationId xmlns:p14="http://schemas.microsoft.com/office/powerpoint/2010/main" val="105342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documento</a:t>
            </a:r>
            <a:r>
              <a:rPr lang="en-US" dirty="0"/>
              <a:t> </a:t>
            </a:r>
            <a:r>
              <a:rPr lang="en-US" dirty="0" err="1"/>
              <a:t>enviado</a:t>
            </a:r>
            <a:r>
              <a:rPr lang="en-US" dirty="0"/>
              <a:t> </a:t>
            </a:r>
            <a:r>
              <a:rPr lang="en-US" dirty="0" err="1"/>
              <a:t>presenta</a:t>
            </a:r>
            <a:r>
              <a:rPr lang="en-US" dirty="0"/>
              <a:t> </a:t>
            </a:r>
            <a:r>
              <a:rPr lang="en-US" dirty="0" err="1"/>
              <a:t>algunas</a:t>
            </a:r>
            <a:r>
              <a:rPr lang="en-US" dirty="0"/>
              <a:t> </a:t>
            </a:r>
            <a:r>
              <a:rPr lang="en-US" dirty="0" err="1"/>
              <a:t>debilidades</a:t>
            </a:r>
            <a:r>
              <a:rPr lang="en-US" dirty="0"/>
              <a:t>. No </a:t>
            </a:r>
            <a:r>
              <a:rPr lang="en-US" dirty="0" err="1"/>
              <a:t>permite</a:t>
            </a:r>
            <a:r>
              <a:rPr lang="en-US" dirty="0"/>
              <a:t> </a:t>
            </a:r>
            <a:r>
              <a:rPr lang="en-US" dirty="0" err="1"/>
              <a:t>determinar</a:t>
            </a:r>
            <a:r>
              <a:rPr lang="en-US" dirty="0"/>
              <a:t> </a:t>
            </a:r>
            <a:r>
              <a:rPr lang="en-US" dirty="0" err="1"/>
              <a:t>cuál</a:t>
            </a:r>
            <a:endParaRPr lang="en-US" dirty="0"/>
          </a:p>
          <a:p>
            <a:r>
              <a:rPr lang="en-US" dirty="0"/>
              <a:t>es el </a:t>
            </a:r>
            <a:r>
              <a:rPr lang="en-US" dirty="0" err="1"/>
              <a:t>problema</a:t>
            </a:r>
            <a:r>
              <a:rPr lang="en-US" dirty="0"/>
              <a:t> que el </a:t>
            </a:r>
            <a:r>
              <a:rPr lang="en-US" dirty="0" err="1"/>
              <a:t>estudiante</a:t>
            </a:r>
            <a:r>
              <a:rPr lang="en-US" dirty="0"/>
              <a:t> </a:t>
            </a:r>
            <a:r>
              <a:rPr lang="en-US" dirty="0" err="1"/>
              <a:t>abordará</a:t>
            </a:r>
            <a:r>
              <a:rPr lang="en-US" dirty="0"/>
              <a:t> </a:t>
            </a:r>
            <a:r>
              <a:rPr lang="en-US" dirty="0" err="1"/>
              <a:t>en</a:t>
            </a:r>
            <a:r>
              <a:rPr lang="en-US" dirty="0"/>
              <a:t> el </a:t>
            </a:r>
            <a:r>
              <a:rPr lang="en-US" dirty="0" err="1"/>
              <a:t>desarrollo</a:t>
            </a:r>
            <a:r>
              <a:rPr lang="en-US" dirty="0"/>
              <a:t> de </a:t>
            </a:r>
            <a:r>
              <a:rPr lang="en-US" dirty="0" err="1"/>
              <a:t>su</a:t>
            </a:r>
            <a:r>
              <a:rPr lang="en-US" dirty="0"/>
              <a:t> </a:t>
            </a:r>
            <a:r>
              <a:rPr lang="en-US" dirty="0" err="1"/>
              <a:t>trabajo</a:t>
            </a:r>
            <a:r>
              <a:rPr lang="en-US" dirty="0"/>
              <a:t>. Es </a:t>
            </a:r>
            <a:r>
              <a:rPr lang="en-US" dirty="0" err="1"/>
              <a:t>decir</a:t>
            </a:r>
            <a:r>
              <a:rPr lang="en-US" dirty="0"/>
              <a:t>,</a:t>
            </a:r>
          </a:p>
          <a:p>
            <a:r>
              <a:rPr lang="en-US" dirty="0"/>
              <a:t>no basta con </a:t>
            </a:r>
            <a:r>
              <a:rPr lang="en-US" dirty="0" err="1"/>
              <a:t>especificar</a:t>
            </a:r>
            <a:r>
              <a:rPr lang="en-US" dirty="0"/>
              <a:t> la </a:t>
            </a:r>
            <a:r>
              <a:rPr lang="en-US" dirty="0" err="1"/>
              <a:t>intención</a:t>
            </a:r>
            <a:r>
              <a:rPr lang="en-US" dirty="0"/>
              <a:t> de </a:t>
            </a:r>
            <a:r>
              <a:rPr lang="en-US" dirty="0" err="1"/>
              <a:t>mejorar</a:t>
            </a:r>
            <a:r>
              <a:rPr lang="en-US" dirty="0"/>
              <a:t> “(...) los </a:t>
            </a:r>
            <a:r>
              <a:rPr lang="en-US" dirty="0" err="1"/>
              <a:t>algoritmos</a:t>
            </a:r>
            <a:r>
              <a:rPr lang="en-US" dirty="0"/>
              <a:t> que </a:t>
            </a:r>
            <a:r>
              <a:rPr lang="en-US" dirty="0" err="1"/>
              <a:t>hacen</a:t>
            </a:r>
            <a:endParaRPr lang="en-US" dirty="0"/>
          </a:p>
          <a:p>
            <a:r>
              <a:rPr lang="en-US" dirty="0" err="1"/>
              <a:t>parte</a:t>
            </a:r>
            <a:r>
              <a:rPr lang="en-US" dirty="0"/>
              <a:t> del </a:t>
            </a:r>
            <a:r>
              <a:rPr lang="en-US" dirty="0" err="1"/>
              <a:t>codificador</a:t>
            </a:r>
            <a:r>
              <a:rPr lang="en-US" dirty="0"/>
              <a:t> AV1”, </a:t>
            </a:r>
            <a:r>
              <a:rPr lang="en-US" dirty="0" err="1"/>
              <a:t>pues</a:t>
            </a:r>
            <a:r>
              <a:rPr lang="en-US" dirty="0"/>
              <a:t> dentro de la </a:t>
            </a:r>
            <a:r>
              <a:rPr lang="en-US" dirty="0" err="1"/>
              <a:t>arquitectura</a:t>
            </a:r>
            <a:r>
              <a:rPr lang="en-US" dirty="0"/>
              <a:t> de </a:t>
            </a:r>
            <a:r>
              <a:rPr lang="en-US" dirty="0" err="1"/>
              <a:t>éste</a:t>
            </a:r>
            <a:r>
              <a:rPr lang="en-US" dirty="0"/>
              <a:t> </a:t>
            </a:r>
            <a:r>
              <a:rPr lang="en-US" dirty="0" err="1"/>
              <a:t>existen</a:t>
            </a:r>
            <a:r>
              <a:rPr lang="en-US" dirty="0"/>
              <a:t> </a:t>
            </a:r>
            <a:r>
              <a:rPr lang="en-US" dirty="0" err="1"/>
              <a:t>procesos</a:t>
            </a:r>
            <a:endParaRPr lang="en-US" dirty="0"/>
          </a:p>
          <a:p>
            <a:r>
              <a:rPr lang="en-US" dirty="0"/>
              <a:t>de </a:t>
            </a:r>
            <a:r>
              <a:rPr lang="en-US" dirty="0" err="1"/>
              <a:t>naturaleza</a:t>
            </a:r>
            <a:r>
              <a:rPr lang="en-US" dirty="0"/>
              <a:t> </a:t>
            </a:r>
            <a:r>
              <a:rPr lang="en-US" dirty="0" err="1"/>
              <a:t>computacionalmente</a:t>
            </a:r>
            <a:r>
              <a:rPr lang="en-US" dirty="0"/>
              <a:t> </a:t>
            </a:r>
            <a:r>
              <a:rPr lang="en-US" dirty="0" err="1"/>
              <a:t>diferentes</a:t>
            </a:r>
            <a:r>
              <a:rPr lang="en-US" dirty="0"/>
              <a:t> [1][2], que </a:t>
            </a:r>
            <a:r>
              <a:rPr lang="en-US" dirty="0" err="1"/>
              <a:t>han</a:t>
            </a:r>
            <a:r>
              <a:rPr lang="en-US" dirty="0"/>
              <a:t> </a:t>
            </a:r>
            <a:r>
              <a:rPr lang="en-US" dirty="0" err="1"/>
              <a:t>sido</a:t>
            </a:r>
            <a:r>
              <a:rPr lang="en-US" dirty="0"/>
              <a:t> </a:t>
            </a:r>
            <a:r>
              <a:rPr lang="en-US" dirty="0" err="1"/>
              <a:t>abordados</a:t>
            </a:r>
            <a:r>
              <a:rPr lang="en-US" dirty="0"/>
              <a:t> por</a:t>
            </a:r>
          </a:p>
          <a:p>
            <a:r>
              <a:rPr lang="en-US" dirty="0"/>
              <a:t>la </a:t>
            </a:r>
            <a:r>
              <a:rPr lang="en-US" dirty="0" err="1"/>
              <a:t>comunidad</a:t>
            </a:r>
            <a:r>
              <a:rPr lang="en-US" dirty="0"/>
              <a:t> con </a:t>
            </a:r>
            <a:r>
              <a:rPr lang="en-US" dirty="0" err="1"/>
              <a:t>diferentes</a:t>
            </a:r>
            <a:r>
              <a:rPr lang="en-US" dirty="0"/>
              <a:t> </a:t>
            </a:r>
            <a:r>
              <a:rPr lang="en-US" dirty="0" err="1"/>
              <a:t>enfoques</a:t>
            </a:r>
            <a:r>
              <a:rPr lang="en-US" dirty="0"/>
              <a:t>; </a:t>
            </a:r>
            <a:r>
              <a:rPr lang="en-US" dirty="0" err="1"/>
              <a:t>Transformación</a:t>
            </a:r>
            <a:r>
              <a:rPr lang="en-US" dirty="0"/>
              <a:t>, </a:t>
            </a:r>
            <a:r>
              <a:rPr lang="en-US" dirty="0" err="1"/>
              <a:t>Particionamiento</a:t>
            </a:r>
            <a:r>
              <a:rPr lang="en-US" dirty="0"/>
              <a:t> [3],</a:t>
            </a:r>
          </a:p>
          <a:p>
            <a:r>
              <a:rPr lang="en-US" dirty="0" err="1"/>
              <a:t>Cuantificación</a:t>
            </a:r>
            <a:r>
              <a:rPr lang="en-US" dirty="0"/>
              <a:t>, </a:t>
            </a:r>
            <a:r>
              <a:rPr lang="en-US" dirty="0" err="1"/>
              <a:t>Predicción</a:t>
            </a:r>
            <a:r>
              <a:rPr lang="en-US" dirty="0"/>
              <a:t> (inter e intra frames) [4][5], </a:t>
            </a:r>
            <a:r>
              <a:rPr lang="en-US" dirty="0" err="1"/>
              <a:t>Síntesis</a:t>
            </a:r>
            <a:r>
              <a:rPr lang="en-US" dirty="0"/>
              <a:t>, entre </a:t>
            </a:r>
            <a:r>
              <a:rPr lang="en-US" dirty="0" err="1"/>
              <a:t>otros</a:t>
            </a:r>
            <a:r>
              <a:rPr lang="en-US" dirty="0"/>
              <a:t>. Por lo</a:t>
            </a:r>
          </a:p>
          <a:p>
            <a:r>
              <a:rPr lang="en-US" dirty="0"/>
              <a:t>que </a:t>
            </a:r>
            <a:r>
              <a:rPr lang="en-US" dirty="0" err="1"/>
              <a:t>pensar</a:t>
            </a:r>
            <a:r>
              <a:rPr lang="en-US" dirty="0"/>
              <a:t> que es </a:t>
            </a:r>
            <a:r>
              <a:rPr lang="en-US" dirty="0" err="1"/>
              <a:t>indistinto</a:t>
            </a:r>
            <a:r>
              <a:rPr lang="en-US" dirty="0"/>
              <a:t> </a:t>
            </a:r>
            <a:r>
              <a:rPr lang="en-US" dirty="0" err="1"/>
              <a:t>abordar</a:t>
            </a:r>
            <a:r>
              <a:rPr lang="en-US" dirty="0"/>
              <a:t> </a:t>
            </a:r>
            <a:r>
              <a:rPr lang="en-US" dirty="0" err="1"/>
              <a:t>cualquier</a:t>
            </a:r>
            <a:r>
              <a:rPr lang="en-US" dirty="0"/>
              <a:t> </a:t>
            </a:r>
            <a:r>
              <a:rPr lang="en-US" dirty="0" err="1"/>
              <a:t>proceso</a:t>
            </a:r>
            <a:r>
              <a:rPr lang="en-US" dirty="0"/>
              <a:t> </a:t>
            </a:r>
            <a:r>
              <a:rPr lang="en-US" dirty="0" err="1"/>
              <a:t>puede</a:t>
            </a:r>
            <a:r>
              <a:rPr lang="en-US" dirty="0"/>
              <a:t> </a:t>
            </a:r>
            <a:r>
              <a:rPr lang="en-US" dirty="0" err="1"/>
              <a:t>resultar</a:t>
            </a:r>
            <a:r>
              <a:rPr lang="en-US" dirty="0"/>
              <a:t> </a:t>
            </a:r>
            <a:r>
              <a:rPr lang="en-US" dirty="0" err="1"/>
              <a:t>en</a:t>
            </a:r>
            <a:endParaRPr lang="en-US" dirty="0"/>
          </a:p>
          <a:p>
            <a:r>
              <a:rPr lang="en-US" dirty="0" err="1"/>
              <a:t>dificultades</a:t>
            </a:r>
            <a:r>
              <a:rPr lang="en-US" dirty="0"/>
              <a:t> </a:t>
            </a:r>
            <a:r>
              <a:rPr lang="en-US" dirty="0" err="1"/>
              <a:t>en</a:t>
            </a:r>
            <a:r>
              <a:rPr lang="en-US" dirty="0"/>
              <a:t> el </a:t>
            </a:r>
            <a:r>
              <a:rPr lang="en-US" dirty="0" err="1"/>
              <a:t>desarrollo</a:t>
            </a:r>
            <a:r>
              <a:rPr lang="en-US" dirty="0"/>
              <a:t> del </a:t>
            </a:r>
            <a:r>
              <a:rPr lang="en-US" dirty="0" err="1"/>
              <a:t>trabajo</a:t>
            </a:r>
            <a:r>
              <a:rPr lang="en-US" dirty="0"/>
              <a:t> doctoral.</a:t>
            </a:r>
          </a:p>
          <a:p>
            <a:r>
              <a:rPr lang="en-US" dirty="0"/>
              <a:t>Si la </a:t>
            </a:r>
            <a:r>
              <a:rPr lang="en-US" dirty="0" err="1"/>
              <a:t>intención</a:t>
            </a:r>
            <a:r>
              <a:rPr lang="en-US" dirty="0"/>
              <a:t> es </a:t>
            </a:r>
            <a:r>
              <a:rPr lang="en-US" dirty="0" err="1"/>
              <a:t>mostrar</a:t>
            </a:r>
            <a:r>
              <a:rPr lang="en-US" dirty="0"/>
              <a:t> una </a:t>
            </a:r>
            <a:r>
              <a:rPr lang="en-US" dirty="0" err="1"/>
              <a:t>problemática</a:t>
            </a:r>
            <a:r>
              <a:rPr lang="en-US" dirty="0"/>
              <a:t> general de </a:t>
            </a:r>
            <a:r>
              <a:rPr lang="en-US" dirty="0" err="1"/>
              <a:t>posible</a:t>
            </a:r>
            <a:r>
              <a:rPr lang="en-US" dirty="0"/>
              <a:t> </a:t>
            </a:r>
            <a:r>
              <a:rPr lang="en-US" dirty="0" err="1"/>
              <a:t>exploración</a:t>
            </a:r>
            <a:r>
              <a:rPr lang="en-US" dirty="0"/>
              <a:t> de</a:t>
            </a:r>
          </a:p>
          <a:p>
            <a:r>
              <a:rPr lang="en-US" dirty="0" err="1"/>
              <a:t>problemas</a:t>
            </a:r>
            <a:r>
              <a:rPr lang="en-US" dirty="0"/>
              <a:t> de </a:t>
            </a:r>
            <a:r>
              <a:rPr lang="en-US" dirty="0" err="1"/>
              <a:t>investigación</a:t>
            </a:r>
            <a:r>
              <a:rPr lang="en-US" dirty="0"/>
              <a:t>, el </a:t>
            </a:r>
            <a:r>
              <a:rPr lang="en-US" dirty="0" err="1"/>
              <a:t>documento</a:t>
            </a:r>
            <a:r>
              <a:rPr lang="en-US" dirty="0"/>
              <a:t> es </a:t>
            </a:r>
            <a:r>
              <a:rPr lang="en-US" dirty="0" err="1"/>
              <a:t>débil</a:t>
            </a:r>
            <a:r>
              <a:rPr lang="en-US" dirty="0"/>
              <a:t> </a:t>
            </a:r>
            <a:r>
              <a:rPr lang="en-US" dirty="0" err="1"/>
              <a:t>en</a:t>
            </a:r>
            <a:r>
              <a:rPr lang="en-US" dirty="0"/>
              <a:t> </a:t>
            </a:r>
            <a:r>
              <a:rPr lang="en-US" dirty="0" err="1"/>
              <a:t>describir</a:t>
            </a:r>
            <a:r>
              <a:rPr lang="en-US" dirty="0"/>
              <a:t> un </a:t>
            </a:r>
            <a:r>
              <a:rPr lang="en-US" dirty="0" err="1"/>
              <a:t>estado</a:t>
            </a:r>
            <a:r>
              <a:rPr lang="en-US" dirty="0"/>
              <a:t> del </a:t>
            </a:r>
            <a:r>
              <a:rPr lang="en-US" dirty="0" err="1"/>
              <a:t>arte</a:t>
            </a:r>
            <a:endParaRPr lang="en-US" dirty="0"/>
          </a:p>
          <a:p>
            <a:r>
              <a:rPr lang="en-US" dirty="0" err="1"/>
              <a:t>soportado</a:t>
            </a:r>
            <a:r>
              <a:rPr lang="en-US" dirty="0"/>
              <a:t>, que </a:t>
            </a:r>
            <a:r>
              <a:rPr lang="en-US" dirty="0" err="1"/>
              <a:t>evidencie</a:t>
            </a:r>
            <a:r>
              <a:rPr lang="en-US" dirty="0"/>
              <a:t> </a:t>
            </a:r>
            <a:r>
              <a:rPr lang="en-US" dirty="0" err="1"/>
              <a:t>esta</a:t>
            </a:r>
            <a:r>
              <a:rPr lang="en-US" dirty="0"/>
              <a:t> </a:t>
            </a:r>
            <a:r>
              <a:rPr lang="en-US" dirty="0" err="1"/>
              <a:t>necesidad</a:t>
            </a:r>
            <a:r>
              <a:rPr lang="en-US" dirty="0"/>
              <a:t> e </a:t>
            </a:r>
            <a:r>
              <a:rPr lang="en-US" dirty="0" err="1"/>
              <a:t>interés</a:t>
            </a:r>
            <a:r>
              <a:rPr lang="en-US" dirty="0"/>
              <a:t> para la </a:t>
            </a:r>
            <a:r>
              <a:rPr lang="en-US" dirty="0" err="1"/>
              <a:t>comunidad</a:t>
            </a:r>
            <a:r>
              <a:rPr lang="en-US" dirty="0"/>
              <a:t> y que </a:t>
            </a:r>
            <a:r>
              <a:rPr lang="en-US" dirty="0" err="1"/>
              <a:t>permita</a:t>
            </a:r>
            <a:endParaRPr lang="en-US" dirty="0"/>
          </a:p>
          <a:p>
            <a:r>
              <a:rPr lang="en-US" dirty="0" err="1"/>
              <a:t>evidenciar</a:t>
            </a:r>
            <a:r>
              <a:rPr lang="en-US" dirty="0"/>
              <a:t> que el </a:t>
            </a:r>
            <a:r>
              <a:rPr lang="en-US" dirty="0" err="1"/>
              <a:t>estudiante</a:t>
            </a:r>
            <a:r>
              <a:rPr lang="en-US" dirty="0"/>
              <a:t> lo </a:t>
            </a:r>
            <a:r>
              <a:rPr lang="en-US" dirty="0" err="1"/>
              <a:t>conoce</a:t>
            </a:r>
            <a:r>
              <a:rPr lang="en-US" dirty="0"/>
              <a:t> para </a:t>
            </a:r>
            <a:r>
              <a:rPr lang="en-US" dirty="0" err="1"/>
              <a:t>evitar</a:t>
            </a:r>
            <a:r>
              <a:rPr lang="en-US" dirty="0"/>
              <a:t> </a:t>
            </a:r>
            <a:r>
              <a:rPr lang="en-US" dirty="0" err="1"/>
              <a:t>construir</a:t>
            </a:r>
            <a:r>
              <a:rPr lang="en-US" dirty="0"/>
              <a:t> una </a:t>
            </a:r>
            <a:r>
              <a:rPr lang="en-US" dirty="0" err="1"/>
              <a:t>hipótesis</a:t>
            </a:r>
            <a:r>
              <a:rPr lang="en-US" dirty="0"/>
              <a:t> de</a:t>
            </a:r>
          </a:p>
          <a:p>
            <a:r>
              <a:rPr lang="en-US" dirty="0" err="1"/>
              <a:t>solución</a:t>
            </a:r>
            <a:r>
              <a:rPr lang="en-US" dirty="0"/>
              <a:t> que la </a:t>
            </a:r>
            <a:r>
              <a:rPr lang="en-US" dirty="0" err="1"/>
              <a:t>comunidad</a:t>
            </a:r>
            <a:r>
              <a:rPr lang="en-US" dirty="0"/>
              <a:t> </a:t>
            </a:r>
            <a:r>
              <a:rPr lang="en-US" dirty="0" err="1"/>
              <a:t>ya</a:t>
            </a:r>
            <a:r>
              <a:rPr lang="en-US" dirty="0"/>
              <a:t> ha </a:t>
            </a:r>
            <a:r>
              <a:rPr lang="en-US" dirty="0" err="1"/>
              <a:t>abordado</a:t>
            </a:r>
            <a:r>
              <a:rPr lang="en-US" dirty="0"/>
              <a:t>. Si bien se </a:t>
            </a:r>
            <a:r>
              <a:rPr lang="en-US" dirty="0" err="1"/>
              <a:t>puede</a:t>
            </a:r>
            <a:r>
              <a:rPr lang="en-US" dirty="0"/>
              <a:t> </a:t>
            </a:r>
            <a:r>
              <a:rPr lang="en-US" dirty="0" err="1"/>
              <a:t>inferir</a:t>
            </a:r>
            <a:r>
              <a:rPr lang="en-US" dirty="0"/>
              <a:t> que el </a:t>
            </a:r>
            <a:r>
              <a:rPr lang="en-US" dirty="0" err="1"/>
              <a:t>hecho</a:t>
            </a:r>
            <a:endParaRPr lang="en-US" dirty="0"/>
          </a:p>
          <a:p>
            <a:r>
              <a:rPr lang="en-US" dirty="0"/>
              <a:t>de ser libre de </a:t>
            </a:r>
            <a:r>
              <a:rPr lang="en-US" dirty="0" err="1"/>
              <a:t>regalías</a:t>
            </a:r>
            <a:r>
              <a:rPr lang="en-US" dirty="0"/>
              <a:t> </a:t>
            </a:r>
            <a:r>
              <a:rPr lang="en-US" dirty="0" err="1"/>
              <a:t>constituye</a:t>
            </a:r>
            <a:r>
              <a:rPr lang="en-US" dirty="0"/>
              <a:t> un factor </a:t>
            </a:r>
            <a:r>
              <a:rPr lang="en-US" dirty="0" err="1"/>
              <a:t>importante</a:t>
            </a:r>
            <a:r>
              <a:rPr lang="en-US" dirty="0"/>
              <a:t> para la </a:t>
            </a:r>
            <a:r>
              <a:rPr lang="en-US" dirty="0" err="1"/>
              <a:t>industria</a:t>
            </a:r>
            <a:r>
              <a:rPr lang="en-US" dirty="0"/>
              <a:t>, </a:t>
            </a:r>
            <a:r>
              <a:rPr lang="en-US" dirty="0" err="1"/>
              <a:t>desde</a:t>
            </a:r>
            <a:r>
              <a:rPr lang="en-US" dirty="0"/>
              <a:t> la</a:t>
            </a:r>
          </a:p>
          <a:p>
            <a:r>
              <a:rPr lang="en-US" dirty="0" err="1"/>
              <a:t>perspectiva</a:t>
            </a:r>
            <a:r>
              <a:rPr lang="en-US" dirty="0"/>
              <a:t> </a:t>
            </a:r>
            <a:r>
              <a:rPr lang="en-US" dirty="0" err="1"/>
              <a:t>académica</a:t>
            </a:r>
            <a:r>
              <a:rPr lang="en-US" dirty="0"/>
              <a:t>, </a:t>
            </a:r>
            <a:r>
              <a:rPr lang="en-US" dirty="0" err="1"/>
              <a:t>estos</a:t>
            </a:r>
            <a:r>
              <a:rPr lang="en-US" dirty="0"/>
              <a:t> </a:t>
            </a:r>
            <a:r>
              <a:rPr lang="en-US" dirty="0" err="1"/>
              <a:t>aspectos</a:t>
            </a:r>
            <a:r>
              <a:rPr lang="en-US" dirty="0"/>
              <a:t> </a:t>
            </a:r>
            <a:r>
              <a:rPr lang="en-US" dirty="0" err="1"/>
              <a:t>deben</a:t>
            </a:r>
            <a:r>
              <a:rPr lang="en-US" dirty="0"/>
              <a:t> </a:t>
            </a:r>
            <a:r>
              <a:rPr lang="en-US" dirty="0" err="1"/>
              <a:t>estar</a:t>
            </a:r>
            <a:r>
              <a:rPr lang="en-US" dirty="0"/>
              <a:t> </a:t>
            </a:r>
            <a:r>
              <a:rPr lang="en-US" dirty="0" err="1"/>
              <a:t>sustentados</a:t>
            </a:r>
            <a:r>
              <a:rPr lang="en-US" dirty="0"/>
              <a:t> </a:t>
            </a:r>
            <a:r>
              <a:rPr lang="en-US" dirty="0" err="1"/>
              <a:t>claramente</a:t>
            </a:r>
            <a:r>
              <a:rPr lang="en-US" dirty="0"/>
              <a:t>.</a:t>
            </a:r>
          </a:p>
          <a:p>
            <a:r>
              <a:rPr lang="en-US" dirty="0"/>
              <a:t>Pregunta1: La </a:t>
            </a:r>
            <a:r>
              <a:rPr lang="en-US" dirty="0" err="1"/>
              <a:t>hipótesis</a:t>
            </a:r>
            <a:r>
              <a:rPr lang="en-US" dirty="0"/>
              <a:t> de </a:t>
            </a:r>
            <a:r>
              <a:rPr lang="en-US" dirty="0" err="1"/>
              <a:t>trabajo</a:t>
            </a:r>
            <a:r>
              <a:rPr lang="en-US" dirty="0"/>
              <a:t> se centra </a:t>
            </a:r>
            <a:r>
              <a:rPr lang="en-US" dirty="0" err="1"/>
              <a:t>en</a:t>
            </a:r>
            <a:r>
              <a:rPr lang="en-US" dirty="0"/>
              <a:t> “(...) </a:t>
            </a:r>
            <a:r>
              <a:rPr lang="en-US" dirty="0" err="1"/>
              <a:t>explorar</a:t>
            </a:r>
            <a:r>
              <a:rPr lang="en-US" dirty="0"/>
              <a:t> </a:t>
            </a:r>
            <a:r>
              <a:rPr lang="en-US" dirty="0" err="1"/>
              <a:t>técnicas</a:t>
            </a:r>
            <a:r>
              <a:rPr lang="en-US" dirty="0"/>
              <a:t> </a:t>
            </a:r>
            <a:r>
              <a:rPr lang="en-US" dirty="0" err="1"/>
              <a:t>basadas</a:t>
            </a:r>
            <a:r>
              <a:rPr lang="en-US" dirty="0"/>
              <a:t> </a:t>
            </a:r>
            <a:r>
              <a:rPr lang="en-US" dirty="0" err="1"/>
              <a:t>en</a:t>
            </a:r>
            <a:endParaRPr lang="en-US" dirty="0"/>
          </a:p>
          <a:p>
            <a:r>
              <a:rPr lang="en-US" dirty="0"/>
              <a:t>el </a:t>
            </a:r>
            <a:r>
              <a:rPr lang="en-US" dirty="0" err="1"/>
              <a:t>uso</a:t>
            </a:r>
            <a:r>
              <a:rPr lang="en-US" dirty="0"/>
              <a:t> de </a:t>
            </a:r>
            <a:r>
              <a:rPr lang="en-US" dirty="0" err="1"/>
              <a:t>aprendizaje</a:t>
            </a:r>
            <a:r>
              <a:rPr lang="en-US" dirty="0"/>
              <a:t> de </a:t>
            </a:r>
            <a:r>
              <a:rPr lang="en-US" dirty="0" err="1"/>
              <a:t>máquinas</a:t>
            </a:r>
            <a:r>
              <a:rPr lang="en-US" dirty="0"/>
              <a:t> </a:t>
            </a:r>
            <a:r>
              <a:rPr lang="en-US" dirty="0" err="1"/>
              <a:t>como</a:t>
            </a:r>
            <a:r>
              <a:rPr lang="en-US" dirty="0"/>
              <a:t> </a:t>
            </a:r>
            <a:r>
              <a:rPr lang="en-US" dirty="0" err="1"/>
              <a:t>posible</a:t>
            </a:r>
            <a:r>
              <a:rPr lang="en-US" dirty="0"/>
              <a:t> </a:t>
            </a:r>
            <a:r>
              <a:rPr lang="en-US" dirty="0" err="1"/>
              <a:t>mejora</a:t>
            </a:r>
            <a:r>
              <a:rPr lang="en-US" dirty="0"/>
              <a:t> de los </a:t>
            </a:r>
            <a:r>
              <a:rPr lang="en-US" dirty="0" err="1"/>
              <a:t>algoritmos</a:t>
            </a:r>
            <a:r>
              <a:rPr lang="en-US" dirty="0"/>
              <a:t> que</a:t>
            </a:r>
          </a:p>
          <a:p>
            <a:r>
              <a:rPr lang="en-US" dirty="0" err="1"/>
              <a:t>hacen</a:t>
            </a:r>
            <a:r>
              <a:rPr lang="en-US" dirty="0"/>
              <a:t> </a:t>
            </a:r>
            <a:r>
              <a:rPr lang="en-US" dirty="0" err="1"/>
              <a:t>parte</a:t>
            </a:r>
            <a:r>
              <a:rPr lang="en-US" dirty="0"/>
              <a:t> del </a:t>
            </a:r>
            <a:r>
              <a:rPr lang="en-US" dirty="0" err="1"/>
              <a:t>codificador</a:t>
            </a:r>
            <a:r>
              <a:rPr lang="en-US" dirty="0"/>
              <a:t> (...)” que </a:t>
            </a:r>
            <a:r>
              <a:rPr lang="en-US" dirty="0" err="1"/>
              <a:t>será</a:t>
            </a:r>
            <a:r>
              <a:rPr lang="en-US" dirty="0"/>
              <a:t> </a:t>
            </a:r>
            <a:r>
              <a:rPr lang="en-US" dirty="0" err="1"/>
              <a:t>abordado</a:t>
            </a:r>
            <a:r>
              <a:rPr lang="en-US" dirty="0"/>
              <a:t> </a:t>
            </a:r>
            <a:r>
              <a:rPr lang="en-US" dirty="0" err="1"/>
              <a:t>metodológicamente</a:t>
            </a:r>
            <a:r>
              <a:rPr lang="en-US" dirty="0"/>
              <a:t> </a:t>
            </a:r>
            <a:r>
              <a:rPr lang="en-US" dirty="0" err="1"/>
              <a:t>mediante</a:t>
            </a:r>
            <a:r>
              <a:rPr lang="en-US" dirty="0"/>
              <a:t>:</a:t>
            </a:r>
          </a:p>
          <a:p>
            <a:r>
              <a:rPr lang="en-US" dirty="0"/>
              <a:t>La </a:t>
            </a:r>
            <a:r>
              <a:rPr lang="en-US" dirty="0" err="1"/>
              <a:t>identificación</a:t>
            </a:r>
            <a:r>
              <a:rPr lang="en-US" dirty="0"/>
              <a:t> de </a:t>
            </a:r>
            <a:r>
              <a:rPr lang="en-US" dirty="0" err="1"/>
              <a:t>componentes</a:t>
            </a:r>
            <a:r>
              <a:rPr lang="en-US" dirty="0"/>
              <a:t> del </a:t>
            </a:r>
            <a:r>
              <a:rPr lang="en-US" dirty="0" err="1"/>
              <a:t>decodificador</a:t>
            </a:r>
            <a:r>
              <a:rPr lang="en-US" dirty="0"/>
              <a:t> que “(...) </a:t>
            </a:r>
            <a:r>
              <a:rPr lang="en-US" dirty="0" err="1"/>
              <a:t>añaden</a:t>
            </a:r>
            <a:r>
              <a:rPr lang="en-US" dirty="0"/>
              <a:t> un mayor </a:t>
            </a:r>
            <a:r>
              <a:rPr lang="en-US" dirty="0" err="1"/>
              <a:t>nivel</a:t>
            </a:r>
            <a:endParaRPr lang="en-US" dirty="0"/>
          </a:p>
          <a:p>
            <a:r>
              <a:rPr lang="en-US" dirty="0"/>
              <a:t>de </a:t>
            </a:r>
            <a:r>
              <a:rPr lang="en-US" dirty="0" err="1"/>
              <a:t>complejidad</a:t>
            </a:r>
            <a:r>
              <a:rPr lang="en-US" dirty="0"/>
              <a:t> y </a:t>
            </a:r>
            <a:r>
              <a:rPr lang="en-US" dirty="0" err="1"/>
              <a:t>tiempo</a:t>
            </a:r>
            <a:r>
              <a:rPr lang="en-US" dirty="0"/>
              <a:t> de </a:t>
            </a:r>
            <a:r>
              <a:rPr lang="en-US" dirty="0" err="1"/>
              <a:t>procesamiento</a:t>
            </a:r>
            <a:r>
              <a:rPr lang="en-US" dirty="0"/>
              <a:t> (...)”, para </a:t>
            </a:r>
            <a:r>
              <a:rPr lang="en-US" dirty="0" err="1"/>
              <a:t>probar</a:t>
            </a:r>
            <a:r>
              <a:rPr lang="en-US" dirty="0"/>
              <a:t>, </a:t>
            </a:r>
            <a:r>
              <a:rPr lang="en-US" dirty="0" err="1"/>
              <a:t>en</a:t>
            </a:r>
            <a:r>
              <a:rPr lang="en-US" dirty="0"/>
              <a:t> </a:t>
            </a:r>
            <a:r>
              <a:rPr lang="en-US" dirty="0" err="1"/>
              <a:t>estos</a:t>
            </a:r>
            <a:r>
              <a:rPr lang="en-US" dirty="0"/>
              <a:t>, </a:t>
            </a:r>
            <a:r>
              <a:rPr lang="en-US" dirty="0" err="1"/>
              <a:t>diferentes</a:t>
            </a:r>
            <a:endParaRPr lang="en-US" dirty="0"/>
          </a:p>
          <a:p>
            <a:endParaRPr lang="en-US" dirty="0"/>
          </a:p>
          <a:p>
            <a:r>
              <a:rPr lang="en-US" dirty="0" err="1"/>
              <a:t>algoritmos</a:t>
            </a:r>
            <a:r>
              <a:rPr lang="en-US" dirty="0"/>
              <a:t> de </a:t>
            </a:r>
            <a:r>
              <a:rPr lang="en-US" dirty="0" err="1"/>
              <a:t>aprendizaje</a:t>
            </a:r>
            <a:r>
              <a:rPr lang="en-US" dirty="0"/>
              <a:t> de </a:t>
            </a:r>
            <a:r>
              <a:rPr lang="en-US" dirty="0" err="1"/>
              <a:t>máquinas</a:t>
            </a:r>
            <a:r>
              <a:rPr lang="en-US" dirty="0"/>
              <a:t> que “(...) </a:t>
            </a:r>
            <a:r>
              <a:rPr lang="en-US" dirty="0" err="1"/>
              <a:t>pueden</a:t>
            </a:r>
            <a:r>
              <a:rPr lang="en-US" dirty="0"/>
              <a:t> </a:t>
            </a:r>
            <a:r>
              <a:rPr lang="en-US" dirty="0" err="1"/>
              <a:t>enriquecer</a:t>
            </a:r>
            <a:r>
              <a:rPr lang="en-US" dirty="0"/>
              <a:t> el </a:t>
            </a:r>
            <a:r>
              <a:rPr lang="en-US" dirty="0" err="1"/>
              <a:t>desempeño</a:t>
            </a:r>
            <a:endParaRPr lang="en-US" dirty="0"/>
          </a:p>
          <a:p>
            <a:r>
              <a:rPr lang="en-US" dirty="0"/>
              <a:t>de AV1(...)”. Bajo </a:t>
            </a:r>
            <a:r>
              <a:rPr lang="en-US" dirty="0" err="1"/>
              <a:t>este</a:t>
            </a:r>
            <a:r>
              <a:rPr lang="en-US" dirty="0"/>
              <a:t> </a:t>
            </a:r>
            <a:r>
              <a:rPr lang="en-US" dirty="0" err="1"/>
              <a:t>enfoque</a:t>
            </a:r>
            <a:r>
              <a:rPr lang="en-US" dirty="0"/>
              <a:t> </a:t>
            </a:r>
            <a:r>
              <a:rPr lang="en-US" dirty="0" err="1"/>
              <a:t>exploratorio</a:t>
            </a:r>
            <a:r>
              <a:rPr lang="en-US" dirty="0"/>
              <a:t> y </a:t>
            </a:r>
            <a:r>
              <a:rPr lang="en-US" dirty="0" err="1"/>
              <a:t>considerando</a:t>
            </a:r>
            <a:r>
              <a:rPr lang="en-US" dirty="0"/>
              <a:t> que las </a:t>
            </a:r>
            <a:r>
              <a:rPr lang="en-US" dirty="0" err="1"/>
              <a:t>tesis</a:t>
            </a:r>
            <a:r>
              <a:rPr lang="en-US" dirty="0"/>
              <a:t> de</a:t>
            </a:r>
          </a:p>
          <a:p>
            <a:r>
              <a:rPr lang="en-US" dirty="0" err="1"/>
              <a:t>doctorado</a:t>
            </a:r>
            <a:r>
              <a:rPr lang="en-US" dirty="0"/>
              <a:t> </a:t>
            </a:r>
            <a:r>
              <a:rPr lang="en-US" dirty="0" err="1"/>
              <a:t>deben</a:t>
            </a:r>
            <a:r>
              <a:rPr lang="en-US" dirty="0"/>
              <a:t> </a:t>
            </a:r>
            <a:r>
              <a:rPr lang="en-US" dirty="0" err="1"/>
              <a:t>aportar</a:t>
            </a:r>
            <a:r>
              <a:rPr lang="en-US" dirty="0"/>
              <a:t> </a:t>
            </a:r>
            <a:r>
              <a:rPr lang="en-US" dirty="0" err="1"/>
              <a:t>conocimiento</a:t>
            </a:r>
            <a:r>
              <a:rPr lang="en-US" dirty="0"/>
              <a:t> a la </a:t>
            </a:r>
            <a:r>
              <a:rPr lang="en-US" dirty="0" err="1"/>
              <a:t>comunidad</a:t>
            </a:r>
            <a:r>
              <a:rPr lang="en-US" dirty="0"/>
              <a:t> </a:t>
            </a:r>
            <a:r>
              <a:rPr lang="en-US" dirty="0" err="1"/>
              <a:t>relacionada</a:t>
            </a:r>
            <a:r>
              <a:rPr lang="en-US" dirty="0"/>
              <a:t>, </a:t>
            </a:r>
            <a:r>
              <a:rPr lang="en-US" dirty="0" err="1"/>
              <a:t>sumado</a:t>
            </a:r>
            <a:r>
              <a:rPr lang="en-US" dirty="0"/>
              <a:t> al</a:t>
            </a:r>
          </a:p>
          <a:p>
            <a:r>
              <a:rPr lang="en-US" dirty="0" err="1"/>
              <a:t>hecho</a:t>
            </a:r>
            <a:r>
              <a:rPr lang="en-US" dirty="0"/>
              <a:t> que AV1 es un </a:t>
            </a:r>
            <a:r>
              <a:rPr lang="en-US" dirty="0" err="1"/>
              <a:t>codificador</a:t>
            </a:r>
            <a:r>
              <a:rPr lang="en-US" dirty="0"/>
              <a:t> de </a:t>
            </a:r>
            <a:r>
              <a:rPr lang="en-US" dirty="0" err="1"/>
              <a:t>código</a:t>
            </a:r>
            <a:r>
              <a:rPr lang="en-US" dirty="0"/>
              <a:t> </a:t>
            </a:r>
            <a:r>
              <a:rPr lang="en-US" dirty="0" err="1"/>
              <a:t>abierto</a:t>
            </a:r>
            <a:r>
              <a:rPr lang="en-US" dirty="0"/>
              <a:t> </a:t>
            </a:r>
            <a:r>
              <a:rPr lang="en-US" dirty="0" err="1"/>
              <a:t>desarrollado</a:t>
            </a:r>
            <a:r>
              <a:rPr lang="en-US" dirty="0"/>
              <a:t> por </a:t>
            </a:r>
            <a:r>
              <a:rPr lang="en-US" dirty="0" err="1"/>
              <a:t>AOMedia</a:t>
            </a:r>
            <a:endParaRPr lang="en-US" dirty="0"/>
          </a:p>
          <a:p>
            <a:r>
              <a:rPr lang="en-US" dirty="0"/>
              <a:t>group, y que </a:t>
            </a:r>
            <a:r>
              <a:rPr lang="en-US" dirty="0" err="1"/>
              <a:t>este</a:t>
            </a:r>
            <a:r>
              <a:rPr lang="en-US" dirty="0"/>
              <a:t> </a:t>
            </a:r>
            <a:r>
              <a:rPr lang="en-US" dirty="0" err="1"/>
              <a:t>grupo</a:t>
            </a:r>
            <a:r>
              <a:rPr lang="en-US" dirty="0"/>
              <a:t> </a:t>
            </a:r>
            <a:r>
              <a:rPr lang="en-US" dirty="0" err="1"/>
              <a:t>está</a:t>
            </a:r>
            <a:r>
              <a:rPr lang="en-US" dirty="0"/>
              <a:t> </a:t>
            </a:r>
            <a:r>
              <a:rPr lang="en-US" dirty="0" err="1"/>
              <a:t>compuesto</a:t>
            </a:r>
            <a:r>
              <a:rPr lang="en-US" dirty="0"/>
              <a:t> por </a:t>
            </a:r>
            <a:r>
              <a:rPr lang="en-US" dirty="0" err="1"/>
              <a:t>empresas</a:t>
            </a:r>
            <a:r>
              <a:rPr lang="en-US" dirty="0"/>
              <a:t> de </a:t>
            </a:r>
            <a:r>
              <a:rPr lang="en-US" dirty="0" err="1"/>
              <a:t>alta</a:t>
            </a:r>
            <a:r>
              <a:rPr lang="en-US" dirty="0"/>
              <a:t> </a:t>
            </a:r>
            <a:r>
              <a:rPr lang="en-US" dirty="0" err="1"/>
              <a:t>tecnología</a:t>
            </a:r>
            <a:r>
              <a:rPr lang="en-US" dirty="0"/>
              <a:t> </a:t>
            </a:r>
            <a:r>
              <a:rPr lang="en-US" dirty="0" err="1"/>
              <a:t>como</a:t>
            </a:r>
            <a:endParaRPr lang="en-US" dirty="0"/>
          </a:p>
          <a:p>
            <a:r>
              <a:rPr lang="en-US" dirty="0"/>
              <a:t>Google, Netflix, AMD, ARM, Intel, Nvidia, Microsoft, Mozilla y </a:t>
            </a:r>
            <a:r>
              <a:rPr lang="en-US" dirty="0" err="1"/>
              <a:t>otros</a:t>
            </a:r>
            <a:r>
              <a:rPr lang="en-US" dirty="0"/>
              <a:t> [4][6]. </a:t>
            </a:r>
            <a:r>
              <a:rPr lang="en-US" dirty="0" err="1"/>
              <a:t>En</a:t>
            </a:r>
            <a:r>
              <a:rPr lang="en-US" dirty="0"/>
              <a:t> </a:t>
            </a:r>
            <a:r>
              <a:rPr lang="en-US" dirty="0" err="1"/>
              <a:t>este</a:t>
            </a:r>
            <a:endParaRPr lang="en-US" dirty="0"/>
          </a:p>
          <a:p>
            <a:r>
              <a:rPr lang="en-US" dirty="0" err="1"/>
              <a:t>contexto</a:t>
            </a:r>
            <a:r>
              <a:rPr lang="en-US" dirty="0"/>
              <a:t>:</a:t>
            </a:r>
          </a:p>
          <a:p>
            <a:r>
              <a:rPr lang="en-US" dirty="0"/>
              <a:t>¿</a:t>
            </a:r>
            <a:r>
              <a:rPr lang="en-US" dirty="0" err="1"/>
              <a:t>Cómo</a:t>
            </a:r>
            <a:r>
              <a:rPr lang="en-US" dirty="0"/>
              <a:t> </a:t>
            </a:r>
            <a:r>
              <a:rPr lang="en-US" dirty="0" err="1"/>
              <a:t>garantizar</a:t>
            </a:r>
            <a:r>
              <a:rPr lang="en-US" dirty="0"/>
              <a:t> que se </a:t>
            </a:r>
            <a:r>
              <a:rPr lang="en-US" dirty="0" err="1"/>
              <a:t>encuentre</a:t>
            </a:r>
            <a:r>
              <a:rPr lang="en-US" dirty="0"/>
              <a:t> </a:t>
            </a:r>
            <a:r>
              <a:rPr lang="en-US" dirty="0" err="1"/>
              <a:t>en</a:t>
            </a:r>
            <a:r>
              <a:rPr lang="en-US" dirty="0"/>
              <a:t> </a:t>
            </a:r>
            <a:r>
              <a:rPr lang="en-US" dirty="0" err="1"/>
              <a:t>este</a:t>
            </a:r>
            <a:r>
              <a:rPr lang="en-US" dirty="0"/>
              <a:t> </a:t>
            </a:r>
            <a:r>
              <a:rPr lang="en-US" dirty="0" err="1"/>
              <a:t>proceso</a:t>
            </a:r>
            <a:r>
              <a:rPr lang="en-US" dirty="0"/>
              <a:t> de </a:t>
            </a:r>
            <a:r>
              <a:rPr lang="en-US" dirty="0" err="1"/>
              <a:t>búsqueda</a:t>
            </a:r>
            <a:r>
              <a:rPr lang="en-US" dirty="0"/>
              <a:t> una </a:t>
            </a:r>
            <a:r>
              <a:rPr lang="en-US" dirty="0" err="1"/>
              <a:t>solución</a:t>
            </a:r>
            <a:r>
              <a:rPr lang="en-US" dirty="0"/>
              <a:t> que</a:t>
            </a:r>
          </a:p>
          <a:p>
            <a:r>
              <a:rPr lang="en-US" dirty="0" err="1"/>
              <a:t>mejore</a:t>
            </a:r>
            <a:r>
              <a:rPr lang="en-US" dirty="0"/>
              <a:t> </a:t>
            </a:r>
            <a:r>
              <a:rPr lang="en-US" dirty="0" err="1"/>
              <a:t>alguna</a:t>
            </a:r>
            <a:r>
              <a:rPr lang="en-US" dirty="0"/>
              <a:t> </a:t>
            </a:r>
            <a:r>
              <a:rPr lang="en-US" dirty="0" err="1"/>
              <a:t>etapa</a:t>
            </a:r>
            <a:r>
              <a:rPr lang="en-US" dirty="0"/>
              <a:t> del </a:t>
            </a:r>
            <a:r>
              <a:rPr lang="en-US" dirty="0" err="1"/>
              <a:t>proceso</a:t>
            </a:r>
            <a:r>
              <a:rPr lang="en-US" dirty="0"/>
              <a:t> del AV1 </a:t>
            </a:r>
            <a:r>
              <a:rPr lang="en-US" dirty="0" err="1"/>
              <a:t>en</a:t>
            </a:r>
            <a:r>
              <a:rPr lang="en-US" dirty="0"/>
              <a:t> un </a:t>
            </a:r>
            <a:r>
              <a:rPr lang="en-US" dirty="0" err="1"/>
              <a:t>tiempo</a:t>
            </a:r>
            <a:r>
              <a:rPr lang="en-US" dirty="0"/>
              <a:t> </a:t>
            </a:r>
            <a:r>
              <a:rPr lang="en-US" dirty="0" err="1"/>
              <a:t>prudente</a:t>
            </a:r>
            <a:r>
              <a:rPr lang="en-US" dirty="0"/>
              <a:t> para el </a:t>
            </a:r>
            <a:r>
              <a:rPr lang="en-US" dirty="0" err="1"/>
              <a:t>proceso</a:t>
            </a:r>
            <a:endParaRPr lang="en-US" dirty="0"/>
          </a:p>
          <a:p>
            <a:r>
              <a:rPr lang="en-US" dirty="0" err="1"/>
              <a:t>académico</a:t>
            </a:r>
            <a:r>
              <a:rPr lang="en-US" dirty="0"/>
              <a:t>? ¿</a:t>
            </a:r>
            <a:r>
              <a:rPr lang="en-US" dirty="0" err="1"/>
              <a:t>Cómo</a:t>
            </a:r>
            <a:r>
              <a:rPr lang="en-US" dirty="0"/>
              <a:t> </a:t>
            </a:r>
            <a:r>
              <a:rPr lang="en-US" dirty="0" err="1"/>
              <a:t>abordar</a:t>
            </a:r>
            <a:r>
              <a:rPr lang="en-US" dirty="0"/>
              <a:t> el </a:t>
            </a:r>
            <a:r>
              <a:rPr lang="en-US" dirty="0" err="1"/>
              <a:t>hecho</a:t>
            </a:r>
            <a:r>
              <a:rPr lang="en-US" dirty="0"/>
              <a:t> que </a:t>
            </a:r>
            <a:r>
              <a:rPr lang="en-US" dirty="0" err="1"/>
              <a:t>esta</a:t>
            </a:r>
            <a:r>
              <a:rPr lang="en-US" dirty="0"/>
              <a:t> </a:t>
            </a:r>
            <a:r>
              <a:rPr lang="en-US" dirty="0" err="1"/>
              <a:t>solución</a:t>
            </a:r>
            <a:r>
              <a:rPr lang="en-US" dirty="0"/>
              <a:t> </a:t>
            </a:r>
            <a:r>
              <a:rPr lang="en-US" dirty="0" err="1"/>
              <a:t>pueda</a:t>
            </a:r>
            <a:r>
              <a:rPr lang="en-US" dirty="0"/>
              <a:t> ser </a:t>
            </a:r>
            <a:r>
              <a:rPr lang="en-US" dirty="0" err="1"/>
              <a:t>abordada</a:t>
            </a:r>
            <a:endParaRPr lang="en-US" dirty="0"/>
          </a:p>
          <a:p>
            <a:r>
              <a:rPr lang="en-US" dirty="0" err="1"/>
              <a:t>paralelamente</a:t>
            </a:r>
            <a:r>
              <a:rPr lang="en-US" dirty="0"/>
              <a:t> por la </a:t>
            </a:r>
            <a:r>
              <a:rPr lang="en-US" dirty="0" err="1"/>
              <a:t>comunidad</a:t>
            </a:r>
            <a:r>
              <a:rPr lang="en-US" dirty="0"/>
              <a:t> </a:t>
            </a:r>
            <a:r>
              <a:rPr lang="en-US" dirty="0" err="1"/>
              <a:t>descrita</a:t>
            </a:r>
            <a:r>
              <a:rPr lang="en-US" dirty="0"/>
              <a:t> </a:t>
            </a:r>
            <a:r>
              <a:rPr lang="en-US" dirty="0" err="1"/>
              <a:t>anteriormente</a:t>
            </a:r>
            <a:r>
              <a:rPr lang="en-US" dirty="0"/>
              <a:t>?</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10</a:t>
            </a:fld>
            <a:endParaRPr lang="es-ES"/>
          </a:p>
        </p:txBody>
      </p:sp>
    </p:spTree>
    <p:extLst>
      <p:ext uri="{BB962C8B-B14F-4D97-AF65-F5344CB8AC3E}">
        <p14:creationId xmlns:p14="http://schemas.microsoft.com/office/powerpoint/2010/main" val="407335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Pregunta2: </a:t>
            </a:r>
            <a:r>
              <a:rPr lang="en-US" dirty="0" err="1"/>
              <a:t>En</a:t>
            </a:r>
            <a:r>
              <a:rPr lang="en-US" dirty="0"/>
              <a:t> la </a:t>
            </a:r>
            <a:r>
              <a:rPr lang="en-US" dirty="0" err="1"/>
              <a:t>literatura</a:t>
            </a:r>
            <a:r>
              <a:rPr lang="en-US" dirty="0"/>
              <a:t> es </a:t>
            </a:r>
            <a:r>
              <a:rPr lang="en-US" dirty="0" err="1"/>
              <a:t>fácilmente</a:t>
            </a:r>
            <a:r>
              <a:rPr lang="en-US" dirty="0"/>
              <a:t> </a:t>
            </a:r>
            <a:r>
              <a:rPr lang="en-US" dirty="0" err="1"/>
              <a:t>identificable</a:t>
            </a:r>
            <a:r>
              <a:rPr lang="en-US" dirty="0"/>
              <a:t> que una de las </a:t>
            </a:r>
            <a:r>
              <a:rPr lang="en-US" dirty="0" err="1"/>
              <a:t>mayores</a:t>
            </a:r>
            <a:endParaRPr lang="en-US" dirty="0"/>
          </a:p>
          <a:p>
            <a:r>
              <a:rPr lang="en-US" dirty="0" err="1"/>
              <a:t>debilidades</a:t>
            </a:r>
            <a:r>
              <a:rPr lang="en-US" dirty="0"/>
              <a:t> de AV1 </a:t>
            </a:r>
            <a:r>
              <a:rPr lang="en-US" dirty="0" err="1"/>
              <a:t>frente</a:t>
            </a:r>
            <a:r>
              <a:rPr lang="en-US" dirty="0"/>
              <a:t> a </a:t>
            </a:r>
            <a:r>
              <a:rPr lang="en-US" dirty="0" err="1"/>
              <a:t>otros</a:t>
            </a:r>
            <a:r>
              <a:rPr lang="en-US" dirty="0"/>
              <a:t> </a:t>
            </a:r>
            <a:r>
              <a:rPr lang="en-US" dirty="0" err="1"/>
              <a:t>codificadores</a:t>
            </a:r>
            <a:r>
              <a:rPr lang="en-US" dirty="0"/>
              <a:t> </a:t>
            </a:r>
            <a:r>
              <a:rPr lang="en-US" dirty="0" err="1"/>
              <a:t>como</a:t>
            </a:r>
            <a:r>
              <a:rPr lang="en-US" dirty="0"/>
              <a:t> H264, H265 o </a:t>
            </a:r>
            <a:r>
              <a:rPr lang="en-US" dirty="0" err="1"/>
              <a:t>incluso</a:t>
            </a:r>
            <a:r>
              <a:rPr lang="en-US" dirty="0"/>
              <a:t> </a:t>
            </a:r>
            <a:r>
              <a:rPr lang="en-US" dirty="0" err="1"/>
              <a:t>frente</a:t>
            </a:r>
            <a:endParaRPr lang="en-US" dirty="0"/>
          </a:p>
          <a:p>
            <a:r>
              <a:rPr lang="en-US" dirty="0"/>
              <a:t>a H266/VVC que </a:t>
            </a:r>
            <a:r>
              <a:rPr lang="en-US" dirty="0" err="1"/>
              <a:t>ofrece</a:t>
            </a:r>
            <a:r>
              <a:rPr lang="en-US" dirty="0"/>
              <a:t> </a:t>
            </a:r>
            <a:r>
              <a:rPr lang="en-US" dirty="0" err="1"/>
              <a:t>mejor</a:t>
            </a:r>
            <a:r>
              <a:rPr lang="en-US" dirty="0"/>
              <a:t> </a:t>
            </a:r>
            <a:r>
              <a:rPr lang="en-US" dirty="0" err="1"/>
              <a:t>tasa</a:t>
            </a:r>
            <a:r>
              <a:rPr lang="en-US" dirty="0"/>
              <a:t> de </a:t>
            </a:r>
            <a:r>
              <a:rPr lang="en-US" dirty="0" err="1"/>
              <a:t>compresión</a:t>
            </a:r>
            <a:r>
              <a:rPr lang="en-US" dirty="0"/>
              <a:t>, es el </a:t>
            </a:r>
            <a:r>
              <a:rPr lang="en-US" dirty="0" err="1"/>
              <a:t>costo</a:t>
            </a:r>
            <a:r>
              <a:rPr lang="en-US" dirty="0"/>
              <a:t> </a:t>
            </a:r>
            <a:r>
              <a:rPr lang="en-US" dirty="0" err="1"/>
              <a:t>medido</a:t>
            </a:r>
            <a:r>
              <a:rPr lang="en-US" dirty="0"/>
              <a:t> </a:t>
            </a:r>
            <a:r>
              <a:rPr lang="en-US" dirty="0" err="1"/>
              <a:t>en</a:t>
            </a:r>
            <a:r>
              <a:rPr lang="en-US" dirty="0"/>
              <a:t> </a:t>
            </a:r>
            <a:r>
              <a:rPr lang="en-US" dirty="0" err="1"/>
              <a:t>tiempo</a:t>
            </a:r>
            <a:endParaRPr lang="en-US" dirty="0"/>
          </a:p>
          <a:p>
            <a:r>
              <a:rPr lang="en-US" dirty="0"/>
              <a:t>de </a:t>
            </a:r>
            <a:r>
              <a:rPr lang="en-US" dirty="0" err="1"/>
              <a:t>codificación</a:t>
            </a:r>
            <a:r>
              <a:rPr lang="en-US" dirty="0"/>
              <a:t> que </a:t>
            </a:r>
            <a:r>
              <a:rPr lang="en-US" dirty="0" err="1"/>
              <a:t>su</a:t>
            </a:r>
            <a:r>
              <a:rPr lang="en-US" dirty="0"/>
              <a:t> </a:t>
            </a:r>
            <a:r>
              <a:rPr lang="en-US" dirty="0" err="1"/>
              <a:t>ejecución</a:t>
            </a:r>
            <a:r>
              <a:rPr lang="en-US" dirty="0"/>
              <a:t> </a:t>
            </a:r>
            <a:r>
              <a:rPr lang="en-US" dirty="0" err="1"/>
              <a:t>supone</a:t>
            </a:r>
            <a:r>
              <a:rPr lang="en-US" dirty="0"/>
              <a:t>. </a:t>
            </a:r>
            <a:r>
              <a:rPr lang="en-US" dirty="0" err="1"/>
              <a:t>En</a:t>
            </a:r>
            <a:r>
              <a:rPr lang="en-US" dirty="0"/>
              <a:t> </a:t>
            </a:r>
            <a:r>
              <a:rPr lang="en-US" dirty="0" err="1"/>
              <a:t>contraste</a:t>
            </a:r>
            <a:r>
              <a:rPr lang="en-US" dirty="0"/>
              <a:t>, una de los </a:t>
            </a:r>
            <a:r>
              <a:rPr lang="en-US" dirty="0" err="1"/>
              <a:t>aspectos</a:t>
            </a:r>
            <a:r>
              <a:rPr lang="en-US" dirty="0"/>
              <a:t> que</a:t>
            </a:r>
          </a:p>
          <a:p>
            <a:r>
              <a:rPr lang="en-US" dirty="0" err="1"/>
              <a:t>constituyen</a:t>
            </a:r>
            <a:r>
              <a:rPr lang="en-US" dirty="0"/>
              <a:t> una de sus </a:t>
            </a:r>
            <a:r>
              <a:rPr lang="en-US" dirty="0" err="1"/>
              <a:t>mayores</a:t>
            </a:r>
            <a:r>
              <a:rPr lang="en-US" dirty="0"/>
              <a:t> </a:t>
            </a:r>
            <a:r>
              <a:rPr lang="en-US" dirty="0" err="1"/>
              <a:t>fortalezas</a:t>
            </a:r>
            <a:r>
              <a:rPr lang="en-US" dirty="0"/>
              <a:t> es un modo de super-</a:t>
            </a:r>
            <a:r>
              <a:rPr lang="en-US" dirty="0" err="1"/>
              <a:t>resolución</a:t>
            </a:r>
            <a:r>
              <a:rPr lang="en-US" dirty="0"/>
              <a:t> de</a:t>
            </a:r>
          </a:p>
          <a:p>
            <a:r>
              <a:rPr lang="en-US" dirty="0" err="1"/>
              <a:t>cuadro</a:t>
            </a:r>
            <a:r>
              <a:rPr lang="en-US" dirty="0"/>
              <a:t> </a:t>
            </a:r>
            <a:r>
              <a:rPr lang="en-US" dirty="0" err="1"/>
              <a:t>en</a:t>
            </a:r>
            <a:r>
              <a:rPr lang="en-US" dirty="0"/>
              <a:t> </a:t>
            </a:r>
            <a:r>
              <a:rPr lang="en-US" dirty="0" err="1"/>
              <a:t>bucle</a:t>
            </a:r>
            <a:r>
              <a:rPr lang="en-US" dirty="0"/>
              <a:t> (in-loop frame super-resolution) [7], </a:t>
            </a:r>
            <a:r>
              <a:rPr lang="en-US" dirty="0" err="1"/>
              <a:t>en</a:t>
            </a:r>
            <a:r>
              <a:rPr lang="en-US" dirty="0"/>
              <a:t> </a:t>
            </a:r>
            <a:r>
              <a:rPr lang="en-US" dirty="0" err="1"/>
              <a:t>este</a:t>
            </a:r>
            <a:r>
              <a:rPr lang="en-US" dirty="0"/>
              <a:t> </a:t>
            </a:r>
            <a:r>
              <a:rPr lang="en-US" dirty="0" err="1"/>
              <a:t>sentido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11</a:t>
            </a:fld>
            <a:endParaRPr lang="es-ES"/>
          </a:p>
        </p:txBody>
      </p:sp>
    </p:spTree>
    <p:extLst>
      <p:ext uri="{BB962C8B-B14F-4D97-AF65-F5344CB8AC3E}">
        <p14:creationId xmlns:p14="http://schemas.microsoft.com/office/powerpoint/2010/main" val="69205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5454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4791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7497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75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51744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4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846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7632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453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3396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062658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2BBBB-2687-4511-8DDE-91500DE34C44}" type="slidenum">
              <a:rPr lang="es-ES" smtClean="0"/>
              <a:t>‹#›</a:t>
            </a:fld>
            <a:endParaRPr lang="es-ES"/>
          </a:p>
        </p:txBody>
      </p:sp>
    </p:spTree>
    <p:extLst>
      <p:ext uri="{BB962C8B-B14F-4D97-AF65-F5344CB8AC3E}">
        <p14:creationId xmlns:p14="http://schemas.microsoft.com/office/powerpoint/2010/main" val="748810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978-3-319-47274-4_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CVPR42600.2020.0085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wbranch@unal.edu.co" TargetMode="External"/><Relationship Id="rId2" Type="http://schemas.openxmlformats.org/officeDocument/2006/relationships/hyperlink" Target="mailto:jfrestrepoa@unal.edu.c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pspeedindex.netflix.net/glob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a:lnSpc>
                <a:spcPts val="1430"/>
              </a:lnSpc>
            </a:pPr>
            <a:fld id="{81D60167-4931-47E6-BA6A-407CBD079E47}" type="slidenum">
              <a:rPr lang="es-MX" spc="-5" smtClean="0"/>
              <a:t>1</a:t>
            </a:fld>
            <a:endParaRPr lang="es-MX" spc="-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984885"/>
          </a:xfrm>
        </p:spPr>
        <p:txBody>
          <a:bodyPr/>
          <a:lstStyle/>
          <a:p>
            <a:pPr algn="just"/>
            <a:r>
              <a:rPr lang="en-CO" sz="1600" b="1" dirty="0">
                <a:solidFill>
                  <a:schemeClr val="bg1"/>
                </a:solidFill>
                <a:highlight>
                  <a:srgbClr val="000080"/>
                </a:highlight>
              </a:rPr>
              <a:t>Q1 (Prof. Sanchéz) </a:t>
            </a:r>
            <a:r>
              <a:rPr lang="en-CO" sz="1600" b="1" dirty="0"/>
              <a:t>: </a:t>
            </a:r>
            <a:r>
              <a:rPr lang="en-US" sz="1600" i="1" dirty="0"/>
              <a:t>¿</a:t>
            </a:r>
            <a:r>
              <a:rPr lang="en-US" sz="1600" i="1" dirty="0" err="1"/>
              <a:t>Cómo</a:t>
            </a:r>
            <a:r>
              <a:rPr lang="en-US" sz="1600" i="1" dirty="0"/>
              <a:t> </a:t>
            </a:r>
            <a:r>
              <a:rPr lang="en-US" sz="1600" i="1" dirty="0" err="1"/>
              <a:t>garantizar</a:t>
            </a:r>
            <a:r>
              <a:rPr lang="en-US" sz="1600" i="1" dirty="0"/>
              <a:t> que se </a:t>
            </a:r>
            <a:r>
              <a:rPr lang="en-US" sz="1600" i="1" dirty="0" err="1"/>
              <a:t>encuentre</a:t>
            </a:r>
            <a:r>
              <a:rPr lang="en-US" sz="1600" i="1" dirty="0"/>
              <a:t> </a:t>
            </a:r>
            <a:r>
              <a:rPr lang="en-US" sz="1600" i="1" dirty="0" err="1"/>
              <a:t>en</a:t>
            </a:r>
            <a:r>
              <a:rPr lang="en-US" sz="1600" i="1" dirty="0"/>
              <a:t> </a:t>
            </a:r>
            <a:r>
              <a:rPr lang="en-US" sz="1600" i="1" dirty="0" err="1"/>
              <a:t>este</a:t>
            </a:r>
            <a:r>
              <a:rPr lang="en-US" sz="1600" i="1" dirty="0"/>
              <a:t> </a:t>
            </a:r>
            <a:r>
              <a:rPr lang="en-US" sz="1600" i="1" dirty="0" err="1"/>
              <a:t>proceso</a:t>
            </a:r>
            <a:r>
              <a:rPr lang="en-US" sz="1600" i="1" dirty="0"/>
              <a:t> de </a:t>
            </a:r>
            <a:r>
              <a:rPr lang="en-US" sz="1600" i="1" dirty="0" err="1"/>
              <a:t>búsqueda</a:t>
            </a:r>
            <a:r>
              <a:rPr lang="en-US" sz="1600" i="1" dirty="0"/>
              <a:t> una </a:t>
            </a:r>
            <a:r>
              <a:rPr lang="en-US" sz="1600" i="1" dirty="0" err="1"/>
              <a:t>solución</a:t>
            </a:r>
            <a:r>
              <a:rPr lang="en-US" sz="1600" i="1" dirty="0"/>
              <a:t> que </a:t>
            </a:r>
            <a:r>
              <a:rPr lang="en-US" sz="1600" i="1" dirty="0" err="1"/>
              <a:t>mejore</a:t>
            </a:r>
            <a:r>
              <a:rPr lang="en-US" sz="1600" i="1" dirty="0"/>
              <a:t> </a:t>
            </a:r>
            <a:r>
              <a:rPr lang="en-US" sz="1600" i="1" dirty="0" err="1"/>
              <a:t>alguna</a:t>
            </a:r>
            <a:r>
              <a:rPr lang="en-US" sz="1600" i="1" dirty="0"/>
              <a:t> </a:t>
            </a:r>
            <a:r>
              <a:rPr lang="en-US" sz="1600" i="1" dirty="0" err="1"/>
              <a:t>etapa</a:t>
            </a:r>
            <a:r>
              <a:rPr lang="en-US" sz="1600" i="1" dirty="0"/>
              <a:t> del </a:t>
            </a:r>
            <a:r>
              <a:rPr lang="en-US" sz="1600" i="1" dirty="0" err="1"/>
              <a:t>proceso</a:t>
            </a:r>
            <a:r>
              <a:rPr lang="en-US" sz="1600" i="1" dirty="0"/>
              <a:t> del AV1 </a:t>
            </a:r>
            <a:r>
              <a:rPr lang="en-US" sz="1600" i="1" dirty="0" err="1"/>
              <a:t>en</a:t>
            </a:r>
            <a:r>
              <a:rPr lang="en-US" sz="1600" i="1" dirty="0"/>
              <a:t> un </a:t>
            </a:r>
            <a:r>
              <a:rPr lang="en-US" sz="1600" i="1" dirty="0" err="1"/>
              <a:t>tiempo</a:t>
            </a:r>
            <a:r>
              <a:rPr lang="en-US" sz="1600" i="1" dirty="0"/>
              <a:t> </a:t>
            </a:r>
            <a:r>
              <a:rPr lang="en-US" sz="1600" i="1" dirty="0" err="1"/>
              <a:t>prudente</a:t>
            </a:r>
            <a:r>
              <a:rPr lang="en-US" sz="1600" i="1" dirty="0"/>
              <a:t> para el </a:t>
            </a:r>
            <a:r>
              <a:rPr lang="en-US" sz="1600" i="1" dirty="0" err="1"/>
              <a:t>proceso</a:t>
            </a:r>
            <a:r>
              <a:rPr lang="en-US" sz="1600" i="1" dirty="0"/>
              <a:t> </a:t>
            </a:r>
            <a:r>
              <a:rPr lang="en-US" sz="1600" i="1" dirty="0" err="1"/>
              <a:t>académico</a:t>
            </a:r>
            <a:r>
              <a:rPr lang="en-US" sz="1600" i="1" dirty="0"/>
              <a:t>? ¿</a:t>
            </a:r>
            <a:r>
              <a:rPr lang="en-US" sz="1600" i="1" dirty="0" err="1"/>
              <a:t>Cómo</a:t>
            </a:r>
            <a:r>
              <a:rPr lang="en-US" sz="1600" i="1" dirty="0"/>
              <a:t> </a:t>
            </a:r>
            <a:r>
              <a:rPr lang="en-US" sz="1600" i="1" dirty="0" err="1"/>
              <a:t>abordar</a:t>
            </a:r>
            <a:r>
              <a:rPr lang="en-US" sz="1600" i="1" dirty="0"/>
              <a:t> el </a:t>
            </a:r>
            <a:r>
              <a:rPr lang="en-US" sz="1600" i="1" dirty="0" err="1"/>
              <a:t>hecho</a:t>
            </a:r>
            <a:r>
              <a:rPr lang="en-US" sz="1600" i="1" dirty="0"/>
              <a:t> que </a:t>
            </a:r>
            <a:r>
              <a:rPr lang="en-US" sz="1600" i="1" dirty="0" err="1"/>
              <a:t>esta</a:t>
            </a:r>
            <a:r>
              <a:rPr lang="en-US" sz="1600" i="1" dirty="0"/>
              <a:t> </a:t>
            </a:r>
            <a:r>
              <a:rPr lang="en-US" sz="1600" i="1" dirty="0" err="1"/>
              <a:t>solución</a:t>
            </a:r>
            <a:r>
              <a:rPr lang="en-US" sz="1600" i="1" dirty="0"/>
              <a:t> </a:t>
            </a:r>
            <a:r>
              <a:rPr lang="en-US" sz="1600" i="1" dirty="0" err="1"/>
              <a:t>pueda</a:t>
            </a:r>
            <a:r>
              <a:rPr lang="en-US" sz="1600" i="1" dirty="0"/>
              <a:t> ser </a:t>
            </a:r>
            <a:r>
              <a:rPr lang="en-US" sz="1600" i="1" dirty="0" err="1"/>
              <a:t>abordada</a:t>
            </a:r>
            <a:r>
              <a:rPr lang="en-US" sz="1600" i="1" dirty="0"/>
              <a:t> </a:t>
            </a:r>
            <a:r>
              <a:rPr lang="en-US" sz="1600" i="1" dirty="0" err="1"/>
              <a:t>paralelamente</a:t>
            </a:r>
            <a:r>
              <a:rPr lang="en-US" sz="1600" i="1" dirty="0"/>
              <a:t> por la </a:t>
            </a:r>
            <a:r>
              <a:rPr lang="en-US" sz="1600" i="1" dirty="0" err="1"/>
              <a:t>comunidad</a:t>
            </a:r>
            <a:r>
              <a:rPr lang="en-US" sz="1600" i="1" dirty="0"/>
              <a:t> </a:t>
            </a:r>
            <a:r>
              <a:rPr lang="en-US" sz="1600" i="1" dirty="0" err="1"/>
              <a:t>descrita</a:t>
            </a:r>
            <a:r>
              <a:rPr lang="en-US" sz="1600" i="1" dirty="0"/>
              <a:t> </a:t>
            </a:r>
            <a:r>
              <a:rPr lang="en-US" sz="1600" i="1" dirty="0" err="1"/>
              <a:t>anteriormente</a:t>
            </a:r>
            <a:r>
              <a:rPr lang="en-US" sz="1600" i="1" dirty="0"/>
              <a:t>(Google, Netflix, AMD, ARM, Intel, Nvidia, Microsoft, Mozilla y </a:t>
            </a:r>
            <a:r>
              <a:rPr lang="en-US" sz="1600" i="1" dirty="0" err="1"/>
              <a:t>otros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10</a:t>
            </a:fld>
            <a:endParaRPr lang="en-CO" spc="-5" dirty="0"/>
          </a:p>
        </p:txBody>
      </p:sp>
      <p:pic>
        <p:nvPicPr>
          <p:cNvPr id="10" name="Picture 9">
            <a:extLst>
              <a:ext uri="{FF2B5EF4-FFF2-40B4-BE49-F238E27FC236}">
                <a16:creationId xmlns:a16="http://schemas.microsoft.com/office/drawing/2014/main" id="{8CFCBB88-9759-A141-9EAA-82B4C269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802215"/>
            <a:ext cx="6629400" cy="1233863"/>
          </a:xfrm>
          <a:prstGeom prst="rect">
            <a:avLst/>
          </a:prstGeom>
        </p:spPr>
      </p:pic>
      <p:graphicFrame>
        <p:nvGraphicFramePr>
          <p:cNvPr id="11" name="Chart 10">
            <a:extLst>
              <a:ext uri="{FF2B5EF4-FFF2-40B4-BE49-F238E27FC236}">
                <a16:creationId xmlns:a16="http://schemas.microsoft.com/office/drawing/2014/main" id="{0550A12F-39BC-834C-B897-F593FE758F06}"/>
              </a:ext>
            </a:extLst>
          </p:cNvPr>
          <p:cNvGraphicFramePr>
            <a:graphicFrameLocks/>
          </p:cNvGraphicFramePr>
          <p:nvPr>
            <p:extLst>
              <p:ext uri="{D42A27DB-BD31-4B8C-83A1-F6EECF244321}">
                <p14:modId xmlns:p14="http://schemas.microsoft.com/office/powerpoint/2010/main" val="2592638202"/>
              </p:ext>
            </p:extLst>
          </p:nvPr>
        </p:nvGraphicFramePr>
        <p:xfrm>
          <a:off x="6830060" y="1977006"/>
          <a:ext cx="5181600" cy="257325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D2E3BE51-2FC5-DD4C-BD73-8F51B82B8155}"/>
              </a:ext>
            </a:extLst>
          </p:cNvPr>
          <p:cNvSpPr/>
          <p:nvPr/>
        </p:nvSpPr>
        <p:spPr>
          <a:xfrm>
            <a:off x="6934200" y="1581933"/>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5. </a:t>
            </a:r>
            <a:r>
              <a:rPr lang="en-US" sz="1400" dirty="0">
                <a:solidFill>
                  <a:prstClr val="black"/>
                </a:solidFill>
                <a:latin typeface="Ancizar Sans Black"/>
              </a:rPr>
              <a:t> Academic articles from 2018 to 2020 per topic</a:t>
            </a:r>
            <a:endParaRPr lang="en-CO" sz="1400" dirty="0">
              <a:solidFill>
                <a:prstClr val="black"/>
              </a:solidFill>
              <a:latin typeface="Ancizar Sans Black"/>
            </a:endParaRPr>
          </a:p>
        </p:txBody>
      </p:sp>
      <p:sp>
        <p:nvSpPr>
          <p:cNvPr id="14" name="TextBox 13">
            <a:extLst>
              <a:ext uri="{FF2B5EF4-FFF2-40B4-BE49-F238E27FC236}">
                <a16:creationId xmlns:a16="http://schemas.microsoft.com/office/drawing/2014/main" id="{FECBFE4D-85A3-5F41-A6B8-1F563B026983}"/>
              </a:ext>
            </a:extLst>
          </p:cNvPr>
          <p:cNvSpPr txBox="1"/>
          <p:nvPr/>
        </p:nvSpPr>
        <p:spPr>
          <a:xfrm>
            <a:off x="762000" y="1601819"/>
            <a:ext cx="4253808" cy="738664"/>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Both AOM (V</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138556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6" y="381000"/>
            <a:ext cx="10591673" cy="738664"/>
          </a:xfrm>
        </p:spPr>
        <p:txBody>
          <a:bodyPr/>
          <a:lstStyle/>
          <a:p>
            <a:pPr algn="l"/>
            <a:r>
              <a:rPr lang="en-CO" sz="1600" b="1" dirty="0">
                <a:solidFill>
                  <a:schemeClr val="bg1"/>
                </a:solidFill>
                <a:highlight>
                  <a:srgbClr val="000080"/>
                </a:highlight>
              </a:rPr>
              <a:t>Q2 (Prof. Sanchéz) </a:t>
            </a:r>
            <a:r>
              <a:rPr lang="en-CO" sz="1600" b="1" dirty="0"/>
              <a:t>: </a:t>
            </a:r>
            <a:r>
              <a:rPr lang="en-US" sz="1600" i="1" dirty="0"/>
              <a:t>¿</a:t>
            </a:r>
            <a:r>
              <a:rPr lang="en-US" sz="1600" i="1" dirty="0" err="1"/>
              <a:t>Cómo</a:t>
            </a:r>
            <a:r>
              <a:rPr lang="en-US" sz="1600" i="1" dirty="0"/>
              <a:t> </a:t>
            </a:r>
            <a:r>
              <a:rPr lang="en-US" sz="1600" i="1" dirty="0" err="1"/>
              <a:t>mitigar</a:t>
            </a:r>
            <a:r>
              <a:rPr lang="en-US" sz="1600" i="1" dirty="0"/>
              <a:t> el </a:t>
            </a:r>
            <a:r>
              <a:rPr lang="en-US" sz="1600" i="1" dirty="0" err="1"/>
              <a:t>costo</a:t>
            </a:r>
            <a:r>
              <a:rPr lang="en-US" sz="1600" i="1" dirty="0"/>
              <a:t> </a:t>
            </a:r>
            <a:r>
              <a:rPr lang="en-US" sz="1600" i="1" dirty="0" err="1"/>
              <a:t>computacional</a:t>
            </a:r>
            <a:r>
              <a:rPr lang="en-US" sz="1600" i="1" dirty="0"/>
              <a:t> que la </a:t>
            </a:r>
            <a:r>
              <a:rPr lang="en-US" sz="1600" i="1" dirty="0" err="1"/>
              <a:t>incorporación</a:t>
            </a:r>
            <a:r>
              <a:rPr lang="en-US" sz="1600" i="1" dirty="0"/>
              <a:t> de </a:t>
            </a:r>
            <a:r>
              <a:rPr lang="en-US" sz="1600" i="1" dirty="0" err="1"/>
              <a:t>métodos</a:t>
            </a:r>
            <a:r>
              <a:rPr lang="en-US" sz="1600" i="1" dirty="0"/>
              <a:t> </a:t>
            </a:r>
            <a:r>
              <a:rPr lang="en-US" sz="1600" i="1" dirty="0" err="1"/>
              <a:t>modernos</a:t>
            </a:r>
            <a:r>
              <a:rPr lang="en-US" sz="1600" i="1" dirty="0"/>
              <a:t> </a:t>
            </a:r>
            <a:r>
              <a:rPr lang="en-US" sz="1600" i="1" dirty="0" err="1"/>
              <a:t>basados</a:t>
            </a:r>
            <a:r>
              <a:rPr lang="en-US" sz="1600" i="1" dirty="0"/>
              <a:t> </a:t>
            </a:r>
            <a:r>
              <a:rPr lang="en-US" sz="1600" i="1" dirty="0" err="1"/>
              <a:t>en</a:t>
            </a:r>
            <a:r>
              <a:rPr lang="en-US" sz="1600" i="1" dirty="0"/>
              <a:t> </a:t>
            </a:r>
            <a:r>
              <a:rPr lang="en-US" sz="1600" i="1" dirty="0" err="1"/>
              <a:t>aprendizaje</a:t>
            </a:r>
            <a:r>
              <a:rPr lang="en-US" sz="1600" i="1" dirty="0"/>
              <a:t> de </a:t>
            </a:r>
            <a:r>
              <a:rPr lang="en-US" sz="1600" i="1" dirty="0" err="1"/>
              <a:t>máquinas</a:t>
            </a:r>
            <a:r>
              <a:rPr lang="en-US" sz="1600" i="1" dirty="0"/>
              <a:t> </a:t>
            </a:r>
            <a:r>
              <a:rPr lang="en-US" sz="1600" i="1" dirty="0" err="1"/>
              <a:t>supone</a:t>
            </a:r>
            <a:r>
              <a:rPr lang="en-US" sz="1600" i="1" dirty="0"/>
              <a:t>? ¿</a:t>
            </a:r>
            <a:r>
              <a:rPr lang="en-US" sz="1600" i="1" dirty="0" err="1"/>
              <a:t>Limitar</a:t>
            </a:r>
            <a:r>
              <a:rPr lang="en-US" sz="1600" i="1" dirty="0"/>
              <a:t> la </a:t>
            </a:r>
            <a:r>
              <a:rPr lang="en-US" sz="1600" i="1" dirty="0" err="1"/>
              <a:t>aplicación</a:t>
            </a:r>
            <a:r>
              <a:rPr lang="en-US" sz="1600" i="1" dirty="0"/>
              <a:t> a </a:t>
            </a:r>
            <a:r>
              <a:rPr lang="en-US" sz="1600" i="1" dirty="0" err="1"/>
              <a:t>contextos</a:t>
            </a:r>
            <a:r>
              <a:rPr lang="en-US" sz="1600" i="1" dirty="0"/>
              <a:t> con ancho de </a:t>
            </a:r>
            <a:r>
              <a:rPr lang="en-US" sz="1600" i="1" dirty="0" err="1"/>
              <a:t>banda</a:t>
            </a:r>
            <a:r>
              <a:rPr lang="en-US" sz="1600" i="1" dirty="0"/>
              <a:t> </a:t>
            </a:r>
            <a:r>
              <a:rPr lang="en-US" sz="1600" i="1" dirty="0" err="1"/>
              <a:t>limitado</a:t>
            </a:r>
            <a:r>
              <a:rPr lang="en-US" sz="1600" i="1" dirty="0"/>
              <a:t>, </a:t>
            </a:r>
            <a:r>
              <a:rPr lang="en-US" sz="1600" i="1" dirty="0" err="1"/>
              <a:t>generalmente</a:t>
            </a:r>
            <a:r>
              <a:rPr lang="en-US" sz="1600" i="1" dirty="0"/>
              <a:t> </a:t>
            </a:r>
            <a:r>
              <a:rPr lang="en-US" sz="1600" i="1" dirty="0" err="1"/>
              <a:t>caracterizados</a:t>
            </a:r>
            <a:r>
              <a:rPr lang="en-US" sz="1600" i="1" dirty="0"/>
              <a:t> </a:t>
            </a:r>
            <a:r>
              <a:rPr lang="en-US" sz="1600" i="1" dirty="0" err="1"/>
              <a:t>también</a:t>
            </a:r>
            <a:r>
              <a:rPr lang="en-US" sz="1600" i="1" dirty="0"/>
              <a:t> por hardware con </a:t>
            </a:r>
            <a:r>
              <a:rPr lang="en-US" sz="1600" i="1" dirty="0" err="1"/>
              <a:t>capacidad</a:t>
            </a:r>
            <a:r>
              <a:rPr lang="en-US" sz="1600" i="1" dirty="0"/>
              <a:t> </a:t>
            </a:r>
            <a:r>
              <a:rPr lang="en-US" sz="1600" i="1" dirty="0" err="1"/>
              <a:t>limitada</a:t>
            </a:r>
            <a:r>
              <a:rPr lang="en-US" sz="1600" i="1" dirty="0"/>
              <a:t>, no es </a:t>
            </a:r>
            <a:r>
              <a:rPr lang="en-US" sz="1600" i="1" dirty="0" err="1"/>
              <a:t>aumentar</a:t>
            </a:r>
            <a:r>
              <a:rPr lang="en-US" sz="1600" i="1" dirty="0"/>
              <a:t> </a:t>
            </a:r>
            <a:r>
              <a:rPr lang="en-US" sz="1600" i="1" dirty="0" err="1"/>
              <a:t>su</a:t>
            </a:r>
            <a:r>
              <a:rPr lang="en-US" sz="1600" i="1" dirty="0"/>
              <a:t> </a:t>
            </a:r>
            <a:r>
              <a:rPr lang="en-US" sz="1600" i="1" dirty="0" err="1"/>
              <a:t>debilidad</a:t>
            </a:r>
            <a:r>
              <a:rPr lang="en-US" sz="1600" i="1" dirty="0"/>
              <a:t> y </a:t>
            </a:r>
            <a:r>
              <a:rPr lang="en-US" sz="1600" i="1" dirty="0" err="1"/>
              <a:t>eliminar</a:t>
            </a:r>
            <a:r>
              <a:rPr lang="en-US" sz="1600" i="1" dirty="0"/>
              <a:t> una de sus </a:t>
            </a:r>
            <a:r>
              <a:rPr lang="en-US" sz="1600" i="1" dirty="0" err="1"/>
              <a:t>fortalezas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11</a:t>
            </a:fld>
            <a:endParaRPr lang="en-CO" spc="-5" dirty="0"/>
          </a:p>
        </p:txBody>
      </p:sp>
    </p:spTree>
    <p:extLst>
      <p:ext uri="{BB962C8B-B14F-4D97-AF65-F5344CB8AC3E}">
        <p14:creationId xmlns:p14="http://schemas.microsoft.com/office/powerpoint/2010/main" val="384992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246221"/>
          </a:xfrm>
        </p:spPr>
        <p:txBody>
          <a:bodyPr/>
          <a:lstStyle/>
          <a:p>
            <a:pPr algn="just"/>
            <a:r>
              <a:rPr lang="en-CO" sz="1600" b="1" dirty="0">
                <a:solidFill>
                  <a:schemeClr val="bg1"/>
                </a:solidFill>
                <a:highlight>
                  <a:srgbClr val="800000"/>
                </a:highlight>
              </a:rPr>
              <a:t>Q1 (Prof. Trujillo) </a:t>
            </a:r>
            <a:r>
              <a:rPr lang="en-CO" sz="1600" b="1" dirty="0"/>
              <a:t>: </a:t>
            </a:r>
            <a:r>
              <a:rPr lang="en-US" sz="1600" i="1" dirty="0"/>
              <a:t>¿Como </a:t>
            </a:r>
            <a:r>
              <a:rPr lang="en-US" sz="1600" i="1" dirty="0" err="1"/>
              <a:t>abordaría</a:t>
            </a:r>
            <a:r>
              <a:rPr lang="en-US" sz="1600" i="1" dirty="0"/>
              <a:t> la </a:t>
            </a:r>
            <a:r>
              <a:rPr lang="en-US" sz="1600" i="1" dirty="0" err="1"/>
              <a:t>compresión</a:t>
            </a:r>
            <a:r>
              <a:rPr lang="en-US" sz="1600" i="1" dirty="0"/>
              <a:t> de video </a:t>
            </a:r>
            <a:r>
              <a:rPr lang="en-US" sz="1600" i="1" dirty="0" err="1"/>
              <a:t>inteligente</a:t>
            </a:r>
            <a:r>
              <a:rPr lang="en-US" sz="1600" i="1" dirty="0"/>
              <a:t> </a:t>
            </a:r>
            <a:r>
              <a:rPr lang="en-US" sz="1600" i="1" dirty="0" err="1"/>
              <a:t>su</a:t>
            </a:r>
            <a:r>
              <a:rPr lang="en-US" sz="1600" i="1" dirty="0"/>
              <a:t> </a:t>
            </a:r>
            <a:r>
              <a:rPr lang="en-US" sz="1600" i="1" dirty="0" err="1"/>
              <a:t>proyecto</a:t>
            </a:r>
            <a:r>
              <a:rPr lang="en-US" sz="1600" i="1" dirty="0"/>
              <a:t> de </a:t>
            </a:r>
            <a:r>
              <a:rPr lang="en-US" sz="1600" i="1" dirty="0" err="1"/>
              <a:t>investigación</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12</a:t>
            </a:fld>
            <a:endParaRPr lang="en-CO" spc="-5" dirty="0"/>
          </a:p>
        </p:txBody>
      </p:sp>
    </p:spTree>
    <p:extLst>
      <p:ext uri="{BB962C8B-B14F-4D97-AF65-F5344CB8AC3E}">
        <p14:creationId xmlns:p14="http://schemas.microsoft.com/office/powerpoint/2010/main" val="66983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just"/>
            <a:r>
              <a:rPr lang="en-CO" sz="1600" b="1" dirty="0">
                <a:solidFill>
                  <a:schemeClr val="bg1"/>
                </a:solidFill>
                <a:highlight>
                  <a:srgbClr val="800000"/>
                </a:highlight>
              </a:rPr>
              <a:t>Q2 (Prof. Trujillo) </a:t>
            </a:r>
            <a:r>
              <a:rPr lang="en-CO" sz="1600" b="1" dirty="0"/>
              <a:t>: </a:t>
            </a:r>
            <a:r>
              <a:rPr lang="en-US" sz="1600" i="1" dirty="0"/>
              <a:t>¿Como </a:t>
            </a:r>
            <a:r>
              <a:rPr lang="en-US" sz="1600" i="1" dirty="0" err="1"/>
              <a:t>garantizará</a:t>
            </a:r>
            <a:r>
              <a:rPr lang="en-US" sz="1600" i="1" dirty="0"/>
              <a:t> </a:t>
            </a:r>
            <a:r>
              <a:rPr lang="en-US" sz="1600" i="1" dirty="0" err="1"/>
              <a:t>en</a:t>
            </a:r>
            <a:r>
              <a:rPr lang="en-US" sz="1600" i="1" dirty="0"/>
              <a:t> </a:t>
            </a:r>
            <a:r>
              <a:rPr lang="en-US" sz="1600" i="1" dirty="0" err="1"/>
              <a:t>su</a:t>
            </a:r>
            <a:r>
              <a:rPr lang="en-US" sz="1600" i="1" dirty="0"/>
              <a:t> </a:t>
            </a:r>
            <a:r>
              <a:rPr lang="en-US" sz="1600" i="1" dirty="0" err="1"/>
              <a:t>propuesta</a:t>
            </a:r>
            <a:r>
              <a:rPr lang="en-US" sz="1600" i="1" dirty="0"/>
              <a:t> la </a:t>
            </a:r>
            <a:r>
              <a:rPr lang="en-US" sz="1600" i="1" dirty="0" err="1"/>
              <a:t>calidad</a:t>
            </a:r>
            <a:r>
              <a:rPr lang="en-US" sz="1600" i="1" dirty="0"/>
              <a:t> del </a:t>
            </a:r>
            <a:r>
              <a:rPr lang="en-US" sz="1600" i="1" dirty="0" err="1"/>
              <a:t>contenido</a:t>
            </a:r>
            <a:r>
              <a:rPr lang="en-US" sz="1600" i="1" dirty="0"/>
              <a:t> para que </a:t>
            </a:r>
            <a:r>
              <a:rPr lang="en-US" sz="1600" i="1" dirty="0" err="1"/>
              <a:t>cumpla</a:t>
            </a:r>
            <a:r>
              <a:rPr lang="en-US" sz="1600" i="1" dirty="0"/>
              <a:t> con las </a:t>
            </a:r>
            <a:r>
              <a:rPr lang="en-US" sz="1600" i="1" dirty="0" err="1"/>
              <a:t>tres</a:t>
            </a:r>
            <a:br>
              <a:rPr lang="en-US" sz="1600" i="1" dirty="0"/>
            </a:br>
            <a:r>
              <a:rPr lang="en-US" sz="1600" i="1" dirty="0" err="1"/>
              <a:t>funciones</a:t>
            </a:r>
            <a:r>
              <a:rPr lang="en-US" sz="1600" i="1" dirty="0"/>
              <a:t> </a:t>
            </a:r>
            <a:r>
              <a:rPr lang="en-US" sz="1600" i="1" dirty="0" err="1"/>
              <a:t>básicas</a:t>
            </a:r>
            <a:r>
              <a:rPr lang="en-US" sz="1600" i="1" dirty="0"/>
              <a:t> (la </a:t>
            </a:r>
            <a:r>
              <a:rPr lang="en-US" sz="1600" i="1" dirty="0" err="1"/>
              <a:t>protección</a:t>
            </a:r>
            <a:r>
              <a:rPr lang="en-US" sz="1600" i="1" dirty="0"/>
              <a:t> y la </a:t>
            </a:r>
            <a:r>
              <a:rPr lang="en-US" sz="1600" i="1" dirty="0" err="1"/>
              <a:t>prevención</a:t>
            </a:r>
            <a:r>
              <a:rPr lang="en-US" sz="1600" i="1" dirty="0"/>
              <a:t>, la </a:t>
            </a:r>
            <a:r>
              <a:rPr lang="en-US" sz="1600" i="1" dirty="0" err="1"/>
              <a:t>detección</a:t>
            </a:r>
            <a:r>
              <a:rPr lang="en-US" sz="1600" i="1" dirty="0"/>
              <a:t> y la </a:t>
            </a:r>
            <a:r>
              <a:rPr lang="en-US" sz="1600" i="1" dirty="0" err="1"/>
              <a:t>recogida</a:t>
            </a:r>
            <a:r>
              <a:rPr lang="en-US" sz="1600" i="1" dirty="0"/>
              <a:t> de </a:t>
            </a:r>
            <a:r>
              <a:rPr lang="en-US" sz="1600" i="1" dirty="0" err="1"/>
              <a:t>pruebas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13</a:t>
            </a:fld>
            <a:endParaRPr lang="en-CO" spc="-5" dirty="0"/>
          </a:p>
        </p:txBody>
      </p:sp>
    </p:spTree>
    <p:extLst>
      <p:ext uri="{BB962C8B-B14F-4D97-AF65-F5344CB8AC3E}">
        <p14:creationId xmlns:p14="http://schemas.microsoft.com/office/powerpoint/2010/main" val="11427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Q1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a:t>
            </a:r>
            <a:r>
              <a:rPr lang="en-US" sz="1600" i="1" dirty="0" err="1"/>
              <a:t>referencias</a:t>
            </a:r>
            <a:r>
              <a:rPr lang="en-US" sz="1600" i="1" dirty="0"/>
              <a:t> a la </a:t>
            </a:r>
            <a:r>
              <a:rPr lang="en-US" sz="1600" i="1" dirty="0" err="1"/>
              <a:t>literatura</a:t>
            </a:r>
            <a:r>
              <a:rPr lang="en-US" sz="1600" i="1" dirty="0"/>
              <a:t> </a:t>
            </a:r>
            <a:r>
              <a:rPr lang="en-US" sz="1600" i="1" dirty="0" err="1"/>
              <a:t>científica</a:t>
            </a:r>
            <a:r>
              <a:rPr lang="en-US" sz="1600" i="1" dirty="0"/>
              <a:t>, ¿</a:t>
            </a:r>
            <a:r>
              <a:rPr lang="en-US" sz="1600" i="1" dirty="0" err="1"/>
              <a:t>cuáles</a:t>
            </a:r>
            <a:r>
              <a:rPr lang="en-US" sz="1600" i="1" dirty="0"/>
              <a:t> son los 3 </a:t>
            </a:r>
            <a:r>
              <a:rPr lang="en-US" sz="1600" i="1" dirty="0" err="1"/>
              <a:t>principales</a:t>
            </a:r>
            <a:r>
              <a:rPr lang="en-US" sz="1600" i="1" dirty="0"/>
              <a:t> </a:t>
            </a:r>
            <a:r>
              <a:rPr lang="en-US" sz="1600" i="1" dirty="0" err="1"/>
              <a:t>desafíos</a:t>
            </a:r>
            <a:r>
              <a:rPr lang="en-US" sz="1600" i="1" dirty="0"/>
              <a:t> que </a:t>
            </a:r>
            <a:r>
              <a:rPr lang="en-US" sz="1600" i="1" dirty="0" err="1"/>
              <a:t>presenta</a:t>
            </a:r>
            <a:r>
              <a:rPr lang="en-US" sz="1600" i="1" dirty="0"/>
              <a:t> </a:t>
            </a:r>
            <a:r>
              <a:rPr lang="en-US" sz="1600" i="1" dirty="0" err="1"/>
              <a:t>específicamente</a:t>
            </a:r>
            <a:r>
              <a:rPr lang="en-US" sz="1600" i="1" dirty="0"/>
              <a:t> la </a:t>
            </a:r>
            <a:r>
              <a:rPr lang="en-US" sz="1600" i="1" dirty="0" err="1"/>
              <a:t>compresión</a:t>
            </a:r>
            <a:r>
              <a:rPr lang="en-US" sz="1600" i="1" dirty="0"/>
              <a:t> de video </a:t>
            </a:r>
            <a:r>
              <a:rPr lang="en-US" sz="1600" i="1" dirty="0" err="1"/>
              <a:t>en</a:t>
            </a:r>
            <a:r>
              <a:rPr lang="en-US" sz="1600" i="1" dirty="0"/>
              <a:t> </a:t>
            </a:r>
            <a:r>
              <a:rPr lang="en-US" sz="1600" i="1" dirty="0" err="1"/>
              <a:t>este</a:t>
            </a:r>
            <a:r>
              <a:rPr lang="en-US" sz="1600" i="1" dirty="0"/>
              <a:t> </a:t>
            </a:r>
            <a:r>
              <a:rPr lang="en-US" sz="1600" i="1" dirty="0" err="1"/>
              <a:t>contexto</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14</a:t>
            </a:fld>
            <a:endParaRPr lang="en-CO" spc="-5" dirty="0"/>
          </a:p>
        </p:txBody>
      </p:sp>
    </p:spTree>
    <p:extLst>
      <p:ext uri="{BB962C8B-B14F-4D97-AF65-F5344CB8AC3E}">
        <p14:creationId xmlns:p14="http://schemas.microsoft.com/office/powerpoint/2010/main" val="370901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Q2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la </a:t>
            </a:r>
            <a:r>
              <a:rPr lang="en-US" sz="1600" i="1" dirty="0" err="1"/>
              <a:t>literatura</a:t>
            </a:r>
            <a:r>
              <a:rPr lang="en-US" sz="1600" i="1" dirty="0"/>
              <a:t>, ¿</a:t>
            </a:r>
            <a:r>
              <a:rPr lang="en-US" sz="1600" i="1" dirty="0" err="1"/>
              <a:t>qué</a:t>
            </a:r>
            <a:r>
              <a:rPr lang="en-US" sz="1600" i="1" dirty="0"/>
              <a:t> </a:t>
            </a:r>
            <a:r>
              <a:rPr lang="en-US" sz="1600" i="1" dirty="0" err="1"/>
              <a:t>limitantes</a:t>
            </a:r>
            <a:r>
              <a:rPr lang="en-US" sz="1600" i="1" dirty="0"/>
              <a:t> de </a:t>
            </a:r>
            <a:r>
              <a:rPr lang="en-US" sz="1600" i="1" dirty="0" err="1"/>
              <a:t>dicho</a:t>
            </a:r>
            <a:r>
              <a:rPr lang="en-US" sz="1600" i="1" dirty="0"/>
              <a:t> </a:t>
            </a:r>
            <a:r>
              <a:rPr lang="en-US" sz="1600" i="1" dirty="0" err="1"/>
              <a:t>codificador</a:t>
            </a:r>
            <a:r>
              <a:rPr lang="en-US" sz="1600" i="1" dirty="0"/>
              <a:t> se </a:t>
            </a:r>
            <a:r>
              <a:rPr lang="en-US" sz="1600" i="1" dirty="0" err="1"/>
              <a:t>plantean</a:t>
            </a:r>
            <a:r>
              <a:rPr lang="en-US" sz="1600" i="1" dirty="0"/>
              <a:t> </a:t>
            </a:r>
            <a:r>
              <a:rPr lang="en-US" sz="1600" i="1" dirty="0" err="1"/>
              <a:t>como</a:t>
            </a:r>
            <a:br>
              <a:rPr lang="en-US" sz="1600" i="1" dirty="0"/>
            </a:br>
            <a:r>
              <a:rPr lang="en-US" sz="1600" i="1" dirty="0" err="1"/>
              <a:t>susceptibles</a:t>
            </a:r>
            <a:r>
              <a:rPr lang="en-US" sz="1600" i="1" dirty="0"/>
              <a:t> de ser </a:t>
            </a:r>
            <a:r>
              <a:rPr lang="en-US" sz="1600" i="1" dirty="0" err="1"/>
              <a:t>abordadas</a:t>
            </a:r>
            <a:r>
              <a:rPr lang="en-US" sz="1600" i="1" dirty="0"/>
              <a:t> </a:t>
            </a:r>
            <a:r>
              <a:rPr lang="en-US" sz="1600" i="1" dirty="0" err="1"/>
              <a:t>mediante</a:t>
            </a:r>
            <a:r>
              <a:rPr lang="en-US" sz="1600" i="1" dirty="0"/>
              <a:t> </a:t>
            </a:r>
            <a:r>
              <a:rPr lang="en-US" sz="1600" i="1" dirty="0" err="1"/>
              <a:t>técnicas</a:t>
            </a:r>
            <a:r>
              <a:rPr lang="en-US" sz="1600" i="1" dirty="0"/>
              <a:t> de </a:t>
            </a:r>
            <a:r>
              <a:rPr lang="en-US" sz="1600" i="1" dirty="0" err="1"/>
              <a:t>aprendizaje</a:t>
            </a:r>
            <a:r>
              <a:rPr lang="en-US" sz="1600" i="1" dirty="0"/>
              <a:t> de </a:t>
            </a:r>
            <a:r>
              <a:rPr lang="en-US" sz="1600" i="1" dirty="0" err="1"/>
              <a:t>máquina</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15</a:t>
            </a:fld>
            <a:endParaRPr lang="en-CO" spc="-5" dirty="0"/>
          </a:p>
        </p:txBody>
      </p:sp>
    </p:spTree>
    <p:extLst>
      <p:ext uri="{BB962C8B-B14F-4D97-AF65-F5344CB8AC3E}">
        <p14:creationId xmlns:p14="http://schemas.microsoft.com/office/powerpoint/2010/main" val="330943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3724096"/>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r>
              <a:rPr lang="en-US" sz="1100" dirty="0">
                <a:hlinkClick r:id="rId3"/>
              </a:rPr>
              <a:t>https://doi.org/10.1007/978-3-319-47274-4_1</a:t>
            </a:r>
            <a:endParaRPr lang="en-US" sz="1100" dirty="0"/>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https://</a:t>
            </a:r>
            <a:r>
              <a:rPr lang="en-US" sz="1100" dirty="0" err="1"/>
              <a:t>doi.org</a:t>
            </a:r>
            <a:r>
              <a:rPr lang="en-US" sz="1100" dirty="0"/>
              <a:t>/10.1007/s11042-019-08572-3</a:t>
            </a:r>
          </a:p>
          <a:p>
            <a:endParaRPr lang="en-US" sz="1100" dirty="0"/>
          </a:p>
          <a:p>
            <a:endParaRPr lang="en-US" sz="1100" dirty="0"/>
          </a:p>
          <a:p>
            <a:endParaRPr lang="en-US" sz="1100" dirty="0"/>
          </a:p>
          <a:p>
            <a:endParaRPr lang="en-US" sz="1100" dirty="0"/>
          </a:p>
          <a:p>
            <a:endParaRPr lang="en-US" sz="1100" dirty="0"/>
          </a:p>
          <a:p>
            <a:endParaRPr lang="en-US" sz="1100" dirty="0"/>
          </a:p>
          <a:p>
            <a:endParaRPr lang="en-CO"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16</a:t>
            </a:fld>
            <a:endParaRPr lang="en-CO" spc="-5" dirty="0"/>
          </a:p>
        </p:txBody>
      </p:sp>
    </p:spTree>
    <p:extLst>
      <p:ext uri="{BB962C8B-B14F-4D97-AF65-F5344CB8AC3E}">
        <p14:creationId xmlns:p14="http://schemas.microsoft.com/office/powerpoint/2010/main" val="9819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755422"/>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﻿V. Sze, M. </a:t>
            </a:r>
            <a:r>
              <a:rPr lang="en-US" sz="1100" dirty="0" err="1"/>
              <a:t>Budagavi</a:t>
            </a:r>
            <a:r>
              <a:rPr lang="en-US" sz="1100" dirty="0"/>
              <a:t>, and G. J. Sullivan. High Efficiency Video Coding (HEVC): Algorithms and Architectures. Springer International Publishing, 2014.</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Gomez, C. M. S. (2020). </a:t>
            </a:r>
            <a:r>
              <a:rPr lang="en-US" sz="1100" i="1" dirty="0"/>
              <a:t>Learned-based Intra Coding Tools for Video Compression by</a:t>
            </a:r>
            <a:r>
              <a:rPr lang="en-US" sz="1100" dirty="0"/>
              <a:t>. </a:t>
            </a:r>
            <a:r>
              <a:rPr lang="en-US" sz="1100" i="1" dirty="0"/>
              <a:t>April</a:t>
            </a:r>
            <a:r>
              <a:rPr lang="en-US" sz="1100" dirty="0"/>
              <a:t>.</a:t>
            </a:r>
          </a:p>
          <a:p>
            <a:pPr marL="285750" indent="-285750">
              <a:buFont typeface="Arial" panose="020B0604020202020204" pitchFamily="34" charset="0"/>
              <a:buChar char="•"/>
            </a:pPr>
            <a:r>
              <a:rPr lang="en-US" sz="1100" dirty="0"/>
              <a:t>﻿Laude T, Ostermann J (2016) Deep learning-based intra prediction mode decision for HEVC. Picture Coding Symposium (PCS), IEEE.</a:t>
            </a:r>
          </a:p>
          <a:p>
            <a:pPr marL="285750" indent="-285750">
              <a:buFont typeface="Arial" panose="020B0604020202020204" pitchFamily="34" charset="0"/>
              <a:buChar char="•"/>
            </a:pPr>
            <a:r>
              <a:rPr lang="en-US" sz="1100" dirty="0"/>
              <a:t>﻿J. Li, B. Li, J. Xu, R. </a:t>
            </a:r>
            <a:r>
              <a:rPr lang="en-US" sz="1100" dirty="0" err="1"/>
              <a:t>Xiong</a:t>
            </a:r>
            <a:r>
              <a:rPr lang="en-US" sz="1100" dirty="0"/>
              <a:t>, and W. Gao, “Fully connected network-based intra prediction for image coding,” IEEE Transactions on Image Processing, vol. 27, no. 7, pp. 3236–3247, 2018.</a:t>
            </a:r>
          </a:p>
          <a:p>
            <a:pPr marL="285750" indent="-285750">
              <a:buFont typeface="Arial" panose="020B0604020202020204" pitchFamily="34" charset="0"/>
              <a:buChar char="•"/>
            </a:pPr>
            <a:r>
              <a:rPr lang="en-US" sz="1100" dirty="0"/>
              <a:t>﻿Cui W, Zhang T, Zhang S, Jiang F, </a:t>
            </a:r>
            <a:r>
              <a:rPr lang="en-US" sz="1100" dirty="0" err="1"/>
              <a:t>Zuo</a:t>
            </a:r>
            <a:r>
              <a:rPr lang="en-US" sz="1100" dirty="0"/>
              <a:t> W, Zhao D (2018) Convolutional neural networks based intra prediction for HEVC. </a:t>
            </a:r>
            <a:r>
              <a:rPr lang="en-US" sz="1100" dirty="0" err="1"/>
              <a:t>arXiv</a:t>
            </a:r>
            <a:r>
              <a:rPr lang="en-US" sz="1100" dirty="0"/>
              <a:t> preprint arXiv:1808.05734</a:t>
            </a:r>
            <a:endParaRPr lang="en-CO" sz="1100" dirty="0"/>
          </a:p>
          <a:p>
            <a:pPr marL="285750" indent="-285750">
              <a:buFont typeface="Arial" panose="020B0604020202020204" pitchFamily="34" charset="0"/>
              <a:buChar char="•"/>
            </a:pPr>
            <a:r>
              <a:rPr lang="en-US" sz="1100" dirty="0"/>
              <a:t>﻿</a:t>
            </a:r>
            <a:r>
              <a:rPr lang="en-US" sz="1100" dirty="0" err="1"/>
              <a:t>Huo</a:t>
            </a:r>
            <a:r>
              <a:rPr lang="en-US" sz="1100" dirty="0"/>
              <a:t> S, Liu D, Wu F, Li H (2018) Convolutional neural network-based motion compensation refinement for video coding. IEEE International Symposium on Circuits and Systems (ISCAS), pp. 1–4</a:t>
            </a:r>
          </a:p>
          <a:p>
            <a:pPr marL="285750" indent="-285750">
              <a:buFont typeface="Arial" panose="020B0604020202020204" pitchFamily="34" charset="0"/>
              <a:buChar char="•"/>
            </a:pPr>
            <a:r>
              <a:rPr lang="en-US" sz="1100" dirty="0"/>
              <a:t>﻿Zhang H, Song L, Luo Z, Yang X (2017) Learning a convolutional neural network for fractional interpolation in HEVC inter coding. IEEE Visual Communications and Image Processing (VCIP), pp. 1–4</a:t>
            </a:r>
          </a:p>
          <a:p>
            <a:pPr marL="285750" indent="-285750">
              <a:buFont typeface="Arial" panose="020B0604020202020204" pitchFamily="34" charset="0"/>
              <a:buChar char="•"/>
            </a:pPr>
            <a:r>
              <a:rPr lang="en-US" sz="1100" dirty="0"/>
              <a:t>﻿S. </a:t>
            </a:r>
            <a:r>
              <a:rPr lang="en-US" sz="1100" dirty="0" err="1"/>
              <a:t>Puri</a:t>
            </a:r>
            <a:r>
              <a:rPr lang="en-US" sz="1100" dirty="0"/>
              <a:t>, S. </a:t>
            </a:r>
            <a:r>
              <a:rPr lang="en-US" sz="1100" dirty="0" err="1"/>
              <a:t>Lasserre</a:t>
            </a:r>
            <a:r>
              <a:rPr lang="en-US" sz="1100" dirty="0"/>
              <a:t>, and P. Le </a:t>
            </a:r>
            <a:r>
              <a:rPr lang="en-US" sz="1100" dirty="0" err="1"/>
              <a:t>Callet</a:t>
            </a:r>
            <a:r>
              <a:rPr lang="en-US" sz="1100" dirty="0"/>
              <a:t>. CNN-based transform index prediction in multiple transforms framework to assist entropy coding. In 2017 25th European Signal Processing Conference (EUSIPCO), pages 798–802, 2017.</a:t>
            </a:r>
          </a:p>
          <a:p>
            <a:pPr marL="285750" indent="-285750">
              <a:buFont typeface="Arial" panose="020B0604020202020204" pitchFamily="34" charset="0"/>
              <a:buChar char="•"/>
            </a:pPr>
            <a:r>
              <a:rPr lang="en-US" sz="1100" dirty="0"/>
              <a:t>﻿P. Liu, H. Zhang, K. Zhang, L. Lin, and W. </a:t>
            </a:r>
            <a:r>
              <a:rPr lang="en-US" sz="1100" dirty="0" err="1"/>
              <a:t>Zuo</a:t>
            </a:r>
            <a:r>
              <a:rPr lang="en-US" sz="1100" dirty="0"/>
              <a:t>, “Multi-level wavelet-CNN for image restoration,” in CVPR Workshops, 2018, pp. 773–782.</a:t>
            </a:r>
          </a:p>
          <a:p>
            <a:pPr marL="285750" indent="-285750">
              <a:buFont typeface="Arial" panose="020B0604020202020204" pitchFamily="34" charset="0"/>
              <a:buChar char="•"/>
            </a:pPr>
            <a:r>
              <a:rPr lang="en-US" sz="1100" dirty="0"/>
              <a:t>﻿M. Afonso, F. Zhang, and D. R. Bull, “Video compression based on </a:t>
            </a:r>
            <a:r>
              <a:rPr lang="en-US" sz="1100" dirty="0" err="1"/>
              <a:t>spatio</a:t>
            </a:r>
            <a:r>
              <a:rPr lang="en-US" sz="1100" dirty="0"/>
              <a:t>-temporal resolution adaptation,” IEEE Transactions on Circuits and Systems for Video Technology, vol. 29, no. 1, pp. 275–280, 2019.</a:t>
            </a:r>
          </a:p>
          <a:p>
            <a:pPr marL="285750" indent="-285750">
              <a:buFont typeface="Arial" panose="020B0604020202020204" pitchFamily="34" charset="0"/>
              <a:buChar char="•"/>
            </a:pPr>
            <a:r>
              <a:rPr lang="en-US" sz="1100" dirty="0"/>
              <a:t>Y. Li, B. Li, D. Liu, and Z. Chen, “A convolutional neural network-based approach to rate control in HEVC intra coding,” in VCIP. IEEE, 2017, pp. 1–4.</a:t>
            </a:r>
          </a:p>
          <a:p>
            <a:pPr marL="285750" indent="-285750">
              <a:buFont typeface="Arial" panose="020B0604020202020204" pitchFamily="34" charset="0"/>
              <a:buChar char="•"/>
            </a:pPr>
            <a:r>
              <a:rPr lang="en-US" sz="1100" dirty="0" err="1"/>
              <a:t>Agustsson</a:t>
            </a:r>
            <a:r>
              <a:rPr lang="en-US" sz="1100" dirty="0"/>
              <a:t>, E., </a:t>
            </a:r>
            <a:r>
              <a:rPr lang="en-US" sz="1100" dirty="0" err="1"/>
              <a:t>Minnen</a:t>
            </a:r>
            <a:r>
              <a:rPr lang="en-US" sz="1100" dirty="0"/>
              <a:t>, D., Johnston, N., </a:t>
            </a:r>
            <a:r>
              <a:rPr lang="en-US" sz="1100" dirty="0" err="1"/>
              <a:t>Ballé</a:t>
            </a:r>
            <a:r>
              <a:rPr lang="en-US" sz="1100" dirty="0"/>
              <a:t>, J., Hwang, S. J., &amp; </a:t>
            </a:r>
            <a:r>
              <a:rPr lang="en-US" sz="1100" dirty="0" err="1"/>
              <a:t>Toderici</a:t>
            </a:r>
            <a:r>
              <a:rPr lang="en-US" sz="1100" dirty="0"/>
              <a:t>, G. (2020). Scale-space flow for end-to-end optimized video compression. </a:t>
            </a:r>
            <a:r>
              <a:rPr lang="en-US" sz="1100" i="1" dirty="0"/>
              <a:t>Proceedings of the IEEE Computer Society Conference on Computer Vision and Pattern Recognition</a:t>
            </a:r>
            <a:r>
              <a:rPr lang="en-US" sz="1100" dirty="0"/>
              <a:t>, 8500–8509. </a:t>
            </a:r>
            <a:r>
              <a:rPr lang="en-US" sz="1100" dirty="0">
                <a:hlinkClick r:id="rId3"/>
              </a:rPr>
              <a:t>https://doi.org/10.1109/CVPR42600.2020.00853</a:t>
            </a:r>
            <a:endParaRPr lang="en-US" sz="1100" dirty="0"/>
          </a:p>
          <a:p>
            <a:pPr marL="285750" indent="-285750">
              <a:buFont typeface="Arial" panose="020B0604020202020204" pitchFamily="34" charset="0"/>
              <a:buChar char="•"/>
            </a:pPr>
            <a:r>
              <a:rPr lang="en-US" sz="1100" dirty="0"/>
              <a:t>﻿</a:t>
            </a:r>
            <a:r>
              <a:rPr lang="en-US" sz="1100" dirty="0" err="1"/>
              <a:t>Ball’e</a:t>
            </a:r>
            <a:r>
              <a:rPr lang="en-US" sz="1100" dirty="0"/>
              <a:t> J, </a:t>
            </a:r>
            <a:r>
              <a:rPr lang="en-US" sz="1100" dirty="0" err="1"/>
              <a:t>Laparra</a:t>
            </a:r>
            <a:r>
              <a:rPr lang="en-US" sz="1100" dirty="0"/>
              <a:t> V, </a:t>
            </a:r>
            <a:r>
              <a:rPr lang="en-US" sz="1100" dirty="0" err="1"/>
              <a:t>Simoncelli</a:t>
            </a:r>
            <a:r>
              <a:rPr lang="en-US" sz="1100" dirty="0"/>
              <a:t> EP (2017) End-to-end optimized image compression. International Conference on Learning Representations (ICLR)</a:t>
            </a:r>
          </a:p>
          <a:p>
            <a:pPr marL="285750" indent="-285750">
              <a:buFont typeface="Arial" panose="020B0604020202020204" pitchFamily="34" charset="0"/>
              <a:buChar char="•"/>
            </a:pPr>
            <a:r>
              <a:rPr lang="en-US" sz="1100" dirty="0"/>
              <a:t>﻿Chen Z, He T, </a:t>
            </a:r>
            <a:r>
              <a:rPr lang="en-US" sz="1100" dirty="0" err="1"/>
              <a:t>Jin</a:t>
            </a:r>
            <a:r>
              <a:rPr lang="en-US" sz="1100" dirty="0"/>
              <a:t> X, Wu F (2019) Learning for video compression. IEEE Transactions on Circuits and Systems for Video Technology</a:t>
            </a:r>
          </a:p>
          <a:p>
            <a:pPr marL="285750" indent="-285750">
              <a:buFont typeface="Arial" panose="020B0604020202020204" pitchFamily="34" charset="0"/>
              <a:buChar char="•"/>
            </a:pPr>
            <a:r>
              <a:rPr lang="en-US" sz="1100" dirty="0"/>
              <a:t>﻿</a:t>
            </a:r>
            <a:r>
              <a:rPr lang="en-US" sz="1100" dirty="0" err="1"/>
              <a:t>Santurkar</a:t>
            </a:r>
            <a:r>
              <a:rPr lang="en-US" sz="1100" dirty="0"/>
              <a:t> S, Budden D, </a:t>
            </a:r>
            <a:r>
              <a:rPr lang="en-US" sz="1100" dirty="0" err="1"/>
              <a:t>Shavit</a:t>
            </a:r>
            <a:r>
              <a:rPr lang="en-US" sz="1100" dirty="0"/>
              <a:t> N (2018) Generative compression. Picture coding symposium (PCS). IEEE, pp. 258–262</a:t>
            </a:r>
          </a:p>
          <a:p>
            <a:pPr marL="285750" indent="-285750">
              <a:buFont typeface="Arial" panose="020B0604020202020204" pitchFamily="34" charset="0"/>
              <a:buChar char="•"/>
            </a:pPr>
            <a:r>
              <a:rPr lang="en-US" sz="1100" dirty="0"/>
              <a:t>﻿</a:t>
            </a:r>
            <a:r>
              <a:rPr lang="en-US" sz="1100" dirty="0" err="1"/>
              <a:t>Toderici</a:t>
            </a:r>
            <a:r>
              <a:rPr lang="en-US" sz="1100" dirty="0"/>
              <a:t> G, Vincent D, Johnston N, </a:t>
            </a:r>
            <a:r>
              <a:rPr lang="en-US" sz="1100" dirty="0" err="1"/>
              <a:t>Jin</a:t>
            </a:r>
            <a:r>
              <a:rPr lang="en-US" sz="1100" dirty="0"/>
              <a:t> Hwang S, </a:t>
            </a:r>
            <a:r>
              <a:rPr lang="en-US" sz="1100" dirty="0" err="1"/>
              <a:t>Minnen</a:t>
            </a:r>
            <a:r>
              <a:rPr lang="en-US" sz="1100" dirty="0"/>
              <a:t> D, Shor J, Covell M (2017) Full resolution image compression with recurrent neural networks. IEEE Conference on Computer Vision Pattern Recognition, pp. 5306–5314</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17</a:t>
            </a:fld>
            <a:endParaRPr lang="en-CO" spc="-5" dirty="0"/>
          </a:p>
        </p:txBody>
      </p:sp>
      <p:sp>
        <p:nvSpPr>
          <p:cNvPr id="5" name="object 2">
            <a:extLst>
              <a:ext uri="{FF2B5EF4-FFF2-40B4-BE49-F238E27FC236}">
                <a16:creationId xmlns:a16="http://schemas.microsoft.com/office/drawing/2014/main" id="{06B7C0FB-21FC-0745-87CF-1329AAD71B32}"/>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dirty="0"/>
          </a:p>
        </p:txBody>
      </p:sp>
      <p:sp>
        <p:nvSpPr>
          <p:cNvPr id="7" name="TextBox 6">
            <a:extLst>
              <a:ext uri="{FF2B5EF4-FFF2-40B4-BE49-F238E27FC236}">
                <a16:creationId xmlns:a16="http://schemas.microsoft.com/office/drawing/2014/main" id="{A9EB23CA-8E6E-7742-BD68-DB682E6FAE3F}"/>
              </a:ext>
            </a:extLst>
          </p:cNvPr>
          <p:cNvSpPr txBox="1"/>
          <p:nvPr/>
        </p:nvSpPr>
        <p:spPr>
          <a:xfrm>
            <a:off x="3238499" y="2819400"/>
            <a:ext cx="5715000" cy="1323439"/>
          </a:xfrm>
          <a:prstGeom prst="rect">
            <a:avLst/>
          </a:prstGeom>
          <a:noFill/>
        </p:spPr>
        <p:txBody>
          <a:bodyPr wrap="square" rtlCol="0">
            <a:spAutoFit/>
          </a:bodyPr>
          <a:lstStyle/>
          <a:p>
            <a:pPr algn="ctr"/>
            <a:r>
              <a:rPr lang="en-CO" sz="4400" dirty="0">
                <a:solidFill>
                  <a:schemeClr val="bg1"/>
                </a:solidFill>
              </a:rPr>
              <a:t>Discussion</a:t>
            </a:r>
          </a:p>
          <a:p>
            <a:pPr algn="ctr"/>
            <a:r>
              <a:rPr lang="en-CO" sz="3600" dirty="0">
                <a:solidFill>
                  <a:schemeClr val="bg1"/>
                </a:solidFill>
              </a:rPr>
              <a:t>(Q&amp;A)</a:t>
            </a:r>
          </a:p>
        </p:txBody>
      </p:sp>
    </p:spTree>
    <p:extLst>
      <p:ext uri="{BB962C8B-B14F-4D97-AF65-F5344CB8AC3E}">
        <p14:creationId xmlns:p14="http://schemas.microsoft.com/office/powerpoint/2010/main" val="13575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CE16221-6F80-4F2C-97A8-A9EA7512B580}"/>
              </a:ext>
            </a:extLst>
          </p:cNvPr>
          <p:cNvSpPr>
            <a:spLocks noGrp="1"/>
          </p:cNvSpPr>
          <p:nvPr>
            <p:ph type="sldNum" sz="quarter" idx="7"/>
          </p:nvPr>
        </p:nvSpPr>
        <p:spPr/>
        <p:txBody>
          <a:bodyPr/>
          <a:lstStyle/>
          <a:p>
            <a:pPr marL="38100">
              <a:lnSpc>
                <a:spcPts val="1430"/>
              </a:lnSpc>
            </a:pPr>
            <a:fld id="{81D60167-4931-47E6-BA6A-407CBD079E47}" type="slidenum">
              <a:rPr lang="es-CO" spc="-5" smtClean="0"/>
              <a:t>2</a:t>
            </a:fld>
            <a:endParaRPr lang="es-CO" spc="-5" dirty="0"/>
          </a:p>
        </p:txBody>
      </p:sp>
      <p:sp>
        <p:nvSpPr>
          <p:cNvPr id="7" name="Subtítulo 5">
            <a:extLst>
              <a:ext uri="{FF2B5EF4-FFF2-40B4-BE49-F238E27FC236}">
                <a16:creationId xmlns:a16="http://schemas.microsoft.com/office/drawing/2014/main" id="{C7E5A212-782B-46D9-AA4F-E7ED6D979376}"/>
              </a:ext>
            </a:extLst>
          </p:cNvPr>
          <p:cNvSpPr txBox="1">
            <a:spLocks/>
          </p:cNvSpPr>
          <p:nvPr/>
        </p:nvSpPr>
        <p:spPr>
          <a:xfrm>
            <a:off x="1219200" y="381000"/>
            <a:ext cx="9563100" cy="480131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O" sz="4000" b="1" kern="0" dirty="0">
                <a:latin typeface="Ancizar Sans Black"/>
              </a:rPr>
              <a:t>Doctoral Qualifying Examination</a:t>
            </a:r>
          </a:p>
          <a:p>
            <a:pPr algn="ctr"/>
            <a:endParaRPr lang="es-CO" sz="3600" b="1" kern="0" dirty="0">
              <a:latin typeface="Ancizar Sans Black"/>
            </a:endParaRPr>
          </a:p>
          <a:p>
            <a:pPr algn="ctr"/>
            <a:r>
              <a:rPr lang="es-CO" sz="2800" b="1" kern="0" dirty="0">
                <a:latin typeface="Ancizar Sans Black"/>
              </a:rPr>
              <a:t>Carlos Alberto Salazar Herrera</a:t>
            </a:r>
          </a:p>
          <a:p>
            <a:pPr algn="ctr"/>
            <a:r>
              <a:rPr lang="es-CO" sz="1600" b="1" kern="0" dirty="0">
                <a:latin typeface="Ancizar Sans Black"/>
              </a:rPr>
              <a:t>PhD Student in Engineering - Systems and Computer Science</a:t>
            </a:r>
          </a:p>
          <a:p>
            <a:pPr algn="ctr"/>
            <a:r>
              <a:rPr lang="es-ES" sz="1600" b="1" dirty="0">
                <a:latin typeface="Ancizar Sans Black"/>
                <a:hlinkClick r:id="rId2"/>
              </a:rPr>
              <a:t>casalazarh@unal.edu.co</a:t>
            </a: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CO" sz="3600" b="1" kern="0" dirty="0">
              <a:latin typeface="Ancizar Sans Black"/>
            </a:endParaRPr>
          </a:p>
          <a:p>
            <a:pPr algn="ctr"/>
            <a:endParaRPr lang="es-CO" sz="3600" b="1" kern="0" dirty="0">
              <a:latin typeface="Ancizar Sans Black"/>
            </a:endParaRPr>
          </a:p>
          <a:p>
            <a:pPr algn="ctr"/>
            <a:endParaRPr lang="es-CO" sz="2400" dirty="0">
              <a:latin typeface="Ancizar Sans Black"/>
            </a:endParaRPr>
          </a:p>
          <a:p>
            <a:pPr algn="ctr"/>
            <a:endParaRPr lang="es-CO" sz="3200" b="1" kern="0" dirty="0"/>
          </a:p>
        </p:txBody>
      </p:sp>
      <p:sp>
        <p:nvSpPr>
          <p:cNvPr id="2" name="Rectángulo 1">
            <a:extLst>
              <a:ext uri="{FF2B5EF4-FFF2-40B4-BE49-F238E27FC236}">
                <a16:creationId xmlns:a16="http://schemas.microsoft.com/office/drawing/2014/main" id="{71BE902F-03B7-426B-B9C5-43E7035E2E28}"/>
              </a:ext>
            </a:extLst>
          </p:cNvPr>
          <p:cNvSpPr/>
          <p:nvPr/>
        </p:nvSpPr>
        <p:spPr>
          <a:xfrm>
            <a:off x="2209800" y="3610198"/>
            <a:ext cx="7772400" cy="1985159"/>
          </a:xfrm>
          <a:prstGeom prst="rect">
            <a:avLst/>
          </a:prstGeom>
        </p:spPr>
        <p:txBody>
          <a:bodyPr wrap="square">
            <a:spAutoFit/>
          </a:bodyPr>
          <a:lstStyle/>
          <a:p>
            <a:pPr algn="ctr">
              <a:spcBef>
                <a:spcPts val="600"/>
              </a:spcBef>
            </a:pPr>
            <a:r>
              <a:rPr lang="es-ES" sz="2000" b="1" dirty="0">
                <a:latin typeface="Ancizar Sans Black"/>
              </a:rPr>
              <a:t>Director</a:t>
            </a:r>
          </a:p>
          <a:p>
            <a:pPr algn="ctr">
              <a:spcBef>
                <a:spcPts val="600"/>
              </a:spcBef>
            </a:pPr>
            <a:r>
              <a:rPr lang="es-ES" sz="2400" b="1" dirty="0">
                <a:latin typeface="Ancizar Sans Black"/>
              </a:rPr>
              <a:t>JOHN W. BRANCH</a:t>
            </a:r>
          </a:p>
          <a:p>
            <a:pPr algn="ctr"/>
            <a:r>
              <a:rPr lang="en-US" sz="1600" dirty="0">
                <a:latin typeface="Ancizar Sans Black"/>
              </a:rPr>
              <a:t>Associate Professor</a:t>
            </a:r>
            <a:endParaRPr lang="es-ES" sz="1600" dirty="0">
              <a:latin typeface="Ancizar Sans Black"/>
            </a:endParaRPr>
          </a:p>
          <a:p>
            <a:pPr algn="ctr"/>
            <a:r>
              <a:rPr lang="es-ES" sz="1400" b="1" dirty="0" err="1">
                <a:latin typeface="Ancizar Sans Black"/>
              </a:rPr>
              <a:t>Department</a:t>
            </a:r>
            <a:r>
              <a:rPr lang="es-ES" sz="1400" b="1" dirty="0">
                <a:latin typeface="Ancizar Sans Black"/>
              </a:rPr>
              <a:t> of </a:t>
            </a:r>
            <a:r>
              <a:rPr lang="es-ES" sz="1400" b="1" dirty="0" err="1">
                <a:latin typeface="Ancizar Sans Black"/>
              </a:rPr>
              <a:t>Computer</a:t>
            </a:r>
            <a:r>
              <a:rPr lang="es-ES" sz="1400" b="1" dirty="0">
                <a:latin typeface="Ancizar Sans Black"/>
              </a:rPr>
              <a:t> and </a:t>
            </a:r>
            <a:r>
              <a:rPr lang="es-ES" sz="1400" b="1" dirty="0" err="1">
                <a:latin typeface="Ancizar Sans Black"/>
              </a:rPr>
              <a:t>Decision</a:t>
            </a:r>
            <a:r>
              <a:rPr lang="es-ES" sz="1400" b="1" dirty="0">
                <a:latin typeface="Ancizar Sans Black"/>
              </a:rPr>
              <a:t> </a:t>
            </a:r>
            <a:r>
              <a:rPr lang="es-ES" sz="1400" b="1" dirty="0" err="1">
                <a:latin typeface="Ancizar Sans Black"/>
              </a:rPr>
              <a:t>Sciences</a:t>
            </a:r>
            <a:endParaRPr lang="es-ES" sz="1400" b="1" dirty="0">
              <a:latin typeface="Ancizar Sans Black"/>
            </a:endParaRPr>
          </a:p>
          <a:p>
            <a:pPr algn="ctr"/>
            <a:r>
              <a:rPr lang="es-ES" sz="1400" b="1" dirty="0">
                <a:latin typeface="Ancizar Sans Black"/>
              </a:rPr>
              <a:t>Director of </a:t>
            </a:r>
            <a:r>
              <a:rPr lang="es-ES" sz="1400" b="1" dirty="0" err="1">
                <a:latin typeface="Ancizar Sans Black"/>
              </a:rPr>
              <a:t>the</a:t>
            </a:r>
            <a:r>
              <a:rPr lang="es-ES" sz="1400" b="1" dirty="0">
                <a:latin typeface="Ancizar Sans Black"/>
              </a:rPr>
              <a:t> Artificial </a:t>
            </a:r>
            <a:r>
              <a:rPr lang="es-ES" sz="1400" b="1" dirty="0" err="1">
                <a:latin typeface="Ancizar Sans Black"/>
              </a:rPr>
              <a:t>Intelligence</a:t>
            </a:r>
            <a:r>
              <a:rPr lang="es-ES" sz="1400" b="1" dirty="0">
                <a:latin typeface="Ancizar Sans Black"/>
              </a:rPr>
              <a:t> R&amp;D </a:t>
            </a:r>
            <a:r>
              <a:rPr lang="es-ES" sz="1400" b="1" dirty="0" err="1">
                <a:latin typeface="Ancizar Sans Black"/>
              </a:rPr>
              <a:t>Group</a:t>
            </a:r>
            <a:r>
              <a:rPr lang="es-ES" sz="1400" b="1" dirty="0">
                <a:latin typeface="Ancizar Sans Black"/>
              </a:rPr>
              <a:t> - GIDIA</a:t>
            </a:r>
          </a:p>
          <a:p>
            <a:pPr algn="ctr"/>
            <a:r>
              <a:rPr lang="es-ES" sz="1400" b="1" dirty="0">
                <a:latin typeface="Ancizar Sans Black"/>
                <a:hlinkClick r:id="rId3"/>
              </a:rPr>
              <a:t>jwbranch@unal.edu.co</a:t>
            </a:r>
            <a:endParaRPr lang="es-ES" sz="1400" b="1" dirty="0">
              <a:latin typeface="Ancizar Sans Black"/>
            </a:endParaRPr>
          </a:p>
          <a:p>
            <a:pPr algn="ctr"/>
            <a:endParaRPr lang="es-ES" sz="1400" b="1" dirty="0">
              <a:latin typeface="Ancizar Sans Black"/>
            </a:endParaRPr>
          </a:p>
        </p:txBody>
      </p:sp>
    </p:spTree>
    <p:extLst>
      <p:ext uri="{BB962C8B-B14F-4D97-AF65-F5344CB8AC3E}">
        <p14:creationId xmlns:p14="http://schemas.microsoft.com/office/powerpoint/2010/main" val="16264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3</a:t>
            </a:fld>
            <a:endParaRPr lang="es-CO" spc="-5" dirty="0"/>
          </a:p>
        </p:txBody>
      </p:sp>
      <p:graphicFrame>
        <p:nvGraphicFramePr>
          <p:cNvPr id="2" name="Diagrama 1"/>
          <p:cNvGraphicFramePr/>
          <p:nvPr>
            <p:extLst>
              <p:ext uri="{D42A27DB-BD31-4B8C-83A1-F6EECF244321}">
                <p14:modId xmlns:p14="http://schemas.microsoft.com/office/powerpoint/2010/main" val="3369232041"/>
              </p:ext>
            </p:extLst>
          </p:nvPr>
        </p:nvGraphicFramePr>
        <p:xfrm>
          <a:off x="1963419" y="872067"/>
          <a:ext cx="8382000" cy="446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Evaluators board</a:t>
            </a:r>
            <a:endParaRPr lang="en-CO" dirty="0"/>
          </a:p>
        </p:txBody>
      </p:sp>
      <p:sp>
        <p:nvSpPr>
          <p:cNvPr id="5" name="Rectangle 4">
            <a:extLst>
              <a:ext uri="{FF2B5EF4-FFF2-40B4-BE49-F238E27FC236}">
                <a16:creationId xmlns:a16="http://schemas.microsoft.com/office/drawing/2014/main" id="{424A3792-A501-B64F-B5B2-290CA55E4248}"/>
              </a:ext>
            </a:extLst>
          </p:cNvPr>
          <p:cNvSpPr/>
          <p:nvPr/>
        </p:nvSpPr>
        <p:spPr>
          <a:xfrm>
            <a:off x="1905000" y="4933890"/>
            <a:ext cx="9677400" cy="400110"/>
          </a:xfrm>
          <a:prstGeom prst="rect">
            <a:avLst/>
          </a:prstGeom>
        </p:spPr>
        <p:txBody>
          <a:bodyPr wrap="square">
            <a:spAutoFit/>
          </a:bodyPr>
          <a:lstStyle/>
          <a:p>
            <a:r>
              <a:rPr lang="es-CO" b="1" kern="0" dirty="0">
                <a:latin typeface="Ancizar Sans Black"/>
              </a:rPr>
              <a:t>Exploration Topic:   </a:t>
            </a:r>
            <a:r>
              <a:rPr lang="es-CO" sz="2000" kern="0" dirty="0">
                <a:latin typeface="Ancizar Sans Black"/>
              </a:rPr>
              <a:t>Video compression methods for urban surveillance</a:t>
            </a:r>
          </a:p>
        </p:txBody>
      </p:sp>
    </p:spTree>
    <p:extLst>
      <p:ext uri="{BB962C8B-B14F-4D97-AF65-F5344CB8AC3E}">
        <p14:creationId xmlns:p14="http://schemas.microsoft.com/office/powerpoint/2010/main" val="3957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4</a:t>
            </a:fld>
            <a:endParaRPr lang="es-CO" spc="-5" dirty="0"/>
          </a:p>
        </p:txBody>
      </p:sp>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Agenda</a:t>
            </a:r>
            <a:endParaRPr lang="en-CO" dirty="0"/>
          </a:p>
        </p:txBody>
      </p:sp>
      <p:sp>
        <p:nvSpPr>
          <p:cNvPr id="7" name="TextBox 6">
            <a:extLst>
              <a:ext uri="{FF2B5EF4-FFF2-40B4-BE49-F238E27FC236}">
                <a16:creationId xmlns:a16="http://schemas.microsoft.com/office/drawing/2014/main" id="{82CFE735-AA7F-C64C-8D99-5D95FB2E26E1}"/>
              </a:ext>
            </a:extLst>
          </p:cNvPr>
          <p:cNvSpPr txBox="1"/>
          <p:nvPr/>
        </p:nvSpPr>
        <p:spPr>
          <a:xfrm>
            <a:off x="1894840" y="1676400"/>
            <a:ext cx="9219946" cy="275152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State of the Art</a:t>
            </a:r>
            <a:r>
              <a:rPr lang="en-US" sz="2400" dirty="0">
                <a:solidFill>
                  <a:prstClr val="black"/>
                </a:solidFill>
                <a:latin typeface="Ancizar Sans Black"/>
              </a:rPr>
              <a:t> -  Context of video coding (literature review)</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Research question</a:t>
            </a:r>
            <a:r>
              <a:rPr lang="en-US" sz="2400" dirty="0">
                <a:solidFill>
                  <a:prstClr val="black"/>
                </a:solidFill>
                <a:latin typeface="Ancizar Sans Black"/>
              </a:rPr>
              <a:t> – Response to each evaluator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Discussion</a:t>
            </a:r>
            <a:r>
              <a:rPr lang="en-US" sz="2400" dirty="0">
                <a:solidFill>
                  <a:prstClr val="black"/>
                </a:solidFill>
                <a:latin typeface="Ancizar Sans Black"/>
              </a:rPr>
              <a:t> -  Clarifications, questions and  comments</a:t>
            </a:r>
          </a:p>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p:txBody>
      </p:sp>
    </p:spTree>
    <p:extLst>
      <p:ext uri="{BB962C8B-B14F-4D97-AF65-F5344CB8AC3E}">
        <p14:creationId xmlns:p14="http://schemas.microsoft.com/office/powerpoint/2010/main" val="417807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219946" cy="392415"/>
          </a:xfrm>
        </p:spPr>
        <p:txBody>
          <a:bodyPr/>
          <a:lstStyle/>
          <a:p>
            <a:r>
              <a:rPr lang="en-CO" b="1" dirty="0"/>
              <a:t>State of the Art - </a:t>
            </a:r>
            <a:r>
              <a:rPr lang="en-CO" dirty="0"/>
              <a:t>Video coding and its </a:t>
            </a:r>
            <a:r>
              <a:rPr lang="en-US" dirty="0"/>
              <a:t>evolution over the years</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5</a:t>
            </a:fld>
            <a:endParaRPr lang="en-CO" spc="-5" dirty="0"/>
          </a:p>
        </p:txBody>
      </p:sp>
      <p:pic>
        <p:nvPicPr>
          <p:cNvPr id="14" name="Picture 13">
            <a:extLst>
              <a:ext uri="{FF2B5EF4-FFF2-40B4-BE49-F238E27FC236}">
                <a16:creationId xmlns:a16="http://schemas.microsoft.com/office/drawing/2014/main" id="{85E027FC-43C5-4F4A-9D5A-CCB6A4387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571207"/>
            <a:ext cx="9372600" cy="1984590"/>
          </a:xfrm>
          <a:prstGeom prst="rect">
            <a:avLst/>
          </a:prstGeom>
        </p:spPr>
      </p:pic>
      <p:sp>
        <p:nvSpPr>
          <p:cNvPr id="3" name="TextBox 2">
            <a:extLst>
              <a:ext uri="{FF2B5EF4-FFF2-40B4-BE49-F238E27FC236}">
                <a16:creationId xmlns:a16="http://schemas.microsoft.com/office/drawing/2014/main" id="{E63CC859-929B-4F45-B014-1B300978AF67}"/>
              </a:ext>
            </a:extLst>
          </p:cNvPr>
          <p:cNvSpPr txBox="1"/>
          <p:nvPr/>
        </p:nvSpPr>
        <p:spPr>
          <a:xfrm>
            <a:off x="1221828" y="5080828"/>
            <a:ext cx="3581400" cy="261610"/>
          </a:xfrm>
          <a:prstGeom prst="rect">
            <a:avLst/>
          </a:prstGeom>
          <a:noFill/>
        </p:spPr>
        <p:txBody>
          <a:bodyPr wrap="square" rtlCol="0">
            <a:spAutoFit/>
          </a:bodyPr>
          <a:lstStyle/>
          <a:p>
            <a:r>
              <a:rPr lang="en-CO" sz="1100" b="1" dirty="0">
                <a:solidFill>
                  <a:prstClr val="black"/>
                </a:solidFill>
                <a:latin typeface="Ancizar Sans Black"/>
              </a:rPr>
              <a:t>Note: </a:t>
            </a:r>
            <a:r>
              <a:rPr lang="en-CO" sz="1100" dirty="0">
                <a:solidFill>
                  <a:prstClr val="black"/>
                </a:solidFill>
                <a:latin typeface="Ancizar Sans Black"/>
              </a:rPr>
              <a:t>Reprinted from </a:t>
            </a:r>
            <a:r>
              <a:rPr lang="en-US" sz="1100" dirty="0">
                <a:solidFill>
                  <a:prstClr val="black"/>
                </a:solidFill>
                <a:latin typeface="Ancizar Sans Black"/>
              </a:rPr>
              <a:t>IEEE Access (Panayides,2020)</a:t>
            </a:r>
            <a:r>
              <a:rPr lang="en-CO" sz="1100" dirty="0">
                <a:solidFill>
                  <a:prstClr val="black"/>
                </a:solidFill>
                <a:latin typeface="Ancizar Sans Black"/>
              </a:rPr>
              <a:t> </a:t>
            </a:r>
          </a:p>
        </p:txBody>
      </p:sp>
      <p:sp>
        <p:nvSpPr>
          <p:cNvPr id="8" name="TextBox 7">
            <a:extLst>
              <a:ext uri="{FF2B5EF4-FFF2-40B4-BE49-F238E27FC236}">
                <a16:creationId xmlns:a16="http://schemas.microsoft.com/office/drawing/2014/main" id="{D66CD9B4-ED14-1343-B008-16FD26CF619F}"/>
              </a:ext>
            </a:extLst>
          </p:cNvPr>
          <p:cNvSpPr txBox="1"/>
          <p:nvPr/>
        </p:nvSpPr>
        <p:spPr>
          <a:xfrm>
            <a:off x="1219200" y="1738399"/>
            <a:ext cx="3581400" cy="307777"/>
          </a:xfrm>
          <a:prstGeom prst="rect">
            <a:avLst/>
          </a:prstGeom>
          <a:noFill/>
        </p:spPr>
        <p:txBody>
          <a:bodyPr wrap="square" rtlCol="0">
            <a:spAutoFit/>
          </a:bodyPr>
          <a:lstStyle/>
          <a:p>
            <a:r>
              <a:rPr lang="en-US" sz="1400" b="1" dirty="0">
                <a:solidFill>
                  <a:prstClr val="black"/>
                </a:solidFill>
                <a:latin typeface="Ancizar Sans Black"/>
              </a:rPr>
              <a:t>Figure 1.</a:t>
            </a:r>
            <a:r>
              <a:rPr lang="en-US" sz="1400" dirty="0">
                <a:solidFill>
                  <a:prstClr val="black"/>
                </a:solidFill>
                <a:latin typeface="Ancizar Sans Black"/>
              </a:rPr>
              <a:t> History of video compression</a:t>
            </a:r>
          </a:p>
        </p:txBody>
      </p:sp>
      <p:sp>
        <p:nvSpPr>
          <p:cNvPr id="9" name="TextBox 8">
            <a:extLst>
              <a:ext uri="{FF2B5EF4-FFF2-40B4-BE49-F238E27FC236}">
                <a16:creationId xmlns:a16="http://schemas.microsoft.com/office/drawing/2014/main" id="{D7E9FA81-7876-134C-A335-6CD2FE4D94CA}"/>
              </a:ext>
            </a:extLst>
          </p:cNvPr>
          <p:cNvSpPr txBox="1"/>
          <p:nvPr/>
        </p:nvSpPr>
        <p:spPr>
          <a:xfrm>
            <a:off x="1219200" y="5867469"/>
            <a:ext cx="3352546" cy="407419"/>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 JVT: Join video team</a:t>
            </a:r>
          </a:p>
          <a:p>
            <a:pPr marL="0" lvl="1" defTabSz="800100">
              <a:lnSpc>
                <a:spcPct val="90000"/>
              </a:lnSpc>
              <a:spcBef>
                <a:spcPct val="0"/>
              </a:spcBef>
              <a:spcAft>
                <a:spcPct val="15000"/>
              </a:spcAft>
              <a:buClr>
                <a:schemeClr val="accent2">
                  <a:lumMod val="50000"/>
                </a:schemeClr>
              </a:buClr>
            </a:pPr>
            <a:r>
              <a:rPr lang="en-US" sz="1050" dirty="0">
                <a:solidFill>
                  <a:prstClr val="black"/>
                </a:solidFill>
                <a:latin typeface="Ancizar Sans Black"/>
              </a:rPr>
              <a:t>JCT-VC: Joint collaborative team on video coding</a:t>
            </a:r>
            <a:r>
              <a:rPr lang="en-CO" sz="1050" dirty="0">
                <a:solidFill>
                  <a:prstClr val="black"/>
                </a:solidFill>
                <a:latin typeface="Ancizar Sans Black"/>
              </a:rPr>
              <a:t> </a:t>
            </a:r>
          </a:p>
        </p:txBody>
      </p:sp>
    </p:spTree>
    <p:extLst>
      <p:ext uri="{BB962C8B-B14F-4D97-AF65-F5344CB8AC3E}">
        <p14:creationId xmlns:p14="http://schemas.microsoft.com/office/powerpoint/2010/main" val="31946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10286746" cy="392415"/>
          </a:xfrm>
        </p:spPr>
        <p:txBody>
          <a:bodyPr/>
          <a:lstStyle/>
          <a:p>
            <a:r>
              <a:rPr lang="en-CO" b="1" dirty="0"/>
              <a:t>State of the Art  </a:t>
            </a:r>
            <a:r>
              <a:rPr lang="en-CO" dirty="0"/>
              <a:t>- Video coding and its </a:t>
            </a:r>
            <a:r>
              <a:rPr lang="en-US" dirty="0"/>
              <a:t>evolution over the years (</a:t>
            </a:r>
            <a:r>
              <a:rPr lang="en-US" dirty="0" err="1"/>
              <a:t>cont</a:t>
            </a:r>
            <a:r>
              <a:rPr lang="en-US" dirty="0"/>
              <a:t>)</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6</a:t>
            </a:fld>
            <a:endParaRPr lang="en-CO" spc="-5" dirty="0"/>
          </a:p>
        </p:txBody>
      </p:sp>
      <p:sp>
        <p:nvSpPr>
          <p:cNvPr id="25" name="TextBox 24">
            <a:extLst>
              <a:ext uri="{FF2B5EF4-FFF2-40B4-BE49-F238E27FC236}">
                <a16:creationId xmlns:a16="http://schemas.microsoft.com/office/drawing/2014/main" id="{6E3F3A45-0340-6D43-8190-06D6717E6F9C}"/>
              </a:ext>
            </a:extLst>
          </p:cNvPr>
          <p:cNvSpPr txBox="1"/>
          <p:nvPr/>
        </p:nvSpPr>
        <p:spPr>
          <a:xfrm>
            <a:off x="5410200" y="5573542"/>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Note : </a:t>
            </a:r>
            <a:r>
              <a:rPr lang="en-US" sz="1050" dirty="0">
                <a:solidFill>
                  <a:prstClr val="black"/>
                </a:solidFill>
                <a:latin typeface="Ancizar Sans Black"/>
              </a:rPr>
              <a:t>(Green)  - (Karwowski.2019); (Red) -  Colombia average speed internet -3.2Mbps (</a:t>
            </a:r>
            <a:r>
              <a:rPr lang="en-US" sz="1050" dirty="0">
                <a:solidFill>
                  <a:prstClr val="black"/>
                </a:solidFill>
                <a:latin typeface="Ancizar Sans Black"/>
                <a:hlinkClick r:id="rId3">
                  <a:extLst>
                    <a:ext uri="{A12FA001-AC4F-418D-AE19-62706E023703}">
                      <ahyp:hlinkClr xmlns:ahyp="http://schemas.microsoft.com/office/drawing/2018/hyperlinkcolor" val="tx"/>
                    </a:ext>
                  </a:extLst>
                </a:hlinkClick>
              </a:rPr>
              <a:t>Netflix</a:t>
            </a:r>
            <a:r>
              <a:rPr lang="en-US" sz="1050" dirty="0">
                <a:solidFill>
                  <a:prstClr val="black"/>
                </a:solidFill>
                <a:latin typeface="Ancizar Sans Black"/>
              </a:rPr>
              <a:t>,2020)</a:t>
            </a:r>
          </a:p>
        </p:txBody>
      </p:sp>
      <p:sp>
        <p:nvSpPr>
          <p:cNvPr id="28" name="TextBox 27">
            <a:extLst>
              <a:ext uri="{FF2B5EF4-FFF2-40B4-BE49-F238E27FC236}">
                <a16:creationId xmlns:a16="http://schemas.microsoft.com/office/drawing/2014/main" id="{2C9AAE04-D094-F549-A65D-DDBDF4E67A87}"/>
              </a:ext>
            </a:extLst>
          </p:cNvPr>
          <p:cNvSpPr txBox="1"/>
          <p:nvPr/>
        </p:nvSpPr>
        <p:spPr>
          <a:xfrm>
            <a:off x="719959" y="1149827"/>
            <a:ext cx="4253808" cy="487518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H.264 remains as the most used codec.  20% and 32% of video companies were expected to implement AV1 and HEVC respectively in 2020  (Bitmovin,2019)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Netflix and YouTube lead the adoption of AV1, that is used – </a:t>
            </a:r>
            <a:r>
              <a:rPr lang="en-US" sz="1400" i="1" dirty="0">
                <a:solidFill>
                  <a:prstClr val="black"/>
                </a:solidFill>
                <a:latin typeface="Ancizar Sans Black"/>
              </a:rPr>
              <a:t>“whenever is possible” </a:t>
            </a:r>
            <a:r>
              <a:rPr lang="en-US" sz="1400" dirty="0">
                <a:solidFill>
                  <a:prstClr val="black"/>
                </a:solidFill>
                <a:latin typeface="Ancizar Sans Black"/>
              </a:rPr>
              <a:t>- on their streaming services that represent 26% of global traffic (</a:t>
            </a:r>
            <a:r>
              <a:rPr lang="en-US" sz="1400" dirty="0" err="1">
                <a:solidFill>
                  <a:prstClr val="black"/>
                </a:solidFill>
                <a:latin typeface="Ancizar Sans Black"/>
              </a:rPr>
              <a:t>Sandvine</a:t>
            </a:r>
            <a:r>
              <a:rPr lang="en-US" sz="1400" dirty="0">
                <a:solidFill>
                  <a:prstClr val="black"/>
                </a:solidFill>
                <a:latin typeface="Ancizar Sans Black"/>
              </a:rPr>
              <a:t>, 2020)</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baseline for new codecs (VVC/AV2) stand on improving the compression efficiency in 50%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VVC (</a:t>
            </a:r>
            <a:r>
              <a:rPr lang="en-US" sz="1400" dirty="0" err="1">
                <a:solidFill>
                  <a:prstClr val="black"/>
                </a:solidFill>
                <a:latin typeface="Ancizar Sans Black"/>
              </a:rPr>
              <a:t>Bross</a:t>
            </a:r>
            <a:r>
              <a:rPr lang="en-US" sz="1400" dirty="0">
                <a:solidFill>
                  <a:prstClr val="black"/>
                </a:solidFill>
                <a:latin typeface="Ancizar Sans Black"/>
              </a:rPr>
              <a:t> , 2020) and AV2 (AOM, 2020) expect to introduce DNN tools as part of the reference architecture to achieve the 50% target, with a “reasonable” increase in complexity </a:t>
            </a:r>
            <a:r>
              <a:rPr lang="en-US" sz="1400" dirty="0">
                <a:solidFill>
                  <a:prstClr val="black"/>
                </a:solidFill>
                <a:highlight>
                  <a:srgbClr val="FFFF00"/>
                </a:highlight>
                <a:latin typeface="Ancizar Sans Black"/>
              </a:rPr>
              <a:t>(Birman,2020)</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“Deep learning image/video coding been an actively developing research are since 2015, but still in its infancy</a:t>
            </a:r>
            <a:r>
              <a:rPr lang="en-US" sz="1400" dirty="0">
                <a:solidFill>
                  <a:prstClr val="black"/>
                </a:solidFill>
                <a:latin typeface="Ancizar Sans Black"/>
              </a:rPr>
              <a:t>” (Dong, 2020)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34" name="Rectangle 33">
            <a:extLst>
              <a:ext uri="{FF2B5EF4-FFF2-40B4-BE49-F238E27FC236}">
                <a16:creationId xmlns:a16="http://schemas.microsoft.com/office/drawing/2014/main" id="{EBAD50D4-77BD-FB40-9DE1-0E1D0379DEEC}"/>
              </a:ext>
            </a:extLst>
          </p:cNvPr>
          <p:cNvSpPr/>
          <p:nvPr/>
        </p:nvSpPr>
        <p:spPr>
          <a:xfrm>
            <a:off x="5410200" y="1284458"/>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2. </a:t>
            </a:r>
            <a:r>
              <a:rPr lang="en-US" sz="1400" dirty="0">
                <a:solidFill>
                  <a:prstClr val="black"/>
                </a:solidFill>
                <a:latin typeface="Ancizar Sans Black"/>
              </a:rPr>
              <a:t>Estimated bitrate for FHD quality (1080p) content</a:t>
            </a:r>
            <a:endParaRPr lang="en-CO" sz="1400" dirty="0">
              <a:solidFill>
                <a:prstClr val="black"/>
              </a:solidFill>
              <a:latin typeface="Ancizar Sans Black"/>
            </a:endParaRPr>
          </a:p>
        </p:txBody>
      </p:sp>
      <p:sp>
        <p:nvSpPr>
          <p:cNvPr id="35" name="TextBox 34">
            <a:extLst>
              <a:ext uri="{FF2B5EF4-FFF2-40B4-BE49-F238E27FC236}">
                <a16:creationId xmlns:a16="http://schemas.microsoft.com/office/drawing/2014/main" id="{759C4565-0563-8C41-B76C-7E937B9F4C64}"/>
              </a:ext>
            </a:extLst>
          </p:cNvPr>
          <p:cNvSpPr txBox="1"/>
          <p:nvPr/>
        </p:nvSpPr>
        <p:spPr>
          <a:xfrm>
            <a:off x="838454" y="6088212"/>
            <a:ext cx="33525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DNN: Deep Neuronal Network</a:t>
            </a:r>
          </a:p>
        </p:txBody>
      </p:sp>
      <p:pic>
        <p:nvPicPr>
          <p:cNvPr id="39" name="Picture 38">
            <a:extLst>
              <a:ext uri="{FF2B5EF4-FFF2-40B4-BE49-F238E27FC236}">
                <a16:creationId xmlns:a16="http://schemas.microsoft.com/office/drawing/2014/main" id="{0B215474-0825-3A43-9DFF-B34A62DF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646359"/>
            <a:ext cx="5867400" cy="3703195"/>
          </a:xfrm>
          <a:prstGeom prst="rect">
            <a:avLst/>
          </a:prstGeom>
        </p:spPr>
      </p:pic>
    </p:spTree>
    <p:extLst>
      <p:ext uri="{BB962C8B-B14F-4D97-AF65-F5344CB8AC3E}">
        <p14:creationId xmlns:p14="http://schemas.microsoft.com/office/powerpoint/2010/main" val="275254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Video coding scheme</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7</a:t>
            </a:fld>
            <a:endParaRPr lang="en-CO" spc="-5" dirty="0"/>
          </a:p>
        </p:txBody>
      </p:sp>
      <p:pic>
        <p:nvPicPr>
          <p:cNvPr id="26" name="Picture 25">
            <a:extLst>
              <a:ext uri="{FF2B5EF4-FFF2-40B4-BE49-F238E27FC236}">
                <a16:creationId xmlns:a16="http://schemas.microsoft.com/office/drawing/2014/main" id="{30DED8BB-799E-C54C-AC46-5BC19B7D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327" y="1524000"/>
            <a:ext cx="5943346" cy="4260485"/>
          </a:xfrm>
          <a:prstGeom prst="rect">
            <a:avLst/>
          </a:prstGeom>
        </p:spPr>
      </p:pic>
      <p:sp>
        <p:nvSpPr>
          <p:cNvPr id="27" name="Rectangle 26">
            <a:extLst>
              <a:ext uri="{FF2B5EF4-FFF2-40B4-BE49-F238E27FC236}">
                <a16:creationId xmlns:a16="http://schemas.microsoft.com/office/drawing/2014/main" id="{AEB25DD8-2B56-8D4F-BA1E-99821D2CE0FE}"/>
              </a:ext>
            </a:extLst>
          </p:cNvPr>
          <p:cNvSpPr/>
          <p:nvPr/>
        </p:nvSpPr>
        <p:spPr>
          <a:xfrm>
            <a:off x="3121279" y="1239313"/>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3. </a:t>
            </a:r>
            <a:r>
              <a:rPr lang="en-US" sz="1400" dirty="0">
                <a:solidFill>
                  <a:prstClr val="black"/>
                </a:solidFill>
                <a:latin typeface="Ancizar Sans Black"/>
              </a:rPr>
              <a:t>Video coding scheme</a:t>
            </a:r>
            <a:endParaRPr lang="en-CO" sz="1400" dirty="0">
              <a:solidFill>
                <a:prstClr val="black"/>
              </a:solidFill>
              <a:latin typeface="Ancizar Sans Black"/>
            </a:endParaRPr>
          </a:p>
        </p:txBody>
      </p:sp>
      <p:sp>
        <p:nvSpPr>
          <p:cNvPr id="28" name="TextBox 27">
            <a:extLst>
              <a:ext uri="{FF2B5EF4-FFF2-40B4-BE49-F238E27FC236}">
                <a16:creationId xmlns:a16="http://schemas.microsoft.com/office/drawing/2014/main" id="{9BA9CA05-9175-DE47-B239-D33DE592E4B8}"/>
              </a:ext>
            </a:extLst>
          </p:cNvPr>
          <p:cNvSpPr txBox="1"/>
          <p:nvPr/>
        </p:nvSpPr>
        <p:spPr>
          <a:xfrm>
            <a:off x="3124327" y="5989331"/>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 </a:t>
            </a:r>
            <a:r>
              <a:rPr lang="en-US" sz="1050" dirty="0">
                <a:solidFill>
                  <a:prstClr val="black"/>
                </a:solidFill>
                <a:latin typeface="Ancizar Sans Black"/>
              </a:rPr>
              <a:t>(Gomez, 2020)</a:t>
            </a:r>
          </a:p>
        </p:txBody>
      </p:sp>
    </p:spTree>
    <p:extLst>
      <p:ext uri="{BB962C8B-B14F-4D97-AF65-F5344CB8AC3E}">
        <p14:creationId xmlns:p14="http://schemas.microsoft.com/office/powerpoint/2010/main" val="40756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Deep tools vs  Holistic deep coding schemes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8</a:t>
            </a:fld>
            <a:endParaRPr lang="en-CO" spc="-5" dirty="0"/>
          </a:p>
        </p:txBody>
      </p:sp>
      <p:pic>
        <p:nvPicPr>
          <p:cNvPr id="15" name="Picture 14">
            <a:extLst>
              <a:ext uri="{FF2B5EF4-FFF2-40B4-BE49-F238E27FC236}">
                <a16:creationId xmlns:a16="http://schemas.microsoft.com/office/drawing/2014/main" id="{D1A5AE73-4887-8044-8836-1D9C8030D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9796"/>
            <a:ext cx="11963400" cy="3429000"/>
          </a:xfrm>
          <a:prstGeom prst="rect">
            <a:avLst/>
          </a:prstGeom>
        </p:spPr>
      </p:pic>
      <p:sp>
        <p:nvSpPr>
          <p:cNvPr id="16" name="Rectangle 15">
            <a:extLst>
              <a:ext uri="{FF2B5EF4-FFF2-40B4-BE49-F238E27FC236}">
                <a16:creationId xmlns:a16="http://schemas.microsoft.com/office/drawing/2014/main" id="{51949791-05D3-4143-9632-11737436ECFD}"/>
              </a:ext>
            </a:extLst>
          </p:cNvPr>
          <p:cNvSpPr/>
          <p:nvPr/>
        </p:nvSpPr>
        <p:spPr>
          <a:xfrm>
            <a:off x="589280" y="143920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4. </a:t>
            </a:r>
            <a:r>
              <a:rPr lang="en-US" sz="1400" dirty="0">
                <a:solidFill>
                  <a:prstClr val="black"/>
                </a:solidFill>
                <a:latin typeface="Ancizar Sans Black"/>
              </a:rPr>
              <a:t> Deep learning on video coding</a:t>
            </a:r>
            <a:endParaRPr lang="en-CO" sz="1400" dirty="0">
              <a:solidFill>
                <a:prstClr val="black"/>
              </a:solidFill>
              <a:latin typeface="Ancizar Sans Black"/>
            </a:endParaRPr>
          </a:p>
        </p:txBody>
      </p:sp>
      <p:sp>
        <p:nvSpPr>
          <p:cNvPr id="19" name="Rectangle 18">
            <a:extLst>
              <a:ext uri="{FF2B5EF4-FFF2-40B4-BE49-F238E27FC236}">
                <a16:creationId xmlns:a16="http://schemas.microsoft.com/office/drawing/2014/main" id="{1FFFD709-797E-2643-9EC3-4EDF095CC8B0}"/>
              </a:ext>
            </a:extLst>
          </p:cNvPr>
          <p:cNvSpPr/>
          <p:nvPr/>
        </p:nvSpPr>
        <p:spPr>
          <a:xfrm>
            <a:off x="685800" y="5723356"/>
            <a:ext cx="6934200" cy="28623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Note: </a:t>
            </a:r>
            <a:r>
              <a:rPr lang="en-US" sz="1400" dirty="0">
                <a:solidFill>
                  <a:prstClr val="black"/>
                </a:solidFill>
                <a:latin typeface="Ancizar Sans Black"/>
              </a:rPr>
              <a:t> Reference from multiples source which are described in the reference section</a:t>
            </a:r>
            <a:endParaRPr lang="en-CO" sz="1400" dirty="0">
              <a:solidFill>
                <a:prstClr val="black"/>
              </a:solidFill>
              <a:latin typeface="Ancizar Sans Black"/>
            </a:endParaRPr>
          </a:p>
        </p:txBody>
      </p:sp>
    </p:spTree>
    <p:extLst>
      <p:ext uri="{BB962C8B-B14F-4D97-AF65-F5344CB8AC3E}">
        <p14:creationId xmlns:p14="http://schemas.microsoft.com/office/powerpoint/2010/main" val="171254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753346" cy="392415"/>
          </a:xfrm>
        </p:spPr>
        <p:txBody>
          <a:bodyPr/>
          <a:lstStyle/>
          <a:p>
            <a:r>
              <a:rPr lang="en-CO" b="1" dirty="0"/>
              <a:t>State of the Art </a:t>
            </a:r>
            <a:r>
              <a:rPr lang="en-CO" dirty="0"/>
              <a:t>– Deep tools vs  Holistic deep coding schemes (cont)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9</a:t>
            </a:fld>
            <a:endParaRPr lang="en-CO" spc="-5" dirty="0"/>
          </a:p>
        </p:txBody>
      </p:sp>
      <p:graphicFrame>
        <p:nvGraphicFramePr>
          <p:cNvPr id="3" name="Table 4">
            <a:extLst>
              <a:ext uri="{FF2B5EF4-FFF2-40B4-BE49-F238E27FC236}">
                <a16:creationId xmlns:a16="http://schemas.microsoft.com/office/drawing/2014/main" id="{D424221D-73F5-484B-AAA6-BCC491AB0E3E}"/>
              </a:ext>
            </a:extLst>
          </p:cNvPr>
          <p:cNvGraphicFramePr>
            <a:graphicFrameLocks noGrp="1"/>
          </p:cNvGraphicFramePr>
          <p:nvPr>
            <p:extLst>
              <p:ext uri="{D42A27DB-BD31-4B8C-83A1-F6EECF244321}">
                <p14:modId xmlns:p14="http://schemas.microsoft.com/office/powerpoint/2010/main" val="3518279474"/>
              </p:ext>
            </p:extLst>
          </p:nvPr>
        </p:nvGraphicFramePr>
        <p:xfrm>
          <a:off x="1066800" y="1066800"/>
          <a:ext cx="4419600" cy="3329344"/>
        </p:xfrm>
        <a:graphic>
          <a:graphicData uri="http://schemas.openxmlformats.org/drawingml/2006/table">
            <a:tbl>
              <a:tblPr firstRow="1" bandRow="1">
                <a:tableStyleId>{6E25E649-3F16-4E02-A733-19D2CDBF48F0}</a:tableStyleId>
              </a:tblPr>
              <a:tblGrid>
                <a:gridCol w="1140112">
                  <a:extLst>
                    <a:ext uri="{9D8B030D-6E8A-4147-A177-3AD203B41FA5}">
                      <a16:colId xmlns:a16="http://schemas.microsoft.com/office/drawing/2014/main" val="3571425685"/>
                    </a:ext>
                  </a:extLst>
                </a:gridCol>
                <a:gridCol w="1510467">
                  <a:extLst>
                    <a:ext uri="{9D8B030D-6E8A-4147-A177-3AD203B41FA5}">
                      <a16:colId xmlns:a16="http://schemas.microsoft.com/office/drawing/2014/main" val="2272244231"/>
                    </a:ext>
                  </a:extLst>
                </a:gridCol>
                <a:gridCol w="1769021">
                  <a:extLst>
                    <a:ext uri="{9D8B030D-6E8A-4147-A177-3AD203B41FA5}">
                      <a16:colId xmlns:a16="http://schemas.microsoft.com/office/drawing/2014/main" val="1376000390"/>
                    </a:ext>
                  </a:extLst>
                </a:gridCol>
              </a:tblGrid>
              <a:tr h="414218">
                <a:tc gridSpan="3">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Deep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Intra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Block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(Laude, 2016)</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Error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Cui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174008"/>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P</a:t>
                      </a:r>
                      <a:r>
                        <a:rPr lang="en-CO" sz="1200" dirty="0">
                          <a:solidFill>
                            <a:schemeClr val="tx1"/>
                          </a:solidFill>
                          <a:latin typeface="Times New Roman" panose="02020603050405020304" pitchFamily="18" charset="0"/>
                          <a:cs typeface="Times New Roman" panose="02020603050405020304" pitchFamily="18" charset="0"/>
                        </a:rPr>
                        <a:t>ixel by pixel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087542"/>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Matching blocks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(Huo,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Frame weighting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(Zhang,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8494"/>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Entropy coding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(Puri,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069880"/>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Other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Filters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(Liu,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609409"/>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Super-resolution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(Afonso,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821743"/>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Rate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8659409"/>
                  </a:ext>
                </a:extLst>
              </a:tr>
            </a:tbl>
          </a:graphicData>
        </a:graphic>
      </p:graphicFrame>
      <p:graphicFrame>
        <p:nvGraphicFramePr>
          <p:cNvPr id="7" name="Table 4">
            <a:extLst>
              <a:ext uri="{FF2B5EF4-FFF2-40B4-BE49-F238E27FC236}">
                <a16:creationId xmlns:a16="http://schemas.microsoft.com/office/drawing/2014/main" id="{01F11906-C3B1-8545-950A-5338B2690257}"/>
              </a:ext>
            </a:extLst>
          </p:cNvPr>
          <p:cNvGraphicFramePr>
            <a:graphicFrameLocks noGrp="1"/>
          </p:cNvGraphicFramePr>
          <p:nvPr>
            <p:extLst>
              <p:ext uri="{D42A27DB-BD31-4B8C-83A1-F6EECF244321}">
                <p14:modId xmlns:p14="http://schemas.microsoft.com/office/powerpoint/2010/main" val="1870190193"/>
              </p:ext>
            </p:extLst>
          </p:nvPr>
        </p:nvGraphicFramePr>
        <p:xfrm>
          <a:off x="6324600" y="1091609"/>
          <a:ext cx="4419600" cy="1814758"/>
        </p:xfrm>
        <a:graphic>
          <a:graphicData uri="http://schemas.openxmlformats.org/drawingml/2006/table">
            <a:tbl>
              <a:tblPr firstRow="1" bandRow="1">
                <a:tableStyleId>{6E25E649-3F16-4E02-A733-19D2CDBF48F0}</a:tableStyleId>
              </a:tblPr>
              <a:tblGrid>
                <a:gridCol w="2034104">
                  <a:extLst>
                    <a:ext uri="{9D8B030D-6E8A-4147-A177-3AD203B41FA5}">
                      <a16:colId xmlns:a16="http://schemas.microsoft.com/office/drawing/2014/main" val="3571425685"/>
                    </a:ext>
                  </a:extLst>
                </a:gridCol>
                <a:gridCol w="2385496">
                  <a:extLst>
                    <a:ext uri="{9D8B030D-6E8A-4147-A177-3AD203B41FA5}">
                      <a16:colId xmlns:a16="http://schemas.microsoft.com/office/drawing/2014/main" val="2272244231"/>
                    </a:ext>
                  </a:extLst>
                </a:gridCol>
              </a:tblGrid>
              <a:tr h="413188">
                <a:tc gridSpan="2">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New deep learning schemes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RD-based 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(Balle,2017)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Frame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(Chen,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Generative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(Santurkar,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08037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Autoencoder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(Toderici,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22591"/>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Optical flow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t>
                      </a:r>
                      <a:r>
                        <a:rPr lang="en-US" sz="1200" dirty="0" err="1"/>
                        <a:t>Agustsson</a:t>
                      </a:r>
                      <a:r>
                        <a:rPr lang="en-US" sz="1200" dirty="0"/>
                        <a:t>, 2020)</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407777"/>
                  </a:ext>
                </a:extLst>
              </a:tr>
            </a:tbl>
          </a:graphicData>
        </a:graphic>
      </p:graphicFrame>
      <p:sp>
        <p:nvSpPr>
          <p:cNvPr id="10" name="TextBox 9">
            <a:extLst>
              <a:ext uri="{FF2B5EF4-FFF2-40B4-BE49-F238E27FC236}">
                <a16:creationId xmlns:a16="http://schemas.microsoft.com/office/drawing/2014/main" id="{40E0AB3E-F6C6-A945-9ED3-2B5FA7F90F39}"/>
              </a:ext>
            </a:extLst>
          </p:cNvPr>
          <p:cNvSpPr txBox="1"/>
          <p:nvPr/>
        </p:nvSpPr>
        <p:spPr>
          <a:xfrm>
            <a:off x="1409701" y="4896468"/>
            <a:ext cx="3733798" cy="894732"/>
          </a:xfrm>
          <a:prstGeom prst="rect">
            <a:avLst/>
          </a:prstGeom>
          <a:noFill/>
        </p:spPr>
        <p:txBody>
          <a:bodyPr wrap="square" rtlCol="0">
            <a:spAutoFit/>
          </a:bodyPr>
          <a:lstStyle/>
          <a:p>
            <a:pPr>
              <a:lnSpc>
                <a:spcPct val="150000"/>
              </a:lnSpc>
            </a:pPr>
            <a:r>
              <a:rPr lang="en-CO" sz="1200" i="1" dirty="0">
                <a:solidFill>
                  <a:prstClr val="black"/>
                </a:solidFill>
                <a:latin typeface="Ancizar Sans Black"/>
              </a:rPr>
              <a:t>“</a:t>
            </a:r>
            <a:r>
              <a:rPr lang="en-US" sz="1200" i="1" dirty="0">
                <a:solidFill>
                  <a:prstClr val="black"/>
                </a:solidFill>
                <a:latin typeface="Ancizar Sans Black"/>
              </a:rPr>
              <a:t>﻿Despite considerable progress on end-to-end optimized deep networks for image compression, video coding remains a challenging task”. </a:t>
            </a:r>
            <a:r>
              <a:rPr lang="en-US" sz="1200" dirty="0">
                <a:solidFill>
                  <a:prstClr val="black"/>
                </a:solidFill>
                <a:latin typeface="Ancizar Sans Black"/>
              </a:rPr>
              <a:t>(Agustsson,2020) - Google</a:t>
            </a:r>
            <a:endParaRPr lang="en-CO" sz="1200" dirty="0">
              <a:solidFill>
                <a:prstClr val="black"/>
              </a:solidFill>
              <a:latin typeface="Ancizar Sans Black"/>
            </a:endParaRPr>
          </a:p>
        </p:txBody>
      </p:sp>
    </p:spTree>
    <p:extLst>
      <p:ext uri="{BB962C8B-B14F-4D97-AF65-F5344CB8AC3E}">
        <p14:creationId xmlns:p14="http://schemas.microsoft.com/office/powerpoint/2010/main" val="260704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20579</TotalTime>
  <Words>3514</Words>
  <Application>Microsoft Macintosh PowerPoint</Application>
  <PresentationFormat>Widescreen</PresentationFormat>
  <Paragraphs>276</Paragraphs>
  <Slides>17</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Ancizar Sans Black</vt:lpstr>
      <vt:lpstr>Arial</vt:lpstr>
      <vt:lpstr>Calibri</vt:lpstr>
      <vt:lpstr>Calibri Light</vt:lpstr>
      <vt:lpstr>Carlito</vt:lpstr>
      <vt:lpstr>Times New Roman</vt:lpstr>
      <vt:lpstr>Wingdings</vt:lpstr>
      <vt:lpstr>Office Theme</vt:lpstr>
      <vt:lpstr>Diseño personalizado</vt:lpstr>
      <vt:lpstr>PowerPoint Presentation</vt:lpstr>
      <vt:lpstr>PowerPoint Presentation</vt:lpstr>
      <vt:lpstr>Evaluators board</vt:lpstr>
      <vt:lpstr>Agenda</vt:lpstr>
      <vt:lpstr>State of the Art - Video coding and its evolution over the years</vt:lpstr>
      <vt:lpstr>State of the Art  - Video coding and its evolution over the years (cont)</vt:lpstr>
      <vt:lpstr>State of the Art – Video coding scheme</vt:lpstr>
      <vt:lpstr>State of the Art – Deep tools vs  Holistic deep coding schemes </vt:lpstr>
      <vt:lpstr>State of the Art – Deep tools vs  Holistic deep coding schemes (cont) </vt:lpstr>
      <vt:lpstr>Q1 (Prof. Sanchéz) : ¿Cómo garantizar que se encuentre en este proceso de búsqueda una solución que mejore alguna etapa del proceso del AV1 en un tiempo prudente para el proceso académico? ¿Cómo abordar el hecho que esta solución pueda ser abordada paralelamente por la comunidad descrita anteriormente(Google, Netflix, AMD, ARM, Intel, Nvidia, Microsoft, Mozilla y otros)?</vt:lpstr>
      <vt:lpstr>Q2 (Prof. Sanchéz) : ¿Cómo mitigar el costo computacional que la incorporación de métodos modernos basados en aprendizaje de máquinas supone? ¿Limitar la aplicación a contextos con ancho de banda limitado, generalmente caracterizados también por hardware con capacidad limitada, no es aumentar su debilidad y eliminar una de sus fortalezas?</vt:lpstr>
      <vt:lpstr>Q1 (Prof. Trujillo) : ¿Como abordaría la compresión de video inteligente su proyecto de investigación?</vt:lpstr>
      <vt:lpstr>Q2 (Prof. Trujillo) : ¿Como garantizará en su propuesta la calidad del contenido para que cumpla con las tres funciones básicas (la protección y la prevención, la detección y la recogida de pruebas)?</vt:lpstr>
      <vt:lpstr>Q1 (Prof. Gutierréz) : Sírvase indicar, a partir de referencias a la literatura científica, ¿cuáles son los 3 principales desafíos que presenta específicamente la compresión de video en este contexto?</vt:lpstr>
      <vt:lpstr>Q2 (Prof. Gutierréz) : Sírvase indicar, a partir de la literatura, ¿qué limitantes de dicho codificador se plantean como susceptibles de ser abordadas mediante técnicas de aprendizaje de máquina?</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Microsoft Office User</cp:lastModifiedBy>
  <cp:revision>442</cp:revision>
  <dcterms:created xsi:type="dcterms:W3CDTF">2020-04-28T14:51:51Z</dcterms:created>
  <dcterms:modified xsi:type="dcterms:W3CDTF">2021-02-01T16:58:11Z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2020-04-28T00:00:00Z</vt:filetime>
  </property>
</Properties>
</file>