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2" r:id="rId10"/>
    <p:sldId id="811" r:id="rId11"/>
    <p:sldId id="805" r:id="rId12"/>
    <p:sldId id="814" r:id="rId13"/>
    <p:sldId id="817" r:id="rId14"/>
    <p:sldId id="822" r:id="rId15"/>
    <p:sldId id="819" r:id="rId16"/>
    <p:sldId id="820" r:id="rId17"/>
    <p:sldId id="821" r:id="rId18"/>
    <p:sldId id="794"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2"/>
            <p14:sldId id="811"/>
            <p14:sldId id="805"/>
            <p14:sldId id="814"/>
            <p14:sldId id="817"/>
            <p14:sldId id="822"/>
            <p14:sldId id="819"/>
            <p14:sldId id="820"/>
            <p14:sldId id="821"/>
            <p14:sldId id="79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10" autoAdjust="0"/>
    <p:restoredTop sz="83921" autoAdjust="0"/>
  </p:normalViewPr>
  <p:slideViewPr>
    <p:cSldViewPr>
      <p:cViewPr>
        <p:scale>
          <a:sx n="130" d="100"/>
          <a:sy n="130" d="100"/>
        </p:scale>
        <p:origin x="56" y="2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327050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27570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105342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69205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ws.amazon.com/media/tech/quality-defined-variable-bitrate-qvbr/"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tools.ietf.org/html/rfc876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978-3-319-47274-4_1" TargetMode="External"/><Relationship Id="rId7" Type="http://schemas.openxmlformats.org/officeDocument/2006/relationships/hyperlink" Target="https://doi.org/10.1109/TCSVT.2012.222119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109/LSP.2020.2976578" TargetMode="External"/><Relationship Id="rId5" Type="http://schemas.openxmlformats.org/officeDocument/2006/relationships/hyperlink" Target="https://doi.org/10.1109/PCS48520.2019.8954553" TargetMode="External"/><Relationship Id="rId4" Type="http://schemas.openxmlformats.org/officeDocument/2006/relationships/hyperlink" Target="https://doi.org/10.1007/s11042-019-08572-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2" y="5055104"/>
            <a:ext cx="5029073" cy="1089646"/>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49345361"/>
              </p:ext>
            </p:extLst>
          </p:nvPr>
        </p:nvGraphicFramePr>
        <p:xfrm>
          <a:off x="6557010" y="1961028"/>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705600" y="1547741"/>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5. </a:t>
            </a:r>
            <a:r>
              <a:rPr lang="en-US" sz="1400" dirty="0">
                <a:solidFill>
                  <a:prstClr val="black"/>
                </a:solidFill>
                <a:latin typeface="Ancizar Sans Black"/>
              </a:rPr>
              <a:t> Academic articles from 2018 to 2020 per topic</a:t>
            </a:r>
            <a:endParaRPr lang="en-CO" sz="14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5181600" cy="306545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Both AOM AV2)  (Draft) and JVET(Draft) working groups are focus on  preserve the current scheme and explore DL-tools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Previous research around DL Tools have not been successfully deployed into the reference code, mainly because computational cost and architecture changes ()</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The research community has been concentrated around  Intra and Inter prediction since 2018</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Restoration filters are relatively new. They were introduced in AV1 () and HEVC () and are a potential optimization focus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15" name="Rectangle 14">
            <a:extLst>
              <a:ext uri="{FF2B5EF4-FFF2-40B4-BE49-F238E27FC236}">
                <a16:creationId xmlns:a16="http://schemas.microsoft.com/office/drawing/2014/main" id="{695B068B-9F41-204B-ABA5-8DBE7BCFA136}"/>
              </a:ext>
            </a:extLst>
          </p:cNvPr>
          <p:cNvSpPr/>
          <p:nvPr/>
        </p:nvSpPr>
        <p:spPr>
          <a:xfrm>
            <a:off x="7086600" y="2286000"/>
            <a:ext cx="1066800" cy="1143000"/>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Rectangle 15">
            <a:extLst>
              <a:ext uri="{FF2B5EF4-FFF2-40B4-BE49-F238E27FC236}">
                <a16:creationId xmlns:a16="http://schemas.microsoft.com/office/drawing/2014/main" id="{F5BDB8CC-EA74-C349-8656-634948D3A7F5}"/>
              </a:ext>
            </a:extLst>
          </p:cNvPr>
          <p:cNvSpPr/>
          <p:nvPr/>
        </p:nvSpPr>
        <p:spPr>
          <a:xfrm>
            <a:off x="6324666" y="5050604"/>
            <a:ext cx="5638734" cy="1094146"/>
          </a:xfrm>
          <a:prstGeom prst="rect">
            <a:avLst/>
          </a:prstGeom>
        </p:spPr>
        <p:txBody>
          <a:bodyPr wrap="square">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Standardization process is only announced through focus working groups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Tools which aim to be part of AV2 needs to pass acceptance criteria at different level, such as hardware cost  and compression efficiency. It is only possible as member of AOM.</a:t>
            </a:r>
          </a:p>
        </p:txBody>
      </p:sp>
      <p:sp>
        <p:nvSpPr>
          <p:cNvPr id="17" name="Rectangle 16">
            <a:extLst>
              <a:ext uri="{FF2B5EF4-FFF2-40B4-BE49-F238E27FC236}">
                <a16:creationId xmlns:a16="http://schemas.microsoft.com/office/drawing/2014/main" id="{D986A87A-5843-C94D-AD2F-46DC71D659F4}"/>
              </a:ext>
            </a:extLst>
          </p:cNvPr>
          <p:cNvSpPr/>
          <p:nvPr/>
        </p:nvSpPr>
        <p:spPr>
          <a:xfrm>
            <a:off x="6710089" y="453456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Sources:  </a:t>
            </a:r>
            <a:r>
              <a:rPr lang="en-US" sz="1200" dirty="0">
                <a:solidFill>
                  <a:prstClr val="black"/>
                </a:solidFill>
                <a:latin typeface="Ancizar Sans Black"/>
              </a:rPr>
              <a:t>Mendeley and Scopus databases</a:t>
            </a:r>
            <a:endParaRPr lang="en-CO" sz="1200" dirty="0">
              <a:solidFill>
                <a:prstClr val="black"/>
              </a:solidFill>
              <a:latin typeface="Ancizar Sans Black"/>
            </a:endParaRPr>
          </a:p>
        </p:txBody>
      </p:sp>
      <p:sp>
        <p:nvSpPr>
          <p:cNvPr id="18" name="Rectangle 17">
            <a:extLst>
              <a:ext uri="{FF2B5EF4-FFF2-40B4-BE49-F238E27FC236}">
                <a16:creationId xmlns:a16="http://schemas.microsoft.com/office/drawing/2014/main" id="{C33F9AD9-9DFD-EF4D-B69A-C531441894E3}"/>
              </a:ext>
            </a:extLst>
          </p:cNvPr>
          <p:cNvSpPr/>
          <p:nvPr/>
        </p:nvSpPr>
        <p:spPr>
          <a:xfrm>
            <a:off x="10287000" y="3581400"/>
            <a:ext cx="685800" cy="618798"/>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138556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11</a:t>
            </a:fld>
            <a:endParaRPr lang="en-CO" spc="-5" dirty="0"/>
          </a:p>
        </p:txBody>
      </p:sp>
      <p:sp>
        <p:nvSpPr>
          <p:cNvPr id="5" name="TextBox 4">
            <a:extLst>
              <a:ext uri="{FF2B5EF4-FFF2-40B4-BE49-F238E27FC236}">
                <a16:creationId xmlns:a16="http://schemas.microsoft.com/office/drawing/2014/main" id="{19A02993-A2E5-AD41-930B-E343CB3F8B46}"/>
              </a:ext>
            </a:extLst>
          </p:cNvPr>
          <p:cNvSpPr txBox="1"/>
          <p:nvPr/>
        </p:nvSpPr>
        <p:spPr>
          <a:xfrm>
            <a:off x="762000" y="1676400"/>
            <a:ext cx="4267200" cy="4034951"/>
          </a:xfrm>
          <a:prstGeom prst="rect">
            <a:avLst/>
          </a:prstGeom>
          <a:noFill/>
        </p:spPr>
        <p:txBody>
          <a:bodyPr wrap="square" rtlCol="0">
            <a:spAutoFit/>
          </a:bodyPr>
          <a:lstStyle/>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“﻿the Wiener filter is particularly good at super-resolving and recovering lost high frequencies (…)  ﻿it is highly recommended that the loop-restoration tool is also used, even though that is not enforced in the bit-stream syntax. In fact, without this tool, there is no super-resolving, only upscaling in AV1” (Joshi, 2019)</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is a potential area where machine learning could bring processing time benefits based on pre-trained (offline) and context aware models </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show bitrate savings  for both high al low resolutions (Joshi, 2019)</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aims to achieve complexity &lt; 2xAV1 (AOM,2020)</a:t>
            </a:r>
          </a:p>
          <a:p>
            <a:pPr marL="0" lvl="1" algn="just"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p:txBody>
      </p:sp>
      <p:graphicFrame>
        <p:nvGraphicFramePr>
          <p:cNvPr id="3" name="Table 2">
            <a:extLst>
              <a:ext uri="{FF2B5EF4-FFF2-40B4-BE49-F238E27FC236}">
                <a16:creationId xmlns:a16="http://schemas.microsoft.com/office/drawing/2014/main" id="{477773DE-7D8F-9046-9527-DED169F1E04D}"/>
              </a:ext>
            </a:extLst>
          </p:cNvPr>
          <p:cNvGraphicFramePr>
            <a:graphicFrameLocks noGrp="1"/>
          </p:cNvGraphicFramePr>
          <p:nvPr>
            <p:extLst>
              <p:ext uri="{D42A27DB-BD31-4B8C-83A1-F6EECF244321}">
                <p14:modId xmlns:p14="http://schemas.microsoft.com/office/powerpoint/2010/main" val="2109809123"/>
              </p:ext>
            </p:extLst>
          </p:nvPr>
        </p:nvGraphicFramePr>
        <p:xfrm>
          <a:off x="6096000" y="2943138"/>
          <a:ext cx="5486398" cy="1696085"/>
        </p:xfrm>
        <a:graphic>
          <a:graphicData uri="http://schemas.openxmlformats.org/drawingml/2006/table">
            <a:tbl>
              <a:tblPr>
                <a:tableStyleId>{5C22544A-7EE6-4342-B048-85BDC9FD1C3A}</a:tableStyleId>
              </a:tblPr>
              <a:tblGrid>
                <a:gridCol w="1902148">
                  <a:extLst>
                    <a:ext uri="{9D8B030D-6E8A-4147-A177-3AD203B41FA5}">
                      <a16:colId xmlns:a16="http://schemas.microsoft.com/office/drawing/2014/main" val="2053919110"/>
                    </a:ext>
                  </a:extLst>
                </a:gridCol>
                <a:gridCol w="892915">
                  <a:extLst>
                    <a:ext uri="{9D8B030D-6E8A-4147-A177-3AD203B41FA5}">
                      <a16:colId xmlns:a16="http://schemas.microsoft.com/office/drawing/2014/main" val="381134983"/>
                    </a:ext>
                  </a:extLst>
                </a:gridCol>
                <a:gridCol w="953402">
                  <a:extLst>
                    <a:ext uri="{9D8B030D-6E8A-4147-A177-3AD203B41FA5}">
                      <a16:colId xmlns:a16="http://schemas.microsoft.com/office/drawing/2014/main" val="2237659018"/>
                    </a:ext>
                  </a:extLst>
                </a:gridCol>
                <a:gridCol w="1737933">
                  <a:extLst>
                    <a:ext uri="{9D8B030D-6E8A-4147-A177-3AD203B41FA5}">
                      <a16:colId xmlns:a16="http://schemas.microsoft.com/office/drawing/2014/main" val="842499024"/>
                    </a:ext>
                  </a:extLst>
                </a:gridCol>
              </a:tblGrid>
              <a:tr h="304800">
                <a:tc gridSpan="4">
                  <a:txBody>
                    <a:bodyPr/>
                    <a:lstStyle/>
                    <a:p>
                      <a:pPr algn="ctr" fontAlgn="b"/>
                      <a:r>
                        <a:rPr lang="en-US" sz="1200" b="1" u="none" strike="noStrike" dirty="0">
                          <a:solidFill>
                            <a:schemeClr val="accent2">
                              <a:lumMod val="50000"/>
                            </a:schemeClr>
                          </a:solidFill>
                          <a:effectLst/>
                          <a:latin typeface="Times" pitchFamily="2" charset="0"/>
                        </a:rPr>
                        <a:t>Restoration Filter  (Weiner)</a:t>
                      </a:r>
                      <a:endParaRPr lang="en-US" sz="1200" b="1" i="0" u="none" strike="noStrike" dirty="0">
                        <a:solidFill>
                          <a:schemeClr val="accent2">
                            <a:lumMod val="50000"/>
                          </a:schemeClr>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endParaRPr lang="en-CO"/>
                    </a:p>
                  </a:txBody>
                  <a:tcPr/>
                </a:tc>
                <a:tc hMerge="1">
                  <a:txBody>
                    <a:bodyPr/>
                    <a:lstStyle/>
                    <a:p>
                      <a:pPr algn="l" fontAlgn="b"/>
                      <a:endParaRPr lang="en-CO" sz="1200" b="0"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435420"/>
                  </a:ext>
                </a:extLst>
              </a:tr>
              <a:tr h="228600">
                <a:tc>
                  <a:txBody>
                    <a:bodyPr/>
                    <a:lstStyle/>
                    <a:p>
                      <a:pPr algn="l" fontAlgn="b"/>
                      <a:endParaRPr lang="en-CO" sz="1400" b="0"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ON</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Performance</a:t>
                      </a:r>
                      <a:br>
                        <a:rPr lang="en-US" sz="1200" b="1" u="none" strike="noStrike" dirty="0">
                          <a:effectLst/>
                          <a:latin typeface="Times" pitchFamily="2" charset="0"/>
                        </a:rPr>
                      </a:br>
                      <a:r>
                        <a:rPr lang="en-US" sz="1200" b="1" u="none" strike="noStrike" dirty="0">
                          <a:effectLst/>
                          <a:latin typeface="Times" pitchFamily="2" charset="0"/>
                        </a:rPr>
                        <a:t>(ON vs 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3965727"/>
                  </a:ext>
                </a:extLst>
              </a:tr>
              <a:tr h="203200">
                <a:tc>
                  <a:txBody>
                    <a:bodyPr/>
                    <a:lstStyle/>
                    <a:p>
                      <a:pPr algn="l" fontAlgn="b"/>
                      <a:r>
                        <a:rPr lang="en-US" sz="1200" u="none" strike="noStrike">
                          <a:effectLst/>
                          <a:latin typeface="Times" pitchFamily="2" charset="0"/>
                        </a:rPr>
                        <a:t>Average Speed (fps)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22</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15</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-32%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285897913"/>
                  </a:ext>
                </a:extLst>
              </a:tr>
              <a:tr h="203200">
                <a:tc>
                  <a:txBody>
                    <a:bodyPr/>
                    <a:lstStyle/>
                    <a:p>
                      <a:pPr algn="l" fontAlgn="b"/>
                      <a:r>
                        <a:rPr lang="en-US" sz="1200" u="none" strike="noStrike">
                          <a:effectLst/>
                          <a:latin typeface="Times" pitchFamily="2" charset="0"/>
                        </a:rPr>
                        <a:t>Total Encoding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27951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40856</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-46%</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301656919"/>
                  </a:ext>
                </a:extLst>
              </a:tr>
              <a:tr h="203200">
                <a:tc>
                  <a:txBody>
                    <a:bodyPr/>
                    <a:lstStyle/>
                    <a:p>
                      <a:pPr algn="l" fontAlgn="b"/>
                      <a:r>
                        <a:rPr lang="en-US" sz="1200" u="none" strike="noStrike">
                          <a:effectLst/>
                          <a:latin typeface="Times" pitchFamily="2" charset="0"/>
                        </a:rPr>
                        <a:t>Total Execution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29164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42071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-44%</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103086872"/>
                  </a:ext>
                </a:extLst>
              </a:tr>
              <a:tr h="203200">
                <a:tc>
                  <a:txBody>
                    <a:bodyPr/>
                    <a:lstStyle/>
                    <a:p>
                      <a:pPr algn="l" fontAlgn="b"/>
                      <a:r>
                        <a:rPr lang="en-US" sz="1200" u="none" strike="noStrike">
                          <a:effectLst/>
                          <a:latin typeface="Times" pitchFamily="2" charset="0"/>
                        </a:rPr>
                        <a:t>Average Latency (ms) </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2854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4349</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-52%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1254741782"/>
                  </a:ext>
                </a:extLst>
              </a:tr>
              <a:tr h="203200">
                <a:tc>
                  <a:txBody>
                    <a:bodyPr/>
                    <a:lstStyle/>
                    <a:p>
                      <a:pPr algn="l" fontAlgn="b"/>
                      <a:r>
                        <a:rPr lang="en-US" sz="1200" u="none" strike="noStrike">
                          <a:effectLst/>
                          <a:latin typeface="Times" pitchFamily="2" charset="0"/>
                        </a:rPr>
                        <a:t>Max Latency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3626</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6071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-67%</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871465886"/>
                  </a:ext>
                </a:extLst>
              </a:tr>
            </a:tbl>
          </a:graphicData>
        </a:graphic>
      </p:graphicFrame>
      <p:sp>
        <p:nvSpPr>
          <p:cNvPr id="7" name="Rectangle 6">
            <a:extLst>
              <a:ext uri="{FF2B5EF4-FFF2-40B4-BE49-F238E27FC236}">
                <a16:creationId xmlns:a16="http://schemas.microsoft.com/office/drawing/2014/main" id="{FA192B9A-7E0E-8A49-884A-669FB81E5B8F}"/>
              </a:ext>
            </a:extLst>
          </p:cNvPr>
          <p:cNvSpPr/>
          <p:nvPr/>
        </p:nvSpPr>
        <p:spPr>
          <a:xfrm>
            <a:off x="6019800" y="256375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3. </a:t>
            </a:r>
            <a:r>
              <a:rPr lang="en-US" sz="1200" dirty="0">
                <a:solidFill>
                  <a:prstClr val="black"/>
                </a:solidFill>
                <a:latin typeface="Ancizar Sans Black"/>
              </a:rPr>
              <a:t> SVT-AV1 impact of using Weiner restoration filter</a:t>
            </a:r>
            <a:endParaRPr lang="en-CO" sz="1200" dirty="0">
              <a:solidFill>
                <a:prstClr val="black"/>
              </a:solidFill>
              <a:latin typeface="Ancizar Sans Black"/>
            </a:endParaRPr>
          </a:p>
        </p:txBody>
      </p:sp>
    </p:spTree>
    <p:extLst>
      <p:ext uri="{BB962C8B-B14F-4D97-AF65-F5344CB8AC3E}">
        <p14:creationId xmlns:p14="http://schemas.microsoft.com/office/powerpoint/2010/main" val="384992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sp>
        <p:nvSpPr>
          <p:cNvPr id="3" name="Rectangle 2">
            <a:extLst>
              <a:ext uri="{FF2B5EF4-FFF2-40B4-BE49-F238E27FC236}">
                <a16:creationId xmlns:a16="http://schemas.microsoft.com/office/drawing/2014/main" id="{F06117F7-894D-DF43-A67F-2228C4292D26}"/>
              </a:ext>
            </a:extLst>
          </p:cNvPr>
          <p:cNvSpPr/>
          <p:nvPr/>
        </p:nvSpPr>
        <p:spPr>
          <a:xfrm>
            <a:off x="509270" y="4941413"/>
            <a:ext cx="6047740" cy="738664"/>
          </a:xfrm>
          <a:prstGeom prst="rect">
            <a:avLst/>
          </a:prstGeom>
        </p:spPr>
        <p:txBody>
          <a:bodyPr wrap="square">
            <a:spAutoFit/>
          </a:bodyPr>
          <a:lstStyle/>
          <a:p>
            <a:r>
              <a:rPr lang="en-US" sz="1050" dirty="0" err="1">
                <a:solidFill>
                  <a:srgbClr val="000000"/>
                </a:solidFill>
                <a:latin typeface="Menlo" panose="020B0609030804020204" pitchFamily="49" charset="0"/>
              </a:rPr>
              <a:t>Svt</a:t>
            </a:r>
            <a:r>
              <a:rPr lang="en-US" sz="1050" dirty="0">
                <a:solidFill>
                  <a:srgbClr val="000000"/>
                </a:solidFill>
                <a:latin typeface="Menlo" panose="020B0609030804020204" pitchFamily="49" charset="0"/>
              </a:rPr>
              <a:t>[warn]: The VBR and CVBR rate control modes are a work-in-progress projects, and are only available for demos, experimental and further development uses and should not be used for benchmarking until fully implemented.</a:t>
            </a:r>
            <a:endParaRPr lang="en-US" sz="1050" dirty="0">
              <a:solidFill>
                <a:srgbClr val="000000"/>
              </a:solidFill>
              <a:effectLst/>
              <a:latin typeface="Menlo" panose="020B0609030804020204" pitchFamily="49" charset="0"/>
            </a:endParaRPr>
          </a:p>
        </p:txBody>
      </p:sp>
      <p:grpSp>
        <p:nvGrpSpPr>
          <p:cNvPr id="6" name="Group 5">
            <a:extLst>
              <a:ext uri="{FF2B5EF4-FFF2-40B4-BE49-F238E27FC236}">
                <a16:creationId xmlns:a16="http://schemas.microsoft.com/office/drawing/2014/main" id="{443F7B34-581B-4344-9C6E-D58FA3BDFCBB}"/>
              </a:ext>
            </a:extLst>
          </p:cNvPr>
          <p:cNvGrpSpPr/>
          <p:nvPr/>
        </p:nvGrpSpPr>
        <p:grpSpPr>
          <a:xfrm>
            <a:off x="7391400" y="1525166"/>
            <a:ext cx="2748699" cy="3734314"/>
            <a:chOff x="7157301" y="1143000"/>
            <a:chExt cx="3282099" cy="4607012"/>
          </a:xfrm>
        </p:grpSpPr>
        <p:pic>
          <p:nvPicPr>
            <p:cNvPr id="2050" name="Picture 2" descr="AWS_Elemental_QVBR_Diagram_CBR">
              <a:extLst>
                <a:ext uri="{FF2B5EF4-FFF2-40B4-BE49-F238E27FC236}">
                  <a16:creationId xmlns:a16="http://schemas.microsoft.com/office/drawing/2014/main" id="{A9D6C3ED-83FF-C540-AAD5-707DB2ABD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3276600" cy="1499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_Elemental_QVBR_Diagram_VBR">
              <a:extLst>
                <a:ext uri="{FF2B5EF4-FFF2-40B4-BE49-F238E27FC236}">
                  <a16:creationId xmlns:a16="http://schemas.microsoft.com/office/drawing/2014/main" id="{0989A9D7-B5BA-7F4A-B501-9A3FDCD25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642822"/>
              <a:ext cx="3276600" cy="16073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_Elemental_QVBR_Diagram_QVBR">
              <a:extLst>
                <a:ext uri="{FF2B5EF4-FFF2-40B4-BE49-F238E27FC236}">
                  <a16:creationId xmlns:a16="http://schemas.microsoft.com/office/drawing/2014/main" id="{F92BB65A-6EA0-7447-BAA4-BC95C779C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301" y="4250190"/>
              <a:ext cx="3276601" cy="14998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59D68117-0113-9740-89EE-C8507D08915F}"/>
              </a:ext>
            </a:extLst>
          </p:cNvPr>
          <p:cNvSpPr/>
          <p:nvPr/>
        </p:nvSpPr>
        <p:spPr>
          <a:xfrm>
            <a:off x="7315200" y="1151166"/>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Figure 6. </a:t>
            </a:r>
            <a:r>
              <a:rPr lang="en-US" sz="1200" dirty="0">
                <a:solidFill>
                  <a:prstClr val="black"/>
                </a:solidFill>
                <a:latin typeface="Ancizar Sans Black"/>
              </a:rPr>
              <a:t> Rate control mechanism for VOD</a:t>
            </a:r>
            <a:endParaRPr lang="en-CO" sz="1200" dirty="0">
              <a:solidFill>
                <a:prstClr val="black"/>
              </a:solidFill>
              <a:latin typeface="Ancizar Sans Black"/>
            </a:endParaRPr>
          </a:p>
        </p:txBody>
      </p:sp>
      <p:sp>
        <p:nvSpPr>
          <p:cNvPr id="12" name="Rectangle 11">
            <a:extLst>
              <a:ext uri="{FF2B5EF4-FFF2-40B4-BE49-F238E27FC236}">
                <a16:creationId xmlns:a16="http://schemas.microsoft.com/office/drawing/2014/main" id="{DB2CDF46-29EE-BA4A-956C-7D6862B52E96}"/>
              </a:ext>
            </a:extLst>
          </p:cNvPr>
          <p:cNvSpPr/>
          <p:nvPr/>
        </p:nvSpPr>
        <p:spPr>
          <a:xfrm>
            <a:off x="10144704" y="2041260"/>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CBR</a:t>
            </a:r>
            <a:endParaRPr lang="en-CO" sz="1100" dirty="0">
              <a:solidFill>
                <a:prstClr val="black"/>
              </a:solidFill>
              <a:latin typeface="Ancizar Sans Black"/>
            </a:endParaRPr>
          </a:p>
        </p:txBody>
      </p:sp>
      <p:sp>
        <p:nvSpPr>
          <p:cNvPr id="13" name="Rectangle 12">
            <a:extLst>
              <a:ext uri="{FF2B5EF4-FFF2-40B4-BE49-F238E27FC236}">
                <a16:creationId xmlns:a16="http://schemas.microsoft.com/office/drawing/2014/main" id="{321FB964-3137-894B-A824-65BE4EC06568}"/>
              </a:ext>
            </a:extLst>
          </p:cNvPr>
          <p:cNvSpPr/>
          <p:nvPr/>
        </p:nvSpPr>
        <p:spPr>
          <a:xfrm>
            <a:off x="10144704" y="3280132"/>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VBR</a:t>
            </a:r>
            <a:endParaRPr lang="en-CO" sz="1100" dirty="0">
              <a:solidFill>
                <a:prstClr val="black"/>
              </a:solidFill>
              <a:latin typeface="Ancizar Sans Black"/>
            </a:endParaRPr>
          </a:p>
        </p:txBody>
      </p:sp>
      <p:sp>
        <p:nvSpPr>
          <p:cNvPr id="14" name="Rectangle 13">
            <a:extLst>
              <a:ext uri="{FF2B5EF4-FFF2-40B4-BE49-F238E27FC236}">
                <a16:creationId xmlns:a16="http://schemas.microsoft.com/office/drawing/2014/main" id="{DABE194C-9730-3746-8CD9-AF4B66404A05}"/>
              </a:ext>
            </a:extLst>
          </p:cNvPr>
          <p:cNvSpPr/>
          <p:nvPr/>
        </p:nvSpPr>
        <p:spPr>
          <a:xfrm>
            <a:off x="10145216" y="4696976"/>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QBR</a:t>
            </a:r>
            <a:endParaRPr lang="en-CO" sz="1100" dirty="0">
              <a:solidFill>
                <a:prstClr val="black"/>
              </a:solidFill>
              <a:latin typeface="Ancizar Sans Black"/>
            </a:endParaRPr>
          </a:p>
        </p:txBody>
      </p:sp>
      <p:sp>
        <p:nvSpPr>
          <p:cNvPr id="15" name="Rectangle 14">
            <a:extLst>
              <a:ext uri="{FF2B5EF4-FFF2-40B4-BE49-F238E27FC236}">
                <a16:creationId xmlns:a16="http://schemas.microsoft.com/office/drawing/2014/main" id="{18433135-595F-5C4A-81C7-042B2FE1687B}"/>
              </a:ext>
            </a:extLst>
          </p:cNvPr>
          <p:cNvSpPr/>
          <p:nvPr/>
        </p:nvSpPr>
        <p:spPr>
          <a:xfrm>
            <a:off x="7315200" y="539436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hlinkClick r:id="rId6"/>
              </a:rPr>
              <a:t>aws-elemental</a:t>
            </a:r>
            <a:endParaRPr lang="en-CO" sz="1100" dirty="0">
              <a:solidFill>
                <a:prstClr val="black"/>
              </a:solidFill>
              <a:latin typeface="Ancizar Sans Black"/>
            </a:endParaRPr>
          </a:p>
        </p:txBody>
      </p:sp>
      <p:sp>
        <p:nvSpPr>
          <p:cNvPr id="16" name="TextBox 15">
            <a:extLst>
              <a:ext uri="{FF2B5EF4-FFF2-40B4-BE49-F238E27FC236}">
                <a16:creationId xmlns:a16="http://schemas.microsoft.com/office/drawing/2014/main" id="{1A59D544-C92B-6C4C-B536-B2DA7CAA953F}"/>
              </a:ext>
            </a:extLst>
          </p:cNvPr>
          <p:cNvSpPr txBox="1"/>
          <p:nvPr/>
        </p:nvSpPr>
        <p:spPr>
          <a:xfrm>
            <a:off x="609600" y="1177923"/>
            <a:ext cx="5486400" cy="351788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the ability of the video encoder to distribute its budget of bits among the frame sequences following a specific criteria  (quality or bitrate).</a:t>
            </a:r>
          </a:p>
          <a:p>
            <a:pPr marL="0" lvl="1" algn="just" defTabSz="800100">
              <a:lnSpc>
                <a:spcPct val="90000"/>
              </a:lnSpc>
              <a:spcBef>
                <a:spcPct val="0"/>
              </a:spcBef>
              <a:spcAft>
                <a:spcPct val="15000"/>
              </a:spcAft>
              <a:buClr>
                <a:schemeClr val="accent2">
                  <a:lumMod val="50000"/>
                </a:schemeClr>
              </a:buClr>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a well-known feature in HEVC and AV1 using 2 passes</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 key factor for AV1 poor performance on real-time is  the weakness of rate control mechanism in 1-pass  (Fang, 2020 )</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expects to include VBR and Context VBR tools as part of the reference codec (AOM, 2020)</a:t>
            </a: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algn="just"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CNN for predicting bits allocation  and distortion have me reported by (Gomez, 2020) and (</a:t>
            </a:r>
            <a:r>
              <a:rPr lang="en-US" sz="1400" dirty="0"/>
              <a:t>﻿J. Hu, 2018)</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p:txBody>
      </p:sp>
      <p:sp>
        <p:nvSpPr>
          <p:cNvPr id="19" name="Rectangle 18">
            <a:extLst>
              <a:ext uri="{FF2B5EF4-FFF2-40B4-BE49-F238E27FC236}">
                <a16:creationId xmlns:a16="http://schemas.microsoft.com/office/drawing/2014/main" id="{D7033D68-08AA-084F-A35D-D308711BD1F5}"/>
              </a:ext>
            </a:extLst>
          </p:cNvPr>
          <p:cNvSpPr/>
          <p:nvPr/>
        </p:nvSpPr>
        <p:spPr>
          <a:xfrm>
            <a:off x="485140" y="5782565"/>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Note: </a:t>
            </a:r>
            <a:r>
              <a:rPr lang="en-US" sz="1200" dirty="0">
                <a:solidFill>
                  <a:prstClr val="black"/>
                </a:solidFill>
                <a:latin typeface="Ancizar Sans Black"/>
              </a:rPr>
              <a:t> AV2 reference code error message when CVBR is enabled</a:t>
            </a:r>
            <a:endParaRPr lang="en-CO" sz="1200" dirty="0">
              <a:solidFill>
                <a:prstClr val="black"/>
              </a:solidFill>
              <a:latin typeface="Ancizar Sans Black"/>
            </a:endParaRPr>
          </a:p>
        </p:txBody>
      </p:sp>
    </p:spTree>
    <p:extLst>
      <p:ext uri="{BB962C8B-B14F-4D97-AF65-F5344CB8AC3E}">
        <p14:creationId xmlns:p14="http://schemas.microsoft.com/office/powerpoint/2010/main" val="66983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a:xfrm>
            <a:off x="6428740" y="6883400"/>
            <a:ext cx="256540" cy="203200"/>
          </a:xfrm>
        </p:spPr>
        <p:txBody>
          <a:bodyPr/>
          <a:lstStyle/>
          <a:p>
            <a:pPr marL="38100">
              <a:lnSpc>
                <a:spcPts val="1430"/>
              </a:lnSpc>
            </a:pPr>
            <a:fld id="{81D60167-4931-47E6-BA6A-407CBD079E47}" type="slidenum">
              <a:rPr lang="en-CO" spc="-5" smtClean="0"/>
              <a:t>13</a:t>
            </a:fld>
            <a:endParaRPr lang="en-CO" spc="-5" dirty="0"/>
          </a:p>
        </p:txBody>
      </p:sp>
      <p:sp>
        <p:nvSpPr>
          <p:cNvPr id="6" name="Rectangle 5">
            <a:extLst>
              <a:ext uri="{FF2B5EF4-FFF2-40B4-BE49-F238E27FC236}">
                <a16:creationId xmlns:a16="http://schemas.microsoft.com/office/drawing/2014/main" id="{C47ABD54-3948-EE48-B893-A63DF9E931E8}"/>
              </a:ext>
            </a:extLst>
          </p:cNvPr>
          <p:cNvSpPr/>
          <p:nvPr/>
        </p:nvSpPr>
        <p:spPr>
          <a:xfrm>
            <a:off x="3708478" y="1841004"/>
            <a:ext cx="2086306" cy="338554"/>
          </a:xfrm>
          <a:prstGeom prst="rect">
            <a:avLst/>
          </a:prstGeom>
        </p:spPr>
        <p:txBody>
          <a:bodyPr wrap="square">
            <a:spAutoFit/>
          </a:bodyPr>
          <a:lstStyle/>
          <a:p>
            <a:pPr algn="ctr"/>
            <a:r>
              <a:rPr lang="en-US" sz="1600" b="1" dirty="0">
                <a:solidFill>
                  <a:schemeClr val="accent2">
                    <a:lumMod val="50000"/>
                  </a:schemeClr>
                </a:solidFill>
                <a:latin typeface="Times" pitchFamily="2" charset="0"/>
              </a:rPr>
              <a:t>Protection/prevention</a:t>
            </a:r>
            <a:endParaRPr lang="en-CO" sz="1600" b="1" dirty="0">
              <a:solidFill>
                <a:schemeClr val="accent2">
                  <a:lumMod val="50000"/>
                </a:schemeClr>
              </a:solidFill>
              <a:latin typeface="Times" pitchFamily="2" charset="0"/>
            </a:endParaRPr>
          </a:p>
        </p:txBody>
      </p:sp>
      <p:sp>
        <p:nvSpPr>
          <p:cNvPr id="8" name="Rectangle 7">
            <a:extLst>
              <a:ext uri="{FF2B5EF4-FFF2-40B4-BE49-F238E27FC236}">
                <a16:creationId xmlns:a16="http://schemas.microsoft.com/office/drawing/2014/main" id="{BAB9F5AF-46C2-5D42-9E31-D990CFB249E9}"/>
              </a:ext>
            </a:extLst>
          </p:cNvPr>
          <p:cNvSpPr/>
          <p:nvPr/>
        </p:nvSpPr>
        <p:spPr>
          <a:xfrm>
            <a:off x="6058752" y="1842071"/>
            <a:ext cx="1018227" cy="338554"/>
          </a:xfrm>
          <a:prstGeom prst="rect">
            <a:avLst/>
          </a:prstGeom>
        </p:spPr>
        <p:txBody>
          <a:bodyPr wrap="none">
            <a:spAutoFit/>
          </a:bodyPr>
          <a:lstStyle/>
          <a:p>
            <a:r>
              <a:rPr lang="en-US" sz="1600" b="1" dirty="0">
                <a:solidFill>
                  <a:schemeClr val="accent2">
                    <a:lumMod val="50000"/>
                  </a:schemeClr>
                </a:solidFill>
                <a:latin typeface="Times" pitchFamily="2" charset="0"/>
              </a:rPr>
              <a:t>Detection</a:t>
            </a:r>
            <a:endParaRPr lang="en-CO" sz="1600" b="1" dirty="0">
              <a:solidFill>
                <a:schemeClr val="accent2">
                  <a:lumMod val="50000"/>
                </a:schemeClr>
              </a:solidFill>
              <a:latin typeface="Times" pitchFamily="2" charset="0"/>
            </a:endParaRPr>
          </a:p>
        </p:txBody>
      </p:sp>
      <p:sp>
        <p:nvSpPr>
          <p:cNvPr id="10" name="Rectangle 9">
            <a:extLst>
              <a:ext uri="{FF2B5EF4-FFF2-40B4-BE49-F238E27FC236}">
                <a16:creationId xmlns:a16="http://schemas.microsoft.com/office/drawing/2014/main" id="{CACFBE58-D62B-4445-816D-E9AC78FCDED1}"/>
              </a:ext>
            </a:extLst>
          </p:cNvPr>
          <p:cNvSpPr/>
          <p:nvPr/>
        </p:nvSpPr>
        <p:spPr>
          <a:xfrm>
            <a:off x="7273264" y="1828800"/>
            <a:ext cx="1904346" cy="338554"/>
          </a:xfrm>
          <a:prstGeom prst="rect">
            <a:avLst/>
          </a:prstGeom>
        </p:spPr>
        <p:txBody>
          <a:bodyPr wrap="square">
            <a:spAutoFit/>
          </a:bodyPr>
          <a:lstStyle/>
          <a:p>
            <a:r>
              <a:rPr lang="en-US" sz="1600" b="1" dirty="0">
                <a:solidFill>
                  <a:schemeClr val="accent2">
                    <a:lumMod val="50000"/>
                  </a:schemeClr>
                </a:solidFill>
                <a:latin typeface="Times" pitchFamily="2" charset="0"/>
              </a:rPr>
              <a:t>Evidence collection</a:t>
            </a:r>
            <a:endParaRPr lang="en-CO" sz="1600" b="1" dirty="0">
              <a:solidFill>
                <a:schemeClr val="accent2">
                  <a:lumMod val="50000"/>
                </a:schemeClr>
              </a:solidFill>
              <a:latin typeface="Times" pitchFamily="2" charset="0"/>
            </a:endParaRPr>
          </a:p>
        </p:txBody>
      </p:sp>
      <p:sp>
        <p:nvSpPr>
          <p:cNvPr id="12" name="Rectangle 11">
            <a:extLst>
              <a:ext uri="{FF2B5EF4-FFF2-40B4-BE49-F238E27FC236}">
                <a16:creationId xmlns:a16="http://schemas.microsoft.com/office/drawing/2014/main" id="{6283AE12-2ABD-AC49-AAA8-32BE6D5DD16D}"/>
              </a:ext>
            </a:extLst>
          </p:cNvPr>
          <p:cNvSpPr/>
          <p:nvPr/>
        </p:nvSpPr>
        <p:spPr>
          <a:xfrm>
            <a:off x="3778710" y="2553315"/>
            <a:ext cx="1922321" cy="584775"/>
          </a:xfrm>
          <a:prstGeom prst="rect">
            <a:avLst/>
          </a:prstGeom>
        </p:spPr>
        <p:txBody>
          <a:bodyPr wrap="none">
            <a:spAutoFit/>
          </a:bodyPr>
          <a:lstStyle/>
          <a:p>
            <a:pPr algn="ctr"/>
            <a:r>
              <a:rPr lang="en-US" sz="1600" dirty="0">
                <a:latin typeface="Times" pitchFamily="2" charset="0"/>
              </a:rPr>
              <a:t>Distributed low-cost </a:t>
            </a:r>
          </a:p>
          <a:p>
            <a:pPr algn="ctr"/>
            <a:r>
              <a:rPr lang="en-US" sz="1600" dirty="0">
                <a:latin typeface="Times" pitchFamily="2" charset="0"/>
              </a:rPr>
              <a:t>video cameras</a:t>
            </a:r>
          </a:p>
        </p:txBody>
      </p:sp>
      <p:sp>
        <p:nvSpPr>
          <p:cNvPr id="13" name="Rectangle 12">
            <a:extLst>
              <a:ext uri="{FF2B5EF4-FFF2-40B4-BE49-F238E27FC236}">
                <a16:creationId xmlns:a16="http://schemas.microsoft.com/office/drawing/2014/main" id="{AFB8EF4E-9B90-1246-9A16-FA231E4BB4C6}"/>
              </a:ext>
            </a:extLst>
          </p:cNvPr>
          <p:cNvSpPr/>
          <p:nvPr/>
        </p:nvSpPr>
        <p:spPr>
          <a:xfrm>
            <a:off x="6066650" y="2550769"/>
            <a:ext cx="997389" cy="338554"/>
          </a:xfrm>
          <a:prstGeom prst="rect">
            <a:avLst/>
          </a:prstGeom>
        </p:spPr>
        <p:txBody>
          <a:bodyPr wrap="none">
            <a:spAutoFit/>
          </a:bodyPr>
          <a:lstStyle/>
          <a:p>
            <a:pPr algn="ctr"/>
            <a:r>
              <a:rPr lang="en-US" sz="1600" dirty="0">
                <a:latin typeface="Times" pitchFamily="2" charset="0"/>
              </a:rPr>
              <a:t>Real-time</a:t>
            </a:r>
            <a:endParaRPr lang="en-CO" sz="1600" dirty="0">
              <a:latin typeface="Times" pitchFamily="2" charset="0"/>
            </a:endParaRPr>
          </a:p>
        </p:txBody>
      </p:sp>
      <p:sp>
        <p:nvSpPr>
          <p:cNvPr id="18" name="Rectangle 17">
            <a:extLst>
              <a:ext uri="{FF2B5EF4-FFF2-40B4-BE49-F238E27FC236}">
                <a16:creationId xmlns:a16="http://schemas.microsoft.com/office/drawing/2014/main" id="{5E3F23AB-A7F3-814E-A7C9-7A2B0A609D38}"/>
              </a:ext>
            </a:extLst>
          </p:cNvPr>
          <p:cNvSpPr/>
          <p:nvPr/>
        </p:nvSpPr>
        <p:spPr>
          <a:xfrm>
            <a:off x="3674699" y="4780861"/>
            <a:ext cx="1018228" cy="338554"/>
          </a:xfrm>
          <a:prstGeom prst="rect">
            <a:avLst/>
          </a:prstGeom>
        </p:spPr>
        <p:txBody>
          <a:bodyPr wrap="none">
            <a:spAutoFit/>
          </a:bodyPr>
          <a:lstStyle/>
          <a:p>
            <a:pPr algn="ctr"/>
            <a:r>
              <a:rPr lang="en-US" sz="1600" dirty="0">
                <a:latin typeface="Times" pitchFamily="2" charset="0"/>
              </a:rPr>
              <a:t>Upscaling</a:t>
            </a:r>
            <a:endParaRPr lang="en-CO" sz="1600" dirty="0">
              <a:latin typeface="Times" pitchFamily="2" charset="0"/>
            </a:endParaRPr>
          </a:p>
        </p:txBody>
      </p:sp>
      <p:sp>
        <p:nvSpPr>
          <p:cNvPr id="19" name="Rectangle 18">
            <a:extLst>
              <a:ext uri="{FF2B5EF4-FFF2-40B4-BE49-F238E27FC236}">
                <a16:creationId xmlns:a16="http://schemas.microsoft.com/office/drawing/2014/main" id="{A27853C5-71C6-A044-AEAC-CACF3104F4DB}"/>
              </a:ext>
            </a:extLst>
          </p:cNvPr>
          <p:cNvSpPr/>
          <p:nvPr/>
        </p:nvSpPr>
        <p:spPr>
          <a:xfrm>
            <a:off x="4771889" y="4787916"/>
            <a:ext cx="1794375" cy="338554"/>
          </a:xfrm>
          <a:prstGeom prst="rect">
            <a:avLst/>
          </a:prstGeom>
        </p:spPr>
        <p:txBody>
          <a:bodyPr wrap="square">
            <a:spAutoFit/>
          </a:bodyPr>
          <a:lstStyle/>
          <a:p>
            <a:pPr algn="ctr"/>
            <a:r>
              <a:rPr lang="en-US" sz="1600" dirty="0">
                <a:latin typeface="Times" pitchFamily="2" charset="0"/>
              </a:rPr>
              <a:t>Restoration filters</a:t>
            </a:r>
            <a:endParaRPr lang="en-CO" sz="1600" dirty="0">
              <a:latin typeface="Times" pitchFamily="2" charset="0"/>
            </a:endParaRPr>
          </a:p>
        </p:txBody>
      </p:sp>
      <p:sp>
        <p:nvSpPr>
          <p:cNvPr id="31" name="Rectangle 30">
            <a:extLst>
              <a:ext uri="{FF2B5EF4-FFF2-40B4-BE49-F238E27FC236}">
                <a16:creationId xmlns:a16="http://schemas.microsoft.com/office/drawing/2014/main" id="{84108650-148D-B946-B940-F89269F4947F}"/>
              </a:ext>
            </a:extLst>
          </p:cNvPr>
          <p:cNvSpPr/>
          <p:nvPr/>
        </p:nvSpPr>
        <p:spPr>
          <a:xfrm>
            <a:off x="5659336" y="3404716"/>
            <a:ext cx="1681432" cy="584775"/>
          </a:xfrm>
          <a:prstGeom prst="rect">
            <a:avLst/>
          </a:prstGeom>
        </p:spPr>
        <p:txBody>
          <a:bodyPr wrap="square">
            <a:spAutoFit/>
          </a:bodyPr>
          <a:lstStyle/>
          <a:p>
            <a:pPr algn="ctr"/>
            <a:r>
              <a:rPr lang="en-CO" sz="1600" dirty="0">
                <a:latin typeface="Times" pitchFamily="2" charset="0"/>
              </a:rPr>
              <a:t>Less</a:t>
            </a:r>
          </a:p>
          <a:p>
            <a:pPr algn="ctr"/>
            <a:r>
              <a:rPr lang="en-CO" sz="1600" dirty="0">
                <a:latin typeface="Times" pitchFamily="2" charset="0"/>
              </a:rPr>
              <a:t>complexity</a:t>
            </a:r>
          </a:p>
        </p:txBody>
      </p:sp>
      <p:sp>
        <p:nvSpPr>
          <p:cNvPr id="41" name="Rectangle 40">
            <a:extLst>
              <a:ext uri="{FF2B5EF4-FFF2-40B4-BE49-F238E27FC236}">
                <a16:creationId xmlns:a16="http://schemas.microsoft.com/office/drawing/2014/main" id="{82899170-EE9E-B443-94BF-10CA49FA1617}"/>
              </a:ext>
            </a:extLst>
          </p:cNvPr>
          <p:cNvSpPr/>
          <p:nvPr/>
        </p:nvSpPr>
        <p:spPr>
          <a:xfrm>
            <a:off x="7049559" y="3399825"/>
            <a:ext cx="2437529" cy="584775"/>
          </a:xfrm>
          <a:prstGeom prst="rect">
            <a:avLst/>
          </a:prstGeom>
        </p:spPr>
        <p:txBody>
          <a:bodyPr wrap="square">
            <a:spAutoFit/>
          </a:bodyPr>
          <a:lstStyle/>
          <a:p>
            <a:pPr algn="ctr"/>
            <a:r>
              <a:rPr lang="en-US" sz="1600" dirty="0">
                <a:latin typeface="Times" pitchFamily="2" charset="0"/>
              </a:rPr>
              <a:t>C</a:t>
            </a:r>
            <a:r>
              <a:rPr lang="en-CO" sz="1600" dirty="0">
                <a:latin typeface="Times" pitchFamily="2" charset="0"/>
              </a:rPr>
              <a:t>ompression </a:t>
            </a:r>
          </a:p>
          <a:p>
            <a:pPr algn="ctr"/>
            <a:r>
              <a:rPr lang="en-CO" sz="1600" dirty="0">
                <a:latin typeface="Times" pitchFamily="2" charset="0"/>
              </a:rPr>
              <a:t>efficiency</a:t>
            </a:r>
          </a:p>
        </p:txBody>
      </p:sp>
      <p:sp>
        <p:nvSpPr>
          <p:cNvPr id="45" name="Rectangle 44">
            <a:extLst>
              <a:ext uri="{FF2B5EF4-FFF2-40B4-BE49-F238E27FC236}">
                <a16:creationId xmlns:a16="http://schemas.microsoft.com/office/drawing/2014/main" id="{94BBDF5A-C12B-2341-8C27-C221BEAAD054}"/>
              </a:ext>
            </a:extLst>
          </p:cNvPr>
          <p:cNvSpPr/>
          <p:nvPr/>
        </p:nvSpPr>
        <p:spPr>
          <a:xfrm>
            <a:off x="6879554" y="4780861"/>
            <a:ext cx="1055354" cy="338554"/>
          </a:xfrm>
          <a:prstGeom prst="rect">
            <a:avLst/>
          </a:prstGeom>
        </p:spPr>
        <p:txBody>
          <a:bodyPr wrap="none">
            <a:spAutoFit/>
          </a:bodyPr>
          <a:lstStyle/>
          <a:p>
            <a:pPr algn="ctr"/>
            <a:r>
              <a:rPr lang="en-US" sz="1600" dirty="0">
                <a:latin typeface="Times" pitchFamily="2" charset="0"/>
              </a:rPr>
              <a:t>Intra/Inter</a:t>
            </a:r>
            <a:endParaRPr lang="en-CO" sz="1600" dirty="0">
              <a:latin typeface="Times" pitchFamily="2" charset="0"/>
            </a:endParaRPr>
          </a:p>
        </p:txBody>
      </p:sp>
      <p:sp>
        <p:nvSpPr>
          <p:cNvPr id="47" name="Rectangle 46">
            <a:extLst>
              <a:ext uri="{FF2B5EF4-FFF2-40B4-BE49-F238E27FC236}">
                <a16:creationId xmlns:a16="http://schemas.microsoft.com/office/drawing/2014/main" id="{5BC08D03-2EAB-FD4C-B4BC-27B0359B5D70}"/>
              </a:ext>
            </a:extLst>
          </p:cNvPr>
          <p:cNvSpPr/>
          <p:nvPr/>
        </p:nvSpPr>
        <p:spPr>
          <a:xfrm>
            <a:off x="8137016" y="4782108"/>
            <a:ext cx="1214307" cy="338554"/>
          </a:xfrm>
          <a:prstGeom prst="rect">
            <a:avLst/>
          </a:prstGeom>
        </p:spPr>
        <p:txBody>
          <a:bodyPr wrap="none">
            <a:spAutoFit/>
          </a:bodyPr>
          <a:lstStyle/>
          <a:p>
            <a:pPr algn="ctr"/>
            <a:r>
              <a:rPr lang="en-US" sz="1600" dirty="0">
                <a:latin typeface="Times" pitchFamily="2" charset="0"/>
              </a:rPr>
              <a:t>Rate-control</a:t>
            </a:r>
            <a:endParaRPr lang="en-CO" sz="1600" dirty="0">
              <a:latin typeface="Times" pitchFamily="2" charset="0"/>
            </a:endParaRPr>
          </a:p>
        </p:txBody>
      </p:sp>
      <p:sp>
        <p:nvSpPr>
          <p:cNvPr id="3" name="Rectangle 2">
            <a:extLst>
              <a:ext uri="{FF2B5EF4-FFF2-40B4-BE49-F238E27FC236}">
                <a16:creationId xmlns:a16="http://schemas.microsoft.com/office/drawing/2014/main" id="{54E02D4D-EBA8-264D-8EF1-ED5A2DE93059}"/>
              </a:ext>
            </a:extLst>
          </p:cNvPr>
          <p:cNvSpPr/>
          <p:nvPr/>
        </p:nvSpPr>
        <p:spPr>
          <a:xfrm>
            <a:off x="7798196" y="2493549"/>
            <a:ext cx="953723" cy="584775"/>
          </a:xfrm>
          <a:prstGeom prst="rect">
            <a:avLst/>
          </a:prstGeom>
        </p:spPr>
        <p:txBody>
          <a:bodyPr wrap="none">
            <a:spAutoFit/>
          </a:bodyPr>
          <a:lstStyle/>
          <a:p>
            <a:pPr algn="ctr"/>
            <a:r>
              <a:rPr lang="en-US" sz="1600" dirty="0">
                <a:latin typeface="Times" pitchFamily="2" charset="0"/>
              </a:rPr>
              <a:t>Efficient </a:t>
            </a:r>
          </a:p>
          <a:p>
            <a:pPr algn="ctr"/>
            <a:r>
              <a:rPr lang="en-US" sz="1600" dirty="0">
                <a:latin typeface="Times" pitchFamily="2" charset="0"/>
              </a:rPr>
              <a:t>storage</a:t>
            </a:r>
            <a:endParaRPr lang="en-CO" sz="1600" dirty="0">
              <a:latin typeface="Times" pitchFamily="2" charset="0"/>
            </a:endParaRPr>
          </a:p>
        </p:txBody>
      </p:sp>
      <p:sp>
        <p:nvSpPr>
          <p:cNvPr id="32" name="Rectangle 31">
            <a:extLst>
              <a:ext uri="{FF2B5EF4-FFF2-40B4-BE49-F238E27FC236}">
                <a16:creationId xmlns:a16="http://schemas.microsoft.com/office/drawing/2014/main" id="{79FB817A-885D-F146-B11A-1E43B8B8E88F}"/>
              </a:ext>
            </a:extLst>
          </p:cNvPr>
          <p:cNvSpPr/>
          <p:nvPr/>
        </p:nvSpPr>
        <p:spPr>
          <a:xfrm>
            <a:off x="4004733" y="3463265"/>
            <a:ext cx="1470274" cy="584775"/>
          </a:xfrm>
          <a:prstGeom prst="rect">
            <a:avLst/>
          </a:prstGeom>
        </p:spPr>
        <p:txBody>
          <a:bodyPr wrap="none">
            <a:spAutoFit/>
          </a:bodyPr>
          <a:lstStyle/>
          <a:p>
            <a:pPr algn="ctr"/>
            <a:r>
              <a:rPr lang="en-US" sz="1600" dirty="0">
                <a:latin typeface="Times" pitchFamily="2" charset="0"/>
              </a:rPr>
              <a:t>High quality at </a:t>
            </a:r>
          </a:p>
          <a:p>
            <a:pPr algn="ctr"/>
            <a:r>
              <a:rPr lang="en-US" sz="1600" dirty="0">
                <a:latin typeface="Times" pitchFamily="2" charset="0"/>
              </a:rPr>
              <a:t>Low bitrate</a:t>
            </a:r>
          </a:p>
        </p:txBody>
      </p:sp>
      <p:sp>
        <p:nvSpPr>
          <p:cNvPr id="58" name="Down Arrow 57">
            <a:extLst>
              <a:ext uri="{FF2B5EF4-FFF2-40B4-BE49-F238E27FC236}">
                <a16:creationId xmlns:a16="http://schemas.microsoft.com/office/drawing/2014/main" id="{77C0791C-42E1-5C44-9069-DC6700ABEF95}"/>
              </a:ext>
            </a:extLst>
          </p:cNvPr>
          <p:cNvSpPr/>
          <p:nvPr/>
        </p:nvSpPr>
        <p:spPr>
          <a:xfrm rot="2652359">
            <a:off x="4134818" y="4363859"/>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59" name="Down Arrow 58">
            <a:extLst>
              <a:ext uri="{FF2B5EF4-FFF2-40B4-BE49-F238E27FC236}">
                <a16:creationId xmlns:a16="http://schemas.microsoft.com/office/drawing/2014/main" id="{79B53A55-9C81-2841-8483-E8E4A7F91CD6}"/>
              </a:ext>
            </a:extLst>
          </p:cNvPr>
          <p:cNvSpPr/>
          <p:nvPr/>
        </p:nvSpPr>
        <p:spPr>
          <a:xfrm rot="18862676">
            <a:off x="5019113" y="4357072"/>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0" name="Down Arrow 59">
            <a:extLst>
              <a:ext uri="{FF2B5EF4-FFF2-40B4-BE49-F238E27FC236}">
                <a16:creationId xmlns:a16="http://schemas.microsoft.com/office/drawing/2014/main" id="{E41B0796-6081-EC42-9F7E-FB79CB3BF028}"/>
              </a:ext>
            </a:extLst>
          </p:cNvPr>
          <p:cNvSpPr/>
          <p:nvPr/>
        </p:nvSpPr>
        <p:spPr>
          <a:xfrm rot="2652359">
            <a:off x="5899440" y="4372348"/>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1" name="Down Arrow 60">
            <a:extLst>
              <a:ext uri="{FF2B5EF4-FFF2-40B4-BE49-F238E27FC236}">
                <a16:creationId xmlns:a16="http://schemas.microsoft.com/office/drawing/2014/main" id="{62DD6BC9-CCB7-D44E-9631-3B4D0C34155A}"/>
              </a:ext>
            </a:extLst>
          </p:cNvPr>
          <p:cNvSpPr/>
          <p:nvPr/>
        </p:nvSpPr>
        <p:spPr>
          <a:xfrm rot="18862676">
            <a:off x="6783735" y="4365561"/>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5" name="Down Arrow 64">
            <a:extLst>
              <a:ext uri="{FF2B5EF4-FFF2-40B4-BE49-F238E27FC236}">
                <a16:creationId xmlns:a16="http://schemas.microsoft.com/office/drawing/2014/main" id="{9779FBDF-D9B1-8445-A132-F512602D9AF3}"/>
              </a:ext>
            </a:extLst>
          </p:cNvPr>
          <p:cNvSpPr/>
          <p:nvPr/>
        </p:nvSpPr>
        <p:spPr>
          <a:xfrm rot="2652359">
            <a:off x="7585473" y="4363860"/>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6" name="Down Arrow 65">
            <a:extLst>
              <a:ext uri="{FF2B5EF4-FFF2-40B4-BE49-F238E27FC236}">
                <a16:creationId xmlns:a16="http://schemas.microsoft.com/office/drawing/2014/main" id="{40EB7A74-76FE-2346-B0A7-D648F22A66DD}"/>
              </a:ext>
            </a:extLst>
          </p:cNvPr>
          <p:cNvSpPr/>
          <p:nvPr/>
        </p:nvSpPr>
        <p:spPr>
          <a:xfrm rot="18862676">
            <a:off x="8469768" y="4357073"/>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cxnSp>
        <p:nvCxnSpPr>
          <p:cNvPr id="68" name="Straight Connector 67">
            <a:extLst>
              <a:ext uri="{FF2B5EF4-FFF2-40B4-BE49-F238E27FC236}">
                <a16:creationId xmlns:a16="http://schemas.microsoft.com/office/drawing/2014/main" id="{287CDBC5-D3D7-0446-B35E-E2837EE0825A}"/>
              </a:ext>
            </a:extLst>
          </p:cNvPr>
          <p:cNvCxnSpPr>
            <a:cxnSpLocks/>
          </p:cNvCxnSpPr>
          <p:nvPr/>
        </p:nvCxnSpPr>
        <p:spPr>
          <a:xfrm>
            <a:off x="2081858" y="32474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FB9B637-BA1C-4140-9260-BAD3B3095837}"/>
              </a:ext>
            </a:extLst>
          </p:cNvPr>
          <p:cNvCxnSpPr>
            <a:cxnSpLocks/>
          </p:cNvCxnSpPr>
          <p:nvPr/>
        </p:nvCxnSpPr>
        <p:spPr>
          <a:xfrm flipV="1">
            <a:off x="3446943" y="2398738"/>
            <a:ext cx="0" cy="255140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2E72C5F0-CCF5-E64B-BD98-7BBF9CDB7D64}"/>
              </a:ext>
            </a:extLst>
          </p:cNvPr>
          <p:cNvSpPr/>
          <p:nvPr/>
        </p:nvSpPr>
        <p:spPr>
          <a:xfrm>
            <a:off x="2434697" y="2703217"/>
            <a:ext cx="853119"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Scenario</a:t>
            </a:r>
          </a:p>
        </p:txBody>
      </p:sp>
      <p:cxnSp>
        <p:nvCxnSpPr>
          <p:cNvPr id="76" name="Straight Connector 75">
            <a:extLst>
              <a:ext uri="{FF2B5EF4-FFF2-40B4-BE49-F238E27FC236}">
                <a16:creationId xmlns:a16="http://schemas.microsoft.com/office/drawing/2014/main" id="{1A460306-4A17-B947-B894-1C4C43FC1D80}"/>
              </a:ext>
            </a:extLst>
          </p:cNvPr>
          <p:cNvCxnSpPr>
            <a:cxnSpLocks/>
          </p:cNvCxnSpPr>
          <p:nvPr/>
        </p:nvCxnSpPr>
        <p:spPr>
          <a:xfrm>
            <a:off x="2071963" y="41618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59D22B05-6866-DD49-928C-9DD98ADE5524}"/>
              </a:ext>
            </a:extLst>
          </p:cNvPr>
          <p:cNvSpPr/>
          <p:nvPr/>
        </p:nvSpPr>
        <p:spPr>
          <a:xfrm>
            <a:off x="2192828" y="3532371"/>
            <a:ext cx="1258743"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Requirements</a:t>
            </a:r>
          </a:p>
        </p:txBody>
      </p:sp>
      <p:sp>
        <p:nvSpPr>
          <p:cNvPr id="78" name="Rectangle 77">
            <a:extLst>
              <a:ext uri="{FF2B5EF4-FFF2-40B4-BE49-F238E27FC236}">
                <a16:creationId xmlns:a16="http://schemas.microsoft.com/office/drawing/2014/main" id="{2A5A798B-D766-D446-9F36-ABC2E30D63AB}"/>
              </a:ext>
            </a:extLst>
          </p:cNvPr>
          <p:cNvSpPr/>
          <p:nvPr/>
        </p:nvSpPr>
        <p:spPr>
          <a:xfrm>
            <a:off x="2155802" y="4437102"/>
            <a:ext cx="1257075"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Involved tools</a:t>
            </a:r>
          </a:p>
        </p:txBody>
      </p:sp>
      <p:sp>
        <p:nvSpPr>
          <p:cNvPr id="82" name="Rectangle 81">
            <a:extLst>
              <a:ext uri="{FF2B5EF4-FFF2-40B4-BE49-F238E27FC236}">
                <a16:creationId xmlns:a16="http://schemas.microsoft.com/office/drawing/2014/main" id="{252E4BB4-D785-0144-8032-EA8926E085F5}"/>
              </a:ext>
            </a:extLst>
          </p:cNvPr>
          <p:cNvSpPr/>
          <p:nvPr/>
        </p:nvSpPr>
        <p:spPr>
          <a:xfrm>
            <a:off x="3855838" y="5119415"/>
            <a:ext cx="918841" cy="261610"/>
          </a:xfrm>
          <a:prstGeom prst="rect">
            <a:avLst/>
          </a:prstGeom>
        </p:spPr>
        <p:txBody>
          <a:bodyPr wrap="none">
            <a:spAutoFit/>
          </a:bodyPr>
          <a:lstStyle/>
          <a:p>
            <a:r>
              <a:rPr lang="en-US" sz="1100" dirty="0">
                <a:latin typeface="Times" pitchFamily="2" charset="0"/>
              </a:rPr>
              <a:t>(Joshi, 2020)</a:t>
            </a:r>
            <a:endParaRPr lang="en-CO" sz="1100" dirty="0">
              <a:latin typeface="Times" pitchFamily="2" charset="0"/>
            </a:endParaRPr>
          </a:p>
        </p:txBody>
      </p:sp>
      <p:sp>
        <p:nvSpPr>
          <p:cNvPr id="83" name="Rectangle 82">
            <a:extLst>
              <a:ext uri="{FF2B5EF4-FFF2-40B4-BE49-F238E27FC236}">
                <a16:creationId xmlns:a16="http://schemas.microsoft.com/office/drawing/2014/main" id="{CA434F7C-8D0D-EC4D-A4BC-181BA4DB9D7E}"/>
              </a:ext>
            </a:extLst>
          </p:cNvPr>
          <p:cNvSpPr/>
          <p:nvPr/>
        </p:nvSpPr>
        <p:spPr>
          <a:xfrm>
            <a:off x="4963386" y="5119415"/>
            <a:ext cx="1414170" cy="261610"/>
          </a:xfrm>
          <a:prstGeom prst="rect">
            <a:avLst/>
          </a:prstGeom>
        </p:spPr>
        <p:txBody>
          <a:bodyPr wrap="none">
            <a:spAutoFit/>
          </a:bodyPr>
          <a:lstStyle/>
          <a:p>
            <a:r>
              <a:rPr lang="en-US" sz="1100" dirty="0">
                <a:latin typeface="Times" pitchFamily="2" charset="0"/>
              </a:rPr>
              <a:t>(D. Mukherjee, 2017)</a:t>
            </a:r>
            <a:endParaRPr lang="en-CO" sz="1100" dirty="0">
              <a:latin typeface="Times" pitchFamily="2" charset="0"/>
            </a:endParaRPr>
          </a:p>
        </p:txBody>
      </p:sp>
      <p:sp>
        <p:nvSpPr>
          <p:cNvPr id="85" name="Rectangle 84">
            <a:extLst>
              <a:ext uri="{FF2B5EF4-FFF2-40B4-BE49-F238E27FC236}">
                <a16:creationId xmlns:a16="http://schemas.microsoft.com/office/drawing/2014/main" id="{63F6FDEC-BC69-2546-9106-F061D7B36D7E}"/>
              </a:ext>
            </a:extLst>
          </p:cNvPr>
          <p:cNvSpPr/>
          <p:nvPr/>
        </p:nvSpPr>
        <p:spPr>
          <a:xfrm>
            <a:off x="6704330" y="5091936"/>
            <a:ext cx="1308371" cy="261610"/>
          </a:xfrm>
          <a:prstGeom prst="rect">
            <a:avLst/>
          </a:prstGeom>
        </p:spPr>
        <p:txBody>
          <a:bodyPr wrap="none">
            <a:spAutoFit/>
          </a:bodyPr>
          <a:lstStyle/>
          <a:p>
            <a:r>
              <a:rPr lang="en-US" sz="1100" dirty="0">
                <a:latin typeface="Times" pitchFamily="2" charset="0"/>
              </a:rPr>
              <a:t>﻿(Y.-J. Chang, 2019)</a:t>
            </a:r>
            <a:endParaRPr lang="en-CO" sz="1100" dirty="0">
              <a:latin typeface="Times" pitchFamily="2" charset="0"/>
            </a:endParaRPr>
          </a:p>
        </p:txBody>
      </p:sp>
      <p:sp>
        <p:nvSpPr>
          <p:cNvPr id="86" name="Rectangle 85">
            <a:extLst>
              <a:ext uri="{FF2B5EF4-FFF2-40B4-BE49-F238E27FC236}">
                <a16:creationId xmlns:a16="http://schemas.microsoft.com/office/drawing/2014/main" id="{5E1F51BF-B0AB-C34E-9013-7CC65D518A49}"/>
              </a:ext>
            </a:extLst>
          </p:cNvPr>
          <p:cNvSpPr/>
          <p:nvPr/>
        </p:nvSpPr>
        <p:spPr>
          <a:xfrm>
            <a:off x="8205993" y="5091936"/>
            <a:ext cx="1037463" cy="261610"/>
          </a:xfrm>
          <a:prstGeom prst="rect">
            <a:avLst/>
          </a:prstGeom>
        </p:spPr>
        <p:txBody>
          <a:bodyPr wrap="none">
            <a:spAutoFit/>
          </a:bodyPr>
          <a:lstStyle/>
          <a:p>
            <a:r>
              <a:rPr lang="en-US" sz="1100" dirty="0">
                <a:latin typeface="Times" pitchFamily="2" charset="0"/>
              </a:rPr>
              <a:t>﻿(Gomez, 2020)</a:t>
            </a:r>
            <a:endParaRPr lang="en-CO" sz="1100" dirty="0">
              <a:latin typeface="Times" pitchFamily="2" charset="0"/>
            </a:endParaRPr>
          </a:p>
        </p:txBody>
      </p:sp>
      <p:sp>
        <p:nvSpPr>
          <p:cNvPr id="87" name="TextBox 86">
            <a:extLst>
              <a:ext uri="{FF2B5EF4-FFF2-40B4-BE49-F238E27FC236}">
                <a16:creationId xmlns:a16="http://schemas.microsoft.com/office/drawing/2014/main" id="{77A5DB0D-4568-744F-A91A-FE7CC8E29140}"/>
              </a:ext>
            </a:extLst>
          </p:cNvPr>
          <p:cNvSpPr txBox="1"/>
          <p:nvPr/>
        </p:nvSpPr>
        <p:spPr>
          <a:xfrm>
            <a:off x="1159497" y="2215299"/>
            <a:ext cx="184731" cy="369332"/>
          </a:xfrm>
          <a:prstGeom prst="rect">
            <a:avLst/>
          </a:prstGeom>
          <a:noFill/>
        </p:spPr>
        <p:txBody>
          <a:bodyPr wrap="none" rtlCol="0">
            <a:spAutoFit/>
          </a:bodyPr>
          <a:lstStyle/>
          <a:p>
            <a:endParaRPr lang="en-CO" dirty="0"/>
          </a:p>
        </p:txBody>
      </p:sp>
    </p:spTree>
    <p:extLst>
      <p:ext uri="{BB962C8B-B14F-4D97-AF65-F5344CB8AC3E}">
        <p14:creationId xmlns:p14="http://schemas.microsoft.com/office/powerpoint/2010/main" val="84122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pic>
        <p:nvPicPr>
          <p:cNvPr id="6" name="Picture 5">
            <a:extLst>
              <a:ext uri="{FF2B5EF4-FFF2-40B4-BE49-F238E27FC236}">
                <a16:creationId xmlns:a16="http://schemas.microsoft.com/office/drawing/2014/main" id="{B3113AB7-4E58-E043-8D17-BD729D091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534" y="1905000"/>
            <a:ext cx="5110081" cy="2646504"/>
          </a:xfrm>
          <a:prstGeom prst="rect">
            <a:avLst/>
          </a:prstGeom>
        </p:spPr>
      </p:pic>
      <p:sp>
        <p:nvSpPr>
          <p:cNvPr id="7" name="Rectangle 6">
            <a:extLst>
              <a:ext uri="{FF2B5EF4-FFF2-40B4-BE49-F238E27FC236}">
                <a16:creationId xmlns:a16="http://schemas.microsoft.com/office/drawing/2014/main" id="{6A0639C6-A19D-0148-B447-D693745E806F}"/>
              </a:ext>
            </a:extLst>
          </p:cNvPr>
          <p:cNvSpPr/>
          <p:nvPr/>
        </p:nvSpPr>
        <p:spPr>
          <a:xfrm>
            <a:off x="4355125" y="4571392"/>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Sources:  </a:t>
            </a:r>
            <a:r>
              <a:rPr lang="en-US" sz="1100" dirty="0">
                <a:solidFill>
                  <a:prstClr val="black"/>
                </a:solidFill>
                <a:latin typeface="Ancizar Sans Black"/>
                <a:hlinkClick r:id="rId4"/>
              </a:rPr>
              <a:t>https://tools.ietf.org/html/rfc8761</a:t>
            </a:r>
            <a:r>
              <a:rPr lang="en-US" sz="1100" dirty="0">
                <a:solidFill>
                  <a:prstClr val="black"/>
                </a:solidFill>
                <a:latin typeface="Ancizar Sans Black"/>
              </a:rPr>
              <a:t>  (2020)</a:t>
            </a:r>
            <a:endParaRPr lang="en-CO" sz="1100" dirty="0">
              <a:solidFill>
                <a:prstClr val="black"/>
              </a:solidFill>
              <a:latin typeface="Ancizar Sans Black"/>
            </a:endParaRPr>
          </a:p>
        </p:txBody>
      </p:sp>
      <p:sp>
        <p:nvSpPr>
          <p:cNvPr id="10" name="TextBox 9">
            <a:extLst>
              <a:ext uri="{FF2B5EF4-FFF2-40B4-BE49-F238E27FC236}">
                <a16:creationId xmlns:a16="http://schemas.microsoft.com/office/drawing/2014/main" id="{9DD2F5F6-195E-E845-8E98-8BF8503BE62E}"/>
              </a:ext>
            </a:extLst>
          </p:cNvPr>
          <p:cNvSpPr txBox="1"/>
          <p:nvPr/>
        </p:nvSpPr>
        <p:spPr>
          <a:xfrm>
            <a:off x="9471956" y="3197419"/>
            <a:ext cx="1881844" cy="615553"/>
          </a:xfrm>
          <a:prstGeom prst="rect">
            <a:avLst/>
          </a:prstGeom>
          <a:noFill/>
          <a:ln>
            <a:solidFill>
              <a:schemeClr val="tx2"/>
            </a:solidFill>
          </a:ln>
        </p:spPr>
        <p:txBody>
          <a:bodyPr wrap="square" rtlCol="0">
            <a:spAutoFit/>
          </a:bodyPr>
          <a:lstStyle/>
          <a:p>
            <a:r>
              <a:rPr lang="en-CO" sz="1100" dirty="0">
                <a:solidFill>
                  <a:prstClr val="black"/>
                </a:solidFill>
                <a:latin typeface="Ancizar Sans Black"/>
              </a:rPr>
              <a:t>AV1 main weakness and AV2 challenge (AOM,2020),  (</a:t>
            </a:r>
            <a:r>
              <a:rPr lang="en-US" sz="1100" dirty="0">
                <a:solidFill>
                  <a:prstClr val="black"/>
                </a:solidFill>
                <a:latin typeface="Ancizar Sans Black"/>
              </a:rPr>
              <a:t>Fang, 2020</a:t>
            </a:r>
            <a:r>
              <a:rPr lang="en-CO" sz="1200" dirty="0">
                <a:solidFill>
                  <a:prstClr val="black"/>
                </a:solidFill>
                <a:latin typeface="Ancizar Sans Black"/>
              </a:rPr>
              <a:t>)</a:t>
            </a:r>
            <a:endParaRPr lang="en-CO" sz="1200" dirty="0"/>
          </a:p>
        </p:txBody>
      </p:sp>
      <p:pic>
        <p:nvPicPr>
          <p:cNvPr id="17" name="Picture 16">
            <a:extLst>
              <a:ext uri="{FF2B5EF4-FFF2-40B4-BE49-F238E27FC236}">
                <a16:creationId xmlns:a16="http://schemas.microsoft.com/office/drawing/2014/main" id="{F9FFAB6F-7BF2-3D46-A732-85C06DD4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42" y="2438396"/>
            <a:ext cx="3445098" cy="1828800"/>
          </a:xfrm>
          <a:prstGeom prst="rect">
            <a:avLst/>
          </a:prstGeom>
          <a:ln>
            <a:solidFill>
              <a:schemeClr val="accent6"/>
            </a:solidFill>
          </a:ln>
        </p:spPr>
      </p:pic>
      <p:sp>
        <p:nvSpPr>
          <p:cNvPr id="18" name="Rectangle 17">
            <a:extLst>
              <a:ext uri="{FF2B5EF4-FFF2-40B4-BE49-F238E27FC236}">
                <a16:creationId xmlns:a16="http://schemas.microsoft.com/office/drawing/2014/main" id="{0483B768-0983-224C-9980-A320AE205667}"/>
              </a:ext>
            </a:extLst>
          </p:cNvPr>
          <p:cNvSpPr/>
          <p:nvPr/>
        </p:nvSpPr>
        <p:spPr>
          <a:xfrm>
            <a:off x="324534" y="4267196"/>
            <a:ext cx="6096000" cy="24468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Sources: ﻿</a:t>
            </a:r>
            <a:r>
              <a:rPr lang="en-US" sz="1050" dirty="0">
                <a:solidFill>
                  <a:prstClr val="black"/>
                </a:solidFill>
                <a:latin typeface="Ancizar Sans Black"/>
              </a:rPr>
              <a:t>AOM Video Codec Requirements Draft Proposal (AV2) </a:t>
            </a:r>
            <a:endParaRPr lang="en-CO" sz="1050" dirty="0">
              <a:solidFill>
                <a:prstClr val="black"/>
              </a:solidFill>
              <a:latin typeface="Ancizar Sans Black"/>
            </a:endParaRPr>
          </a:p>
        </p:txBody>
      </p:sp>
      <p:sp>
        <p:nvSpPr>
          <p:cNvPr id="19" name="TextBox 18">
            <a:extLst>
              <a:ext uri="{FF2B5EF4-FFF2-40B4-BE49-F238E27FC236}">
                <a16:creationId xmlns:a16="http://schemas.microsoft.com/office/drawing/2014/main" id="{A4CAD0B6-3E51-D64B-AC1C-9FFD9780A162}"/>
              </a:ext>
            </a:extLst>
          </p:cNvPr>
          <p:cNvSpPr txBox="1"/>
          <p:nvPr/>
        </p:nvSpPr>
        <p:spPr>
          <a:xfrm>
            <a:off x="1288612" y="4511878"/>
            <a:ext cx="1881844" cy="276999"/>
          </a:xfrm>
          <a:prstGeom prst="rect">
            <a:avLst/>
          </a:prstGeom>
          <a:noFill/>
        </p:spPr>
        <p:txBody>
          <a:bodyPr wrap="square" rtlCol="0">
            <a:spAutoFit/>
          </a:bodyPr>
          <a:lstStyle/>
          <a:p>
            <a:r>
              <a:rPr lang="en-US" sz="1200" b="1" i="1" dirty="0">
                <a:solidFill>
                  <a:prstClr val="black"/>
                </a:solidFill>
                <a:latin typeface="Ancizar Sans Black"/>
              </a:rPr>
              <a:t>AV2 complexity &lt; 2xAV1</a:t>
            </a:r>
          </a:p>
        </p:txBody>
      </p:sp>
      <p:cxnSp>
        <p:nvCxnSpPr>
          <p:cNvPr id="22" name="Straight Connector 21">
            <a:extLst>
              <a:ext uri="{FF2B5EF4-FFF2-40B4-BE49-F238E27FC236}">
                <a16:creationId xmlns:a16="http://schemas.microsoft.com/office/drawing/2014/main" id="{1DB13EF3-98B5-1F43-8010-63422A89BECD}"/>
              </a:ext>
            </a:extLst>
          </p:cNvPr>
          <p:cNvCxnSpPr>
            <a:cxnSpLocks/>
            <a:endCxn id="10" idx="1"/>
          </p:cNvCxnSpPr>
          <p:nvPr/>
        </p:nvCxnSpPr>
        <p:spPr>
          <a:xfrm>
            <a:off x="8305800" y="3505196"/>
            <a:ext cx="1166156"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D8CE76-FCFA-344C-9349-F5423FA487E7}"/>
              </a:ext>
            </a:extLst>
          </p:cNvPr>
          <p:cNvCxnSpPr>
            <a:cxnSpLocks/>
          </p:cNvCxnSpPr>
          <p:nvPr/>
        </p:nvCxnSpPr>
        <p:spPr>
          <a:xfrm flipH="1">
            <a:off x="3868741" y="3352796"/>
            <a:ext cx="4837793" cy="0"/>
          </a:xfrm>
          <a:prstGeom prst="line">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A799579-E7A4-1148-BA59-BAA81D6F148F}"/>
              </a:ext>
            </a:extLst>
          </p:cNvPr>
          <p:cNvSpPr txBox="1"/>
          <p:nvPr/>
        </p:nvSpPr>
        <p:spPr>
          <a:xfrm>
            <a:off x="8249334" y="4870843"/>
            <a:ext cx="1881844" cy="261610"/>
          </a:xfrm>
          <a:prstGeom prst="rect">
            <a:avLst/>
          </a:prstGeom>
          <a:noFill/>
          <a:ln>
            <a:solidFill>
              <a:schemeClr val="accent2"/>
            </a:solidFill>
          </a:ln>
        </p:spPr>
        <p:txBody>
          <a:bodyPr wrap="square" rtlCol="0">
            <a:spAutoFit/>
          </a:bodyPr>
          <a:lstStyle/>
          <a:p>
            <a:r>
              <a:rPr lang="es-ES" sz="1100" dirty="0" err="1">
                <a:solidFill>
                  <a:prstClr val="black"/>
                </a:solidFill>
                <a:latin typeface="Ancizar Sans Black"/>
              </a:rPr>
              <a:t>Super-resolution</a:t>
            </a:r>
            <a:r>
              <a:rPr lang="es-ES" sz="1100" dirty="0">
                <a:solidFill>
                  <a:prstClr val="black"/>
                </a:solidFill>
                <a:latin typeface="Ancizar Sans Black"/>
              </a:rPr>
              <a:t> (Joshi,2020)</a:t>
            </a:r>
            <a:endParaRPr lang="en-CO" sz="1200" dirty="0"/>
          </a:p>
        </p:txBody>
      </p:sp>
      <p:cxnSp>
        <p:nvCxnSpPr>
          <p:cNvPr id="41" name="Elbow Connector 40">
            <a:extLst>
              <a:ext uri="{FF2B5EF4-FFF2-40B4-BE49-F238E27FC236}">
                <a16:creationId xmlns:a16="http://schemas.microsoft.com/office/drawing/2014/main" id="{81311438-947D-BA49-98B8-72AD27ABEE28}"/>
              </a:ext>
            </a:extLst>
          </p:cNvPr>
          <p:cNvCxnSpPr>
            <a:endCxn id="38" idx="0"/>
          </p:cNvCxnSpPr>
          <p:nvPr/>
        </p:nvCxnSpPr>
        <p:spPr>
          <a:xfrm>
            <a:off x="4439334" y="3924140"/>
            <a:ext cx="4750922" cy="946703"/>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0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
        <p:nvSpPr>
          <p:cNvPr id="5" name="TextBox 4">
            <a:extLst>
              <a:ext uri="{FF2B5EF4-FFF2-40B4-BE49-F238E27FC236}">
                <a16:creationId xmlns:a16="http://schemas.microsoft.com/office/drawing/2014/main" id="{1572E25E-8AA7-D44F-AF79-CA0C1B21F2C8}"/>
              </a:ext>
            </a:extLst>
          </p:cNvPr>
          <p:cNvSpPr txBox="1"/>
          <p:nvPr/>
        </p:nvSpPr>
        <p:spPr>
          <a:xfrm>
            <a:off x="762000" y="1601819"/>
            <a:ext cx="9067800" cy="2095958"/>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Trade-off  between complexity and  efficiency ( AV2 &lt; 2xAV1)</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Baseline scheme conservation</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err="1">
                <a:solidFill>
                  <a:prstClr val="black"/>
                </a:solidFill>
                <a:latin typeface="Ancizar Sans Black"/>
              </a:rPr>
              <a:t>Xxxxx</a:t>
            </a:r>
            <a:r>
              <a:rPr lang="en-US" sz="1400" dirty="0">
                <a:solidFill>
                  <a:prstClr val="black"/>
                </a:solidFill>
                <a:latin typeface="Ancizar Sans Black"/>
              </a:rPr>
              <a:t>. (leer </a:t>
            </a:r>
            <a:r>
              <a:rPr lang="en-US" sz="1400" dirty="0" err="1">
                <a:solidFill>
                  <a:prstClr val="black"/>
                </a:solidFill>
                <a:latin typeface="Ancizar Sans Black"/>
              </a:rPr>
              <a:t>articulo</a:t>
            </a:r>
            <a:r>
              <a:rPr lang="en-US" sz="1400" dirty="0">
                <a:solidFill>
                  <a:prstClr val="black"/>
                </a:solidFill>
                <a:latin typeface="Ancizar Sans Black"/>
              </a:rPr>
              <a:t> survey de </a:t>
            </a:r>
            <a:r>
              <a:rPr lang="en-US" sz="1400" dirty="0" err="1">
                <a:solidFill>
                  <a:prstClr val="black"/>
                </a:solidFill>
                <a:latin typeface="Ancizar Sans Black"/>
              </a:rPr>
              <a:t>cnn</a:t>
            </a:r>
            <a:r>
              <a:rPr lang="en-US" sz="1400" dirty="0">
                <a:solidFill>
                  <a:prstClr val="black"/>
                </a:solidFill>
                <a:latin typeface="Ancizar Sans Black"/>
              </a:rPr>
              <a:t>)</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30943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6601807"/>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r>
              <a:rPr lang="en-US" sz="1100" dirty="0">
                <a:hlinkClick r:id="rId3"/>
              </a:rPr>
              <a:t>https://doi.org/10.1007/978-3-319-47274-4_1</a:t>
            </a:r>
            <a:endParaRPr lang="en-US" sz="1100" dirty="0"/>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a:t>
            </a:r>
            <a:r>
              <a:rPr lang="en-US" sz="1100" dirty="0">
                <a:hlinkClick r:id="rId4"/>
              </a:rPr>
              <a:t>https://doi.org/10.1007/s11042-019-08572-3</a:t>
            </a:r>
            <a:endParaRPr lang="en-US" sz="1100" dirty="0"/>
          </a:p>
          <a:p>
            <a:pPr marL="285750" indent="-285750">
              <a:buFont typeface="Arial" panose="020B0604020202020204" pitchFamily="34" charset="0"/>
              <a:buChar char="•"/>
            </a:pPr>
            <a:r>
              <a:rPr lang="en-US" sz="1100" dirty="0"/>
              <a:t>Joshi, U., Mukherjee, D., Chen, Y., Parker, S., &amp; Grange, A. (2019). In-loop Frame Super-resolution in AV1. </a:t>
            </a:r>
            <a:r>
              <a:rPr lang="en-US" sz="1100" i="1" dirty="0"/>
              <a:t>2019 Picture Coding Symposium, PCS 2019</a:t>
            </a:r>
            <a:r>
              <a:rPr lang="en-US" sz="1100" dirty="0"/>
              <a:t>, 1–5. </a:t>
            </a:r>
            <a:r>
              <a:rPr lang="en-US" sz="1100" dirty="0">
                <a:hlinkClick r:id="rId5"/>
              </a:rPr>
              <a:t>https://doi.org/10.1109/PCS48520.2019.8954553</a:t>
            </a: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Fang, M., Han, Y., &amp; Wen, J. (2020). Genetic Algorithm Based Rate Control for AV1. </a:t>
            </a:r>
            <a:r>
              <a:rPr lang="en-US" sz="1100" i="1" dirty="0"/>
              <a:t>IEEE Signal Processing Letters</a:t>
            </a:r>
            <a:r>
              <a:rPr lang="en-US" sz="1100" dirty="0"/>
              <a:t>, </a:t>
            </a:r>
            <a:r>
              <a:rPr lang="en-US" sz="1100" i="1" dirty="0"/>
              <a:t>27</a:t>
            </a:r>
            <a:r>
              <a:rPr lang="en-US" sz="1100" dirty="0"/>
              <a:t>, 520–524. </a:t>
            </a:r>
            <a:r>
              <a:rPr lang="en-US" sz="1100" dirty="0">
                <a:hlinkClick r:id="rId6"/>
              </a:rPr>
              <a:t>https://doi.org/10.1109/LSP.2020.2976578</a:t>
            </a:r>
            <a:endParaRPr lang="en-US" sz="1100" dirty="0"/>
          </a:p>
          <a:p>
            <a:pPr marL="285750" indent="-285750">
              <a:buFont typeface="Arial" panose="020B0604020202020204" pitchFamily="34" charset="0"/>
              <a:buChar char="•"/>
            </a:pPr>
            <a:r>
              <a:rPr lang="en-US" sz="1100" dirty="0"/>
              <a:t>﻿J. Hu, W. Peng, and C. Chung. Reinforcement learning for HEVC/H.265 intra- frame rate control. In 2018 IEEE International Symposium on Circuits and Sys- </a:t>
            </a:r>
            <a:r>
              <a:rPr lang="en-US" sz="1100" dirty="0" err="1"/>
              <a:t>tems</a:t>
            </a:r>
            <a:r>
              <a:rPr lang="en-US" sz="1100" dirty="0"/>
              <a:t> (ISCAS), 2018.</a:t>
            </a:r>
          </a:p>
          <a:p>
            <a:pPr marL="285750" indent="-285750">
              <a:buFont typeface="Arial" panose="020B0604020202020204" pitchFamily="34" charset="0"/>
              <a:buChar char="•"/>
            </a:pPr>
            <a:r>
              <a:rPr lang="en-US" sz="1100" dirty="0"/>
              <a:t>D. Mukherjee, S. Li, Y. Chen, A. Anis, S. Parker and J. </a:t>
            </a:r>
            <a:r>
              <a:rPr lang="en-US" sz="1100" dirty="0" err="1"/>
              <a:t>Bankoski</a:t>
            </a:r>
            <a:r>
              <a:rPr lang="en-US" sz="1100" dirty="0"/>
              <a:t>, "A switchable loop-restoration with side-information framework for the emerging AV1 video codec," </a:t>
            </a:r>
            <a:r>
              <a:rPr lang="en-US" sz="1100" i="1" dirty="0"/>
              <a:t>2017 IEEE International Conference on Image Processing (ICIP)</a:t>
            </a:r>
            <a:r>
              <a:rPr lang="en-US" sz="1100" dirty="0"/>
              <a:t>, Beijing, 2017, pp. 265-269, </a:t>
            </a:r>
            <a:r>
              <a:rPr lang="en-US" sz="1100" dirty="0" err="1"/>
              <a:t>doi</a:t>
            </a:r>
            <a:r>
              <a:rPr lang="en-US" sz="1100" dirty="0"/>
              <a:t>: 10.1109/ICIP.2017.8296284.</a:t>
            </a:r>
          </a:p>
          <a:p>
            <a:pPr marL="285750" indent="-285750">
              <a:buFont typeface="Arial" panose="020B0604020202020204" pitchFamily="34" charset="0"/>
              <a:buChar char="•"/>
            </a:pPr>
            <a:r>
              <a:rPr lang="en-US" sz="1100" dirty="0"/>
              <a:t>﻿Y.-J. Chang, H.-J. </a:t>
            </a:r>
            <a:r>
              <a:rPr lang="en-US" sz="1100" dirty="0" err="1"/>
              <a:t>Jhu</a:t>
            </a:r>
            <a:r>
              <a:rPr lang="en-US" sz="1100" dirty="0"/>
              <a:t>, H.-Y. Jian, L. Zhao, X. Zhao, X. Li, S. Liu, B. </a:t>
            </a:r>
            <a:r>
              <a:rPr lang="en-US" sz="1100" dirty="0" err="1"/>
              <a:t>Bross</a:t>
            </a:r>
            <a:r>
              <a:rPr lang="en-US" sz="1100" dirty="0"/>
              <a:t>, P. </a:t>
            </a:r>
            <a:r>
              <a:rPr lang="en-US" sz="1100" dirty="0" err="1"/>
              <a:t>Keydel</a:t>
            </a:r>
            <a:r>
              <a:rPr lang="en-US" sz="1100" dirty="0"/>
              <a:t>, H. Schwarz, D. </a:t>
            </a:r>
            <a:r>
              <a:rPr lang="en-US" sz="1100" dirty="0" err="1"/>
              <a:t>Marpe</a:t>
            </a:r>
            <a:r>
              <a:rPr lang="en-US" sz="1100" dirty="0"/>
              <a:t>, and T. Wiegand. Intra prediction using </a:t>
            </a:r>
            <a:r>
              <a:rPr lang="en-US" sz="1100" dirty="0" err="1"/>
              <a:t>mul</a:t>
            </a:r>
            <a:r>
              <a:rPr lang="en-US" sz="1100" dirty="0"/>
              <a:t>- tiple reference lines for the versatile video coding standard. In A. G. </a:t>
            </a:r>
            <a:r>
              <a:rPr lang="en-US" sz="1100" dirty="0" err="1"/>
              <a:t>Tescher</a:t>
            </a:r>
            <a:r>
              <a:rPr lang="en-US" sz="1100" dirty="0"/>
              <a:t> and T. Ebrahimi, editors, Applications of Digital Image Processing XLII, volume 11137, pages 302 – 309. International Society for Optics and Photonics, SPIE, 2019.</a:t>
            </a:r>
          </a:p>
          <a:p>
            <a:pPr marL="285750" indent="-285750">
              <a:buFont typeface="Arial" panose="020B0604020202020204" pitchFamily="34" charset="0"/>
              <a:buChar char="•"/>
            </a:pPr>
            <a:r>
              <a:rPr lang="en-US" sz="1100" dirty="0"/>
              <a:t>Sullivan, G. J., Ohm, J. R., Han, W. J., &amp; Wiegand, T. (2012). Overview of the high efficiency video coding (HEVC) standard. </a:t>
            </a:r>
            <a:r>
              <a:rPr lang="en-US" sz="1100" i="1" dirty="0"/>
              <a:t>IEEE Transactions on Circuits and Systems for Video Technology</a:t>
            </a:r>
            <a:r>
              <a:rPr lang="en-US" sz="1100" dirty="0"/>
              <a:t>, </a:t>
            </a:r>
            <a:r>
              <a:rPr lang="en-US" sz="1100" i="1" dirty="0"/>
              <a:t>22</a:t>
            </a:r>
            <a:r>
              <a:rPr lang="en-US" sz="1100" dirty="0"/>
              <a:t>(12), 1649–1668. </a:t>
            </a:r>
            <a:r>
              <a:rPr lang="en-US" sz="1100" dirty="0">
                <a:hlinkClick r:id="rId7"/>
              </a:rPr>
              <a:t>https://doi.org/10.1109/TCSVT.2012.2221191</a:t>
            </a:r>
            <a:endParaRPr lang="en-US" sz="1100" dirty="0"/>
          </a:p>
          <a:p>
            <a:pPr marL="285750" indent="-285750">
              <a:buFont typeface="Arial" panose="020B0604020202020204" pitchFamily="34" charset="0"/>
              <a:buChar char="•"/>
            </a:pPr>
            <a:r>
              <a:rPr lang="en-US" sz="1100" dirty="0"/>
              <a:t>Said, A. (2018). Machine learning for media compression: Challenges and opportunities. </a:t>
            </a:r>
            <a:r>
              <a:rPr lang="en-US" sz="1100" i="1" dirty="0"/>
              <a:t>APSIPA Transactions on Signal and Information Processing</a:t>
            </a:r>
            <a:r>
              <a:rPr lang="en-US" sz="1100" dirty="0"/>
              <a:t>, </a:t>
            </a:r>
            <a:r>
              <a:rPr lang="en-US" sz="1100" i="1" dirty="0"/>
              <a:t>7</a:t>
            </a:r>
            <a:r>
              <a:rPr lang="en-US" sz="1100" dirty="0"/>
              <a:t>, 1–11. https://</a:t>
            </a:r>
            <a:r>
              <a:rPr lang="en-US" sz="1100" dirty="0" err="1"/>
              <a:t>doi.org</a:t>
            </a:r>
            <a:r>
              <a:rPr lang="en-US" sz="1100" dirty="0"/>
              <a:t>/10.1017/ATSIP.2018.12</a:t>
            </a:r>
          </a:p>
          <a:p>
            <a:pPr marL="285750" indent="-285750">
              <a:buFont typeface="Arial" panose="020B0604020202020204" pitchFamily="34" charset="0"/>
              <a:buChar char="•"/>
            </a:pPr>
            <a:endParaRPr lang="en-US" sz="1100" dirty="0"/>
          </a:p>
          <a:p>
            <a:endParaRPr lang="en-US" sz="1100" dirty="0"/>
          </a:p>
          <a:p>
            <a:br>
              <a:rPr lang="en-US" sz="1100" dirty="0"/>
            </a:b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2209800" y="3610198"/>
            <a:ext cx="7772400" cy="1985159"/>
          </a:xfrm>
          <a:prstGeom prst="rect">
            <a:avLst/>
          </a:prstGeom>
        </p:spPr>
        <p:txBody>
          <a:bodyPr wrap="square">
            <a:spAutoFit/>
          </a:bodyPr>
          <a:lstStyle/>
          <a:p>
            <a:pPr algn="ctr">
              <a:spcBef>
                <a:spcPts val="600"/>
              </a:spcBef>
            </a:pPr>
            <a:r>
              <a:rPr lang="es-ES" sz="2000" b="1" dirty="0">
                <a:latin typeface="Ancizar Sans Black"/>
              </a:rPr>
              <a:t>Director</a:t>
            </a:r>
          </a:p>
          <a:p>
            <a:pPr algn="ctr">
              <a:spcBef>
                <a:spcPts val="600"/>
              </a:spcBef>
            </a:pPr>
            <a:r>
              <a:rPr lang="es-ES" sz="2400" b="1" dirty="0">
                <a:latin typeface="Ancizar Sans Black"/>
              </a:rPr>
              <a:t>JOHN W. BRANCH</a:t>
            </a:r>
          </a:p>
          <a:p>
            <a:pPr algn="ctr"/>
            <a:r>
              <a:rPr lang="en-US" sz="1600" dirty="0">
                <a:latin typeface="Ancizar Sans Black"/>
              </a:rPr>
              <a:t>Associate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a:t>
            </a:r>
            <a:r>
              <a:rPr lang="es-ES" sz="1400" b="1" dirty="0" err="1">
                <a:latin typeface="Ancizar Sans Black"/>
              </a:rPr>
              <a:t>Computer</a:t>
            </a:r>
            <a:r>
              <a:rPr lang="es-ES" sz="1400" b="1" dirty="0">
                <a:latin typeface="Ancizar Sans Black"/>
              </a:rPr>
              <a:t>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3369232041"/>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board</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Research question</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571207"/>
            <a:ext cx="9372600" cy="1984590"/>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21828" y="5080828"/>
            <a:ext cx="3581400" cy="261610"/>
          </a:xfrm>
          <a:prstGeom prst="rect">
            <a:avLst/>
          </a:prstGeom>
          <a:noFill/>
        </p:spPr>
        <p:txBody>
          <a:bodyPr wrap="square" rtlCol="0">
            <a:spAutoFit/>
          </a:bodyPr>
          <a:lstStyle/>
          <a:p>
            <a:r>
              <a:rPr lang="en-CO" sz="1100" b="1" dirty="0">
                <a:solidFill>
                  <a:prstClr val="black"/>
                </a:solidFill>
                <a:latin typeface="Ancizar Sans Black"/>
              </a:rPr>
              <a:t>Note: </a:t>
            </a:r>
            <a:r>
              <a:rPr lang="en-CO" sz="1100" dirty="0">
                <a:solidFill>
                  <a:prstClr val="black"/>
                </a:solidFill>
                <a:latin typeface="Ancizar Sans Black"/>
              </a:rPr>
              <a:t>Reprinted from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19200" y="1738399"/>
            <a:ext cx="3581400" cy="307777"/>
          </a:xfrm>
          <a:prstGeom prst="rect">
            <a:avLst/>
          </a:prstGeom>
          <a:noFill/>
        </p:spPr>
        <p:txBody>
          <a:bodyPr wrap="square" rtlCol="0">
            <a:spAutoFit/>
          </a:bodyPr>
          <a:lstStyle/>
          <a:p>
            <a:r>
              <a:rPr lang="en-US" sz="1400" b="1" dirty="0">
                <a:solidFill>
                  <a:prstClr val="black"/>
                </a:solidFill>
                <a:latin typeface="Ancizar Sans Black"/>
              </a:rPr>
              <a:t>Figure 1.</a:t>
            </a:r>
            <a:r>
              <a:rPr lang="en-US" sz="14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9200" y="5867469"/>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Note : </a:t>
            </a:r>
            <a:r>
              <a:rPr lang="en-US" sz="1050" dirty="0">
                <a:solidFill>
                  <a:prstClr val="black"/>
                </a:solidFill>
                <a:latin typeface="Ancizar Sans Black"/>
              </a:rPr>
              <a:t>(Green)  - (Karwowski.2019); (Red) -  Colombia average speed internet -3.2Mbps (</a:t>
            </a:r>
            <a:r>
              <a:rPr lang="en-US" sz="105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05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719959" y="1149827"/>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a:t>
            </a:r>
            <a:r>
              <a:rPr lang="en-US" sz="1400" dirty="0">
                <a:solidFill>
                  <a:prstClr val="black"/>
                </a:solidFill>
                <a:highlight>
                  <a:srgbClr val="FFFF00"/>
                </a:highlight>
                <a:latin typeface="Ancizar Sans Black"/>
              </a:rPr>
              <a:t>(Birman,2020)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2. </a:t>
            </a:r>
            <a:r>
              <a:rPr lang="en-US" sz="1400" dirty="0">
                <a:solidFill>
                  <a:prstClr val="black"/>
                </a:solidFill>
                <a:latin typeface="Ancizar Sans Black"/>
              </a:rPr>
              <a:t>Estimated bitrate for FHD quality (1080p) content</a:t>
            </a:r>
            <a:endParaRPr lang="en-CO" sz="14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sp>
        <p:nvSpPr>
          <p:cNvPr id="27" name="Rectangle 26">
            <a:extLst>
              <a:ext uri="{FF2B5EF4-FFF2-40B4-BE49-F238E27FC236}">
                <a16:creationId xmlns:a16="http://schemas.microsoft.com/office/drawing/2014/main" id="{AEB25DD8-2B56-8D4F-BA1E-99821D2CE0FE}"/>
              </a:ext>
            </a:extLst>
          </p:cNvPr>
          <p:cNvSpPr/>
          <p:nvPr/>
        </p:nvSpPr>
        <p:spPr>
          <a:xfrm>
            <a:off x="2602144" y="104875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3. </a:t>
            </a:r>
            <a:r>
              <a:rPr lang="en-US" sz="1400" dirty="0">
                <a:solidFill>
                  <a:prstClr val="black"/>
                </a:solidFill>
                <a:latin typeface="Ancizar Sans Black"/>
              </a:rPr>
              <a:t>Video coding scheme</a:t>
            </a:r>
            <a:endParaRPr lang="en-CO" sz="14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2597228" y="6043035"/>
            <a:ext cx="5943346" cy="24468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 </a:t>
            </a:r>
            <a:r>
              <a:rPr lang="en-US" sz="1050" dirty="0"/>
              <a:t>Overview of the high efficiency video coding (HEVC) standard</a:t>
            </a:r>
            <a:endParaRPr lang="en-US" sz="1050" dirty="0">
              <a:solidFill>
                <a:prstClr val="black"/>
              </a:solidFill>
              <a:latin typeface="Ancizar Sans Black"/>
            </a:endParaRPr>
          </a:p>
        </p:txBody>
      </p:sp>
      <p:pic>
        <p:nvPicPr>
          <p:cNvPr id="31" name="Picture 30">
            <a:extLst>
              <a:ext uri="{FF2B5EF4-FFF2-40B4-BE49-F238E27FC236}">
                <a16:creationId xmlns:a16="http://schemas.microsoft.com/office/drawing/2014/main" id="{5914232B-0C60-E64A-A58F-CD0B495A8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1434421"/>
            <a:ext cx="6908800" cy="4509179"/>
          </a:xfrm>
          <a:prstGeom prst="rect">
            <a:avLst/>
          </a:prstGeom>
        </p:spPr>
      </p:pic>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 </a:t>
            </a:r>
            <a:r>
              <a:rPr lang="en-US" sz="1400" dirty="0">
                <a:solidFill>
                  <a:prstClr val="black"/>
                </a:solidFill>
                <a:latin typeface="Ancizar Sans Black"/>
              </a:rPr>
              <a:t> Reference 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171254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extLst>
              <p:ext uri="{D42A27DB-BD31-4B8C-83A1-F6EECF244321}">
                <p14:modId xmlns:p14="http://schemas.microsoft.com/office/powerpoint/2010/main" val="3604273392"/>
              </p:ext>
            </p:extLst>
          </p:nvPr>
        </p:nvGraphicFramePr>
        <p:xfrm>
          <a:off x="1066800" y="15240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accent2">
                              <a:lumMod val="50000"/>
                            </a:schemeClr>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extLst>
              <p:ext uri="{D42A27DB-BD31-4B8C-83A1-F6EECF244321}">
                <p14:modId xmlns:p14="http://schemas.microsoft.com/office/powerpoint/2010/main" val="2996221515"/>
              </p:ext>
            </p:extLst>
          </p:nvPr>
        </p:nvGraphicFramePr>
        <p:xfrm>
          <a:off x="6324600" y="1524000"/>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accent2">
                              <a:lumMod val="50000"/>
                            </a:schemeClr>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6428740" y="4572000"/>
            <a:ext cx="3733798" cy="894732"/>
          </a:xfrm>
          <a:prstGeom prst="rect">
            <a:avLst/>
          </a:prstGeom>
          <a:noFill/>
        </p:spPr>
        <p:txBody>
          <a:bodyPr wrap="square" rtlCol="0">
            <a:spAutoFit/>
          </a:bodyPr>
          <a:lstStyle/>
          <a:p>
            <a:pPr algn="just">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
        <p:nvSpPr>
          <p:cNvPr id="14" name="Rectangle 13">
            <a:extLst>
              <a:ext uri="{FF2B5EF4-FFF2-40B4-BE49-F238E27FC236}">
                <a16:creationId xmlns:a16="http://schemas.microsoft.com/office/drawing/2014/main" id="{005108D7-BD85-0246-871C-236B6EE9D4EB}"/>
              </a:ext>
            </a:extLst>
          </p:cNvPr>
          <p:cNvSpPr/>
          <p:nvPr/>
        </p:nvSpPr>
        <p:spPr>
          <a:xfrm>
            <a:off x="1066800" y="508216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1. </a:t>
            </a:r>
            <a:r>
              <a:rPr lang="en-US" sz="1200" dirty="0">
                <a:solidFill>
                  <a:prstClr val="black"/>
                </a:solidFill>
                <a:latin typeface="Ancizar Sans Black"/>
              </a:rPr>
              <a:t> Deep tools for video coding</a:t>
            </a:r>
            <a:endParaRPr lang="en-CO" sz="1200" dirty="0">
              <a:solidFill>
                <a:prstClr val="black"/>
              </a:solidFill>
              <a:latin typeface="Ancizar Sans Black"/>
            </a:endParaRPr>
          </a:p>
        </p:txBody>
      </p:sp>
      <p:sp>
        <p:nvSpPr>
          <p:cNvPr id="17" name="Rectangle 16">
            <a:extLst>
              <a:ext uri="{FF2B5EF4-FFF2-40B4-BE49-F238E27FC236}">
                <a16:creationId xmlns:a16="http://schemas.microsoft.com/office/drawing/2014/main" id="{426D15E4-52C1-804E-BC72-6FD28FC9C9E3}"/>
              </a:ext>
            </a:extLst>
          </p:cNvPr>
          <p:cNvSpPr/>
          <p:nvPr/>
        </p:nvSpPr>
        <p:spPr>
          <a:xfrm>
            <a:off x="6324600" y="3590393"/>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2. </a:t>
            </a:r>
            <a:r>
              <a:rPr lang="en-US" sz="1200" dirty="0">
                <a:solidFill>
                  <a:prstClr val="black"/>
                </a:solidFill>
                <a:latin typeface="Ancizar Sans Black"/>
              </a:rPr>
              <a:t> E2E deep learning based video coding</a:t>
            </a:r>
            <a:endParaRPr lang="en-CO" sz="1200" dirty="0">
              <a:solidFill>
                <a:prstClr val="black"/>
              </a:solidFill>
              <a:latin typeface="Ancizar Sans Black"/>
            </a:endParaRPr>
          </a:p>
        </p:txBody>
      </p:sp>
    </p:spTree>
    <p:extLst>
      <p:ext uri="{BB962C8B-B14F-4D97-AF65-F5344CB8AC3E}">
        <p14:creationId xmlns:p14="http://schemas.microsoft.com/office/powerpoint/2010/main" val="260704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22213</TotalTime>
  <Words>4573</Words>
  <Application>Microsoft Macintosh PowerPoint</Application>
  <PresentationFormat>Widescreen</PresentationFormat>
  <Paragraphs>386</Paragraphs>
  <Slides>17</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Ancizar Sans Black</vt:lpstr>
      <vt:lpstr>Arial</vt:lpstr>
      <vt:lpstr>Calibri</vt:lpstr>
      <vt:lpstr>Calibri Light</vt:lpstr>
      <vt:lpstr>Carlito</vt:lpstr>
      <vt:lpstr>Menlo</vt:lpstr>
      <vt:lpstr>Times</vt:lpstr>
      <vt:lpstr>Times New Roman</vt:lpstr>
      <vt:lpstr>Wingdings</vt:lpstr>
      <vt:lpstr>Office Theme</vt:lpstr>
      <vt:lpstr>Diseño personalizado</vt:lpstr>
      <vt:lpstr>PowerPoint Presentation</vt:lpstr>
      <vt:lpstr>PowerPoint Presentation</vt:lpstr>
      <vt:lpstr>Evaluators board</vt:lpstr>
      <vt:lpstr>Agenda</vt:lpstr>
      <vt:lpstr>State of the Art - Video coding and its evolution over the years</vt:lpstr>
      <vt:lpstr>State of the Art  - Video coding and its evolution over the years (cont)</vt:lpstr>
      <vt:lpstr>State of the Art – Video coding scheme</vt:lpstr>
      <vt:lpstr>State of the Art – Deep tools vs  Holistic deep coding schemes </vt:lpstr>
      <vt:lpstr>State of the Art – Deep tools vs  Holistic deep coding schemes (cont) </vt:lpstr>
      <vt:lpstr>Q1 (Prof.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Trujillo) : ¿Como abordaría la compresión de video inteligente su proyecto de investigación?</vt:lpstr>
      <vt:lpstr>Q2 (Prof. Trujillo) : ¿Como garantizará en su propuesta la calidad del contenido para que cumpla con las tres funciones básicas (la protección y la prevención, la detección y la recogida de pruebas)?</vt:lpstr>
      <vt:lpstr>Q1 (Prof. Gutierréz) : Sírvase indicar, a partir de referencias a la literatura científica, ¿cuáles son los 3 principales desafíos que presenta específicamente la compresión de video en este contexto?</vt:lpstr>
      <vt:lpstr>Q2 (Prof. Gutierréz) : Sírvase indicar, a partir de la literatura, ¿qué limitantes de dicho codificador se plantean como susceptibles de ser abordadas mediante técnicas de aprendizaje de máquina?</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479</cp:revision>
  <dcterms:created xsi:type="dcterms:W3CDTF">2020-04-28T14:51:51Z</dcterms:created>
  <dcterms:modified xsi:type="dcterms:W3CDTF">2021-02-02T20:11:31Z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