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Bloques PL/SQL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 smtClean="0"/>
              <a:t>1/2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Generalidades</a:t>
            </a:r>
            <a:endParaRPr lang="es-E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563"/>
            <a:ext cx="33147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Llamada con línea 1 (borde y barra de énfasis)"/>
          <p:cNvSpPr/>
          <p:nvPr/>
        </p:nvSpPr>
        <p:spPr>
          <a:xfrm>
            <a:off x="5364088" y="2431289"/>
            <a:ext cx="2664296" cy="648072"/>
          </a:xfrm>
          <a:prstGeom prst="accentBorderCallout1">
            <a:avLst>
              <a:gd name="adj1" fmla="val 18750"/>
              <a:gd name="adj2" fmla="val -8333"/>
              <a:gd name="adj3" fmla="val 80433"/>
              <a:gd name="adj4" fmla="val -523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Forma de agregar comentarios al código</a:t>
            </a:r>
            <a:endParaRPr lang="es-CL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8" y="3860771"/>
            <a:ext cx="52673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Llamada con línea 1 (borde y barra de énfasis)"/>
          <p:cNvSpPr/>
          <p:nvPr/>
        </p:nvSpPr>
        <p:spPr>
          <a:xfrm>
            <a:off x="5346251" y="4450965"/>
            <a:ext cx="2664296" cy="849966"/>
          </a:xfrm>
          <a:prstGeom prst="accentBorderCallout1">
            <a:avLst>
              <a:gd name="adj1" fmla="val 18750"/>
              <a:gd name="adj2" fmla="val -8333"/>
              <a:gd name="adj3" fmla="val 34204"/>
              <a:gd name="adj4" fmla="val -570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Cada sentencia debe terminar con punto y coma (;)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55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Bloques Anidados</a:t>
            </a:r>
            <a:endParaRPr lang="es-ES" dirty="0" smtClean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03648" y="1654505"/>
            <a:ext cx="6248400" cy="782960"/>
          </a:xfrm>
        </p:spPr>
        <p:txBody>
          <a:bodyPr/>
          <a:lstStyle/>
          <a:p>
            <a:r>
              <a:rPr lang="es-CL" dirty="0" smtClean="0"/>
              <a:t>Un bloque  puede estar anidado dentro de otro bloque</a:t>
            </a:r>
            <a:endParaRPr lang="es-CL" dirty="0"/>
          </a:p>
        </p:txBody>
      </p:sp>
      <p:sp>
        <p:nvSpPr>
          <p:cNvPr id="8" name="7 Rectángulo"/>
          <p:cNvSpPr/>
          <p:nvPr/>
        </p:nvSpPr>
        <p:spPr>
          <a:xfrm>
            <a:off x="1237184" y="2764355"/>
            <a:ext cx="2520280" cy="17522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L" dirty="0" smtClean="0"/>
              <a:t>Bloque 1</a:t>
            </a:r>
            <a:endParaRPr lang="es-CL" dirty="0"/>
          </a:p>
        </p:txBody>
      </p:sp>
      <p:sp>
        <p:nvSpPr>
          <p:cNvPr id="13" name="12 Rectángulo"/>
          <p:cNvSpPr/>
          <p:nvPr/>
        </p:nvSpPr>
        <p:spPr>
          <a:xfrm>
            <a:off x="1637420" y="3318537"/>
            <a:ext cx="17198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Bloque 2</a:t>
            </a:r>
            <a:endParaRPr lang="es-CL" dirty="0"/>
          </a:p>
        </p:txBody>
      </p:sp>
      <p:sp>
        <p:nvSpPr>
          <p:cNvPr id="14" name="13 Rectángulo"/>
          <p:cNvSpPr/>
          <p:nvPr/>
        </p:nvSpPr>
        <p:spPr>
          <a:xfrm>
            <a:off x="4506857" y="2778210"/>
            <a:ext cx="2520280" cy="17522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L" dirty="0" smtClean="0"/>
              <a:t>Bloque 1</a:t>
            </a:r>
            <a:endParaRPr lang="es-CL" dirty="0"/>
          </a:p>
        </p:txBody>
      </p:sp>
      <p:sp>
        <p:nvSpPr>
          <p:cNvPr id="15" name="14 Rectángulo"/>
          <p:cNvSpPr/>
          <p:nvPr/>
        </p:nvSpPr>
        <p:spPr>
          <a:xfrm>
            <a:off x="4257328" y="3389298"/>
            <a:ext cx="3024335" cy="149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Bloque 2</a:t>
            </a:r>
            <a:endParaRPr lang="es-CL" dirty="0"/>
          </a:p>
        </p:txBody>
      </p:sp>
      <p:sp>
        <p:nvSpPr>
          <p:cNvPr id="16" name="15 Llamada con línea 1 (borde y barra de énfasis)"/>
          <p:cNvSpPr/>
          <p:nvPr/>
        </p:nvSpPr>
        <p:spPr>
          <a:xfrm>
            <a:off x="1237184" y="5317784"/>
            <a:ext cx="2664296" cy="648072"/>
          </a:xfrm>
          <a:prstGeom prst="accentBorderCallout1">
            <a:avLst>
              <a:gd name="adj1" fmla="val 18750"/>
              <a:gd name="adj2" fmla="val -8333"/>
              <a:gd name="adj3" fmla="val -154726"/>
              <a:gd name="adj4" fmla="val 7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Forma correcta</a:t>
            </a:r>
            <a:endParaRPr lang="es-CL" dirty="0"/>
          </a:p>
        </p:txBody>
      </p:sp>
      <p:sp>
        <p:nvSpPr>
          <p:cNvPr id="17" name="16 Llamada con línea 1 (borde y barra de énfasis)"/>
          <p:cNvSpPr/>
          <p:nvPr/>
        </p:nvSpPr>
        <p:spPr>
          <a:xfrm>
            <a:off x="5121424" y="5317784"/>
            <a:ext cx="2664296" cy="648072"/>
          </a:xfrm>
          <a:prstGeom prst="accentBorderCallout1">
            <a:avLst>
              <a:gd name="adj1" fmla="val 18750"/>
              <a:gd name="adj2" fmla="val -8333"/>
              <a:gd name="adj3" fmla="val -105556"/>
              <a:gd name="adj4" fmla="val 27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Forma incorrecta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06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Bloques Anidados</a:t>
            </a:r>
            <a:endParaRPr lang="es-E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41062"/>
            <a:ext cx="59436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errar llave"/>
          <p:cNvSpPr/>
          <p:nvPr/>
        </p:nvSpPr>
        <p:spPr>
          <a:xfrm>
            <a:off x="7474900" y="2420888"/>
            <a:ext cx="648072" cy="3911199"/>
          </a:xfrm>
          <a:prstGeom prst="rightBrac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CuadroTexto"/>
          <p:cNvSpPr txBox="1"/>
          <p:nvPr/>
        </p:nvSpPr>
        <p:spPr>
          <a:xfrm>
            <a:off x="8139562" y="4191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Bloque 1</a:t>
            </a:r>
            <a:endParaRPr lang="es-CL" dirty="0"/>
          </a:p>
        </p:txBody>
      </p:sp>
      <p:sp>
        <p:nvSpPr>
          <p:cNvPr id="14" name="13 Cerrar llave"/>
          <p:cNvSpPr/>
          <p:nvPr/>
        </p:nvSpPr>
        <p:spPr>
          <a:xfrm>
            <a:off x="5868144" y="3605805"/>
            <a:ext cx="648072" cy="1695403"/>
          </a:xfrm>
          <a:prstGeom prst="rightBrac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CuadroTexto"/>
          <p:cNvSpPr txBox="1"/>
          <p:nvPr/>
        </p:nvSpPr>
        <p:spPr>
          <a:xfrm>
            <a:off x="6660232" y="432124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Bloque 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750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sistema</a:t>
            </a:r>
            <a:endParaRPr lang="es-CL" sz="2800" dirty="0"/>
          </a:p>
          <a:p>
            <a:r>
              <a:rPr lang="es-MX" sz="2800" dirty="0"/>
              <a:t>Discernir cuando usar un procedimientos almacenados, </a:t>
            </a:r>
            <a:r>
              <a:rPr lang="es-MX" sz="2800" dirty="0" err="1"/>
              <a:t>trigger</a:t>
            </a:r>
            <a:r>
              <a:rPr lang="es-MX" sz="2800" dirty="0"/>
              <a:t> de base de datos, cursor y función para implementar una solución a la lógica de negocio recogida en la captura de requerimientos de un sistema</a:t>
            </a:r>
            <a:endParaRPr lang="es-CL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El lenguaje PL/SQL es el ofrecido por Oracle para programar en sus bases de datos</a:t>
            </a:r>
          </a:p>
          <a:p>
            <a:r>
              <a:rPr lang="es-CL" sz="2800" dirty="0"/>
              <a:t>Es una ampliación de SQL, con elementos típicos de los lenguajes de programación como </a:t>
            </a:r>
            <a:r>
              <a:rPr lang="es-CL" sz="2800" dirty="0" smtClean="0"/>
              <a:t>los </a:t>
            </a:r>
            <a:r>
              <a:rPr lang="es-CL" sz="2800" dirty="0"/>
              <a:t>ciclos, control de flujos, uso de </a:t>
            </a:r>
            <a:r>
              <a:rPr lang="es-CL" sz="2800" dirty="0" smtClean="0"/>
              <a:t>variables, </a:t>
            </a:r>
            <a:r>
              <a:rPr lang="es-CL" sz="2800" dirty="0"/>
              <a:t>etc.</a:t>
            </a:r>
          </a:p>
          <a:p>
            <a:r>
              <a:rPr lang="es-CL" sz="2800" dirty="0"/>
              <a:t>Con PL/SQL se puede programar también para otras herramientas Oracle:</a:t>
            </a:r>
          </a:p>
          <a:p>
            <a:pPr lvl="1"/>
            <a:r>
              <a:rPr lang="es-CL" sz="2400" dirty="0"/>
              <a:t>Oracle </a:t>
            </a:r>
            <a:r>
              <a:rPr lang="es-CL" sz="2400" dirty="0" err="1"/>
              <a:t>Forms</a:t>
            </a:r>
            <a:endParaRPr lang="es-CL" sz="2400" dirty="0"/>
          </a:p>
          <a:p>
            <a:pPr lvl="1"/>
            <a:r>
              <a:rPr lang="es-CL" sz="2400" dirty="0"/>
              <a:t>Oracle </a:t>
            </a:r>
            <a:r>
              <a:rPr lang="es-CL" sz="2400" dirty="0" err="1"/>
              <a:t>Reports</a:t>
            </a:r>
            <a:endParaRPr lang="es-CL" sz="2400" dirty="0"/>
          </a:p>
          <a:p>
            <a:pPr lvl="1"/>
            <a:r>
              <a:rPr lang="es-CL" sz="2400" dirty="0"/>
              <a:t>Oracle </a:t>
            </a:r>
            <a:r>
              <a:rPr lang="es-CL" sz="2400" dirty="0" err="1"/>
              <a:t>Graphics</a:t>
            </a:r>
            <a:endParaRPr lang="es-CL" sz="2400" dirty="0"/>
          </a:p>
          <a:p>
            <a:pPr lvl="1"/>
            <a:r>
              <a:rPr lang="es-CL" sz="2400" dirty="0"/>
              <a:t>Oracle </a:t>
            </a:r>
            <a:r>
              <a:rPr lang="es-CL" sz="2400" dirty="0" err="1"/>
              <a:t>Application</a:t>
            </a:r>
            <a:r>
              <a:rPr lang="es-CL" sz="2400" dirty="0"/>
              <a:t> Server</a:t>
            </a:r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El </a:t>
            </a:r>
            <a:r>
              <a:rPr lang="es-CL" sz="2800" dirty="0" smtClean="0"/>
              <a:t>bloque es la unidad mínima de programación en PL/SQL</a:t>
            </a: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146952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Bloques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 smtClean="0"/>
              <a:t>Existen 3 </a:t>
            </a:r>
            <a:r>
              <a:rPr lang="es-CL" dirty="0"/>
              <a:t>tipos de bloques</a:t>
            </a:r>
          </a:p>
          <a:p>
            <a:pPr lvl="1"/>
            <a:r>
              <a:rPr lang="es-CL" dirty="0"/>
              <a:t>Bloques Anónimos:</a:t>
            </a:r>
          </a:p>
          <a:p>
            <a:pPr lvl="2"/>
            <a:r>
              <a:rPr lang="es-CL" dirty="0"/>
              <a:t>No tienen un nombre </a:t>
            </a:r>
            <a:r>
              <a:rPr lang="es-CL" dirty="0" err="1"/>
              <a:t>identificatorio</a:t>
            </a:r>
            <a:endParaRPr lang="es-CL" dirty="0"/>
          </a:p>
          <a:p>
            <a:pPr lvl="2"/>
            <a:r>
              <a:rPr lang="es-CL" dirty="0"/>
              <a:t>No se almacenan en la base de datos</a:t>
            </a:r>
          </a:p>
          <a:p>
            <a:pPr lvl="2"/>
            <a:r>
              <a:rPr lang="es-CL" dirty="0"/>
              <a:t>Su existencia es mientras dura su ejecución</a:t>
            </a:r>
          </a:p>
          <a:p>
            <a:pPr lvl="1"/>
            <a:r>
              <a:rPr lang="es-CL" dirty="0"/>
              <a:t>Bloques </a:t>
            </a:r>
            <a:r>
              <a:rPr lang="es-CL" dirty="0" err="1"/>
              <a:t>Anonimados</a:t>
            </a:r>
            <a:r>
              <a:rPr lang="es-CL" dirty="0"/>
              <a:t>:</a:t>
            </a:r>
          </a:p>
          <a:p>
            <a:pPr lvl="2"/>
            <a:r>
              <a:rPr lang="es-CL" dirty="0"/>
              <a:t>Tienen un nombre </a:t>
            </a:r>
            <a:r>
              <a:rPr lang="es-CL" dirty="0" err="1"/>
              <a:t>identificatorio</a:t>
            </a:r>
            <a:endParaRPr lang="es-CL" dirty="0"/>
          </a:p>
          <a:p>
            <a:pPr lvl="2"/>
            <a:r>
              <a:rPr lang="es-CL" dirty="0"/>
              <a:t>No se almacenan en la base de datos</a:t>
            </a:r>
          </a:p>
          <a:p>
            <a:pPr lvl="2"/>
            <a:r>
              <a:rPr lang="es-CL" dirty="0"/>
              <a:t>Su existencia es mientras dura su ejecución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Bloques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pPr lvl="1"/>
            <a:r>
              <a:rPr lang="es-CL" dirty="0"/>
              <a:t>Subprogramas:</a:t>
            </a:r>
          </a:p>
          <a:p>
            <a:pPr lvl="2"/>
            <a:r>
              <a:rPr lang="es-CL" dirty="0"/>
              <a:t>Tienen un nombre </a:t>
            </a:r>
            <a:r>
              <a:rPr lang="es-CL" dirty="0" err="1"/>
              <a:t>identificatorio</a:t>
            </a:r>
            <a:endParaRPr lang="es-CL" dirty="0"/>
          </a:p>
          <a:p>
            <a:pPr lvl="2"/>
            <a:r>
              <a:rPr lang="es-CL" dirty="0"/>
              <a:t>Se almacenan en la base de datos</a:t>
            </a:r>
          </a:p>
          <a:p>
            <a:pPr lvl="2"/>
            <a:r>
              <a:rPr lang="es-CL" dirty="0"/>
              <a:t>Su existencia es mientras esté registrada en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145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Partes de un Bloque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pPr lvl="1"/>
            <a:r>
              <a:rPr lang="es-CL" dirty="0"/>
              <a:t>Un bloque puede estar compuesto por tres partes:</a:t>
            </a:r>
          </a:p>
          <a:p>
            <a:pPr lvl="2"/>
            <a:r>
              <a:rPr lang="es-CL" dirty="0"/>
              <a:t>Sección Declarativa: En esta sección se declaran todas las variables, constantes o estructuras necesarias que utilizará el programa</a:t>
            </a:r>
          </a:p>
          <a:p>
            <a:pPr lvl="2"/>
            <a:r>
              <a:rPr lang="es-CL" dirty="0"/>
              <a:t>Sección de Ejecución: En esta sección se incorporan todos los códigos necesarios para la ejecución del programa</a:t>
            </a:r>
          </a:p>
          <a:p>
            <a:pPr lvl="2"/>
            <a:r>
              <a:rPr lang="es-CL" dirty="0"/>
              <a:t>Sección de Manejo de Excepciones: En esta sección se incorporan todos los códigos necesarios para controlar las excepciones planificadas o no que se produzcan en la ejecución del código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267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Partes de un Bloque Anónimo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pPr lvl="1"/>
            <a:r>
              <a:rPr lang="es-CL" sz="2400" dirty="0"/>
              <a:t>Sección Declarativa: Esta sección se reconoce porque comienza con el comando </a:t>
            </a:r>
            <a:r>
              <a:rPr lang="es-CL" sz="2400" b="1" dirty="0">
                <a:solidFill>
                  <a:srgbClr val="FF0000"/>
                </a:solidFill>
              </a:rPr>
              <a:t>DECLARE</a:t>
            </a:r>
          </a:p>
          <a:p>
            <a:pPr lvl="1"/>
            <a:r>
              <a:rPr lang="es-CL" sz="2400" dirty="0"/>
              <a:t>Sección de Ejecución: Esta sección se reconoce porque comienza con el comando </a:t>
            </a:r>
            <a:r>
              <a:rPr lang="es-CL" sz="2400" b="1" dirty="0">
                <a:solidFill>
                  <a:srgbClr val="FF0000"/>
                </a:solidFill>
              </a:rPr>
              <a:t>BEGIN</a:t>
            </a:r>
          </a:p>
          <a:p>
            <a:pPr lvl="1"/>
            <a:r>
              <a:rPr lang="es-CL" sz="2400" dirty="0"/>
              <a:t>Sección de Manejo de Excepciones: Esta sección se reconoce porque comienza con el comando </a:t>
            </a:r>
            <a:r>
              <a:rPr lang="es-CL" sz="2400" b="1" dirty="0">
                <a:solidFill>
                  <a:srgbClr val="FF0000"/>
                </a:solidFill>
              </a:rPr>
              <a:t>EXCEPTION</a:t>
            </a:r>
          </a:p>
          <a:p>
            <a:pPr lvl="1"/>
            <a:r>
              <a:rPr lang="es-CL" sz="2400" dirty="0"/>
              <a:t>Todo bloque termina donde aparece el comando </a:t>
            </a:r>
            <a:r>
              <a:rPr lang="es-CL" sz="2400" b="1" dirty="0">
                <a:solidFill>
                  <a:srgbClr val="FF0000"/>
                </a:solidFill>
              </a:rPr>
              <a:t>END</a:t>
            </a:r>
          </a:p>
          <a:p>
            <a:pPr lvl="1"/>
            <a:r>
              <a:rPr lang="es-CL" sz="2400" dirty="0"/>
              <a:t>La sección de ejecución es la única obligatoria, las demás son opcionales según las necesidades que se tengan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4471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un Bloque Anónimo</a:t>
            </a:r>
            <a:endParaRPr lang="es-E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1" y="2492896"/>
            <a:ext cx="8401420" cy="289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Llamada con línea 1 (borde y barra de énfasis)"/>
          <p:cNvSpPr/>
          <p:nvPr/>
        </p:nvSpPr>
        <p:spPr>
          <a:xfrm>
            <a:off x="3923928" y="2708920"/>
            <a:ext cx="2664296" cy="648072"/>
          </a:xfrm>
          <a:prstGeom prst="accentBorderCallout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Sección Declarativa</a:t>
            </a:r>
            <a:endParaRPr lang="es-CL" dirty="0"/>
          </a:p>
        </p:txBody>
      </p:sp>
      <p:sp>
        <p:nvSpPr>
          <p:cNvPr id="7" name="6 Llamada con línea 1 (borde y barra de énfasis)"/>
          <p:cNvSpPr/>
          <p:nvPr/>
        </p:nvSpPr>
        <p:spPr>
          <a:xfrm>
            <a:off x="5796136" y="4139417"/>
            <a:ext cx="2664296" cy="648072"/>
          </a:xfrm>
          <a:prstGeom prst="accentBorderCallout1">
            <a:avLst>
              <a:gd name="adj1" fmla="val 18750"/>
              <a:gd name="adj2" fmla="val -8333"/>
              <a:gd name="adj3" fmla="val 24850"/>
              <a:gd name="adj4" fmla="val -549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Sección de Ejecución</a:t>
            </a:r>
            <a:endParaRPr lang="es-CL" dirty="0"/>
          </a:p>
        </p:txBody>
      </p:sp>
      <p:sp>
        <p:nvSpPr>
          <p:cNvPr id="8" name="7 Llamada con línea 1 (borde y barra de énfasis)"/>
          <p:cNvSpPr/>
          <p:nvPr/>
        </p:nvSpPr>
        <p:spPr>
          <a:xfrm>
            <a:off x="4788024" y="5229200"/>
            <a:ext cx="2664296" cy="648072"/>
          </a:xfrm>
          <a:prstGeom prst="accentBorderCallout1">
            <a:avLst>
              <a:gd name="adj1" fmla="val 18750"/>
              <a:gd name="adj2" fmla="val -8333"/>
              <a:gd name="adj3" fmla="val -13631"/>
              <a:gd name="adj4" fmla="val -612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Sección de Manejo de Excepciones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52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514</TotalTime>
  <Words>456</Words>
  <Application>Microsoft Office PowerPoint</Application>
  <PresentationFormat>Presentación en pantalla (4:3)</PresentationFormat>
  <Paragraphs>71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Plantilla RA1</vt:lpstr>
      <vt:lpstr>Bloques PL/SQL</vt:lpstr>
      <vt:lpstr>Aprendizajes esperados</vt:lpstr>
      <vt:lpstr>Conceptos Claves</vt:lpstr>
      <vt:lpstr>Conceptos Claves</vt:lpstr>
      <vt:lpstr>Bloques</vt:lpstr>
      <vt:lpstr>Bloques</vt:lpstr>
      <vt:lpstr>Partes de un Bloque</vt:lpstr>
      <vt:lpstr>Partes de un Bloque Anónimo</vt:lpstr>
      <vt:lpstr>Ejemplo de un Bloque Anónimo</vt:lpstr>
      <vt:lpstr>Generalidades</vt:lpstr>
      <vt:lpstr>Bloques Anidados</vt:lpstr>
      <vt:lpstr>Ejemplo de Bloques Anidados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17</cp:revision>
  <dcterms:created xsi:type="dcterms:W3CDTF">2010-05-28T21:34:40Z</dcterms:created>
  <dcterms:modified xsi:type="dcterms:W3CDTF">2011-11-13T21:06:33Z</dcterms:modified>
</cp:coreProperties>
</file>