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22/12/2011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Variables en Bloques </a:t>
            </a:r>
            <a:r>
              <a:rPr lang="es-CL" sz="4000" dirty="0" smtClean="0"/>
              <a:t>PL/SQL</a:t>
            </a:r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1/3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Ejemplo de usos</a:t>
            </a:r>
            <a:endParaRPr lang="es-E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5" y="1567949"/>
            <a:ext cx="54959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5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Ejemplo de usos</a:t>
            </a:r>
            <a:endParaRPr lang="es-ES" dirty="0" smtClean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95536" y="1654505"/>
            <a:ext cx="8352928" cy="782960"/>
          </a:xfrm>
        </p:spPr>
        <p:txBody>
          <a:bodyPr/>
          <a:lstStyle/>
          <a:p>
            <a:r>
              <a:rPr lang="es-CL" dirty="0"/>
              <a:t>Dada la tabla «auto», con la estructura que se muestra a continuación, se asignarán valores a la variable</a:t>
            </a: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77192"/>
            <a:ext cx="87058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6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</a:t>
            </a:r>
            <a:r>
              <a:rPr lang="es-MX" dirty="0" smtClean="0"/>
              <a:t> usos</a:t>
            </a:r>
            <a:endParaRPr lang="es-E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6" y="1869199"/>
            <a:ext cx="74390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0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Asignando valores con sentencia </a:t>
            </a:r>
            <a:r>
              <a:rPr lang="es-MX" dirty="0" err="1" smtClean="0"/>
              <a:t>Select</a:t>
            </a:r>
            <a:endParaRPr lang="es-ES" dirty="0" smtClean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95536" y="1841602"/>
            <a:ext cx="8352928" cy="782960"/>
          </a:xfrm>
        </p:spPr>
        <p:txBody>
          <a:bodyPr/>
          <a:lstStyle/>
          <a:p>
            <a:r>
              <a:rPr lang="es-CL" sz="2400" dirty="0"/>
              <a:t>Otra forma de asignar valores a las variables es utilizando la sentencia «</a:t>
            </a:r>
            <a:r>
              <a:rPr lang="es-CL" sz="2400" dirty="0" err="1"/>
              <a:t>Select</a:t>
            </a:r>
            <a:r>
              <a:rPr lang="es-CL" sz="2400" dirty="0"/>
              <a:t>…</a:t>
            </a:r>
            <a:r>
              <a:rPr lang="es-CL" sz="2400" dirty="0" err="1"/>
              <a:t>into</a:t>
            </a:r>
            <a:r>
              <a:rPr lang="es-CL" sz="2400" dirty="0"/>
              <a:t>»</a:t>
            </a:r>
          </a:p>
          <a:p>
            <a:r>
              <a:rPr lang="es-CL" sz="2400" dirty="0"/>
              <a:t>Su estructura es la siguiente:</a:t>
            </a:r>
          </a:p>
          <a:p>
            <a:pPr marL="457200" lvl="1" indent="0">
              <a:buNone/>
            </a:pPr>
            <a:r>
              <a:rPr lang="es-CL" sz="2000" dirty="0" err="1">
                <a:solidFill>
                  <a:srgbClr val="FF0000"/>
                </a:solidFill>
              </a:rPr>
              <a:t>Select</a:t>
            </a:r>
            <a:r>
              <a:rPr lang="es-CL" sz="2000" dirty="0">
                <a:solidFill>
                  <a:srgbClr val="FF0000"/>
                </a:solidFill>
              </a:rPr>
              <a:t> </a:t>
            </a:r>
            <a:r>
              <a:rPr lang="es-CL" sz="2000" b="1" dirty="0" err="1"/>
              <a:t>lista_valores</a:t>
            </a:r>
            <a:r>
              <a:rPr lang="es-CL" sz="2000" dirty="0"/>
              <a:t> </a:t>
            </a:r>
            <a:r>
              <a:rPr lang="es-CL" sz="2000" dirty="0" err="1">
                <a:solidFill>
                  <a:srgbClr val="FF0000"/>
                </a:solidFill>
              </a:rPr>
              <a:t>into</a:t>
            </a:r>
            <a:r>
              <a:rPr lang="es-CL" sz="2000" dirty="0">
                <a:solidFill>
                  <a:srgbClr val="FF0000"/>
                </a:solidFill>
              </a:rPr>
              <a:t> </a:t>
            </a:r>
            <a:r>
              <a:rPr lang="es-CL" sz="2000" b="1" dirty="0" err="1"/>
              <a:t>lista_variables</a:t>
            </a:r>
            <a:endParaRPr lang="es-CL" sz="2000" b="1" dirty="0"/>
          </a:p>
          <a:p>
            <a:pPr marL="457200" lvl="1" indent="0">
              <a:buNone/>
            </a:pPr>
            <a:r>
              <a:rPr lang="es-CL" sz="2000" dirty="0" err="1"/>
              <a:t>From</a:t>
            </a:r>
            <a:r>
              <a:rPr lang="es-CL" sz="2000" dirty="0"/>
              <a:t> </a:t>
            </a:r>
            <a:r>
              <a:rPr lang="es-CL" sz="2000" b="1" dirty="0" err="1"/>
              <a:t>tablas_origen</a:t>
            </a:r>
            <a:endParaRPr lang="es-CL" sz="2000" b="1" dirty="0"/>
          </a:p>
          <a:p>
            <a:r>
              <a:rPr lang="es-CL" sz="2400" dirty="0"/>
              <a:t>Donde:</a:t>
            </a:r>
          </a:p>
          <a:p>
            <a:pPr lvl="1"/>
            <a:r>
              <a:rPr lang="es-CL" sz="2000" dirty="0" err="1"/>
              <a:t>Lista_valores</a:t>
            </a:r>
            <a:r>
              <a:rPr lang="es-CL" sz="2000" dirty="0"/>
              <a:t>: Lista de campos , otras variables o valores que serán almacenados en la lista de campos. Se separa por comas (,) en caso de existir mas de un valor</a:t>
            </a:r>
          </a:p>
          <a:p>
            <a:pPr lvl="1"/>
            <a:r>
              <a:rPr lang="es-CL" sz="2000" dirty="0" err="1"/>
              <a:t>Lista_variables</a:t>
            </a:r>
            <a:r>
              <a:rPr lang="es-CL" sz="2000" dirty="0"/>
              <a:t>: Lista de variables que recibirán los valores extraídos. Se separa por comas (,) en caso de existir mas de una variable</a:t>
            </a:r>
          </a:p>
          <a:p>
            <a:pPr lvl="1"/>
            <a:r>
              <a:rPr lang="es-CL" sz="2000" dirty="0" err="1"/>
              <a:t>Tablas_origen</a:t>
            </a:r>
            <a:r>
              <a:rPr lang="es-CL" sz="2000" dirty="0"/>
              <a:t>: Tablas de donde proviene la información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5318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asignación mediante </a:t>
            </a:r>
            <a:r>
              <a:rPr lang="es-MX" dirty="0" err="1" smtClean="0"/>
              <a:t>Select</a:t>
            </a:r>
            <a:r>
              <a:rPr lang="es-MX" dirty="0" smtClean="0"/>
              <a:t> .. </a:t>
            </a:r>
            <a:r>
              <a:rPr lang="es-MX" dirty="0" err="1" smtClean="0"/>
              <a:t>Into</a:t>
            </a: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4768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1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asignación mediante </a:t>
            </a:r>
            <a:r>
              <a:rPr lang="es-MX" dirty="0" err="1" smtClean="0"/>
              <a:t>Select</a:t>
            </a:r>
            <a:r>
              <a:rPr lang="es-MX" dirty="0" smtClean="0"/>
              <a:t> .. </a:t>
            </a:r>
            <a:r>
              <a:rPr lang="es-MX" dirty="0" err="1" smtClean="0"/>
              <a:t>Into</a:t>
            </a:r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5436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Consideraciones respecto a la asignación mediante </a:t>
            </a:r>
            <a:r>
              <a:rPr lang="es-MX" dirty="0" err="1" smtClean="0"/>
              <a:t>Select</a:t>
            </a:r>
            <a:r>
              <a:rPr lang="es-MX" dirty="0" smtClean="0"/>
              <a:t> .. </a:t>
            </a:r>
            <a:r>
              <a:rPr lang="es-MX" dirty="0" err="1" smtClean="0"/>
              <a:t>Into</a:t>
            </a:r>
            <a:endParaRPr lang="es-ES" dirty="0" smtClean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95536" y="1841602"/>
            <a:ext cx="8352928" cy="782960"/>
          </a:xfrm>
        </p:spPr>
        <p:txBody>
          <a:bodyPr/>
          <a:lstStyle/>
          <a:p>
            <a:r>
              <a:rPr lang="es-CL" dirty="0"/>
              <a:t>Para el </a:t>
            </a:r>
            <a:r>
              <a:rPr lang="es-CL" dirty="0" err="1"/>
              <a:t>select</a:t>
            </a:r>
            <a:r>
              <a:rPr lang="es-CL" dirty="0"/>
              <a:t> .. </a:t>
            </a:r>
            <a:r>
              <a:rPr lang="es-CL" dirty="0" err="1" smtClean="0"/>
              <a:t>into</a:t>
            </a:r>
            <a:r>
              <a:rPr lang="es-CL" dirty="0" smtClean="0"/>
              <a:t> </a:t>
            </a:r>
            <a:r>
              <a:rPr lang="es-CL" dirty="0"/>
              <a:t>se espera siempre que devuelva sólo un valor o una fila (según sea el caso de variable escalar o variable de tipo fila)</a:t>
            </a:r>
          </a:p>
          <a:p>
            <a:r>
              <a:rPr lang="es-CL" dirty="0"/>
              <a:t>Si la sentencia no devuelve valor alguno o devuelve más de uno, la ejecución del código arrojará error</a:t>
            </a:r>
          </a:p>
          <a:p>
            <a:pPr lvl="1"/>
            <a:r>
              <a:rPr lang="es-CL" dirty="0"/>
              <a:t>No Data </a:t>
            </a:r>
            <a:r>
              <a:rPr lang="es-CL" dirty="0" err="1"/>
              <a:t>Found</a:t>
            </a:r>
            <a:r>
              <a:rPr lang="es-CL" dirty="0"/>
              <a:t>: No encuentra datos</a:t>
            </a:r>
          </a:p>
          <a:p>
            <a:pPr lvl="1"/>
            <a:r>
              <a:rPr lang="es-CL" dirty="0" err="1"/>
              <a:t>Too</a:t>
            </a:r>
            <a:r>
              <a:rPr lang="es-CL" dirty="0"/>
              <a:t> </a:t>
            </a:r>
            <a:r>
              <a:rPr lang="es-CL" dirty="0" err="1"/>
              <a:t>Many</a:t>
            </a:r>
            <a:r>
              <a:rPr lang="es-CL" dirty="0"/>
              <a:t> </a:t>
            </a:r>
            <a:r>
              <a:rPr lang="es-CL" dirty="0" err="1"/>
              <a:t>Rows</a:t>
            </a:r>
            <a:r>
              <a:rPr lang="es-CL" dirty="0"/>
              <a:t>: Muchas filas encontradas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02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Alcance de las variables</a:t>
            </a:r>
            <a:endParaRPr lang="es-ES" dirty="0" smtClean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95536" y="1841602"/>
            <a:ext cx="8352928" cy="782960"/>
          </a:xfrm>
        </p:spPr>
        <p:txBody>
          <a:bodyPr/>
          <a:lstStyle/>
          <a:p>
            <a:r>
              <a:rPr lang="es-CL" sz="2800" dirty="0"/>
              <a:t>Las variables tienen un alcance local, es decir, son visibles sólo dentro del bloque al cual pertenecen</a:t>
            </a:r>
          </a:p>
          <a:p>
            <a:r>
              <a:rPr lang="es-CL" sz="2800" dirty="0"/>
              <a:t>Para los bloques anidados, las variables declaradas en el bloque contenedor (bloque que contiene a otro bloque) son visibles para el bloque contenido</a:t>
            </a:r>
          </a:p>
          <a:p>
            <a:r>
              <a:rPr lang="es-CL" sz="2800" dirty="0"/>
              <a:t>Las variables declaradas en el bloque contenido (bloque que se declara dentro de otro bloque) son visibles sólo en forma local a su bloque. El bloque contenedor no tiene acceso a dicha variable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5142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CL" dirty="0"/>
              <a:t>Ejemplo de Alcance de Variables (Uso Correcto)</a:t>
            </a: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10635"/>
            <a:ext cx="594509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0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CL" dirty="0"/>
              <a:t>Ejemplo de Alcance de Variables (Uso I</a:t>
            </a:r>
            <a:r>
              <a:rPr lang="es-CL" dirty="0" smtClean="0"/>
              <a:t>ncorrecto</a:t>
            </a:r>
            <a:r>
              <a:rPr lang="es-CL" dirty="0"/>
              <a:t>)</a:t>
            </a:r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6" y="1707475"/>
            <a:ext cx="52768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Llamada con línea 1 (borde y barra de énfasis)"/>
          <p:cNvSpPr/>
          <p:nvPr/>
        </p:nvSpPr>
        <p:spPr>
          <a:xfrm>
            <a:off x="6047696" y="4791268"/>
            <a:ext cx="2664296" cy="648072"/>
          </a:xfrm>
          <a:prstGeom prst="accentBorderCallout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Descripción del error existente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58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</a:t>
            </a:r>
            <a:r>
              <a:rPr lang="es-MX" sz="2800" dirty="0" smtClean="0"/>
              <a:t>sistema</a:t>
            </a:r>
            <a:endParaRPr lang="es-C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Las variables y constantes se declaran en la sección declarativa del bloque</a:t>
            </a:r>
          </a:p>
          <a:p>
            <a:r>
              <a:rPr lang="es-CL" sz="2800" dirty="0"/>
              <a:t>La asignación de valores a las variables puede ser realizada en cualquiera de las partes del </a:t>
            </a:r>
            <a:r>
              <a:rPr lang="es-CL" sz="2800" dirty="0" smtClean="0"/>
              <a:t>bloque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err="1" smtClean="0"/>
              <a:t>Sintáxis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61922"/>
            <a:ext cx="8229600" cy="3328988"/>
          </a:xfrm>
        </p:spPr>
        <p:txBody>
          <a:bodyPr/>
          <a:lstStyle/>
          <a:p>
            <a:r>
              <a:rPr lang="es-CL" sz="2400" dirty="0"/>
              <a:t>En general, la sintaxis para declarar un variable y/o constante es la siguiente:</a:t>
            </a:r>
          </a:p>
          <a:p>
            <a:pPr marL="0" indent="0">
              <a:buNone/>
            </a:pPr>
            <a:r>
              <a:rPr lang="es-CL" sz="2400" dirty="0"/>
              <a:t>&lt;</a:t>
            </a:r>
            <a:r>
              <a:rPr lang="es-CL" sz="2400" dirty="0" err="1"/>
              <a:t>Nombre_variable</a:t>
            </a:r>
            <a:r>
              <a:rPr lang="es-CL" sz="2400" dirty="0"/>
              <a:t>&gt; </a:t>
            </a:r>
            <a:r>
              <a:rPr lang="es-CL" sz="2400" b="1" dirty="0"/>
              <a:t>[</a:t>
            </a:r>
            <a:r>
              <a:rPr lang="es-CL" sz="2400" b="1" dirty="0" err="1"/>
              <a:t>constant</a:t>
            </a:r>
            <a:r>
              <a:rPr lang="es-CL" sz="2400" b="1" dirty="0"/>
              <a:t>] </a:t>
            </a:r>
            <a:r>
              <a:rPr lang="es-CL" sz="2400" dirty="0"/>
              <a:t>&lt;</a:t>
            </a:r>
            <a:r>
              <a:rPr lang="es-CL" sz="2400" dirty="0" err="1"/>
              <a:t>tipo_dato</a:t>
            </a:r>
            <a:r>
              <a:rPr lang="es-CL" sz="2400" dirty="0"/>
              <a:t>&gt;</a:t>
            </a:r>
            <a:r>
              <a:rPr lang="es-CL" sz="2400" b="1" dirty="0"/>
              <a:t> [</a:t>
            </a:r>
            <a:r>
              <a:rPr lang="es-CL" sz="2400" b="1" dirty="0" err="1"/>
              <a:t>not</a:t>
            </a:r>
            <a:r>
              <a:rPr lang="es-CL" sz="2400" b="1" dirty="0"/>
              <a:t> </a:t>
            </a:r>
            <a:r>
              <a:rPr lang="es-CL" sz="2400" b="1" dirty="0" err="1"/>
              <a:t>null</a:t>
            </a:r>
            <a:r>
              <a:rPr lang="es-CL" sz="2400" b="1" dirty="0"/>
              <a:t>][:=valor];</a:t>
            </a:r>
          </a:p>
          <a:p>
            <a:r>
              <a:rPr lang="es-CL" sz="2400" dirty="0"/>
              <a:t>Donde:</a:t>
            </a:r>
          </a:p>
          <a:p>
            <a:pPr marL="400050" lvl="1" indent="0">
              <a:buNone/>
            </a:pPr>
            <a:r>
              <a:rPr lang="es-CL" sz="1800" dirty="0"/>
              <a:t>&lt;</a:t>
            </a:r>
            <a:r>
              <a:rPr lang="es-CL" sz="1800" dirty="0" err="1"/>
              <a:t>Nombre_variable</a:t>
            </a:r>
            <a:r>
              <a:rPr lang="es-CL" sz="1800" dirty="0"/>
              <a:t>&gt;: Obligatorio. Es el nombre que se dará a la variable o constante</a:t>
            </a:r>
          </a:p>
          <a:p>
            <a:pPr marL="400050" lvl="1" indent="0">
              <a:buNone/>
            </a:pPr>
            <a:r>
              <a:rPr lang="es-CL" sz="1800" dirty="0"/>
              <a:t> </a:t>
            </a:r>
            <a:r>
              <a:rPr lang="es-CL" sz="1800" b="1" dirty="0"/>
              <a:t>[</a:t>
            </a:r>
            <a:r>
              <a:rPr lang="es-CL" sz="1800" b="1" dirty="0" err="1"/>
              <a:t>constant</a:t>
            </a:r>
            <a:r>
              <a:rPr lang="es-CL" sz="1800" b="1" dirty="0"/>
              <a:t>]: </a:t>
            </a:r>
            <a:r>
              <a:rPr lang="es-CL" sz="1800" dirty="0"/>
              <a:t>Opcional. Indica que lo declarado es una constante. Su valor no puede ser modificado en tiempo de ejecución</a:t>
            </a:r>
          </a:p>
          <a:p>
            <a:pPr marL="400050" lvl="1" indent="0">
              <a:buNone/>
            </a:pPr>
            <a:r>
              <a:rPr lang="es-CL" sz="1800" b="1" dirty="0"/>
              <a:t> </a:t>
            </a:r>
            <a:r>
              <a:rPr lang="es-CL" sz="1800" dirty="0"/>
              <a:t>&lt;</a:t>
            </a:r>
            <a:r>
              <a:rPr lang="es-CL" sz="1800" dirty="0" err="1"/>
              <a:t>tipo_dato</a:t>
            </a:r>
            <a:r>
              <a:rPr lang="es-CL" sz="1800" dirty="0"/>
              <a:t>&gt;: Obligatorio. Indica el tipo de dato que tendrá la variable o constante</a:t>
            </a:r>
          </a:p>
          <a:p>
            <a:pPr marL="400050" lvl="1" indent="0">
              <a:buNone/>
            </a:pPr>
            <a:r>
              <a:rPr lang="es-CL" sz="1800" b="1" dirty="0"/>
              <a:t>[</a:t>
            </a:r>
            <a:r>
              <a:rPr lang="es-CL" sz="1800" b="1" dirty="0" err="1"/>
              <a:t>not</a:t>
            </a:r>
            <a:r>
              <a:rPr lang="es-CL" sz="1800" b="1" dirty="0"/>
              <a:t> </a:t>
            </a:r>
            <a:r>
              <a:rPr lang="es-CL" sz="1800" b="1" dirty="0" err="1"/>
              <a:t>null</a:t>
            </a:r>
            <a:r>
              <a:rPr lang="es-CL" sz="1800" b="1" dirty="0"/>
              <a:t>]: </a:t>
            </a:r>
            <a:r>
              <a:rPr lang="es-CL" sz="1800" dirty="0"/>
              <a:t>Opcional. Indica que la variable o constante no puede tomar un valor nulo</a:t>
            </a:r>
          </a:p>
          <a:p>
            <a:pPr marL="400050" lvl="1" indent="0">
              <a:buNone/>
            </a:pPr>
            <a:r>
              <a:rPr lang="es-CL" sz="1800" b="1" dirty="0"/>
              <a:t>[:=valor]: </a:t>
            </a:r>
            <a:r>
              <a:rPr lang="es-CL" sz="1800" dirty="0"/>
              <a:t>Opcional. Asigna un valor a la variable o constante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14695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Algunas consideraciones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Una variable o constante no inicializada, asumirá el valor </a:t>
            </a:r>
            <a:r>
              <a:rPr lang="es-CL" dirty="0" err="1"/>
              <a:t>null</a:t>
            </a:r>
            <a:endParaRPr lang="es-CL" dirty="0"/>
          </a:p>
          <a:p>
            <a:r>
              <a:rPr lang="es-CL" dirty="0"/>
              <a:t>Las variables o constantes «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null</a:t>
            </a:r>
            <a:r>
              <a:rPr lang="es-CL" dirty="0"/>
              <a:t>», no pueden asumir el valor nulo, por lo cual deben ser inicializadas</a:t>
            </a:r>
          </a:p>
          <a:p>
            <a:r>
              <a:rPr lang="es-CL" dirty="0"/>
              <a:t>La inicialización puede incluir cualquier expresión de PL/SQL. Dicha expresión debe retornar el mismo tipo de dato de la variable o constante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Declaraciones</a:t>
            </a:r>
            <a:endParaRPr lang="es-ES" dirty="0" smtClean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367756"/>
            <a:ext cx="59245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Declaraciones Implícitas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Se pueden declarar variables o constantes de forma que «asuman» el tipo de datos de otra variable o constantes u otra estructura de la base de datos</a:t>
            </a:r>
          </a:p>
          <a:p>
            <a:pPr lvl="1"/>
            <a:r>
              <a:rPr lang="es-CL" dirty="0"/>
              <a:t>%</a:t>
            </a:r>
            <a:r>
              <a:rPr lang="es-CL" dirty="0" err="1"/>
              <a:t>Type</a:t>
            </a:r>
            <a:r>
              <a:rPr lang="es-CL" dirty="0"/>
              <a:t>: Se utiliza para que la variable declarada de tipo escalar, asuma el tipo de datos de otra variable o constante</a:t>
            </a:r>
          </a:p>
          <a:p>
            <a:pPr lvl="1"/>
            <a:r>
              <a:rPr lang="es-CL" dirty="0"/>
              <a:t>%</a:t>
            </a:r>
            <a:r>
              <a:rPr lang="es-CL" dirty="0" err="1"/>
              <a:t>Rowtype</a:t>
            </a:r>
            <a:r>
              <a:rPr lang="es-CL" dirty="0"/>
              <a:t>: Se utiliza para definir una variable de tipo fila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7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4958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declaraciones implícitas</a:t>
            </a:r>
            <a:endParaRPr lang="es-ES" dirty="0" smtClean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1681956"/>
            <a:ext cx="58007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71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</a:t>
            </a:r>
            <a:r>
              <a:rPr lang="es-MX" dirty="0" smtClean="0"/>
              <a:t>usos</a:t>
            </a:r>
            <a:endParaRPr lang="es-ES" dirty="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70" y="1824230"/>
            <a:ext cx="63722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2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544</TotalTime>
  <Words>667</Words>
  <Application>Microsoft Office PowerPoint</Application>
  <PresentationFormat>Presentación en pantalla (4:3)</PresentationFormat>
  <Paragraphs>73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Plantilla RA1</vt:lpstr>
      <vt:lpstr>Variables en Bloques PL/SQL</vt:lpstr>
      <vt:lpstr>Aprendizajes esperados</vt:lpstr>
      <vt:lpstr>Conceptos Claves</vt:lpstr>
      <vt:lpstr>Sintáxis</vt:lpstr>
      <vt:lpstr>Algunas consideraciones</vt:lpstr>
      <vt:lpstr>Ejemplo de Declaraciones</vt:lpstr>
      <vt:lpstr>Declaraciones Implícitas</vt:lpstr>
      <vt:lpstr>Ejemplo de declaraciones implícitas</vt:lpstr>
      <vt:lpstr>Ejemplo de usos</vt:lpstr>
      <vt:lpstr>Ejemplo de usos</vt:lpstr>
      <vt:lpstr>Ejemplo de usos</vt:lpstr>
      <vt:lpstr>Ejemplo de  usos</vt:lpstr>
      <vt:lpstr>Asignando valores con sentencia Select</vt:lpstr>
      <vt:lpstr>Ejemplo de asignación mediante Select .. Into</vt:lpstr>
      <vt:lpstr>Ejemplo de asignación mediante Select .. Into</vt:lpstr>
      <vt:lpstr>Consideraciones respecto a la asignación mediante Select .. Into</vt:lpstr>
      <vt:lpstr>Alcance de las variables</vt:lpstr>
      <vt:lpstr>Ejemplo de Alcance de Variables (Uso Correcto)</vt:lpstr>
      <vt:lpstr>Ejemplo de Alcance de Variables (Uso Incorrecto)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21</cp:revision>
  <dcterms:created xsi:type="dcterms:W3CDTF">2010-05-28T21:34:40Z</dcterms:created>
  <dcterms:modified xsi:type="dcterms:W3CDTF">2011-12-23T02:58:31Z</dcterms:modified>
</cp:coreProperties>
</file>