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2" r:id="rId3"/>
    <p:sldId id="264" r:id="rId4"/>
    <p:sldId id="270" r:id="rId5"/>
    <p:sldId id="266" r:id="rId6"/>
    <p:sldId id="267" r:id="rId7"/>
    <p:sldId id="271" r:id="rId8"/>
    <p:sldId id="272" r:id="rId9"/>
    <p:sldId id="273" r:id="rId10"/>
    <p:sldId id="274" r:id="rId11"/>
    <p:sldId id="275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0099"/>
    <a:srgbClr val="F8F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56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7DE54C-9589-461B-9171-4C68BA3D98E9}" type="datetimeFigureOut">
              <a:rPr lang="es-ES"/>
              <a:pPr>
                <a:defRPr/>
              </a:pPr>
              <a:t>26/12/2011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0E0214-C9D3-4542-A8DB-4F04CC0B879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212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BCA0F4-FA84-4925-9A96-F8BB1B3F0546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E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810CF-7B21-4A16-A20C-90B809B2B3DF}" type="datetimeFigureOut">
              <a:rPr lang="es-ES"/>
              <a:pPr>
                <a:defRPr/>
              </a:pPr>
              <a:t>26/12/2011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EBC78-5F05-439C-B065-481F82DC617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9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411C5-5CCE-4235-8CFB-5F5BE53C90EA}" type="datetimeFigureOut">
              <a:rPr lang="es-ES"/>
              <a:pPr>
                <a:defRPr/>
              </a:pPr>
              <a:t>26/12/2011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77A51-091C-428C-A5F7-FC4DFA55151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1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3EBCE-AD5F-4B78-8B48-CBEFEA866892}" type="datetimeFigureOut">
              <a:rPr lang="es-ES"/>
              <a:pPr>
                <a:defRPr/>
              </a:pPr>
              <a:t>26/12/2011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3EDEB-81EA-4342-AD67-29FAF4B652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52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3B3B3-614F-4750-A001-89E3D500D463}" type="datetimeFigureOut">
              <a:rPr lang="es-ES"/>
              <a:pPr>
                <a:defRPr/>
              </a:pPr>
              <a:t>26/12/2011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08DDD-26BA-4666-B134-33810FEC85D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36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E6361-231D-4B52-A51C-3EF7DBC6C88F}" type="datetimeFigureOut">
              <a:rPr lang="es-ES"/>
              <a:pPr>
                <a:defRPr/>
              </a:pPr>
              <a:t>26/12/2011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53B71-1431-4F8B-A791-F990F55C31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84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32E74-6AAF-4533-80AC-53DB553107D7}" type="datetimeFigureOut">
              <a:rPr lang="es-ES"/>
              <a:pPr>
                <a:defRPr/>
              </a:pPr>
              <a:t>26/12/2011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B9A79-1437-440E-A9C3-45113B4857B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93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09200-D89D-4A73-921A-3580B4D8860C}" type="datetimeFigureOut">
              <a:rPr lang="es-ES"/>
              <a:pPr>
                <a:defRPr/>
              </a:pPr>
              <a:t>26/12/2011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E0030-0522-4C2A-A4D3-1DCE0EF135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02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602EF-27B2-4A26-81F1-DAB75C539373}" type="datetimeFigureOut">
              <a:rPr lang="es-ES"/>
              <a:pPr>
                <a:defRPr/>
              </a:pPr>
              <a:t>26/12/2011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FE0B2-A149-4B81-A3EA-528EF8FA0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59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02DAF-AE4D-4FE5-863E-7CF7B2328A6A}" type="datetimeFigureOut">
              <a:rPr lang="es-ES"/>
              <a:pPr>
                <a:defRPr/>
              </a:pPr>
              <a:t>26/12/2011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367CC-E5F6-4FCA-BB14-4697F836FEE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26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766D9-1A1A-440D-8FFF-7892D65AEE14}" type="datetimeFigureOut">
              <a:rPr lang="es-ES"/>
              <a:pPr>
                <a:defRPr/>
              </a:pPr>
              <a:t>26/12/2011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AD102-C47B-46A2-82C2-4FE26347C3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44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2997C-C081-4F51-82FF-D6D18257C4D6}" type="datetimeFigureOut">
              <a:rPr lang="es-ES"/>
              <a:pPr>
                <a:defRPr/>
              </a:pPr>
              <a:t>26/12/2011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B1692-0B80-4809-92C1-A95B6FC3ADC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04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BF0B6B7-D8E2-4960-8796-3ACDAF3A3DF4}" type="datetimeFigureOut">
              <a:rPr lang="es-ES"/>
              <a:pPr>
                <a:defRPr/>
              </a:pPr>
              <a:t>26/12/2011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BAB3DB-E2AA-40D4-BD1E-DE5594EBE1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214438"/>
            <a:ext cx="9144000" cy="27146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51" name="1 Título"/>
          <p:cNvSpPr>
            <a:spLocks noGrp="1"/>
          </p:cNvSpPr>
          <p:nvPr>
            <p:ph type="title"/>
          </p:nvPr>
        </p:nvSpPr>
        <p:spPr>
          <a:xfrm>
            <a:off x="1214438" y="4214813"/>
            <a:ext cx="6786562" cy="1152525"/>
          </a:xfrm>
        </p:spPr>
        <p:txBody>
          <a:bodyPr/>
          <a:lstStyle/>
          <a:p>
            <a:pPr algn="ctr" eaLnBrk="1" hangingPunct="1"/>
            <a:r>
              <a:rPr lang="es-CL" sz="4000" dirty="0" err="1" smtClean="0"/>
              <a:t>Packages</a:t>
            </a:r>
            <a:endParaRPr lang="es-CL" sz="4000" dirty="0" smtClean="0"/>
          </a:p>
        </p:txBody>
      </p:sp>
      <p:sp>
        <p:nvSpPr>
          <p:cNvPr id="2052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 eaLnBrk="1" hangingPunct="1"/>
            <a:r>
              <a:rPr lang="es-CL" sz="2800" smtClean="0"/>
              <a:t>Semana 12/1</a:t>
            </a:r>
            <a:endParaRPr lang="es-ES" sz="2800" dirty="0" smtClean="0"/>
          </a:p>
        </p:txBody>
      </p:sp>
      <p:sp>
        <p:nvSpPr>
          <p:cNvPr id="12" name="11 Rectángulo"/>
          <p:cNvSpPr/>
          <p:nvPr/>
        </p:nvSpPr>
        <p:spPr>
          <a:xfrm>
            <a:off x="4071938" y="6357938"/>
            <a:ext cx="1071562" cy="500062"/>
          </a:xfrm>
          <a:prstGeom prst="rect">
            <a:avLst/>
          </a:prstGeom>
          <a:solidFill>
            <a:srgbClr val="F8F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>
            <a:off x="1785938" y="6357938"/>
            <a:ext cx="5500687" cy="158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0" y="0"/>
            <a:ext cx="9144000" cy="1214438"/>
          </a:xfrm>
          <a:prstGeom prst="rect">
            <a:avLst/>
          </a:prstGeom>
          <a:gradFill>
            <a:gsLst>
              <a:gs pos="0">
                <a:srgbClr val="002060"/>
              </a:gs>
              <a:gs pos="0">
                <a:srgbClr val="002060"/>
              </a:gs>
              <a:gs pos="97000">
                <a:schemeClr val="bg1"/>
              </a:gs>
              <a:gs pos="89999">
                <a:schemeClr val="bg1"/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056" name="Picture 10" descr="OR_Logotipo_DuocU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143125"/>
            <a:ext cx="67151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Ejemplo uso de un bloque privado</a:t>
            </a:r>
            <a:endParaRPr lang="es-E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306795"/>
            <a:ext cx="675322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4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Eliminar un </a:t>
            </a:r>
            <a:r>
              <a:rPr lang="es-MX" dirty="0" err="1" smtClean="0"/>
              <a:t>Package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736672"/>
            <a:ext cx="8229600" cy="3328988"/>
          </a:xfrm>
        </p:spPr>
        <p:txBody>
          <a:bodyPr/>
          <a:lstStyle/>
          <a:p>
            <a:r>
              <a:rPr lang="es-CL" dirty="0" err="1" smtClean="0"/>
              <a:t>Sintáxis</a:t>
            </a:r>
            <a:r>
              <a:rPr lang="es-CL" dirty="0"/>
              <a:t>:</a:t>
            </a:r>
          </a:p>
          <a:p>
            <a:pPr lvl="1"/>
            <a:r>
              <a:rPr lang="es-CL" b="1" dirty="0" err="1"/>
              <a:t>Drop</a:t>
            </a:r>
            <a:r>
              <a:rPr lang="es-CL" b="1" dirty="0"/>
              <a:t> </a:t>
            </a:r>
            <a:r>
              <a:rPr lang="es-CL" b="1" dirty="0" err="1"/>
              <a:t>package</a:t>
            </a:r>
            <a:r>
              <a:rPr lang="es-CL" b="1" dirty="0"/>
              <a:t> </a:t>
            </a:r>
            <a:r>
              <a:rPr lang="es-CL" dirty="0"/>
              <a:t>«</a:t>
            </a:r>
            <a:r>
              <a:rPr lang="es-CL" dirty="0" err="1"/>
              <a:t>nombre_package</a:t>
            </a:r>
            <a:r>
              <a:rPr lang="es-CL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0551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Aprendizajes esperados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3328988"/>
          </a:xfrm>
        </p:spPr>
        <p:txBody>
          <a:bodyPr/>
          <a:lstStyle/>
          <a:p>
            <a:pPr lvl="0"/>
            <a:r>
              <a:rPr lang="es-MX" sz="2800" dirty="0"/>
              <a:t>Construye procedimientos almacenados, </a:t>
            </a:r>
            <a:r>
              <a:rPr lang="es-MX" sz="2800" dirty="0" err="1"/>
              <a:t>triggers</a:t>
            </a:r>
            <a:r>
              <a:rPr lang="es-MX" sz="2800" dirty="0"/>
              <a:t> de base de datos, cursores y funciones que ayuden o implementen directamente soluciones a la lógica de negocio recogida en la captura de requerimientos de un sistema</a:t>
            </a:r>
            <a:endParaRPr lang="es-CL" sz="2800" dirty="0"/>
          </a:p>
          <a:p>
            <a:r>
              <a:rPr lang="es-MX" sz="2800" dirty="0"/>
              <a:t>Discernir cuando usar un procedimientos almacenados, </a:t>
            </a:r>
            <a:r>
              <a:rPr lang="es-MX" sz="2800" dirty="0" err="1"/>
              <a:t>trigger</a:t>
            </a:r>
            <a:r>
              <a:rPr lang="es-MX" sz="2800" dirty="0"/>
              <a:t> de base de datos, cursor y función para implementar una solución a la lógica de negocio recogida en la captura de requerimientos de un sistema</a:t>
            </a:r>
            <a:endParaRPr lang="es-CL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Conceptos Claves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sz="2800" dirty="0"/>
              <a:t>Un </a:t>
            </a:r>
            <a:r>
              <a:rPr lang="es-CL" sz="2800" dirty="0" err="1"/>
              <a:t>package</a:t>
            </a:r>
            <a:r>
              <a:rPr lang="es-CL" sz="2800" dirty="0"/>
              <a:t> (paquete) es una estructura que agrupa objetos </a:t>
            </a:r>
            <a:r>
              <a:rPr lang="es-CL" sz="2800" dirty="0" smtClean="0"/>
              <a:t>compilados (</a:t>
            </a:r>
            <a:r>
              <a:rPr lang="es-CL" sz="2800" dirty="0"/>
              <a:t>procedimientos, funciones, variables, etc.) en la base de datos. </a:t>
            </a:r>
          </a:p>
          <a:p>
            <a:r>
              <a:rPr lang="es-CL" sz="2800" dirty="0"/>
              <a:t>Generalmente se utiliza para agrupar objetos del mismo proceso de negocio o cuyos objetivos estén relacionados</a:t>
            </a:r>
          </a:p>
          <a:p>
            <a:pPr marL="0" indent="0" eaLnBrk="1" hangingPunct="1">
              <a:buNone/>
            </a:pPr>
            <a:endParaRPr lang="es-CL" sz="2400" dirty="0" smtClean="0"/>
          </a:p>
        </p:txBody>
      </p:sp>
    </p:spTree>
    <p:extLst>
      <p:ext uri="{BB962C8B-B14F-4D97-AF65-F5344CB8AC3E}">
        <p14:creationId xmlns:p14="http://schemas.microsoft.com/office/powerpoint/2010/main" val="225240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Partes de un </a:t>
            </a:r>
            <a:r>
              <a:rPr lang="es-MX" dirty="0" err="1" smtClean="0"/>
              <a:t>Package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3328988"/>
          </a:xfrm>
        </p:spPr>
        <p:txBody>
          <a:bodyPr/>
          <a:lstStyle/>
          <a:p>
            <a:r>
              <a:rPr lang="es-CL" dirty="0"/>
              <a:t>Un </a:t>
            </a:r>
            <a:r>
              <a:rPr lang="es-CL" dirty="0" err="1"/>
              <a:t>package</a:t>
            </a:r>
            <a:r>
              <a:rPr lang="es-CL" dirty="0"/>
              <a:t> tiene dos partes:</a:t>
            </a:r>
          </a:p>
          <a:p>
            <a:pPr lvl="1"/>
            <a:r>
              <a:rPr lang="es-CL" dirty="0"/>
              <a:t>Especificación: Se declaran los objetos (procedimientos, funciones, variables, etc.) que son de uso público. Sólo es declaración, no contiene código. </a:t>
            </a:r>
          </a:p>
          <a:p>
            <a:pPr lvl="1"/>
            <a:r>
              <a:rPr lang="es-CL" dirty="0"/>
              <a:t>Cuerpo: Contiene el código de los objetos declarados en la especificación. También se declaran y contienen los objetos (procedimientos, funciones, variables, etc.) que son de uso privado</a:t>
            </a:r>
          </a:p>
          <a:p>
            <a:pPr marL="0" indent="0" eaLnBrk="1" hangingPunct="1">
              <a:buNone/>
            </a:pPr>
            <a:endParaRPr lang="es-CL" sz="2400" dirty="0" smtClean="0"/>
          </a:p>
        </p:txBody>
      </p:sp>
    </p:spTree>
    <p:extLst>
      <p:ext uri="{BB962C8B-B14F-4D97-AF65-F5344CB8AC3E}">
        <p14:creationId xmlns:p14="http://schemas.microsoft.com/office/powerpoint/2010/main" val="132158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Especificación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331942"/>
            <a:ext cx="8229600" cy="3328988"/>
          </a:xfrm>
        </p:spPr>
        <p:txBody>
          <a:bodyPr/>
          <a:lstStyle/>
          <a:p>
            <a:pPr marL="0" indent="0">
              <a:buNone/>
            </a:pPr>
            <a:r>
              <a:rPr lang="es-CL" sz="2800" b="1" dirty="0"/>
              <a:t>CREATE</a:t>
            </a:r>
            <a:r>
              <a:rPr lang="es-CL" sz="2800" dirty="0"/>
              <a:t> [OR </a:t>
            </a:r>
            <a:r>
              <a:rPr lang="es-CL" sz="2800" b="1" dirty="0"/>
              <a:t>REPLACE</a:t>
            </a:r>
            <a:r>
              <a:rPr lang="es-CL" sz="2800" dirty="0"/>
              <a:t>] </a:t>
            </a:r>
            <a:r>
              <a:rPr lang="es-CL" sz="2800" b="1" dirty="0"/>
              <a:t>PACKAGE</a:t>
            </a:r>
            <a:r>
              <a:rPr lang="es-CL" sz="2800" dirty="0"/>
              <a:t> «</a:t>
            </a:r>
            <a:r>
              <a:rPr lang="es-CL" sz="2800" dirty="0" err="1"/>
              <a:t>nombre_package</a:t>
            </a:r>
            <a:r>
              <a:rPr lang="es-CL" sz="2800" dirty="0"/>
              <a:t>» </a:t>
            </a:r>
            <a:r>
              <a:rPr lang="es-CL" sz="2800" b="1" dirty="0"/>
              <a:t>IS</a:t>
            </a:r>
            <a:r>
              <a:rPr lang="es-CL" sz="2800" dirty="0"/>
              <a:t/>
            </a:r>
            <a:br>
              <a:rPr lang="es-CL" sz="2800" dirty="0"/>
            </a:br>
            <a:r>
              <a:rPr lang="es-CL" sz="2800" dirty="0"/>
              <a:t>   </a:t>
            </a:r>
            <a:br>
              <a:rPr lang="es-CL" sz="2800" dirty="0"/>
            </a:br>
            <a:r>
              <a:rPr lang="es-CL" sz="2800" dirty="0"/>
              <a:t>  -- Declaraciones de tipos y registros públicas</a:t>
            </a:r>
            <a:br>
              <a:rPr lang="es-CL" sz="2800" dirty="0"/>
            </a:br>
            <a:r>
              <a:rPr lang="es-CL" sz="2800" dirty="0"/>
              <a:t>  -- Declaraciones de variables y constantes publicas</a:t>
            </a:r>
            <a:br>
              <a:rPr lang="es-CL" sz="2800" dirty="0"/>
            </a:br>
            <a:r>
              <a:rPr lang="es-CL" sz="2800" dirty="0"/>
              <a:t>  -- Declaraciones de cursores públicos</a:t>
            </a:r>
          </a:p>
          <a:p>
            <a:pPr marL="0" indent="0">
              <a:buNone/>
            </a:pPr>
            <a:r>
              <a:rPr lang="es-CL" sz="2800" dirty="0" smtClean="0"/>
              <a:t>  </a:t>
            </a:r>
            <a:r>
              <a:rPr lang="es-CL" sz="2800" dirty="0"/>
              <a:t>-- Declaraciones de funciones</a:t>
            </a:r>
            <a:br>
              <a:rPr lang="es-CL" sz="2800" dirty="0"/>
            </a:br>
            <a:r>
              <a:rPr lang="es-CL" sz="2800" dirty="0"/>
              <a:t>  -- Declaraciones de procedimientos</a:t>
            </a:r>
            <a:br>
              <a:rPr lang="es-CL" sz="2800" dirty="0"/>
            </a:br>
            <a:r>
              <a:rPr lang="es-CL" sz="2800" dirty="0"/>
              <a:t/>
            </a:r>
            <a:br>
              <a:rPr lang="es-CL" sz="2800" dirty="0"/>
            </a:br>
            <a:r>
              <a:rPr lang="es-CL" sz="2800" dirty="0"/>
              <a:t> </a:t>
            </a:r>
            <a:r>
              <a:rPr lang="es-CL" sz="2800" b="1" dirty="0"/>
              <a:t>END</a:t>
            </a:r>
            <a:r>
              <a:rPr lang="es-CL" sz="2800" dirty="0"/>
              <a:t>  «</a:t>
            </a:r>
            <a:r>
              <a:rPr lang="es-CL" sz="2800" dirty="0" err="1"/>
              <a:t>nombre_package</a:t>
            </a:r>
            <a:r>
              <a:rPr lang="es-CL" sz="2800" dirty="0"/>
              <a:t>»; </a:t>
            </a:r>
            <a:endParaRPr lang="es-CL" sz="2800" b="1" dirty="0"/>
          </a:p>
        </p:txBody>
      </p:sp>
    </p:spTree>
    <p:extLst>
      <p:ext uri="{BB962C8B-B14F-4D97-AF65-F5344CB8AC3E}">
        <p14:creationId xmlns:p14="http://schemas.microsoft.com/office/powerpoint/2010/main" val="14438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Ejemplo de Especificación</a:t>
            </a:r>
            <a:endParaRPr lang="es-ES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374673"/>
            <a:ext cx="20478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Llamada con línea 1 (borde y barra de énfasis)"/>
          <p:cNvSpPr/>
          <p:nvPr/>
        </p:nvSpPr>
        <p:spPr>
          <a:xfrm>
            <a:off x="3707904" y="4077072"/>
            <a:ext cx="1728192" cy="648072"/>
          </a:xfrm>
          <a:prstGeom prst="accentBorderCallout1">
            <a:avLst>
              <a:gd name="adj1" fmla="val 60437"/>
              <a:gd name="adj2" fmla="val 100416"/>
              <a:gd name="adj3" fmla="val 129603"/>
              <a:gd name="adj4" fmla="val 17097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Especificación</a:t>
            </a:r>
            <a:endParaRPr lang="es-C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580072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8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Cuerpo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331942"/>
            <a:ext cx="8229600" cy="3328988"/>
          </a:xfrm>
        </p:spPr>
        <p:txBody>
          <a:bodyPr/>
          <a:lstStyle/>
          <a:p>
            <a:pPr marL="0" indent="0">
              <a:buNone/>
            </a:pPr>
            <a:r>
              <a:rPr lang="es-CL" sz="2800" b="1" dirty="0"/>
              <a:t>CREATE</a:t>
            </a:r>
            <a:r>
              <a:rPr lang="es-CL" sz="2800" dirty="0"/>
              <a:t> [OR </a:t>
            </a:r>
            <a:r>
              <a:rPr lang="es-CL" sz="2800" b="1" dirty="0"/>
              <a:t>REPLACE</a:t>
            </a:r>
            <a:r>
              <a:rPr lang="es-CL" sz="2800" dirty="0"/>
              <a:t>] </a:t>
            </a:r>
            <a:r>
              <a:rPr lang="es-CL" sz="2800" b="1" dirty="0"/>
              <a:t>PACKAGE</a:t>
            </a:r>
            <a:r>
              <a:rPr lang="es-CL" sz="2800" dirty="0"/>
              <a:t> </a:t>
            </a:r>
            <a:r>
              <a:rPr lang="es-CL" sz="2800" b="1" dirty="0"/>
              <a:t>BODY </a:t>
            </a:r>
            <a:r>
              <a:rPr lang="es-CL" sz="2800" dirty="0"/>
              <a:t>«</a:t>
            </a:r>
            <a:r>
              <a:rPr lang="es-CL" sz="2800" dirty="0" err="1"/>
              <a:t>nombre_package</a:t>
            </a:r>
            <a:r>
              <a:rPr lang="es-CL" sz="2800" dirty="0"/>
              <a:t>» </a:t>
            </a:r>
            <a:r>
              <a:rPr lang="es-CL" sz="2800" b="1" dirty="0"/>
              <a:t>IS</a:t>
            </a:r>
            <a:r>
              <a:rPr lang="es-CL" sz="2800" dirty="0"/>
              <a:t/>
            </a:r>
            <a:br>
              <a:rPr lang="es-CL" sz="2800" dirty="0"/>
            </a:br>
            <a:r>
              <a:rPr lang="es-CL" sz="2800" dirty="0"/>
              <a:t>   </a:t>
            </a:r>
            <a:br>
              <a:rPr lang="es-CL" sz="2800" dirty="0"/>
            </a:br>
            <a:r>
              <a:rPr lang="es-CL" sz="2800" dirty="0"/>
              <a:t>  -- Declaraciones de tipos y registros privados</a:t>
            </a:r>
            <a:br>
              <a:rPr lang="es-CL" sz="2800" dirty="0"/>
            </a:br>
            <a:r>
              <a:rPr lang="es-CL" sz="2800" dirty="0"/>
              <a:t>  -- Declaraciones de variables y constantes privados</a:t>
            </a:r>
            <a:br>
              <a:rPr lang="es-CL" sz="2800" dirty="0"/>
            </a:br>
            <a:r>
              <a:rPr lang="es-CL" sz="2800" dirty="0"/>
              <a:t>  -- Declaraciones de cursores privados</a:t>
            </a:r>
          </a:p>
          <a:p>
            <a:pPr marL="0" indent="0">
              <a:buNone/>
            </a:pPr>
            <a:r>
              <a:rPr lang="es-CL" sz="2800" dirty="0"/>
              <a:t>  -- Codificación de funciones públicas y privadas</a:t>
            </a:r>
            <a:br>
              <a:rPr lang="es-CL" sz="2800" dirty="0"/>
            </a:br>
            <a:r>
              <a:rPr lang="es-CL" sz="2800" dirty="0"/>
              <a:t>  -- Codificación de procedimientos públicos y privados</a:t>
            </a:r>
            <a:br>
              <a:rPr lang="es-CL" sz="2800" dirty="0"/>
            </a:br>
            <a:r>
              <a:rPr lang="es-CL" sz="2800" dirty="0"/>
              <a:t/>
            </a:r>
            <a:br>
              <a:rPr lang="es-CL" sz="2800" dirty="0"/>
            </a:br>
            <a:r>
              <a:rPr lang="es-CL" sz="2800" dirty="0"/>
              <a:t> </a:t>
            </a:r>
            <a:r>
              <a:rPr lang="es-CL" sz="2800" b="1" dirty="0"/>
              <a:t>END</a:t>
            </a:r>
            <a:r>
              <a:rPr lang="es-CL" sz="2800" dirty="0"/>
              <a:t>  «</a:t>
            </a:r>
            <a:r>
              <a:rPr lang="es-CL" sz="2800" dirty="0" err="1"/>
              <a:t>nombre_package</a:t>
            </a:r>
            <a:r>
              <a:rPr lang="es-CL" sz="2800" dirty="0"/>
              <a:t>»; </a:t>
            </a:r>
            <a:endParaRPr lang="es-CL" sz="2800" b="1" dirty="0"/>
          </a:p>
        </p:txBody>
      </p:sp>
    </p:spTree>
    <p:extLst>
      <p:ext uri="{BB962C8B-B14F-4D97-AF65-F5344CB8AC3E}">
        <p14:creationId xmlns:p14="http://schemas.microsoft.com/office/powerpoint/2010/main" val="35540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Ejemplo de Cuerpo</a:t>
            </a:r>
            <a:endParaRPr lang="es-ES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66" y="1412776"/>
            <a:ext cx="570547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212976"/>
            <a:ext cx="208597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Llamada con línea 1 (borde y barra de énfasis)"/>
          <p:cNvSpPr/>
          <p:nvPr/>
        </p:nvSpPr>
        <p:spPr>
          <a:xfrm>
            <a:off x="4355976" y="4061829"/>
            <a:ext cx="1728192" cy="648072"/>
          </a:xfrm>
          <a:prstGeom prst="accentBorderCallout1">
            <a:avLst>
              <a:gd name="adj1" fmla="val 60437"/>
              <a:gd name="adj2" fmla="val 100416"/>
              <a:gd name="adj3" fmla="val 129603"/>
              <a:gd name="adj4" fmla="val 17097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Cuerpo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142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Ejemplo uso de </a:t>
            </a:r>
            <a:r>
              <a:rPr lang="es-MX" dirty="0" err="1" smtClean="0"/>
              <a:t>Package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4593456"/>
            <a:ext cx="8229600" cy="1376978"/>
          </a:xfrm>
        </p:spPr>
        <p:txBody>
          <a:bodyPr/>
          <a:lstStyle/>
          <a:p>
            <a:r>
              <a:rPr lang="es-CL" sz="2400" dirty="0"/>
              <a:t>Considere que la función </a:t>
            </a:r>
            <a:r>
              <a:rPr lang="es-CL" sz="2400" dirty="0" smtClean="0"/>
              <a:t>«</a:t>
            </a:r>
            <a:r>
              <a:rPr lang="es-CL" sz="2400" dirty="0" err="1" smtClean="0"/>
              <a:t>retorna_cantidad</a:t>
            </a:r>
            <a:r>
              <a:rPr lang="es-CL" sz="2400" dirty="0" smtClean="0"/>
              <a:t> » </a:t>
            </a:r>
            <a:r>
              <a:rPr lang="es-CL" sz="2400" dirty="0"/>
              <a:t>puede ser invocada desde el bloque porque es pública (constructor público). En cambio, el procedimiento </a:t>
            </a:r>
            <a:r>
              <a:rPr lang="es-CL" sz="2400" dirty="0" smtClean="0"/>
              <a:t>«</a:t>
            </a:r>
            <a:r>
              <a:rPr lang="es-CL" sz="2400" dirty="0" err="1" smtClean="0"/>
              <a:t>retorna_fecha</a:t>
            </a:r>
            <a:r>
              <a:rPr lang="es-CL" sz="2400" dirty="0" smtClean="0"/>
              <a:t>» </a:t>
            </a:r>
            <a:r>
              <a:rPr lang="es-CL" sz="2400" dirty="0"/>
              <a:t>es privado (constructor privado), por lo cual no es visible desde el bloque. La consecuencia se muestra en el siguiente ejemplo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59626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87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R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RA1</Template>
  <TotalTime>634</TotalTime>
  <Words>266</Words>
  <Application>Microsoft Office PowerPoint</Application>
  <PresentationFormat>Presentación en pantalla (4:3)</PresentationFormat>
  <Paragraphs>39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Plantilla RA1</vt:lpstr>
      <vt:lpstr>Packages</vt:lpstr>
      <vt:lpstr>Aprendizajes esperados</vt:lpstr>
      <vt:lpstr>Conceptos Claves</vt:lpstr>
      <vt:lpstr>Partes de un Package</vt:lpstr>
      <vt:lpstr>Especificación</vt:lpstr>
      <vt:lpstr>Ejemplo de Especificación</vt:lpstr>
      <vt:lpstr>Cuerpo</vt:lpstr>
      <vt:lpstr>Ejemplo de Cuerpo</vt:lpstr>
      <vt:lpstr>Ejemplo uso de Package</vt:lpstr>
      <vt:lpstr>Ejemplo uso de un bloque privado</vt:lpstr>
      <vt:lpstr>Eliminar un Package</vt:lpstr>
    </vt:vector>
  </TitlesOfParts>
  <Company>Duoc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Claves del Software</dc:title>
  <dc:creator>ccordovag</dc:creator>
  <cp:lastModifiedBy>Cesar Martinez C</cp:lastModifiedBy>
  <cp:revision>29</cp:revision>
  <dcterms:created xsi:type="dcterms:W3CDTF">2010-05-28T21:34:40Z</dcterms:created>
  <dcterms:modified xsi:type="dcterms:W3CDTF">2011-12-27T02:27:10Z</dcterms:modified>
</cp:coreProperties>
</file>