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Subprogramas: </a:t>
            </a:r>
            <a:r>
              <a:rPr lang="es-CL" sz="4000" dirty="0" err="1" smtClean="0"/>
              <a:t>Triggers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</a:t>
            </a:r>
            <a:r>
              <a:rPr lang="es-CL" sz="2800" dirty="0" smtClean="0"/>
              <a:t>11/1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sz="4800" dirty="0" smtClean="0"/>
              <a:t>Predicados</a:t>
            </a:r>
            <a:endParaRPr lang="es-ES" sz="4800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Dentro de un </a:t>
            </a:r>
            <a:r>
              <a:rPr lang="es-CL" sz="2800" dirty="0" err="1"/>
              <a:t>trigger</a:t>
            </a:r>
            <a:r>
              <a:rPr lang="es-CL" sz="2800" dirty="0"/>
              <a:t> se pueden utilizar predicados, que retornan valores booleanos, para identificar la acción que esta realizando</a:t>
            </a:r>
          </a:p>
          <a:p>
            <a:r>
              <a:rPr lang="es-CL" sz="2800" dirty="0" err="1"/>
              <a:t>Inserting</a:t>
            </a:r>
            <a:r>
              <a:rPr lang="es-CL" sz="2800" dirty="0"/>
              <a:t>: Devuelve verdadero si la instrucción que disparó el </a:t>
            </a:r>
            <a:r>
              <a:rPr lang="es-CL" sz="2800" dirty="0" err="1"/>
              <a:t>trigger</a:t>
            </a:r>
            <a:r>
              <a:rPr lang="es-CL" sz="2800" dirty="0"/>
              <a:t> fue un «</a:t>
            </a:r>
            <a:r>
              <a:rPr lang="es-CL" sz="2800" dirty="0" err="1"/>
              <a:t>Insert</a:t>
            </a:r>
            <a:r>
              <a:rPr lang="es-CL" sz="2800" dirty="0"/>
              <a:t>»</a:t>
            </a:r>
          </a:p>
          <a:p>
            <a:r>
              <a:rPr lang="es-CL" sz="2800" dirty="0" err="1"/>
              <a:t>Updating</a:t>
            </a:r>
            <a:r>
              <a:rPr lang="es-CL" sz="2800" dirty="0"/>
              <a:t>: Devuelve verdadero si la instrucción que disparó el </a:t>
            </a:r>
            <a:r>
              <a:rPr lang="es-CL" sz="2800" dirty="0" err="1"/>
              <a:t>trigger</a:t>
            </a:r>
            <a:r>
              <a:rPr lang="es-CL" sz="2800" dirty="0"/>
              <a:t> fue un «</a:t>
            </a:r>
            <a:r>
              <a:rPr lang="es-CL" sz="2800" dirty="0" err="1"/>
              <a:t>Update</a:t>
            </a:r>
            <a:r>
              <a:rPr lang="es-CL" sz="2800" dirty="0"/>
              <a:t>»</a:t>
            </a:r>
          </a:p>
          <a:p>
            <a:r>
              <a:rPr lang="es-CL" sz="2800" dirty="0" err="1"/>
              <a:t>Deleting</a:t>
            </a:r>
            <a:r>
              <a:rPr lang="es-CL" sz="2800" dirty="0"/>
              <a:t>: Devuelve verdadero si la instrucción que disparó el </a:t>
            </a:r>
            <a:r>
              <a:rPr lang="es-CL" sz="2800" dirty="0" err="1"/>
              <a:t>trigger</a:t>
            </a:r>
            <a:r>
              <a:rPr lang="es-CL" sz="2800" dirty="0"/>
              <a:t> fue un «</a:t>
            </a:r>
            <a:r>
              <a:rPr lang="es-CL" sz="2800" dirty="0" err="1"/>
              <a:t>Delete</a:t>
            </a:r>
            <a:r>
              <a:rPr lang="es-CL" sz="2800" dirty="0"/>
              <a:t>»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2849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sz="4800" dirty="0" smtClean="0"/>
              <a:t>Ejemplo de predicados</a:t>
            </a:r>
            <a:endParaRPr lang="es-ES" sz="4800" dirty="0" smtClean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49244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8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sz="4800" dirty="0" smtClean="0"/>
              <a:t>Eliminación y Desactivación</a:t>
            </a:r>
            <a:endParaRPr lang="es-ES" sz="4800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Para eliminar un </a:t>
            </a:r>
            <a:r>
              <a:rPr lang="es-CL" dirty="0" err="1"/>
              <a:t>trigger</a:t>
            </a:r>
            <a:r>
              <a:rPr lang="es-CL" dirty="0"/>
              <a:t> se utiliza:</a:t>
            </a:r>
          </a:p>
          <a:p>
            <a:pPr lvl="1"/>
            <a:r>
              <a:rPr lang="es-CL" b="1" dirty="0" err="1"/>
              <a:t>Drop</a:t>
            </a:r>
            <a:r>
              <a:rPr lang="es-CL" b="1" dirty="0"/>
              <a:t> </a:t>
            </a:r>
            <a:r>
              <a:rPr lang="es-CL" b="1" dirty="0" err="1"/>
              <a:t>trigger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nombre_trigger</a:t>
            </a:r>
            <a:r>
              <a:rPr lang="es-CL" dirty="0"/>
              <a:t>»;</a:t>
            </a:r>
          </a:p>
          <a:p>
            <a:r>
              <a:rPr lang="es-CL" dirty="0"/>
              <a:t>Para desactivar un </a:t>
            </a:r>
            <a:r>
              <a:rPr lang="es-CL" dirty="0" err="1"/>
              <a:t>trigger</a:t>
            </a:r>
            <a:r>
              <a:rPr lang="es-CL" dirty="0"/>
              <a:t> se utiliza</a:t>
            </a:r>
          </a:p>
          <a:p>
            <a:pPr lvl="1"/>
            <a:r>
              <a:rPr lang="es-CL" b="1" dirty="0"/>
              <a:t>Alter </a:t>
            </a:r>
            <a:r>
              <a:rPr lang="es-CL" b="1" dirty="0" err="1"/>
              <a:t>trigger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nombre_trigger</a:t>
            </a:r>
            <a:r>
              <a:rPr lang="es-CL" dirty="0"/>
              <a:t>» </a:t>
            </a:r>
            <a:r>
              <a:rPr lang="es-CL" b="1" dirty="0" err="1"/>
              <a:t>disable</a:t>
            </a:r>
            <a:r>
              <a:rPr lang="es-CL" dirty="0"/>
              <a:t>;</a:t>
            </a:r>
          </a:p>
          <a:p>
            <a:r>
              <a:rPr lang="es-CL" dirty="0"/>
              <a:t>Para activar un </a:t>
            </a:r>
            <a:r>
              <a:rPr lang="es-CL" dirty="0" err="1"/>
              <a:t>trigger</a:t>
            </a:r>
            <a:r>
              <a:rPr lang="es-CL" dirty="0"/>
              <a:t> se utiliza</a:t>
            </a:r>
          </a:p>
          <a:p>
            <a:pPr lvl="1"/>
            <a:r>
              <a:rPr lang="es-CL" b="1" dirty="0"/>
              <a:t>Alter </a:t>
            </a:r>
            <a:r>
              <a:rPr lang="es-CL" b="1" dirty="0" err="1"/>
              <a:t>trigger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nombre_trigger</a:t>
            </a:r>
            <a:r>
              <a:rPr lang="es-CL" dirty="0"/>
              <a:t>» </a:t>
            </a:r>
            <a:r>
              <a:rPr lang="es-CL" b="1" dirty="0" err="1"/>
              <a:t>enable</a:t>
            </a:r>
            <a:r>
              <a:rPr lang="es-CL" dirty="0"/>
              <a:t>;</a:t>
            </a:r>
          </a:p>
          <a:p>
            <a:r>
              <a:rPr lang="es-CL" dirty="0"/>
              <a:t>Para activar todos los </a:t>
            </a:r>
            <a:r>
              <a:rPr lang="es-CL" dirty="0" err="1"/>
              <a:t>trigger</a:t>
            </a:r>
            <a:r>
              <a:rPr lang="es-CL" dirty="0"/>
              <a:t> de una tabla se utiliza</a:t>
            </a:r>
          </a:p>
          <a:p>
            <a:pPr lvl="1"/>
            <a:r>
              <a:rPr lang="es-CL" b="1" dirty="0"/>
              <a:t>Alter </a:t>
            </a:r>
            <a:r>
              <a:rPr lang="es-CL" b="1" dirty="0" err="1"/>
              <a:t>table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nombre_tabla</a:t>
            </a:r>
            <a:r>
              <a:rPr lang="es-CL" dirty="0"/>
              <a:t>» </a:t>
            </a:r>
            <a:r>
              <a:rPr lang="es-CL" b="1" dirty="0" err="1"/>
              <a:t>enable</a:t>
            </a:r>
            <a:r>
              <a:rPr lang="es-CL" b="1" dirty="0"/>
              <a:t> </a:t>
            </a:r>
            <a:r>
              <a:rPr lang="es-CL" b="1" dirty="0" err="1"/>
              <a:t>all</a:t>
            </a:r>
            <a:r>
              <a:rPr lang="es-CL" b="1" dirty="0"/>
              <a:t> </a:t>
            </a:r>
            <a:r>
              <a:rPr lang="es-CL" b="1" dirty="0" err="1"/>
              <a:t>triggers</a:t>
            </a:r>
            <a:r>
              <a:rPr lang="es-CL" dirty="0"/>
              <a:t>;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734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sz="4800" dirty="0" smtClean="0"/>
              <a:t>Tablas Mutantes</a:t>
            </a:r>
            <a:endParaRPr lang="es-ES" sz="4800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91902"/>
            <a:ext cx="8229600" cy="3328988"/>
          </a:xfrm>
        </p:spPr>
        <p:txBody>
          <a:bodyPr/>
          <a:lstStyle/>
          <a:p>
            <a:r>
              <a:rPr lang="es-CL" sz="2800" dirty="0"/>
              <a:t>Uno de los errores mas comunes que se producen en la ejecución de un </a:t>
            </a:r>
            <a:r>
              <a:rPr lang="es-CL" sz="2800" dirty="0" err="1"/>
              <a:t>trigger</a:t>
            </a:r>
            <a:r>
              <a:rPr lang="es-CL" sz="2800" dirty="0"/>
              <a:t> es el de tabla mutante</a:t>
            </a:r>
          </a:p>
          <a:p>
            <a:r>
              <a:rPr lang="es-CL" sz="2800" dirty="0"/>
              <a:t>Una tabla mutante es aquella que está siendo modificada por una sentencia SQL (</a:t>
            </a:r>
            <a:r>
              <a:rPr lang="es-CL" sz="2800" dirty="0" err="1"/>
              <a:t>insert</a:t>
            </a:r>
            <a:r>
              <a:rPr lang="es-CL" sz="2800" dirty="0"/>
              <a:t>, </a:t>
            </a:r>
            <a:r>
              <a:rPr lang="es-CL" sz="2800" dirty="0" err="1"/>
              <a:t>delete</a:t>
            </a:r>
            <a:r>
              <a:rPr lang="es-CL" sz="2800" dirty="0"/>
              <a:t>, </a:t>
            </a:r>
            <a:r>
              <a:rPr lang="es-CL" sz="2800" dirty="0" err="1"/>
              <a:t>update</a:t>
            </a:r>
            <a:r>
              <a:rPr lang="es-CL" sz="2800" dirty="0"/>
              <a:t>)</a:t>
            </a:r>
          </a:p>
          <a:p>
            <a:r>
              <a:rPr lang="es-CL" sz="2800" dirty="0"/>
              <a:t>Lo anterior implica que dicha tabla no puede ser consultada </a:t>
            </a:r>
          </a:p>
          <a:p>
            <a:r>
              <a:rPr lang="es-CL" sz="2800" dirty="0"/>
              <a:t>La solución general mas recurrente (no siempre se puede aplicar) es realizar una copia de los registros que se modificarán por el </a:t>
            </a:r>
            <a:r>
              <a:rPr lang="es-CL" sz="2800" dirty="0" err="1"/>
              <a:t>trigger</a:t>
            </a:r>
            <a:r>
              <a:rPr lang="es-CL" sz="2800" dirty="0"/>
              <a:t> en una tabla temporal y luego sobre esta tabla temporal realizar las acciones requeridas</a:t>
            </a:r>
          </a:p>
        </p:txBody>
      </p:sp>
    </p:spTree>
    <p:extLst>
      <p:ext uri="{BB962C8B-B14F-4D97-AF65-F5344CB8AC3E}">
        <p14:creationId xmlns:p14="http://schemas.microsoft.com/office/powerpoint/2010/main" val="12622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sistema</a:t>
            </a:r>
            <a:endParaRPr lang="es-CL" sz="2800" dirty="0"/>
          </a:p>
          <a:p>
            <a:r>
              <a:rPr lang="es-MX" sz="2800" dirty="0"/>
              <a:t>Discernir cuando usar un procedimientos almacenados, </a:t>
            </a:r>
            <a:r>
              <a:rPr lang="es-MX" sz="2800" dirty="0" err="1"/>
              <a:t>trigger</a:t>
            </a:r>
            <a:r>
              <a:rPr lang="es-MX" sz="2800" dirty="0"/>
              <a:t> de base de datos, cursor y función para implementar una solución a la lógica de negocio recogida en la captura de requerimientos de un sistema</a:t>
            </a:r>
            <a:endParaRPr lang="es-C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400" dirty="0"/>
              <a:t>Los </a:t>
            </a:r>
            <a:r>
              <a:rPr lang="es-CL" sz="2400" dirty="0" err="1"/>
              <a:t>triggers</a:t>
            </a:r>
            <a:r>
              <a:rPr lang="es-CL" sz="2400" dirty="0"/>
              <a:t> (disparadores) son bloques asociados a una tabla y que se ejecutan automáticamente cuando ocurre una operación DML (</a:t>
            </a:r>
            <a:r>
              <a:rPr lang="es-CL" sz="2400" dirty="0" err="1"/>
              <a:t>Insert</a:t>
            </a:r>
            <a:r>
              <a:rPr lang="es-CL" sz="2400" dirty="0"/>
              <a:t>, </a:t>
            </a:r>
            <a:r>
              <a:rPr lang="es-CL" sz="2400" dirty="0" err="1"/>
              <a:t>Delete</a:t>
            </a:r>
            <a:r>
              <a:rPr lang="es-CL" sz="2400" dirty="0"/>
              <a:t>, </a:t>
            </a:r>
            <a:r>
              <a:rPr lang="es-CL" sz="2400" dirty="0" err="1"/>
              <a:t>Update</a:t>
            </a:r>
            <a:r>
              <a:rPr lang="es-CL" sz="2400" dirty="0"/>
              <a:t>) sobre esa tabla</a:t>
            </a:r>
          </a:p>
          <a:p>
            <a:r>
              <a:rPr lang="es-CL" sz="2400" dirty="0"/>
              <a:t>No es recomendable crear </a:t>
            </a:r>
            <a:r>
              <a:rPr lang="es-CL" sz="2400" dirty="0" err="1"/>
              <a:t>triggers</a:t>
            </a:r>
            <a:r>
              <a:rPr lang="es-CL" sz="2400" dirty="0"/>
              <a:t> muy complejos o una cantidad numerosa para una tabla, ya que la performance puede verse afectada</a:t>
            </a:r>
          </a:p>
          <a:p>
            <a:r>
              <a:rPr lang="es-CL" sz="2400" dirty="0"/>
              <a:t>Un </a:t>
            </a:r>
            <a:r>
              <a:rPr lang="es-CL" sz="2400" dirty="0" err="1"/>
              <a:t>trigger</a:t>
            </a:r>
            <a:r>
              <a:rPr lang="es-CL" sz="2400" dirty="0"/>
              <a:t> no puede llevar el comando </a:t>
            </a:r>
            <a:r>
              <a:rPr lang="es-CL" sz="2400" dirty="0" err="1"/>
              <a:t>Commit</a:t>
            </a:r>
            <a:r>
              <a:rPr lang="es-CL" sz="2400" dirty="0"/>
              <a:t> o </a:t>
            </a:r>
            <a:r>
              <a:rPr lang="es-CL" sz="2400" dirty="0" err="1"/>
              <a:t>Rollback</a:t>
            </a:r>
            <a:r>
              <a:rPr lang="es-CL" sz="2400" dirty="0"/>
              <a:t> (ni los bloques que dicho </a:t>
            </a:r>
            <a:r>
              <a:rPr lang="es-CL" sz="2400" dirty="0" err="1"/>
              <a:t>trigger</a:t>
            </a:r>
            <a:r>
              <a:rPr lang="es-CL" sz="2400" dirty="0"/>
              <a:t> invoque)</a:t>
            </a:r>
          </a:p>
          <a:p>
            <a:r>
              <a:rPr lang="es-CL" sz="2400" dirty="0"/>
              <a:t>Los </a:t>
            </a:r>
            <a:r>
              <a:rPr lang="es-CL" sz="2400" dirty="0" err="1"/>
              <a:t>triggers</a:t>
            </a:r>
            <a:r>
              <a:rPr lang="es-CL" sz="2400" dirty="0"/>
              <a:t> sobre tablas no son los únicos existentes. También existen sobre vistas, o sobre base de datos o esquema</a:t>
            </a:r>
          </a:p>
          <a:p>
            <a:pPr marL="0" indent="0" eaLnBrk="1" hangingPunct="1">
              <a:buNone/>
            </a:pPr>
            <a:endParaRPr lang="es-CL" sz="2000" dirty="0" smtClean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err="1" smtClean="0"/>
              <a:t>Sintáxis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pPr marL="457200" lvl="1" indent="0">
              <a:lnSpc>
                <a:spcPct val="120000"/>
              </a:lnSpc>
              <a:buNone/>
            </a:pPr>
            <a:r>
              <a:rPr lang="es-CL" sz="2000" b="1" dirty="0"/>
              <a:t>CREATE [</a:t>
            </a:r>
            <a:r>
              <a:rPr lang="es-CL" sz="2000" dirty="0"/>
              <a:t>OR</a:t>
            </a:r>
            <a:r>
              <a:rPr lang="es-CL" sz="2000" b="1" dirty="0"/>
              <a:t> REPLACE] TRIGGER </a:t>
            </a:r>
            <a:r>
              <a:rPr lang="es-CL" sz="2000" i="1" dirty="0"/>
              <a:t>«</a:t>
            </a:r>
            <a:r>
              <a:rPr lang="es-CL" sz="2000" i="1" dirty="0" err="1"/>
              <a:t>nombre_trigger</a:t>
            </a:r>
            <a:r>
              <a:rPr lang="es-CL" sz="2000" i="1" dirty="0"/>
              <a:t>»</a:t>
            </a:r>
            <a:r>
              <a:rPr lang="es-CL" sz="2000" dirty="0"/>
              <a:t/>
            </a:r>
            <a:br>
              <a:rPr lang="es-CL" sz="2000" dirty="0"/>
            </a:br>
            <a:r>
              <a:rPr lang="es-CL" sz="2000" b="1" dirty="0"/>
              <a:t>{BEFORE|AFTER} </a:t>
            </a:r>
            <a:br>
              <a:rPr lang="es-CL" sz="2000" b="1" dirty="0"/>
            </a:br>
            <a:r>
              <a:rPr lang="es-CL" sz="2000" b="1" dirty="0"/>
              <a:t>{DELETE|INSERT|UPDATE [OF </a:t>
            </a:r>
            <a:r>
              <a:rPr lang="es-CL" sz="2000" dirty="0"/>
              <a:t>col1, col2, ..., </a:t>
            </a:r>
            <a:r>
              <a:rPr lang="es-CL" sz="2000" dirty="0" err="1"/>
              <a:t>colN</a:t>
            </a:r>
            <a:r>
              <a:rPr lang="es-CL" sz="2000" b="1" dirty="0"/>
              <a:t>]</a:t>
            </a:r>
            <a:br>
              <a:rPr lang="es-CL" sz="2000" b="1" dirty="0"/>
            </a:br>
            <a:r>
              <a:rPr lang="es-CL" sz="2000" b="1" dirty="0"/>
              <a:t>[</a:t>
            </a:r>
            <a:r>
              <a:rPr lang="es-CL" sz="2000" dirty="0"/>
              <a:t>OR</a:t>
            </a:r>
            <a:r>
              <a:rPr lang="es-CL" sz="2000" b="1" dirty="0"/>
              <a:t> {DELETE|INSERT|UPDATE [OF </a:t>
            </a:r>
            <a:r>
              <a:rPr lang="es-CL" sz="2000" dirty="0"/>
              <a:t>col1, col2, ..., </a:t>
            </a:r>
            <a:r>
              <a:rPr lang="es-CL" sz="2000" dirty="0" err="1"/>
              <a:t>colN</a:t>
            </a:r>
            <a:r>
              <a:rPr lang="es-CL" sz="2000" b="1" dirty="0"/>
              <a:t>]...]}</a:t>
            </a:r>
            <a:br>
              <a:rPr lang="es-CL" sz="2000" b="1" dirty="0"/>
            </a:br>
            <a:r>
              <a:rPr lang="es-CL" sz="2000" b="1" dirty="0"/>
              <a:t>ON </a:t>
            </a:r>
            <a:r>
              <a:rPr lang="es-CL" sz="2000" i="1" dirty="0"/>
              <a:t>«</a:t>
            </a:r>
            <a:r>
              <a:rPr lang="es-CL" sz="2000" i="1" dirty="0" err="1"/>
              <a:t>nombre_tabla</a:t>
            </a:r>
            <a:r>
              <a:rPr lang="es-CL" sz="2000" i="1" dirty="0"/>
              <a:t>»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/>
              <a:t>[REFERENCING OLD as </a:t>
            </a:r>
            <a:r>
              <a:rPr lang="es-CL" sz="2000" i="1" dirty="0"/>
              <a:t>«</a:t>
            </a:r>
            <a:r>
              <a:rPr lang="en-US" sz="2000" dirty="0" err="1"/>
              <a:t>nombre_anterior</a:t>
            </a:r>
            <a:r>
              <a:rPr lang="es-CL" sz="2000" i="1" dirty="0"/>
              <a:t>»</a:t>
            </a:r>
            <a:r>
              <a:rPr lang="en-US" sz="2000" dirty="0"/>
              <a:t>, </a:t>
            </a:r>
            <a:r>
              <a:rPr lang="en-US" sz="2000" b="1" dirty="0"/>
              <a:t>NEW as </a:t>
            </a:r>
            <a:r>
              <a:rPr lang="es-CL" sz="2000" i="1" dirty="0"/>
              <a:t>«</a:t>
            </a:r>
            <a:r>
              <a:rPr lang="en-US" sz="2000" dirty="0" err="1"/>
              <a:t>nombre_nuevo</a:t>
            </a:r>
            <a:r>
              <a:rPr lang="es-CL" sz="2000" i="1" dirty="0"/>
              <a:t>»</a:t>
            </a:r>
            <a:r>
              <a:rPr lang="en-US" sz="2000" b="1" dirty="0"/>
              <a:t>]</a:t>
            </a:r>
            <a:r>
              <a:rPr lang="es-CL" sz="2000" dirty="0"/>
              <a:t/>
            </a:r>
            <a:br>
              <a:rPr lang="es-CL" sz="2000" dirty="0"/>
            </a:br>
            <a:r>
              <a:rPr lang="es-CL" sz="2000" b="1" dirty="0"/>
              <a:t>[FOR EACH ROW [WHEN («</a:t>
            </a:r>
            <a:r>
              <a:rPr lang="es-CL" sz="2000" i="1" dirty="0" err="1"/>
              <a:t>condicion</a:t>
            </a:r>
            <a:r>
              <a:rPr lang="es-CL" sz="2000" i="1" dirty="0"/>
              <a:t>»</a:t>
            </a:r>
            <a:r>
              <a:rPr lang="es-CL" sz="2000" b="1" dirty="0"/>
              <a:t>)]]</a:t>
            </a:r>
            <a:r>
              <a:rPr lang="es-CL" sz="2000" dirty="0"/>
              <a:t/>
            </a:r>
            <a:br>
              <a:rPr lang="es-CL" sz="2000" dirty="0"/>
            </a:br>
            <a:r>
              <a:rPr lang="es-CL" sz="2000" b="1" dirty="0"/>
              <a:t>DECLARE</a:t>
            </a:r>
            <a:r>
              <a:rPr lang="es-CL" sz="2000" dirty="0"/>
              <a:t/>
            </a:r>
            <a:br>
              <a:rPr lang="es-CL" sz="2000" dirty="0"/>
            </a:br>
            <a:r>
              <a:rPr lang="es-CL" sz="2000" dirty="0"/>
              <a:t>  …….</a:t>
            </a:r>
            <a:br>
              <a:rPr lang="es-CL" sz="2000" dirty="0"/>
            </a:br>
            <a:r>
              <a:rPr lang="es-CL" sz="2000" b="1" dirty="0"/>
              <a:t>BEGIN</a:t>
            </a:r>
            <a:br>
              <a:rPr lang="es-CL" sz="2000" b="1" dirty="0"/>
            </a:br>
            <a:r>
              <a:rPr lang="es-CL" sz="2000" dirty="0"/>
              <a:t>  ......</a:t>
            </a:r>
            <a:br>
              <a:rPr lang="es-CL" sz="2000" dirty="0"/>
            </a:br>
            <a:r>
              <a:rPr lang="es-CL" sz="2000" dirty="0"/>
              <a:t>[</a:t>
            </a:r>
            <a:r>
              <a:rPr lang="es-CL" sz="2000" b="1" dirty="0"/>
              <a:t>EXCEPTION</a:t>
            </a:r>
            <a:r>
              <a:rPr lang="es-CL" sz="2000" dirty="0"/>
              <a:t>]</a:t>
            </a:r>
          </a:p>
          <a:p>
            <a:pPr marL="457200" lvl="1" indent="0">
              <a:buNone/>
            </a:pPr>
            <a:r>
              <a:rPr lang="es-CL" sz="2000" dirty="0"/>
              <a:t>….</a:t>
            </a:r>
            <a:br>
              <a:rPr lang="es-CL" sz="2000" dirty="0"/>
            </a:br>
            <a:r>
              <a:rPr lang="es-CL" sz="2000" dirty="0"/>
              <a:t> </a:t>
            </a:r>
            <a:r>
              <a:rPr lang="es-CL" sz="2000" b="1" dirty="0"/>
              <a:t>END</a:t>
            </a:r>
            <a:r>
              <a:rPr lang="es-CL" sz="2000" dirty="0"/>
              <a:t> «</a:t>
            </a:r>
            <a:r>
              <a:rPr lang="es-CL" sz="2000" i="1" dirty="0" err="1"/>
              <a:t>nombre_trigger</a:t>
            </a:r>
            <a:r>
              <a:rPr lang="es-CL" sz="2000" i="1" dirty="0"/>
              <a:t>»</a:t>
            </a:r>
            <a:r>
              <a:rPr lang="es-CL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Sintaxis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s-CL" sz="1800" dirty="0"/>
              <a:t>Donde:</a:t>
            </a:r>
          </a:p>
          <a:p>
            <a:pPr lvl="1">
              <a:lnSpc>
                <a:spcPct val="120000"/>
              </a:lnSpc>
            </a:pPr>
            <a:r>
              <a:rPr lang="es-CL" sz="1800" b="1" dirty="0"/>
              <a:t>{BEFORE|AFTER} : </a:t>
            </a:r>
            <a:r>
              <a:rPr lang="es-CL" sz="1800" dirty="0"/>
              <a:t>Indica si el </a:t>
            </a:r>
            <a:r>
              <a:rPr lang="es-CL" sz="1800" dirty="0" err="1"/>
              <a:t>trigger</a:t>
            </a:r>
            <a:r>
              <a:rPr lang="es-CL" sz="1800" dirty="0"/>
              <a:t> se ejecuta antes o después de la sentencia que disparó al </a:t>
            </a:r>
            <a:r>
              <a:rPr lang="es-CL" sz="1800" dirty="0" err="1"/>
              <a:t>trigger</a:t>
            </a:r>
            <a:endParaRPr lang="es-CL" sz="1800" dirty="0"/>
          </a:p>
          <a:p>
            <a:pPr lvl="1">
              <a:lnSpc>
                <a:spcPct val="120000"/>
              </a:lnSpc>
            </a:pPr>
            <a:r>
              <a:rPr lang="es-CL" sz="1800" b="1" dirty="0"/>
              <a:t> {DELETE|INSERT|UPDATE [OF </a:t>
            </a:r>
            <a:r>
              <a:rPr lang="es-CL" sz="1800" dirty="0"/>
              <a:t>col1, col2, ..., </a:t>
            </a:r>
            <a:r>
              <a:rPr lang="es-CL" sz="1800" dirty="0" err="1"/>
              <a:t>colN</a:t>
            </a:r>
            <a:r>
              <a:rPr lang="es-CL" sz="1800" b="1" dirty="0"/>
              <a:t>]</a:t>
            </a:r>
            <a:br>
              <a:rPr lang="es-CL" sz="1800" b="1" dirty="0"/>
            </a:br>
            <a:r>
              <a:rPr lang="es-CL" sz="1800" b="1" dirty="0"/>
              <a:t>[</a:t>
            </a:r>
            <a:r>
              <a:rPr lang="es-CL" sz="1800" dirty="0"/>
              <a:t>OR</a:t>
            </a:r>
            <a:r>
              <a:rPr lang="es-CL" sz="1800" b="1" dirty="0"/>
              <a:t> {DELETE|INSERT|UPDATE [OF </a:t>
            </a:r>
            <a:r>
              <a:rPr lang="es-CL" sz="1800" dirty="0"/>
              <a:t>col1, col2, ..., </a:t>
            </a:r>
            <a:r>
              <a:rPr lang="es-CL" sz="1800" dirty="0" err="1"/>
              <a:t>colN</a:t>
            </a:r>
            <a:r>
              <a:rPr lang="es-CL" sz="1800" b="1" dirty="0"/>
              <a:t>]...]}: </a:t>
            </a:r>
            <a:r>
              <a:rPr lang="es-CL" sz="1800" dirty="0"/>
              <a:t>Indica cual (o cuales) evento está asociado al </a:t>
            </a:r>
            <a:r>
              <a:rPr lang="es-CL" sz="1800" dirty="0" err="1"/>
              <a:t>trigger</a:t>
            </a:r>
            <a:r>
              <a:rPr lang="es-CL" sz="1800" dirty="0"/>
              <a:t>. Opcionalmente, para el caso de actualización  se puede especificar las columnas  cuya modificación dispara al </a:t>
            </a:r>
            <a:r>
              <a:rPr lang="es-CL" sz="1800" dirty="0" err="1"/>
              <a:t>trigger</a:t>
            </a:r>
            <a:endParaRPr lang="es-CL" sz="1800" dirty="0"/>
          </a:p>
          <a:p>
            <a:pPr lvl="1">
              <a:lnSpc>
                <a:spcPct val="120000"/>
              </a:lnSpc>
            </a:pPr>
            <a:r>
              <a:rPr lang="en-US" sz="1800" b="1" dirty="0"/>
              <a:t>[REFERENCING OLD as </a:t>
            </a:r>
            <a:r>
              <a:rPr lang="es-CL" sz="1800" i="1" dirty="0"/>
              <a:t>«</a:t>
            </a:r>
            <a:r>
              <a:rPr lang="en-US" sz="1800" dirty="0" err="1"/>
              <a:t>nombre_anterior</a:t>
            </a:r>
            <a:r>
              <a:rPr lang="es-CL" sz="1800" i="1" dirty="0"/>
              <a:t>»</a:t>
            </a:r>
            <a:r>
              <a:rPr lang="en-US" sz="1800" dirty="0"/>
              <a:t>, </a:t>
            </a:r>
            <a:r>
              <a:rPr lang="en-US" sz="1800" b="1" dirty="0"/>
              <a:t>NEW as </a:t>
            </a:r>
            <a:r>
              <a:rPr lang="es-CL" sz="1800" i="1" dirty="0"/>
              <a:t>«</a:t>
            </a:r>
            <a:r>
              <a:rPr lang="en-US" sz="1800" dirty="0" err="1"/>
              <a:t>nombre_nuevo</a:t>
            </a:r>
            <a:r>
              <a:rPr lang="es-CL" sz="1800" i="1" dirty="0"/>
              <a:t>»</a:t>
            </a:r>
            <a:r>
              <a:rPr lang="en-US" sz="1800" b="1" dirty="0"/>
              <a:t>]</a:t>
            </a:r>
            <a:r>
              <a:rPr lang="en-US" sz="1800" dirty="0"/>
              <a:t>: </a:t>
            </a:r>
            <a:r>
              <a:rPr lang="en-US" sz="1800" dirty="0" err="1"/>
              <a:t>Opcional</a:t>
            </a:r>
            <a:r>
              <a:rPr lang="en-US" sz="1800" dirty="0"/>
              <a:t>. </a:t>
            </a:r>
            <a:r>
              <a:rPr lang="en-US" sz="1800" dirty="0" err="1"/>
              <a:t>Asigna</a:t>
            </a:r>
            <a:r>
              <a:rPr lang="en-US" sz="1800" dirty="0"/>
              <a:t> </a:t>
            </a:r>
            <a:r>
              <a:rPr lang="en-US" sz="1800" dirty="0" err="1"/>
              <a:t>nombre</a:t>
            </a:r>
            <a:r>
              <a:rPr lang="en-US" sz="1800" dirty="0"/>
              <a:t> a la forma </a:t>
            </a:r>
            <a:r>
              <a:rPr lang="en-US" sz="1800" dirty="0" err="1"/>
              <a:t>como</a:t>
            </a:r>
            <a:r>
              <a:rPr lang="en-US" sz="1800" dirty="0"/>
              <a:t> se </a:t>
            </a:r>
            <a:r>
              <a:rPr lang="en-US" sz="1800" dirty="0" err="1"/>
              <a:t>referenciará</a:t>
            </a:r>
            <a:r>
              <a:rPr lang="en-US" sz="1800" dirty="0"/>
              <a:t> a los </a:t>
            </a:r>
            <a:r>
              <a:rPr lang="en-US" sz="1800" dirty="0" err="1"/>
              <a:t>registros</a:t>
            </a:r>
            <a:r>
              <a:rPr lang="en-US" sz="1800" dirty="0"/>
              <a:t> antes o </a:t>
            </a:r>
            <a:r>
              <a:rPr lang="en-US" sz="1800" dirty="0" err="1"/>
              <a:t>despues</a:t>
            </a:r>
            <a:r>
              <a:rPr lang="en-US" sz="1800" dirty="0"/>
              <a:t> de la </a:t>
            </a:r>
            <a:r>
              <a:rPr lang="en-US" sz="1800" dirty="0" err="1"/>
              <a:t>ejecución</a:t>
            </a:r>
            <a:r>
              <a:rPr lang="en-US" sz="1800" dirty="0"/>
              <a:t> del (los)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asociado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s-CL" sz="1800" b="1" dirty="0"/>
              <a:t>[FOR EACH ROW [WHEN («</a:t>
            </a:r>
            <a:r>
              <a:rPr lang="es-CL" sz="1800" i="1" dirty="0" err="1"/>
              <a:t>condicion</a:t>
            </a:r>
            <a:r>
              <a:rPr lang="es-CL" sz="1800" i="1" dirty="0"/>
              <a:t>»</a:t>
            </a:r>
            <a:r>
              <a:rPr lang="es-CL" sz="1800" b="1" dirty="0"/>
              <a:t>)]]</a:t>
            </a:r>
            <a:r>
              <a:rPr lang="es-CL" sz="1800" dirty="0"/>
              <a:t>: Indica si el </a:t>
            </a:r>
            <a:r>
              <a:rPr lang="es-CL" sz="1800" dirty="0" err="1"/>
              <a:t>trigger</a:t>
            </a:r>
            <a:r>
              <a:rPr lang="es-CL" sz="1800" dirty="0"/>
              <a:t> se ejecuta a nivel de fila, es decir, por cada registro afectado por el </a:t>
            </a:r>
            <a:r>
              <a:rPr lang="es-CL" sz="1800" dirty="0" err="1"/>
              <a:t>trigger</a:t>
            </a:r>
            <a:r>
              <a:rPr lang="es-CL" sz="1800" dirty="0"/>
              <a:t>. Opcionalmente  se puede agregar una condición para filtrar los registros afectados</a:t>
            </a:r>
          </a:p>
        </p:txBody>
      </p:sp>
    </p:spTree>
    <p:extLst>
      <p:ext uri="{BB962C8B-B14F-4D97-AF65-F5344CB8AC3E}">
        <p14:creationId xmlns:p14="http://schemas.microsoft.com/office/powerpoint/2010/main" val="1145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7956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de </a:t>
            </a:r>
            <a:r>
              <a:rPr lang="es-MX" dirty="0" err="1" smtClean="0"/>
              <a:t>trigger</a:t>
            </a:r>
            <a:endParaRPr lang="es-ES" dirty="0" smtClean="0"/>
          </a:p>
        </p:txBody>
      </p:sp>
      <p:sp>
        <p:nvSpPr>
          <p:cNvPr id="6" name="5 Llamada con línea 1 (borde y barra de énfasis)"/>
          <p:cNvSpPr/>
          <p:nvPr/>
        </p:nvSpPr>
        <p:spPr>
          <a:xfrm>
            <a:off x="3563888" y="5157192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177546"/>
              <a:gd name="adj4" fmla="val 20574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Trigger</a:t>
            </a:r>
            <a:r>
              <a:rPr lang="es-CL" dirty="0" smtClean="0"/>
              <a:t> Declarado</a:t>
            </a:r>
            <a:endParaRPr lang="es-CL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96952"/>
            <a:ext cx="18097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544206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6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de </a:t>
            </a:r>
            <a:r>
              <a:rPr lang="es-MX" dirty="0" err="1" smtClean="0"/>
              <a:t>trigger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400" dirty="0"/>
              <a:t>Para que se ejecute el </a:t>
            </a:r>
            <a:r>
              <a:rPr lang="es-CL" sz="2400" dirty="0" err="1"/>
              <a:t>trigger</a:t>
            </a:r>
            <a:r>
              <a:rPr lang="es-CL" sz="2400" dirty="0"/>
              <a:t>, debemos invocar la sentencia DML asociada (</a:t>
            </a:r>
            <a:r>
              <a:rPr lang="es-CL" sz="2400" dirty="0" err="1"/>
              <a:t>insert</a:t>
            </a:r>
            <a:r>
              <a:rPr lang="es-CL" sz="2400" dirty="0"/>
              <a:t>). Consideremos que dicho </a:t>
            </a:r>
            <a:r>
              <a:rPr lang="es-CL" sz="2400" dirty="0" err="1"/>
              <a:t>trigger</a:t>
            </a:r>
            <a:r>
              <a:rPr lang="es-CL" sz="2400" dirty="0"/>
              <a:t> asigna un identificador cada vez se ingresa un nuevo registro a la tabla auto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51435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5 Marcador de contenido"/>
          <p:cNvSpPr txBox="1">
            <a:spLocks/>
          </p:cNvSpPr>
          <p:nvPr/>
        </p:nvSpPr>
        <p:spPr bwMode="auto">
          <a:xfrm>
            <a:off x="575156" y="4365104"/>
            <a:ext cx="4068852" cy="179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/>
              <a:t>Fijarse que en el </a:t>
            </a:r>
            <a:r>
              <a:rPr lang="es-CL" sz="2400" dirty="0" err="1"/>
              <a:t>insert</a:t>
            </a:r>
            <a:r>
              <a:rPr lang="es-CL" sz="2400" dirty="0"/>
              <a:t> no se asignó valor al campo «</a:t>
            </a:r>
            <a:r>
              <a:rPr lang="es-CL" sz="2400" dirty="0" err="1"/>
              <a:t>auto_id</a:t>
            </a:r>
            <a:r>
              <a:rPr lang="es-CL" sz="2400" dirty="0"/>
              <a:t>». Sin embargo, en la tabla aparece un valor. Eso implica que nuestro </a:t>
            </a:r>
            <a:r>
              <a:rPr lang="es-CL" sz="2400" dirty="0" err="1"/>
              <a:t>trigger</a:t>
            </a:r>
            <a:r>
              <a:rPr lang="es-CL" sz="2400" dirty="0"/>
              <a:t> ha funcionado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952" y="4825754"/>
            <a:ext cx="36957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7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sz="4800" dirty="0" smtClean="0"/>
              <a:t>Variables OLD y NEW</a:t>
            </a:r>
            <a:endParaRPr lang="es-ES" sz="4800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Dentro del ámbito de un </a:t>
            </a:r>
            <a:r>
              <a:rPr lang="es-CL" sz="2800" dirty="0" err="1"/>
              <a:t>trigger</a:t>
            </a:r>
            <a:r>
              <a:rPr lang="es-CL" sz="2800" dirty="0"/>
              <a:t> existen dos variables que no es necesario declararlas y ambas son de tipo </a:t>
            </a:r>
            <a:r>
              <a:rPr lang="es-CL" sz="2800" b="1" dirty="0"/>
              <a:t>%ROWTYPE</a:t>
            </a:r>
          </a:p>
          <a:p>
            <a:r>
              <a:rPr lang="es-CL" sz="2800" dirty="0"/>
              <a:t>Dichas variables contienen una copia del registro antes (OLD) y después (NEW) de la acción de la sentencia DML asociada (ver ejemplo del </a:t>
            </a:r>
            <a:r>
              <a:rPr lang="es-CL" sz="2800" dirty="0" err="1"/>
              <a:t>trigger</a:t>
            </a:r>
            <a:r>
              <a:rPr lang="es-CL" sz="2800" dirty="0"/>
              <a:t> anterior)</a:t>
            </a:r>
          </a:p>
          <a:p>
            <a:r>
              <a:rPr lang="es-CL" sz="2800" dirty="0"/>
              <a:t>Para modificar el nombre de dichas variables se utiliza la clausula «REFERENCING» del </a:t>
            </a:r>
            <a:r>
              <a:rPr lang="es-CL" sz="2800" dirty="0" err="1"/>
              <a:t>trigger</a:t>
            </a:r>
            <a:endParaRPr lang="es-CL" sz="2800" dirty="0"/>
          </a:p>
          <a:p>
            <a:r>
              <a:rPr lang="es-CL" sz="2800" dirty="0"/>
              <a:t>Estas variables son sólo válidas cuando el </a:t>
            </a:r>
            <a:r>
              <a:rPr lang="es-CL" sz="2800" dirty="0" err="1"/>
              <a:t>trigger</a:t>
            </a:r>
            <a:r>
              <a:rPr lang="es-CL" sz="2800" dirty="0"/>
              <a:t> es a nivel de fila</a:t>
            </a:r>
          </a:p>
        </p:txBody>
      </p:sp>
    </p:spTree>
    <p:extLst>
      <p:ext uri="{BB962C8B-B14F-4D97-AF65-F5344CB8AC3E}">
        <p14:creationId xmlns:p14="http://schemas.microsoft.com/office/powerpoint/2010/main" val="1742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sz="4800" dirty="0" smtClean="0"/>
              <a:t>Variables OLD y NEW</a:t>
            </a:r>
            <a:endParaRPr lang="es-ES" sz="4800" dirty="0" smtClean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20600"/>
              </p:ext>
            </p:extLst>
          </p:nvPr>
        </p:nvGraphicFramePr>
        <p:xfrm>
          <a:off x="1259632" y="2780928"/>
          <a:ext cx="624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Sentencia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OLD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NEW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Insert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Null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Valores a insertar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Delete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Valores originales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Null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Update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Valores Originales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Valores modificados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9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567</TotalTime>
  <Words>631</Words>
  <Application>Microsoft Office PowerPoint</Application>
  <PresentationFormat>Presentación en pantalla (4:3)</PresentationFormat>
  <Paragraphs>76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Plantilla RA1</vt:lpstr>
      <vt:lpstr>Subprogramas: Triggers</vt:lpstr>
      <vt:lpstr>Aprendizajes esperados</vt:lpstr>
      <vt:lpstr>Conceptos Claves</vt:lpstr>
      <vt:lpstr>Sintáxis</vt:lpstr>
      <vt:lpstr>Sintaxis</vt:lpstr>
      <vt:lpstr>Ejemplo de trigger</vt:lpstr>
      <vt:lpstr>Ejemplo de trigger</vt:lpstr>
      <vt:lpstr>Variables OLD y NEW</vt:lpstr>
      <vt:lpstr>Variables OLD y NEW</vt:lpstr>
      <vt:lpstr>Predicados</vt:lpstr>
      <vt:lpstr>Ejemplo de predicados</vt:lpstr>
      <vt:lpstr>Eliminación y Desactivación</vt:lpstr>
      <vt:lpstr>Tablas Mutantes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24</cp:revision>
  <dcterms:created xsi:type="dcterms:W3CDTF">2010-05-28T21:34:40Z</dcterms:created>
  <dcterms:modified xsi:type="dcterms:W3CDTF">2011-12-18T22:42:09Z</dcterms:modified>
</cp:coreProperties>
</file>