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2" r:id="rId3"/>
    <p:sldId id="264" r:id="rId4"/>
    <p:sldId id="270" r:id="rId5"/>
    <p:sldId id="266" r:id="rId6"/>
    <p:sldId id="276" r:id="rId7"/>
    <p:sldId id="278" r:id="rId8"/>
    <p:sldId id="279" r:id="rId9"/>
    <p:sldId id="277" r:id="rId1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0099"/>
    <a:srgbClr val="F8F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56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7DE54C-9589-461B-9171-4C68BA3D98E9}" type="datetimeFigureOut">
              <a:rPr lang="es-ES"/>
              <a:pPr>
                <a:defRPr/>
              </a:pPr>
              <a:t>20/12/2011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0E0214-C9D3-4542-A8DB-4F04CC0B879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212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BCA0F4-FA84-4925-9A96-F8BB1B3F0546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E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810CF-7B21-4A16-A20C-90B809B2B3DF}" type="datetimeFigureOut">
              <a:rPr lang="es-ES"/>
              <a:pPr>
                <a:defRPr/>
              </a:pPr>
              <a:t>20/12/2011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EBC78-5F05-439C-B065-481F82DC617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09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411C5-5CCE-4235-8CFB-5F5BE53C90EA}" type="datetimeFigureOut">
              <a:rPr lang="es-ES"/>
              <a:pPr>
                <a:defRPr/>
              </a:pPr>
              <a:t>20/12/2011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77A51-091C-428C-A5F7-FC4DFA55151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1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3EBCE-AD5F-4B78-8B48-CBEFEA866892}" type="datetimeFigureOut">
              <a:rPr lang="es-ES"/>
              <a:pPr>
                <a:defRPr/>
              </a:pPr>
              <a:t>20/12/2011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3EDEB-81EA-4342-AD67-29FAF4B652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52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3B3B3-614F-4750-A001-89E3D500D463}" type="datetimeFigureOut">
              <a:rPr lang="es-ES"/>
              <a:pPr>
                <a:defRPr/>
              </a:pPr>
              <a:t>20/12/2011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08DDD-26BA-4666-B134-33810FEC85D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36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E6361-231D-4B52-A51C-3EF7DBC6C88F}" type="datetimeFigureOut">
              <a:rPr lang="es-ES"/>
              <a:pPr>
                <a:defRPr/>
              </a:pPr>
              <a:t>20/12/2011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53B71-1431-4F8B-A791-F990F55C31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84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32E74-6AAF-4533-80AC-53DB553107D7}" type="datetimeFigureOut">
              <a:rPr lang="es-ES"/>
              <a:pPr>
                <a:defRPr/>
              </a:pPr>
              <a:t>20/12/2011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B9A79-1437-440E-A9C3-45113B4857B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93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09200-D89D-4A73-921A-3580B4D8860C}" type="datetimeFigureOut">
              <a:rPr lang="es-ES"/>
              <a:pPr>
                <a:defRPr/>
              </a:pPr>
              <a:t>20/12/2011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E0030-0522-4C2A-A4D3-1DCE0EF135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02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602EF-27B2-4A26-81F1-DAB75C539373}" type="datetimeFigureOut">
              <a:rPr lang="es-ES"/>
              <a:pPr>
                <a:defRPr/>
              </a:pPr>
              <a:t>20/12/2011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FE0B2-A149-4B81-A3EA-528EF8FA07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59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02DAF-AE4D-4FE5-863E-7CF7B2328A6A}" type="datetimeFigureOut">
              <a:rPr lang="es-ES"/>
              <a:pPr>
                <a:defRPr/>
              </a:pPr>
              <a:t>20/12/2011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367CC-E5F6-4FCA-BB14-4697F836FEE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426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766D9-1A1A-440D-8FFF-7892D65AEE14}" type="datetimeFigureOut">
              <a:rPr lang="es-ES"/>
              <a:pPr>
                <a:defRPr/>
              </a:pPr>
              <a:t>20/12/2011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AD102-C47B-46A2-82C2-4FE26347C3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44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2997C-C081-4F51-82FF-D6D18257C4D6}" type="datetimeFigureOut">
              <a:rPr lang="es-ES"/>
              <a:pPr>
                <a:defRPr/>
              </a:pPr>
              <a:t>20/12/2011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B1692-0B80-4809-92C1-A95B6FC3ADC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04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BF0B6B7-D8E2-4960-8796-3ACDAF3A3DF4}" type="datetimeFigureOut">
              <a:rPr lang="es-ES"/>
              <a:pPr>
                <a:defRPr/>
              </a:pPr>
              <a:t>20/12/2011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0BAB3DB-E2AA-40D4-BD1E-DE5594EBE1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evjok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214438"/>
            <a:ext cx="9144000" cy="27146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51" name="1 Título"/>
          <p:cNvSpPr>
            <a:spLocks noGrp="1"/>
          </p:cNvSpPr>
          <p:nvPr>
            <p:ph type="title"/>
          </p:nvPr>
        </p:nvSpPr>
        <p:spPr>
          <a:xfrm>
            <a:off x="1214438" y="4214813"/>
            <a:ext cx="6786562" cy="1152525"/>
          </a:xfrm>
        </p:spPr>
        <p:txBody>
          <a:bodyPr/>
          <a:lstStyle/>
          <a:p>
            <a:pPr algn="ctr" eaLnBrk="1" hangingPunct="1"/>
            <a:r>
              <a:rPr lang="es-CL" sz="4000" dirty="0" smtClean="0"/>
              <a:t>Grandes Objetos</a:t>
            </a:r>
            <a:endParaRPr lang="es-CL" sz="4000" dirty="0" smtClean="0"/>
          </a:p>
        </p:txBody>
      </p:sp>
      <p:sp>
        <p:nvSpPr>
          <p:cNvPr id="2052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 eaLnBrk="1" hangingPunct="1"/>
            <a:r>
              <a:rPr lang="es-CL" sz="2800" dirty="0" smtClean="0"/>
              <a:t>Semana 13/1</a:t>
            </a:r>
            <a:endParaRPr lang="es-ES" sz="2800" dirty="0" smtClean="0"/>
          </a:p>
        </p:txBody>
      </p:sp>
      <p:sp>
        <p:nvSpPr>
          <p:cNvPr id="12" name="11 Rectángulo"/>
          <p:cNvSpPr/>
          <p:nvPr/>
        </p:nvSpPr>
        <p:spPr>
          <a:xfrm>
            <a:off x="4071938" y="6357938"/>
            <a:ext cx="1071562" cy="500062"/>
          </a:xfrm>
          <a:prstGeom prst="rect">
            <a:avLst/>
          </a:prstGeom>
          <a:solidFill>
            <a:srgbClr val="F8F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>
            <a:off x="1785938" y="6357938"/>
            <a:ext cx="5500687" cy="158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0" y="0"/>
            <a:ext cx="9144000" cy="1214438"/>
          </a:xfrm>
          <a:prstGeom prst="rect">
            <a:avLst/>
          </a:prstGeom>
          <a:gradFill>
            <a:gsLst>
              <a:gs pos="0">
                <a:srgbClr val="002060"/>
              </a:gs>
              <a:gs pos="0">
                <a:srgbClr val="002060"/>
              </a:gs>
              <a:gs pos="97000">
                <a:schemeClr val="bg1"/>
              </a:gs>
              <a:gs pos="89999">
                <a:schemeClr val="bg1"/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056" name="Picture 10" descr="OR_Logotipo_DuocU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143125"/>
            <a:ext cx="67151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Aprendizajes esperados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23528" y="1988840"/>
            <a:ext cx="8229600" cy="3328988"/>
          </a:xfrm>
        </p:spPr>
        <p:txBody>
          <a:bodyPr/>
          <a:lstStyle/>
          <a:p>
            <a:pPr lvl="0"/>
            <a:r>
              <a:rPr lang="es-MX" sz="2800" dirty="0"/>
              <a:t>Construye procedimientos almacenados, </a:t>
            </a:r>
            <a:r>
              <a:rPr lang="es-MX" sz="2800" dirty="0" err="1"/>
              <a:t>triggers</a:t>
            </a:r>
            <a:r>
              <a:rPr lang="es-MX" sz="2800" dirty="0"/>
              <a:t> de base de datos, cursores y funciones que ayuden o implementen directamente soluciones a la lógica de negocio recogida en la captura de requerimientos de un </a:t>
            </a:r>
            <a:r>
              <a:rPr lang="es-MX" sz="2800" dirty="0" smtClean="0"/>
              <a:t>sistema</a:t>
            </a:r>
            <a:endParaRPr lang="es-C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Conceptos Claves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n-US" sz="2800" dirty="0"/>
              <a:t>LOBS son </a:t>
            </a:r>
            <a:r>
              <a:rPr lang="en-US" sz="2800" dirty="0" err="1"/>
              <a:t>utilizados</a:t>
            </a:r>
            <a:r>
              <a:rPr lang="en-US" sz="2800" dirty="0"/>
              <a:t> </a:t>
            </a:r>
            <a:r>
              <a:rPr lang="en-US" sz="2800" dirty="0" err="1"/>
              <a:t>para</a:t>
            </a:r>
            <a:r>
              <a:rPr lang="en-US" sz="2800" dirty="0"/>
              <a:t> </a:t>
            </a:r>
            <a:r>
              <a:rPr lang="en-US" sz="2800" dirty="0" err="1"/>
              <a:t>almacenar</a:t>
            </a:r>
            <a:r>
              <a:rPr lang="en-US" sz="2800" dirty="0"/>
              <a:t> </a:t>
            </a:r>
            <a:r>
              <a:rPr lang="en-US" sz="2800" dirty="0" err="1"/>
              <a:t>grandes</a:t>
            </a:r>
            <a:r>
              <a:rPr lang="en-US" sz="2800" dirty="0"/>
              <a:t> </a:t>
            </a:r>
            <a:r>
              <a:rPr lang="en-US" sz="2800" dirty="0" err="1"/>
              <a:t>grupos</a:t>
            </a:r>
            <a:r>
              <a:rPr lang="en-US" sz="2800" dirty="0"/>
              <a:t> de </a:t>
            </a:r>
            <a:r>
              <a:rPr lang="en-US" sz="2800" dirty="0" err="1"/>
              <a:t>datos</a:t>
            </a:r>
            <a:r>
              <a:rPr lang="en-US" sz="2800" dirty="0"/>
              <a:t> no </a:t>
            </a:r>
            <a:r>
              <a:rPr lang="en-US" sz="2800" dirty="0" err="1"/>
              <a:t>estructurados</a:t>
            </a:r>
            <a:r>
              <a:rPr lang="en-US" sz="2800" dirty="0"/>
              <a:t>,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texto</a:t>
            </a:r>
            <a:r>
              <a:rPr lang="en-US" sz="2800" dirty="0"/>
              <a:t>, </a:t>
            </a:r>
            <a:r>
              <a:rPr lang="en-US" sz="2800" dirty="0" err="1"/>
              <a:t>imagenes</a:t>
            </a:r>
            <a:r>
              <a:rPr lang="en-US" sz="2800" dirty="0"/>
              <a:t>, videos y </a:t>
            </a:r>
            <a:r>
              <a:rPr lang="en-US" sz="2800" dirty="0" err="1"/>
              <a:t>sonidos</a:t>
            </a:r>
            <a:endParaRPr lang="es-CL" sz="2800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938337" y="2847975"/>
            <a:ext cx="3606800" cy="3779838"/>
            <a:chOff x="1185" y="1440"/>
            <a:chExt cx="2272" cy="2381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1190" y="1869"/>
              <a:ext cx="2260" cy="1952"/>
            </a:xfrm>
            <a:custGeom>
              <a:avLst/>
              <a:gdLst>
                <a:gd name="T0" fmla="*/ 2259 w 2260"/>
                <a:gd name="T1" fmla="*/ 0 h 1952"/>
                <a:gd name="T2" fmla="*/ 0 w 2260"/>
                <a:gd name="T3" fmla="*/ 0 h 1952"/>
                <a:gd name="T4" fmla="*/ 0 w 2260"/>
                <a:gd name="T5" fmla="*/ 1386 h 1952"/>
                <a:gd name="T6" fmla="*/ 11 w 2260"/>
                <a:gd name="T7" fmla="*/ 1386 h 1952"/>
                <a:gd name="T8" fmla="*/ 8 w 2260"/>
                <a:gd name="T9" fmla="*/ 1389 h 1952"/>
                <a:gd name="T10" fmla="*/ 8 w 2260"/>
                <a:gd name="T11" fmla="*/ 1395 h 1952"/>
                <a:gd name="T12" fmla="*/ 8 w 2260"/>
                <a:gd name="T13" fmla="*/ 1398 h 1952"/>
                <a:gd name="T14" fmla="*/ 8 w 2260"/>
                <a:gd name="T15" fmla="*/ 1404 h 1952"/>
                <a:gd name="T16" fmla="*/ 8 w 2260"/>
                <a:gd name="T17" fmla="*/ 1407 h 1952"/>
                <a:gd name="T18" fmla="*/ 8 w 2260"/>
                <a:gd name="T19" fmla="*/ 1410 h 1952"/>
                <a:gd name="T20" fmla="*/ 8 w 2260"/>
                <a:gd name="T21" fmla="*/ 1417 h 1952"/>
                <a:gd name="T22" fmla="*/ 8 w 2260"/>
                <a:gd name="T23" fmla="*/ 1420 h 1952"/>
                <a:gd name="T24" fmla="*/ 31 w 2260"/>
                <a:gd name="T25" fmla="*/ 1528 h 1952"/>
                <a:gd name="T26" fmla="*/ 95 w 2260"/>
                <a:gd name="T27" fmla="*/ 1626 h 1952"/>
                <a:gd name="T28" fmla="*/ 198 w 2260"/>
                <a:gd name="T29" fmla="*/ 1718 h 1952"/>
                <a:gd name="T30" fmla="*/ 337 w 2260"/>
                <a:gd name="T31" fmla="*/ 1795 h 1952"/>
                <a:gd name="T32" fmla="*/ 501 w 2260"/>
                <a:gd name="T33" fmla="*/ 1861 h 1952"/>
                <a:gd name="T34" fmla="*/ 694 w 2260"/>
                <a:gd name="T35" fmla="*/ 1908 h 1952"/>
                <a:gd name="T36" fmla="*/ 903 w 2260"/>
                <a:gd name="T37" fmla="*/ 1941 h 1952"/>
                <a:gd name="T38" fmla="*/ 1129 w 2260"/>
                <a:gd name="T39" fmla="*/ 1951 h 1952"/>
                <a:gd name="T40" fmla="*/ 1354 w 2260"/>
                <a:gd name="T41" fmla="*/ 1941 h 1952"/>
                <a:gd name="T42" fmla="*/ 1566 w 2260"/>
                <a:gd name="T43" fmla="*/ 1908 h 1952"/>
                <a:gd name="T44" fmla="*/ 1756 w 2260"/>
                <a:gd name="T45" fmla="*/ 1861 h 1952"/>
                <a:gd name="T46" fmla="*/ 1923 w 2260"/>
                <a:gd name="T47" fmla="*/ 1795 h 1952"/>
                <a:gd name="T48" fmla="*/ 2059 w 2260"/>
                <a:gd name="T49" fmla="*/ 1718 h 1952"/>
                <a:gd name="T50" fmla="*/ 2162 w 2260"/>
                <a:gd name="T51" fmla="*/ 1626 h 1952"/>
                <a:gd name="T52" fmla="*/ 2229 w 2260"/>
                <a:gd name="T53" fmla="*/ 1528 h 1952"/>
                <a:gd name="T54" fmla="*/ 2252 w 2260"/>
                <a:gd name="T55" fmla="*/ 1420 h 1952"/>
                <a:gd name="T56" fmla="*/ 2252 w 2260"/>
                <a:gd name="T57" fmla="*/ 1417 h 1952"/>
                <a:gd name="T58" fmla="*/ 2252 w 2260"/>
                <a:gd name="T59" fmla="*/ 1410 h 1952"/>
                <a:gd name="T60" fmla="*/ 2249 w 2260"/>
                <a:gd name="T61" fmla="*/ 1407 h 1952"/>
                <a:gd name="T62" fmla="*/ 2249 w 2260"/>
                <a:gd name="T63" fmla="*/ 1404 h 1952"/>
                <a:gd name="T64" fmla="*/ 2249 w 2260"/>
                <a:gd name="T65" fmla="*/ 1398 h 1952"/>
                <a:gd name="T66" fmla="*/ 2249 w 2260"/>
                <a:gd name="T67" fmla="*/ 1395 h 1952"/>
                <a:gd name="T68" fmla="*/ 2249 w 2260"/>
                <a:gd name="T69" fmla="*/ 1389 h 1952"/>
                <a:gd name="T70" fmla="*/ 2249 w 2260"/>
                <a:gd name="T71" fmla="*/ 1386 h 1952"/>
                <a:gd name="T72" fmla="*/ 2259 w 2260"/>
                <a:gd name="T73" fmla="*/ 1386 h 1952"/>
                <a:gd name="T74" fmla="*/ 2259 w 2260"/>
                <a:gd name="T75" fmla="*/ 0 h 1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60" h="1952">
                  <a:moveTo>
                    <a:pt x="2259" y="0"/>
                  </a:moveTo>
                  <a:lnTo>
                    <a:pt x="0" y="0"/>
                  </a:lnTo>
                  <a:lnTo>
                    <a:pt x="0" y="1386"/>
                  </a:lnTo>
                  <a:lnTo>
                    <a:pt x="11" y="1386"/>
                  </a:lnTo>
                  <a:lnTo>
                    <a:pt x="8" y="1389"/>
                  </a:lnTo>
                  <a:lnTo>
                    <a:pt x="8" y="1395"/>
                  </a:lnTo>
                  <a:lnTo>
                    <a:pt x="8" y="1398"/>
                  </a:lnTo>
                  <a:lnTo>
                    <a:pt x="8" y="1404"/>
                  </a:lnTo>
                  <a:lnTo>
                    <a:pt x="8" y="1407"/>
                  </a:lnTo>
                  <a:lnTo>
                    <a:pt x="8" y="1410"/>
                  </a:lnTo>
                  <a:lnTo>
                    <a:pt x="8" y="1417"/>
                  </a:lnTo>
                  <a:lnTo>
                    <a:pt x="8" y="1420"/>
                  </a:lnTo>
                  <a:lnTo>
                    <a:pt x="31" y="1528"/>
                  </a:lnTo>
                  <a:lnTo>
                    <a:pt x="95" y="1626"/>
                  </a:lnTo>
                  <a:lnTo>
                    <a:pt x="198" y="1718"/>
                  </a:lnTo>
                  <a:lnTo>
                    <a:pt x="337" y="1795"/>
                  </a:lnTo>
                  <a:lnTo>
                    <a:pt x="501" y="1861"/>
                  </a:lnTo>
                  <a:lnTo>
                    <a:pt x="694" y="1908"/>
                  </a:lnTo>
                  <a:lnTo>
                    <a:pt x="903" y="1941"/>
                  </a:lnTo>
                  <a:lnTo>
                    <a:pt x="1129" y="1951"/>
                  </a:lnTo>
                  <a:lnTo>
                    <a:pt x="1354" y="1941"/>
                  </a:lnTo>
                  <a:lnTo>
                    <a:pt x="1566" y="1908"/>
                  </a:lnTo>
                  <a:lnTo>
                    <a:pt x="1756" y="1861"/>
                  </a:lnTo>
                  <a:lnTo>
                    <a:pt x="1923" y="1795"/>
                  </a:lnTo>
                  <a:lnTo>
                    <a:pt x="2059" y="1718"/>
                  </a:lnTo>
                  <a:lnTo>
                    <a:pt x="2162" y="1626"/>
                  </a:lnTo>
                  <a:lnTo>
                    <a:pt x="2229" y="1528"/>
                  </a:lnTo>
                  <a:lnTo>
                    <a:pt x="2252" y="1420"/>
                  </a:lnTo>
                  <a:lnTo>
                    <a:pt x="2252" y="1417"/>
                  </a:lnTo>
                  <a:lnTo>
                    <a:pt x="2252" y="1410"/>
                  </a:lnTo>
                  <a:lnTo>
                    <a:pt x="2249" y="1407"/>
                  </a:lnTo>
                  <a:lnTo>
                    <a:pt x="2249" y="1404"/>
                  </a:lnTo>
                  <a:lnTo>
                    <a:pt x="2249" y="1398"/>
                  </a:lnTo>
                  <a:lnTo>
                    <a:pt x="2249" y="1395"/>
                  </a:lnTo>
                  <a:lnTo>
                    <a:pt x="2249" y="1389"/>
                  </a:lnTo>
                  <a:lnTo>
                    <a:pt x="2249" y="1386"/>
                  </a:lnTo>
                  <a:lnTo>
                    <a:pt x="2259" y="1386"/>
                  </a:lnTo>
                  <a:lnTo>
                    <a:pt x="2259" y="0"/>
                  </a:lnTo>
                </a:path>
              </a:pathLst>
            </a:custGeom>
            <a:gradFill rotWithShape="0">
              <a:gsLst>
                <a:gs pos="0">
                  <a:srgbClr val="CECECE">
                    <a:gamma/>
                    <a:shade val="89804"/>
                    <a:invGamma/>
                  </a:srgbClr>
                </a:gs>
                <a:gs pos="50000">
                  <a:srgbClr val="CECECE"/>
                </a:gs>
                <a:gs pos="100000">
                  <a:srgbClr val="CECECE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185" y="1440"/>
              <a:ext cx="2272" cy="853"/>
            </a:xfrm>
            <a:custGeom>
              <a:avLst/>
              <a:gdLst>
                <a:gd name="T0" fmla="*/ 1133 w 2272"/>
                <a:gd name="T1" fmla="*/ 852 h 853"/>
                <a:gd name="T2" fmla="*/ 1362 w 2272"/>
                <a:gd name="T3" fmla="*/ 845 h 853"/>
                <a:gd name="T4" fmla="*/ 1574 w 2272"/>
                <a:gd name="T5" fmla="*/ 819 h 853"/>
                <a:gd name="T6" fmla="*/ 1767 w 2272"/>
                <a:gd name="T7" fmla="*/ 778 h 853"/>
                <a:gd name="T8" fmla="*/ 1935 w 2272"/>
                <a:gd name="T9" fmla="*/ 728 h 853"/>
                <a:gd name="T10" fmla="*/ 2074 w 2272"/>
                <a:gd name="T11" fmla="*/ 664 h 853"/>
                <a:gd name="T12" fmla="*/ 2180 w 2272"/>
                <a:gd name="T13" fmla="*/ 592 h 853"/>
                <a:gd name="T14" fmla="*/ 2248 w 2272"/>
                <a:gd name="T15" fmla="*/ 512 h 853"/>
                <a:gd name="T16" fmla="*/ 2271 w 2272"/>
                <a:gd name="T17" fmla="*/ 427 h 853"/>
                <a:gd name="T18" fmla="*/ 2248 w 2272"/>
                <a:gd name="T19" fmla="*/ 341 h 853"/>
                <a:gd name="T20" fmla="*/ 2180 w 2272"/>
                <a:gd name="T21" fmla="*/ 262 h 853"/>
                <a:gd name="T22" fmla="*/ 2074 w 2272"/>
                <a:gd name="T23" fmla="*/ 189 h 853"/>
                <a:gd name="T24" fmla="*/ 1935 w 2272"/>
                <a:gd name="T25" fmla="*/ 126 h 853"/>
                <a:gd name="T26" fmla="*/ 1767 w 2272"/>
                <a:gd name="T27" fmla="*/ 72 h 853"/>
                <a:gd name="T28" fmla="*/ 1574 w 2272"/>
                <a:gd name="T29" fmla="*/ 34 h 853"/>
                <a:gd name="T30" fmla="*/ 1362 w 2272"/>
                <a:gd name="T31" fmla="*/ 8 h 853"/>
                <a:gd name="T32" fmla="*/ 1133 w 2272"/>
                <a:gd name="T33" fmla="*/ 0 h 853"/>
                <a:gd name="T34" fmla="*/ 904 w 2272"/>
                <a:gd name="T35" fmla="*/ 8 h 853"/>
                <a:gd name="T36" fmla="*/ 691 w 2272"/>
                <a:gd name="T37" fmla="*/ 34 h 853"/>
                <a:gd name="T38" fmla="*/ 499 w 2272"/>
                <a:gd name="T39" fmla="*/ 72 h 853"/>
                <a:gd name="T40" fmla="*/ 331 w 2272"/>
                <a:gd name="T41" fmla="*/ 126 h 853"/>
                <a:gd name="T42" fmla="*/ 192 w 2272"/>
                <a:gd name="T43" fmla="*/ 189 h 853"/>
                <a:gd name="T44" fmla="*/ 86 w 2272"/>
                <a:gd name="T45" fmla="*/ 262 h 853"/>
                <a:gd name="T46" fmla="*/ 21 w 2272"/>
                <a:gd name="T47" fmla="*/ 341 h 853"/>
                <a:gd name="T48" fmla="*/ 0 w 2272"/>
                <a:gd name="T49" fmla="*/ 427 h 853"/>
                <a:gd name="T50" fmla="*/ 21 w 2272"/>
                <a:gd name="T51" fmla="*/ 512 h 853"/>
                <a:gd name="T52" fmla="*/ 86 w 2272"/>
                <a:gd name="T53" fmla="*/ 592 h 853"/>
                <a:gd name="T54" fmla="*/ 192 w 2272"/>
                <a:gd name="T55" fmla="*/ 664 h 853"/>
                <a:gd name="T56" fmla="*/ 331 w 2272"/>
                <a:gd name="T57" fmla="*/ 728 h 853"/>
                <a:gd name="T58" fmla="*/ 499 w 2272"/>
                <a:gd name="T59" fmla="*/ 778 h 853"/>
                <a:gd name="T60" fmla="*/ 691 w 2272"/>
                <a:gd name="T61" fmla="*/ 819 h 853"/>
                <a:gd name="T62" fmla="*/ 904 w 2272"/>
                <a:gd name="T63" fmla="*/ 845 h 853"/>
                <a:gd name="T64" fmla="*/ 1133 w 2272"/>
                <a:gd name="T65" fmla="*/ 852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72" h="853">
                  <a:moveTo>
                    <a:pt x="1133" y="852"/>
                  </a:moveTo>
                  <a:lnTo>
                    <a:pt x="1362" y="845"/>
                  </a:lnTo>
                  <a:lnTo>
                    <a:pt x="1574" y="819"/>
                  </a:lnTo>
                  <a:lnTo>
                    <a:pt x="1767" y="778"/>
                  </a:lnTo>
                  <a:lnTo>
                    <a:pt x="1935" y="728"/>
                  </a:lnTo>
                  <a:lnTo>
                    <a:pt x="2074" y="664"/>
                  </a:lnTo>
                  <a:lnTo>
                    <a:pt x="2180" y="592"/>
                  </a:lnTo>
                  <a:lnTo>
                    <a:pt x="2248" y="512"/>
                  </a:lnTo>
                  <a:lnTo>
                    <a:pt x="2271" y="427"/>
                  </a:lnTo>
                  <a:lnTo>
                    <a:pt x="2248" y="341"/>
                  </a:lnTo>
                  <a:lnTo>
                    <a:pt x="2180" y="262"/>
                  </a:lnTo>
                  <a:lnTo>
                    <a:pt x="2074" y="189"/>
                  </a:lnTo>
                  <a:lnTo>
                    <a:pt x="1935" y="126"/>
                  </a:lnTo>
                  <a:lnTo>
                    <a:pt x="1767" y="72"/>
                  </a:lnTo>
                  <a:lnTo>
                    <a:pt x="1574" y="34"/>
                  </a:lnTo>
                  <a:lnTo>
                    <a:pt x="1362" y="8"/>
                  </a:lnTo>
                  <a:lnTo>
                    <a:pt x="1133" y="0"/>
                  </a:lnTo>
                  <a:lnTo>
                    <a:pt x="904" y="8"/>
                  </a:lnTo>
                  <a:lnTo>
                    <a:pt x="691" y="34"/>
                  </a:lnTo>
                  <a:lnTo>
                    <a:pt x="499" y="72"/>
                  </a:lnTo>
                  <a:lnTo>
                    <a:pt x="331" y="126"/>
                  </a:lnTo>
                  <a:lnTo>
                    <a:pt x="192" y="189"/>
                  </a:lnTo>
                  <a:lnTo>
                    <a:pt x="86" y="262"/>
                  </a:lnTo>
                  <a:lnTo>
                    <a:pt x="21" y="341"/>
                  </a:lnTo>
                  <a:lnTo>
                    <a:pt x="0" y="427"/>
                  </a:lnTo>
                  <a:lnTo>
                    <a:pt x="21" y="512"/>
                  </a:lnTo>
                  <a:lnTo>
                    <a:pt x="86" y="592"/>
                  </a:lnTo>
                  <a:lnTo>
                    <a:pt x="192" y="664"/>
                  </a:lnTo>
                  <a:lnTo>
                    <a:pt x="331" y="728"/>
                  </a:lnTo>
                  <a:lnTo>
                    <a:pt x="499" y="778"/>
                  </a:lnTo>
                  <a:lnTo>
                    <a:pt x="691" y="819"/>
                  </a:lnTo>
                  <a:lnTo>
                    <a:pt x="904" y="845"/>
                  </a:lnTo>
                  <a:lnTo>
                    <a:pt x="1133" y="852"/>
                  </a:lnTo>
                </a:path>
              </a:pathLst>
            </a:custGeom>
            <a:gradFill rotWithShape="0">
              <a:gsLst>
                <a:gs pos="0">
                  <a:srgbClr val="CECECE"/>
                </a:gs>
                <a:gs pos="100000">
                  <a:srgbClr val="CECECE">
                    <a:gamma/>
                    <a:tint val="89804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7" name="Group 159"/>
          <p:cNvGrpSpPr>
            <a:grpSpLocks/>
          </p:cNvGrpSpPr>
          <p:nvPr/>
        </p:nvGrpSpPr>
        <p:grpSpPr bwMode="auto">
          <a:xfrm>
            <a:off x="2513012" y="3484563"/>
            <a:ext cx="2500313" cy="3251200"/>
            <a:chOff x="1480" y="1841"/>
            <a:chExt cx="1575" cy="2048"/>
          </a:xfrm>
        </p:grpSpPr>
        <p:sp>
          <p:nvSpPr>
            <p:cNvPr id="8" name="Freeform 7"/>
            <p:cNvSpPr>
              <a:spLocks/>
            </p:cNvSpPr>
            <p:nvPr/>
          </p:nvSpPr>
          <p:spPr bwMode="gray">
            <a:xfrm>
              <a:off x="1480" y="1841"/>
              <a:ext cx="1575" cy="2048"/>
            </a:xfrm>
            <a:custGeom>
              <a:avLst/>
              <a:gdLst>
                <a:gd name="T0" fmla="*/ 1574 w 1575"/>
                <a:gd name="T1" fmla="*/ 1631 h 2048"/>
                <a:gd name="T2" fmla="*/ 0 w 1575"/>
                <a:gd name="T3" fmla="*/ 2047 h 2048"/>
                <a:gd name="T4" fmla="*/ 0 w 1575"/>
                <a:gd name="T5" fmla="*/ 414 h 2048"/>
                <a:gd name="T6" fmla="*/ 1574 w 1575"/>
                <a:gd name="T7" fmla="*/ 0 h 2048"/>
                <a:gd name="T8" fmla="*/ 1574 w 1575"/>
                <a:gd name="T9" fmla="*/ 1631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5" h="2048">
                  <a:moveTo>
                    <a:pt x="1574" y="1631"/>
                  </a:moveTo>
                  <a:lnTo>
                    <a:pt x="0" y="2047"/>
                  </a:lnTo>
                  <a:lnTo>
                    <a:pt x="0" y="414"/>
                  </a:lnTo>
                  <a:lnTo>
                    <a:pt x="1574" y="0"/>
                  </a:lnTo>
                  <a:lnTo>
                    <a:pt x="1574" y="1631"/>
                  </a:lnTo>
                </a:path>
              </a:pathLst>
            </a:custGeom>
            <a:solidFill>
              <a:srgbClr val="7F7F7F"/>
            </a:solidFill>
            <a:ln w="19050" cap="rnd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ltGray">
            <a:xfrm>
              <a:off x="1547" y="1926"/>
              <a:ext cx="1440" cy="1879"/>
            </a:xfrm>
            <a:custGeom>
              <a:avLst/>
              <a:gdLst>
                <a:gd name="T0" fmla="*/ 1439 w 1440"/>
                <a:gd name="T1" fmla="*/ 1499 h 1879"/>
                <a:gd name="T2" fmla="*/ 0 w 1440"/>
                <a:gd name="T3" fmla="*/ 1878 h 1879"/>
                <a:gd name="T4" fmla="*/ 0 w 1440"/>
                <a:gd name="T5" fmla="*/ 377 h 1879"/>
                <a:gd name="T6" fmla="*/ 1439 w 1440"/>
                <a:gd name="T7" fmla="*/ 0 h 1879"/>
                <a:gd name="T8" fmla="*/ 1439 w 1440"/>
                <a:gd name="T9" fmla="*/ 1499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0" h="1879">
                  <a:moveTo>
                    <a:pt x="1439" y="1499"/>
                  </a:moveTo>
                  <a:lnTo>
                    <a:pt x="0" y="1878"/>
                  </a:lnTo>
                  <a:lnTo>
                    <a:pt x="0" y="377"/>
                  </a:lnTo>
                  <a:lnTo>
                    <a:pt x="1439" y="0"/>
                  </a:lnTo>
                  <a:lnTo>
                    <a:pt x="1439" y="1499"/>
                  </a:lnTo>
                </a:path>
              </a:pathLst>
            </a:custGeom>
            <a:solidFill>
              <a:srgbClr val="FFFFD1"/>
            </a:solidFill>
            <a:ln w="28575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ltGray">
            <a:xfrm>
              <a:off x="1617" y="2299"/>
              <a:ext cx="193" cy="223"/>
            </a:xfrm>
            <a:custGeom>
              <a:avLst/>
              <a:gdLst>
                <a:gd name="T0" fmla="*/ 192 w 193"/>
                <a:gd name="T1" fmla="*/ 170 h 223"/>
                <a:gd name="T2" fmla="*/ 192 w 193"/>
                <a:gd name="T3" fmla="*/ 0 h 223"/>
                <a:gd name="T4" fmla="*/ 0 w 193"/>
                <a:gd name="T5" fmla="*/ 50 h 223"/>
                <a:gd name="T6" fmla="*/ 0 w 193"/>
                <a:gd name="T7" fmla="*/ 222 h 223"/>
                <a:gd name="T8" fmla="*/ 192 w 193"/>
                <a:gd name="T9" fmla="*/ 17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223">
                  <a:moveTo>
                    <a:pt x="192" y="170"/>
                  </a:moveTo>
                  <a:lnTo>
                    <a:pt x="192" y="0"/>
                  </a:lnTo>
                  <a:lnTo>
                    <a:pt x="0" y="50"/>
                  </a:lnTo>
                  <a:lnTo>
                    <a:pt x="0" y="222"/>
                  </a:lnTo>
                  <a:lnTo>
                    <a:pt x="192" y="170"/>
                  </a:lnTo>
                </a:path>
              </a:pathLst>
            </a:custGeom>
            <a:solidFill>
              <a:srgbClr val="C1D0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ltGray">
            <a:xfrm>
              <a:off x="1893" y="2227"/>
              <a:ext cx="191" cy="222"/>
            </a:xfrm>
            <a:custGeom>
              <a:avLst/>
              <a:gdLst>
                <a:gd name="T0" fmla="*/ 190 w 191"/>
                <a:gd name="T1" fmla="*/ 170 h 222"/>
                <a:gd name="T2" fmla="*/ 190 w 191"/>
                <a:gd name="T3" fmla="*/ 0 h 222"/>
                <a:gd name="T4" fmla="*/ 0 w 191"/>
                <a:gd name="T5" fmla="*/ 49 h 222"/>
                <a:gd name="T6" fmla="*/ 0 w 191"/>
                <a:gd name="T7" fmla="*/ 221 h 222"/>
                <a:gd name="T8" fmla="*/ 190 w 191"/>
                <a:gd name="T9" fmla="*/ 17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22">
                  <a:moveTo>
                    <a:pt x="190" y="170"/>
                  </a:moveTo>
                  <a:lnTo>
                    <a:pt x="190" y="0"/>
                  </a:lnTo>
                  <a:lnTo>
                    <a:pt x="0" y="49"/>
                  </a:lnTo>
                  <a:lnTo>
                    <a:pt x="0" y="221"/>
                  </a:lnTo>
                  <a:lnTo>
                    <a:pt x="190" y="170"/>
                  </a:lnTo>
                </a:path>
              </a:pathLst>
            </a:custGeom>
            <a:solidFill>
              <a:srgbClr val="8F1E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gray">
            <a:xfrm>
              <a:off x="2166" y="2152"/>
              <a:ext cx="191" cy="224"/>
            </a:xfrm>
            <a:custGeom>
              <a:avLst/>
              <a:gdLst>
                <a:gd name="T0" fmla="*/ 190 w 191"/>
                <a:gd name="T1" fmla="*/ 172 h 224"/>
                <a:gd name="T2" fmla="*/ 190 w 191"/>
                <a:gd name="T3" fmla="*/ 0 h 224"/>
                <a:gd name="T4" fmla="*/ 0 w 191"/>
                <a:gd name="T5" fmla="*/ 49 h 224"/>
                <a:gd name="T6" fmla="*/ 0 w 191"/>
                <a:gd name="T7" fmla="*/ 223 h 224"/>
                <a:gd name="T8" fmla="*/ 190 w 191"/>
                <a:gd name="T9" fmla="*/ 17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24">
                  <a:moveTo>
                    <a:pt x="190" y="172"/>
                  </a:moveTo>
                  <a:lnTo>
                    <a:pt x="190" y="0"/>
                  </a:lnTo>
                  <a:lnTo>
                    <a:pt x="0" y="49"/>
                  </a:lnTo>
                  <a:lnTo>
                    <a:pt x="0" y="223"/>
                  </a:lnTo>
                  <a:lnTo>
                    <a:pt x="190" y="172"/>
                  </a:lnTo>
                </a:path>
              </a:pathLst>
            </a:custGeom>
            <a:solidFill>
              <a:srgbClr val="0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ltGray">
            <a:xfrm>
              <a:off x="2440" y="2080"/>
              <a:ext cx="192" cy="222"/>
            </a:xfrm>
            <a:custGeom>
              <a:avLst/>
              <a:gdLst>
                <a:gd name="T0" fmla="*/ 191 w 192"/>
                <a:gd name="T1" fmla="*/ 169 h 222"/>
                <a:gd name="T2" fmla="*/ 191 w 192"/>
                <a:gd name="T3" fmla="*/ 0 h 222"/>
                <a:gd name="T4" fmla="*/ 0 w 192"/>
                <a:gd name="T5" fmla="*/ 50 h 222"/>
                <a:gd name="T6" fmla="*/ 0 w 192"/>
                <a:gd name="T7" fmla="*/ 221 h 222"/>
                <a:gd name="T8" fmla="*/ 191 w 192"/>
                <a:gd name="T9" fmla="*/ 16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22">
                  <a:moveTo>
                    <a:pt x="191" y="169"/>
                  </a:moveTo>
                  <a:lnTo>
                    <a:pt x="191" y="0"/>
                  </a:lnTo>
                  <a:lnTo>
                    <a:pt x="0" y="50"/>
                  </a:lnTo>
                  <a:lnTo>
                    <a:pt x="0" y="221"/>
                  </a:lnTo>
                  <a:lnTo>
                    <a:pt x="191" y="169"/>
                  </a:lnTo>
                </a:path>
              </a:pathLst>
            </a:cu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">
            <a:xfrm>
              <a:off x="2714" y="2008"/>
              <a:ext cx="191" cy="222"/>
            </a:xfrm>
            <a:custGeom>
              <a:avLst/>
              <a:gdLst>
                <a:gd name="T0" fmla="*/ 190 w 191"/>
                <a:gd name="T1" fmla="*/ 172 h 222"/>
                <a:gd name="T2" fmla="*/ 190 w 191"/>
                <a:gd name="T3" fmla="*/ 0 h 222"/>
                <a:gd name="T4" fmla="*/ 0 w 191"/>
                <a:gd name="T5" fmla="*/ 49 h 222"/>
                <a:gd name="T6" fmla="*/ 0 w 191"/>
                <a:gd name="T7" fmla="*/ 221 h 222"/>
                <a:gd name="T8" fmla="*/ 190 w 191"/>
                <a:gd name="T9" fmla="*/ 17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22">
                  <a:moveTo>
                    <a:pt x="190" y="172"/>
                  </a:moveTo>
                  <a:lnTo>
                    <a:pt x="190" y="0"/>
                  </a:lnTo>
                  <a:lnTo>
                    <a:pt x="0" y="49"/>
                  </a:lnTo>
                  <a:lnTo>
                    <a:pt x="0" y="221"/>
                  </a:lnTo>
                  <a:lnTo>
                    <a:pt x="190" y="172"/>
                  </a:lnTo>
                </a:path>
              </a:pathLst>
            </a:custGeom>
            <a:solidFill>
              <a:srgbClr val="DD240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ltGray">
            <a:xfrm>
              <a:off x="1617" y="2537"/>
              <a:ext cx="193" cy="223"/>
            </a:xfrm>
            <a:custGeom>
              <a:avLst/>
              <a:gdLst>
                <a:gd name="T0" fmla="*/ 192 w 193"/>
                <a:gd name="T1" fmla="*/ 170 h 223"/>
                <a:gd name="T2" fmla="*/ 192 w 193"/>
                <a:gd name="T3" fmla="*/ 0 h 223"/>
                <a:gd name="T4" fmla="*/ 0 w 193"/>
                <a:gd name="T5" fmla="*/ 48 h 223"/>
                <a:gd name="T6" fmla="*/ 0 w 193"/>
                <a:gd name="T7" fmla="*/ 222 h 223"/>
                <a:gd name="T8" fmla="*/ 192 w 193"/>
                <a:gd name="T9" fmla="*/ 17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223">
                  <a:moveTo>
                    <a:pt x="192" y="170"/>
                  </a:moveTo>
                  <a:lnTo>
                    <a:pt x="192" y="0"/>
                  </a:lnTo>
                  <a:lnTo>
                    <a:pt x="0" y="48"/>
                  </a:lnTo>
                  <a:lnTo>
                    <a:pt x="0" y="222"/>
                  </a:lnTo>
                  <a:lnTo>
                    <a:pt x="192" y="170"/>
                  </a:lnTo>
                </a:path>
              </a:pathLst>
            </a:cu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ltGray">
            <a:xfrm>
              <a:off x="1893" y="2466"/>
              <a:ext cx="191" cy="222"/>
            </a:xfrm>
            <a:custGeom>
              <a:avLst/>
              <a:gdLst>
                <a:gd name="T0" fmla="*/ 190 w 191"/>
                <a:gd name="T1" fmla="*/ 170 h 222"/>
                <a:gd name="T2" fmla="*/ 190 w 191"/>
                <a:gd name="T3" fmla="*/ 0 h 222"/>
                <a:gd name="T4" fmla="*/ 0 w 191"/>
                <a:gd name="T5" fmla="*/ 49 h 222"/>
                <a:gd name="T6" fmla="*/ 0 w 191"/>
                <a:gd name="T7" fmla="*/ 221 h 222"/>
                <a:gd name="T8" fmla="*/ 190 w 191"/>
                <a:gd name="T9" fmla="*/ 17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22">
                  <a:moveTo>
                    <a:pt x="190" y="170"/>
                  </a:moveTo>
                  <a:lnTo>
                    <a:pt x="190" y="0"/>
                  </a:lnTo>
                  <a:lnTo>
                    <a:pt x="0" y="49"/>
                  </a:lnTo>
                  <a:lnTo>
                    <a:pt x="0" y="221"/>
                  </a:lnTo>
                  <a:lnTo>
                    <a:pt x="190" y="170"/>
                  </a:lnTo>
                </a:path>
              </a:pathLst>
            </a:cu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ltGray">
            <a:xfrm>
              <a:off x="2166" y="2393"/>
              <a:ext cx="191" cy="223"/>
            </a:xfrm>
            <a:custGeom>
              <a:avLst/>
              <a:gdLst>
                <a:gd name="T0" fmla="*/ 190 w 191"/>
                <a:gd name="T1" fmla="*/ 170 h 223"/>
                <a:gd name="T2" fmla="*/ 190 w 191"/>
                <a:gd name="T3" fmla="*/ 0 h 223"/>
                <a:gd name="T4" fmla="*/ 0 w 191"/>
                <a:gd name="T5" fmla="*/ 50 h 223"/>
                <a:gd name="T6" fmla="*/ 0 w 191"/>
                <a:gd name="T7" fmla="*/ 222 h 223"/>
                <a:gd name="T8" fmla="*/ 190 w 191"/>
                <a:gd name="T9" fmla="*/ 17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23">
                  <a:moveTo>
                    <a:pt x="190" y="170"/>
                  </a:moveTo>
                  <a:lnTo>
                    <a:pt x="190" y="0"/>
                  </a:lnTo>
                  <a:lnTo>
                    <a:pt x="0" y="50"/>
                  </a:lnTo>
                  <a:lnTo>
                    <a:pt x="0" y="222"/>
                  </a:lnTo>
                  <a:lnTo>
                    <a:pt x="190" y="170"/>
                  </a:lnTo>
                </a:path>
              </a:pathLst>
            </a:cu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ltGray">
            <a:xfrm>
              <a:off x="2440" y="2322"/>
              <a:ext cx="192" cy="221"/>
            </a:xfrm>
            <a:custGeom>
              <a:avLst/>
              <a:gdLst>
                <a:gd name="T0" fmla="*/ 191 w 192"/>
                <a:gd name="T1" fmla="*/ 169 h 221"/>
                <a:gd name="T2" fmla="*/ 191 w 192"/>
                <a:gd name="T3" fmla="*/ 0 h 221"/>
                <a:gd name="T4" fmla="*/ 0 w 192"/>
                <a:gd name="T5" fmla="*/ 49 h 221"/>
                <a:gd name="T6" fmla="*/ 0 w 192"/>
                <a:gd name="T7" fmla="*/ 220 h 221"/>
                <a:gd name="T8" fmla="*/ 191 w 192"/>
                <a:gd name="T9" fmla="*/ 16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21">
                  <a:moveTo>
                    <a:pt x="191" y="169"/>
                  </a:moveTo>
                  <a:lnTo>
                    <a:pt x="191" y="0"/>
                  </a:lnTo>
                  <a:lnTo>
                    <a:pt x="0" y="49"/>
                  </a:lnTo>
                  <a:lnTo>
                    <a:pt x="0" y="220"/>
                  </a:lnTo>
                  <a:lnTo>
                    <a:pt x="191" y="169"/>
                  </a:lnTo>
                </a:path>
              </a:pathLst>
            </a:cu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ltGray">
            <a:xfrm>
              <a:off x="2714" y="2247"/>
              <a:ext cx="191" cy="225"/>
            </a:xfrm>
            <a:custGeom>
              <a:avLst/>
              <a:gdLst>
                <a:gd name="T0" fmla="*/ 190 w 191"/>
                <a:gd name="T1" fmla="*/ 172 h 225"/>
                <a:gd name="T2" fmla="*/ 190 w 191"/>
                <a:gd name="T3" fmla="*/ 0 h 225"/>
                <a:gd name="T4" fmla="*/ 0 w 191"/>
                <a:gd name="T5" fmla="*/ 50 h 225"/>
                <a:gd name="T6" fmla="*/ 0 w 191"/>
                <a:gd name="T7" fmla="*/ 224 h 225"/>
                <a:gd name="T8" fmla="*/ 190 w 191"/>
                <a:gd name="T9" fmla="*/ 17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25">
                  <a:moveTo>
                    <a:pt x="190" y="172"/>
                  </a:moveTo>
                  <a:lnTo>
                    <a:pt x="190" y="0"/>
                  </a:lnTo>
                  <a:lnTo>
                    <a:pt x="0" y="50"/>
                  </a:lnTo>
                  <a:lnTo>
                    <a:pt x="0" y="224"/>
                  </a:lnTo>
                  <a:lnTo>
                    <a:pt x="190" y="172"/>
                  </a:lnTo>
                </a:path>
              </a:pathLst>
            </a:cu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ltGray">
            <a:xfrm>
              <a:off x="1617" y="2773"/>
              <a:ext cx="193" cy="226"/>
            </a:xfrm>
            <a:custGeom>
              <a:avLst/>
              <a:gdLst>
                <a:gd name="T0" fmla="*/ 192 w 193"/>
                <a:gd name="T1" fmla="*/ 173 h 226"/>
                <a:gd name="T2" fmla="*/ 192 w 193"/>
                <a:gd name="T3" fmla="*/ 0 h 226"/>
                <a:gd name="T4" fmla="*/ 0 w 193"/>
                <a:gd name="T5" fmla="*/ 50 h 226"/>
                <a:gd name="T6" fmla="*/ 0 w 193"/>
                <a:gd name="T7" fmla="*/ 225 h 226"/>
                <a:gd name="T8" fmla="*/ 192 w 193"/>
                <a:gd name="T9" fmla="*/ 17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226">
                  <a:moveTo>
                    <a:pt x="192" y="173"/>
                  </a:moveTo>
                  <a:lnTo>
                    <a:pt x="192" y="0"/>
                  </a:lnTo>
                  <a:lnTo>
                    <a:pt x="0" y="50"/>
                  </a:lnTo>
                  <a:lnTo>
                    <a:pt x="0" y="225"/>
                  </a:lnTo>
                  <a:lnTo>
                    <a:pt x="192" y="173"/>
                  </a:lnTo>
                </a:path>
              </a:pathLst>
            </a:cu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ltGray">
            <a:xfrm>
              <a:off x="1893" y="2704"/>
              <a:ext cx="191" cy="222"/>
            </a:xfrm>
            <a:custGeom>
              <a:avLst/>
              <a:gdLst>
                <a:gd name="T0" fmla="*/ 190 w 191"/>
                <a:gd name="T1" fmla="*/ 170 h 222"/>
                <a:gd name="T2" fmla="*/ 190 w 191"/>
                <a:gd name="T3" fmla="*/ 0 h 222"/>
                <a:gd name="T4" fmla="*/ 0 w 191"/>
                <a:gd name="T5" fmla="*/ 49 h 222"/>
                <a:gd name="T6" fmla="*/ 0 w 191"/>
                <a:gd name="T7" fmla="*/ 221 h 222"/>
                <a:gd name="T8" fmla="*/ 190 w 191"/>
                <a:gd name="T9" fmla="*/ 17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22">
                  <a:moveTo>
                    <a:pt x="190" y="170"/>
                  </a:moveTo>
                  <a:lnTo>
                    <a:pt x="190" y="0"/>
                  </a:lnTo>
                  <a:lnTo>
                    <a:pt x="0" y="49"/>
                  </a:lnTo>
                  <a:lnTo>
                    <a:pt x="0" y="221"/>
                  </a:lnTo>
                  <a:lnTo>
                    <a:pt x="190" y="170"/>
                  </a:lnTo>
                </a:path>
              </a:pathLst>
            </a:cu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ltGray">
            <a:xfrm>
              <a:off x="2166" y="2632"/>
              <a:ext cx="191" cy="223"/>
            </a:xfrm>
            <a:custGeom>
              <a:avLst/>
              <a:gdLst>
                <a:gd name="T0" fmla="*/ 190 w 191"/>
                <a:gd name="T1" fmla="*/ 170 h 223"/>
                <a:gd name="T2" fmla="*/ 190 w 191"/>
                <a:gd name="T3" fmla="*/ 0 h 223"/>
                <a:gd name="T4" fmla="*/ 0 w 191"/>
                <a:gd name="T5" fmla="*/ 50 h 223"/>
                <a:gd name="T6" fmla="*/ 0 w 191"/>
                <a:gd name="T7" fmla="*/ 222 h 223"/>
                <a:gd name="T8" fmla="*/ 190 w 191"/>
                <a:gd name="T9" fmla="*/ 17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23">
                  <a:moveTo>
                    <a:pt x="190" y="170"/>
                  </a:moveTo>
                  <a:lnTo>
                    <a:pt x="190" y="0"/>
                  </a:lnTo>
                  <a:lnTo>
                    <a:pt x="0" y="50"/>
                  </a:lnTo>
                  <a:lnTo>
                    <a:pt x="0" y="222"/>
                  </a:lnTo>
                  <a:lnTo>
                    <a:pt x="190" y="170"/>
                  </a:lnTo>
                </a:path>
              </a:pathLst>
            </a:cu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ltGray">
            <a:xfrm>
              <a:off x="2440" y="2560"/>
              <a:ext cx="192" cy="222"/>
            </a:xfrm>
            <a:custGeom>
              <a:avLst/>
              <a:gdLst>
                <a:gd name="T0" fmla="*/ 191 w 192"/>
                <a:gd name="T1" fmla="*/ 170 h 222"/>
                <a:gd name="T2" fmla="*/ 191 w 192"/>
                <a:gd name="T3" fmla="*/ 0 h 222"/>
                <a:gd name="T4" fmla="*/ 0 w 192"/>
                <a:gd name="T5" fmla="*/ 49 h 222"/>
                <a:gd name="T6" fmla="*/ 0 w 192"/>
                <a:gd name="T7" fmla="*/ 221 h 222"/>
                <a:gd name="T8" fmla="*/ 191 w 192"/>
                <a:gd name="T9" fmla="*/ 17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22">
                  <a:moveTo>
                    <a:pt x="191" y="170"/>
                  </a:moveTo>
                  <a:lnTo>
                    <a:pt x="191" y="0"/>
                  </a:lnTo>
                  <a:lnTo>
                    <a:pt x="0" y="49"/>
                  </a:lnTo>
                  <a:lnTo>
                    <a:pt x="0" y="221"/>
                  </a:lnTo>
                  <a:lnTo>
                    <a:pt x="191" y="170"/>
                  </a:lnTo>
                </a:path>
              </a:pathLst>
            </a:cu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ltGray">
            <a:xfrm>
              <a:off x="2714" y="2488"/>
              <a:ext cx="191" cy="222"/>
            </a:xfrm>
            <a:custGeom>
              <a:avLst/>
              <a:gdLst>
                <a:gd name="T0" fmla="*/ 190 w 191"/>
                <a:gd name="T1" fmla="*/ 169 h 222"/>
                <a:gd name="T2" fmla="*/ 190 w 191"/>
                <a:gd name="T3" fmla="*/ 0 h 222"/>
                <a:gd name="T4" fmla="*/ 0 w 191"/>
                <a:gd name="T5" fmla="*/ 50 h 222"/>
                <a:gd name="T6" fmla="*/ 0 w 191"/>
                <a:gd name="T7" fmla="*/ 221 h 222"/>
                <a:gd name="T8" fmla="*/ 190 w 191"/>
                <a:gd name="T9" fmla="*/ 16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22">
                  <a:moveTo>
                    <a:pt x="190" y="169"/>
                  </a:moveTo>
                  <a:lnTo>
                    <a:pt x="190" y="0"/>
                  </a:lnTo>
                  <a:lnTo>
                    <a:pt x="0" y="50"/>
                  </a:lnTo>
                  <a:lnTo>
                    <a:pt x="0" y="221"/>
                  </a:lnTo>
                  <a:lnTo>
                    <a:pt x="190" y="169"/>
                  </a:lnTo>
                </a:path>
              </a:pathLst>
            </a:cu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ltGray">
            <a:xfrm>
              <a:off x="1617" y="3015"/>
              <a:ext cx="193" cy="225"/>
            </a:xfrm>
            <a:custGeom>
              <a:avLst/>
              <a:gdLst>
                <a:gd name="T0" fmla="*/ 192 w 193"/>
                <a:gd name="T1" fmla="*/ 173 h 225"/>
                <a:gd name="T2" fmla="*/ 192 w 193"/>
                <a:gd name="T3" fmla="*/ 0 h 225"/>
                <a:gd name="T4" fmla="*/ 0 w 193"/>
                <a:gd name="T5" fmla="*/ 49 h 225"/>
                <a:gd name="T6" fmla="*/ 0 w 193"/>
                <a:gd name="T7" fmla="*/ 224 h 225"/>
                <a:gd name="T8" fmla="*/ 192 w 193"/>
                <a:gd name="T9" fmla="*/ 17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225">
                  <a:moveTo>
                    <a:pt x="192" y="173"/>
                  </a:moveTo>
                  <a:lnTo>
                    <a:pt x="192" y="0"/>
                  </a:lnTo>
                  <a:lnTo>
                    <a:pt x="0" y="49"/>
                  </a:lnTo>
                  <a:lnTo>
                    <a:pt x="0" y="224"/>
                  </a:lnTo>
                  <a:lnTo>
                    <a:pt x="192" y="173"/>
                  </a:lnTo>
                </a:path>
              </a:pathLst>
            </a:cu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ltGray">
            <a:xfrm>
              <a:off x="1893" y="2940"/>
              <a:ext cx="191" cy="226"/>
            </a:xfrm>
            <a:custGeom>
              <a:avLst/>
              <a:gdLst>
                <a:gd name="T0" fmla="*/ 190 w 191"/>
                <a:gd name="T1" fmla="*/ 173 h 226"/>
                <a:gd name="T2" fmla="*/ 190 w 191"/>
                <a:gd name="T3" fmla="*/ 0 h 226"/>
                <a:gd name="T4" fmla="*/ 0 w 191"/>
                <a:gd name="T5" fmla="*/ 50 h 226"/>
                <a:gd name="T6" fmla="*/ 0 w 191"/>
                <a:gd name="T7" fmla="*/ 225 h 226"/>
                <a:gd name="T8" fmla="*/ 190 w 191"/>
                <a:gd name="T9" fmla="*/ 17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26">
                  <a:moveTo>
                    <a:pt x="190" y="173"/>
                  </a:moveTo>
                  <a:lnTo>
                    <a:pt x="190" y="0"/>
                  </a:lnTo>
                  <a:lnTo>
                    <a:pt x="0" y="50"/>
                  </a:lnTo>
                  <a:lnTo>
                    <a:pt x="0" y="225"/>
                  </a:lnTo>
                  <a:lnTo>
                    <a:pt x="190" y="173"/>
                  </a:lnTo>
                </a:path>
              </a:pathLst>
            </a:cu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ltGray">
            <a:xfrm>
              <a:off x="2166" y="2871"/>
              <a:ext cx="191" cy="222"/>
            </a:xfrm>
            <a:custGeom>
              <a:avLst/>
              <a:gdLst>
                <a:gd name="T0" fmla="*/ 190 w 191"/>
                <a:gd name="T1" fmla="*/ 170 h 222"/>
                <a:gd name="T2" fmla="*/ 190 w 191"/>
                <a:gd name="T3" fmla="*/ 0 h 222"/>
                <a:gd name="T4" fmla="*/ 0 w 191"/>
                <a:gd name="T5" fmla="*/ 49 h 222"/>
                <a:gd name="T6" fmla="*/ 0 w 191"/>
                <a:gd name="T7" fmla="*/ 221 h 222"/>
                <a:gd name="T8" fmla="*/ 190 w 191"/>
                <a:gd name="T9" fmla="*/ 17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22">
                  <a:moveTo>
                    <a:pt x="190" y="170"/>
                  </a:moveTo>
                  <a:lnTo>
                    <a:pt x="190" y="0"/>
                  </a:lnTo>
                  <a:lnTo>
                    <a:pt x="0" y="49"/>
                  </a:lnTo>
                  <a:lnTo>
                    <a:pt x="0" y="221"/>
                  </a:lnTo>
                  <a:lnTo>
                    <a:pt x="190" y="170"/>
                  </a:lnTo>
                </a:path>
              </a:pathLst>
            </a:cu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ltGray">
            <a:xfrm>
              <a:off x="2440" y="2799"/>
              <a:ext cx="192" cy="222"/>
            </a:xfrm>
            <a:custGeom>
              <a:avLst/>
              <a:gdLst>
                <a:gd name="T0" fmla="*/ 191 w 192"/>
                <a:gd name="T1" fmla="*/ 170 h 222"/>
                <a:gd name="T2" fmla="*/ 191 w 192"/>
                <a:gd name="T3" fmla="*/ 0 h 222"/>
                <a:gd name="T4" fmla="*/ 0 w 192"/>
                <a:gd name="T5" fmla="*/ 49 h 222"/>
                <a:gd name="T6" fmla="*/ 0 w 192"/>
                <a:gd name="T7" fmla="*/ 221 h 222"/>
                <a:gd name="T8" fmla="*/ 191 w 192"/>
                <a:gd name="T9" fmla="*/ 17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22">
                  <a:moveTo>
                    <a:pt x="191" y="170"/>
                  </a:moveTo>
                  <a:lnTo>
                    <a:pt x="191" y="0"/>
                  </a:lnTo>
                  <a:lnTo>
                    <a:pt x="0" y="49"/>
                  </a:lnTo>
                  <a:lnTo>
                    <a:pt x="0" y="221"/>
                  </a:lnTo>
                  <a:lnTo>
                    <a:pt x="191" y="170"/>
                  </a:lnTo>
                </a:path>
              </a:pathLst>
            </a:cu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ltGray">
            <a:xfrm>
              <a:off x="2714" y="2726"/>
              <a:ext cx="191" cy="223"/>
            </a:xfrm>
            <a:custGeom>
              <a:avLst/>
              <a:gdLst>
                <a:gd name="T0" fmla="*/ 190 w 191"/>
                <a:gd name="T1" fmla="*/ 170 h 223"/>
                <a:gd name="T2" fmla="*/ 190 w 191"/>
                <a:gd name="T3" fmla="*/ 0 h 223"/>
                <a:gd name="T4" fmla="*/ 0 w 191"/>
                <a:gd name="T5" fmla="*/ 50 h 223"/>
                <a:gd name="T6" fmla="*/ 0 w 191"/>
                <a:gd name="T7" fmla="*/ 222 h 223"/>
                <a:gd name="T8" fmla="*/ 190 w 191"/>
                <a:gd name="T9" fmla="*/ 17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23">
                  <a:moveTo>
                    <a:pt x="190" y="170"/>
                  </a:moveTo>
                  <a:lnTo>
                    <a:pt x="190" y="0"/>
                  </a:lnTo>
                  <a:lnTo>
                    <a:pt x="0" y="50"/>
                  </a:lnTo>
                  <a:lnTo>
                    <a:pt x="0" y="222"/>
                  </a:lnTo>
                  <a:lnTo>
                    <a:pt x="190" y="170"/>
                  </a:lnTo>
                </a:path>
              </a:pathLst>
            </a:cu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ltGray">
            <a:xfrm>
              <a:off x="1617" y="3254"/>
              <a:ext cx="193" cy="222"/>
            </a:xfrm>
            <a:custGeom>
              <a:avLst/>
              <a:gdLst>
                <a:gd name="T0" fmla="*/ 192 w 193"/>
                <a:gd name="T1" fmla="*/ 172 h 222"/>
                <a:gd name="T2" fmla="*/ 192 w 193"/>
                <a:gd name="T3" fmla="*/ 0 h 222"/>
                <a:gd name="T4" fmla="*/ 0 w 193"/>
                <a:gd name="T5" fmla="*/ 49 h 222"/>
                <a:gd name="T6" fmla="*/ 0 w 193"/>
                <a:gd name="T7" fmla="*/ 221 h 222"/>
                <a:gd name="T8" fmla="*/ 192 w 193"/>
                <a:gd name="T9" fmla="*/ 17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222">
                  <a:moveTo>
                    <a:pt x="192" y="172"/>
                  </a:moveTo>
                  <a:lnTo>
                    <a:pt x="192" y="0"/>
                  </a:lnTo>
                  <a:lnTo>
                    <a:pt x="0" y="49"/>
                  </a:lnTo>
                  <a:lnTo>
                    <a:pt x="0" y="221"/>
                  </a:lnTo>
                  <a:lnTo>
                    <a:pt x="192" y="172"/>
                  </a:lnTo>
                </a:path>
              </a:pathLst>
            </a:cu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ltGray">
            <a:xfrm>
              <a:off x="1893" y="3181"/>
              <a:ext cx="191" cy="226"/>
            </a:xfrm>
            <a:custGeom>
              <a:avLst/>
              <a:gdLst>
                <a:gd name="T0" fmla="*/ 190 w 191"/>
                <a:gd name="T1" fmla="*/ 173 h 226"/>
                <a:gd name="T2" fmla="*/ 190 w 191"/>
                <a:gd name="T3" fmla="*/ 0 h 226"/>
                <a:gd name="T4" fmla="*/ 0 w 191"/>
                <a:gd name="T5" fmla="*/ 50 h 226"/>
                <a:gd name="T6" fmla="*/ 0 w 191"/>
                <a:gd name="T7" fmla="*/ 225 h 226"/>
                <a:gd name="T8" fmla="*/ 190 w 191"/>
                <a:gd name="T9" fmla="*/ 17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26">
                  <a:moveTo>
                    <a:pt x="190" y="173"/>
                  </a:moveTo>
                  <a:lnTo>
                    <a:pt x="190" y="0"/>
                  </a:lnTo>
                  <a:lnTo>
                    <a:pt x="0" y="50"/>
                  </a:lnTo>
                  <a:lnTo>
                    <a:pt x="0" y="225"/>
                  </a:lnTo>
                  <a:lnTo>
                    <a:pt x="190" y="173"/>
                  </a:lnTo>
                </a:path>
              </a:pathLst>
            </a:cu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ltGray">
            <a:xfrm>
              <a:off x="2166" y="3110"/>
              <a:ext cx="191" cy="224"/>
            </a:xfrm>
            <a:custGeom>
              <a:avLst/>
              <a:gdLst>
                <a:gd name="T0" fmla="*/ 190 w 191"/>
                <a:gd name="T1" fmla="*/ 172 h 224"/>
                <a:gd name="T2" fmla="*/ 190 w 191"/>
                <a:gd name="T3" fmla="*/ 0 h 224"/>
                <a:gd name="T4" fmla="*/ 0 w 191"/>
                <a:gd name="T5" fmla="*/ 49 h 224"/>
                <a:gd name="T6" fmla="*/ 0 w 191"/>
                <a:gd name="T7" fmla="*/ 223 h 224"/>
                <a:gd name="T8" fmla="*/ 190 w 191"/>
                <a:gd name="T9" fmla="*/ 17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24">
                  <a:moveTo>
                    <a:pt x="190" y="172"/>
                  </a:moveTo>
                  <a:lnTo>
                    <a:pt x="190" y="0"/>
                  </a:lnTo>
                  <a:lnTo>
                    <a:pt x="0" y="49"/>
                  </a:lnTo>
                  <a:lnTo>
                    <a:pt x="0" y="223"/>
                  </a:lnTo>
                  <a:lnTo>
                    <a:pt x="190" y="172"/>
                  </a:lnTo>
                </a:path>
              </a:pathLst>
            </a:cu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ltGray">
            <a:xfrm>
              <a:off x="2440" y="3037"/>
              <a:ext cx="192" cy="223"/>
            </a:xfrm>
            <a:custGeom>
              <a:avLst/>
              <a:gdLst>
                <a:gd name="T0" fmla="*/ 191 w 192"/>
                <a:gd name="T1" fmla="*/ 170 h 223"/>
                <a:gd name="T2" fmla="*/ 191 w 192"/>
                <a:gd name="T3" fmla="*/ 0 h 223"/>
                <a:gd name="T4" fmla="*/ 0 w 192"/>
                <a:gd name="T5" fmla="*/ 50 h 223"/>
                <a:gd name="T6" fmla="*/ 0 w 192"/>
                <a:gd name="T7" fmla="*/ 222 h 223"/>
                <a:gd name="T8" fmla="*/ 191 w 192"/>
                <a:gd name="T9" fmla="*/ 17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23">
                  <a:moveTo>
                    <a:pt x="191" y="170"/>
                  </a:moveTo>
                  <a:lnTo>
                    <a:pt x="191" y="0"/>
                  </a:lnTo>
                  <a:lnTo>
                    <a:pt x="0" y="50"/>
                  </a:lnTo>
                  <a:lnTo>
                    <a:pt x="0" y="222"/>
                  </a:lnTo>
                  <a:lnTo>
                    <a:pt x="191" y="170"/>
                  </a:lnTo>
                </a:path>
              </a:pathLst>
            </a:cu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ltGray">
            <a:xfrm>
              <a:off x="2714" y="2966"/>
              <a:ext cx="191" cy="222"/>
            </a:xfrm>
            <a:custGeom>
              <a:avLst/>
              <a:gdLst>
                <a:gd name="T0" fmla="*/ 190 w 191"/>
                <a:gd name="T1" fmla="*/ 170 h 222"/>
                <a:gd name="T2" fmla="*/ 190 w 191"/>
                <a:gd name="T3" fmla="*/ 0 h 222"/>
                <a:gd name="T4" fmla="*/ 0 w 191"/>
                <a:gd name="T5" fmla="*/ 49 h 222"/>
                <a:gd name="T6" fmla="*/ 0 w 191"/>
                <a:gd name="T7" fmla="*/ 221 h 222"/>
                <a:gd name="T8" fmla="*/ 190 w 191"/>
                <a:gd name="T9" fmla="*/ 17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22">
                  <a:moveTo>
                    <a:pt x="190" y="170"/>
                  </a:moveTo>
                  <a:lnTo>
                    <a:pt x="190" y="0"/>
                  </a:lnTo>
                  <a:lnTo>
                    <a:pt x="0" y="49"/>
                  </a:lnTo>
                  <a:lnTo>
                    <a:pt x="0" y="221"/>
                  </a:lnTo>
                  <a:lnTo>
                    <a:pt x="190" y="170"/>
                  </a:lnTo>
                </a:path>
              </a:pathLst>
            </a:cu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ltGray">
            <a:xfrm>
              <a:off x="1617" y="3493"/>
              <a:ext cx="193" cy="222"/>
            </a:xfrm>
            <a:custGeom>
              <a:avLst/>
              <a:gdLst>
                <a:gd name="T0" fmla="*/ 192 w 193"/>
                <a:gd name="T1" fmla="*/ 171 h 222"/>
                <a:gd name="T2" fmla="*/ 192 w 193"/>
                <a:gd name="T3" fmla="*/ 0 h 222"/>
                <a:gd name="T4" fmla="*/ 0 w 193"/>
                <a:gd name="T5" fmla="*/ 50 h 222"/>
                <a:gd name="T6" fmla="*/ 0 w 193"/>
                <a:gd name="T7" fmla="*/ 221 h 222"/>
                <a:gd name="T8" fmla="*/ 192 w 193"/>
                <a:gd name="T9" fmla="*/ 17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222">
                  <a:moveTo>
                    <a:pt x="192" y="171"/>
                  </a:moveTo>
                  <a:lnTo>
                    <a:pt x="192" y="0"/>
                  </a:lnTo>
                  <a:lnTo>
                    <a:pt x="0" y="50"/>
                  </a:lnTo>
                  <a:lnTo>
                    <a:pt x="0" y="221"/>
                  </a:lnTo>
                  <a:lnTo>
                    <a:pt x="192" y="171"/>
                  </a:lnTo>
                </a:path>
              </a:pathLst>
            </a:cu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ltGray">
            <a:xfrm>
              <a:off x="1893" y="3420"/>
              <a:ext cx="191" cy="225"/>
            </a:xfrm>
            <a:custGeom>
              <a:avLst/>
              <a:gdLst>
                <a:gd name="T0" fmla="*/ 190 w 191"/>
                <a:gd name="T1" fmla="*/ 172 h 225"/>
                <a:gd name="T2" fmla="*/ 190 w 191"/>
                <a:gd name="T3" fmla="*/ 0 h 225"/>
                <a:gd name="T4" fmla="*/ 0 w 191"/>
                <a:gd name="T5" fmla="*/ 50 h 225"/>
                <a:gd name="T6" fmla="*/ 0 w 191"/>
                <a:gd name="T7" fmla="*/ 224 h 225"/>
                <a:gd name="T8" fmla="*/ 190 w 191"/>
                <a:gd name="T9" fmla="*/ 17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25">
                  <a:moveTo>
                    <a:pt x="190" y="172"/>
                  </a:moveTo>
                  <a:lnTo>
                    <a:pt x="190" y="0"/>
                  </a:lnTo>
                  <a:lnTo>
                    <a:pt x="0" y="50"/>
                  </a:lnTo>
                  <a:lnTo>
                    <a:pt x="0" y="224"/>
                  </a:lnTo>
                  <a:lnTo>
                    <a:pt x="190" y="172"/>
                  </a:lnTo>
                </a:path>
              </a:pathLst>
            </a:cu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ltGray">
            <a:xfrm>
              <a:off x="2166" y="3348"/>
              <a:ext cx="191" cy="225"/>
            </a:xfrm>
            <a:custGeom>
              <a:avLst/>
              <a:gdLst>
                <a:gd name="T0" fmla="*/ 190 w 191"/>
                <a:gd name="T1" fmla="*/ 173 h 225"/>
                <a:gd name="T2" fmla="*/ 190 w 191"/>
                <a:gd name="T3" fmla="*/ 0 h 225"/>
                <a:gd name="T4" fmla="*/ 0 w 191"/>
                <a:gd name="T5" fmla="*/ 49 h 225"/>
                <a:gd name="T6" fmla="*/ 0 w 191"/>
                <a:gd name="T7" fmla="*/ 224 h 225"/>
                <a:gd name="T8" fmla="*/ 190 w 191"/>
                <a:gd name="T9" fmla="*/ 17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25">
                  <a:moveTo>
                    <a:pt x="190" y="173"/>
                  </a:moveTo>
                  <a:lnTo>
                    <a:pt x="190" y="0"/>
                  </a:lnTo>
                  <a:lnTo>
                    <a:pt x="0" y="49"/>
                  </a:lnTo>
                  <a:lnTo>
                    <a:pt x="0" y="224"/>
                  </a:lnTo>
                  <a:lnTo>
                    <a:pt x="190" y="173"/>
                  </a:lnTo>
                </a:path>
              </a:pathLst>
            </a:cu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ltGray">
            <a:xfrm>
              <a:off x="2440" y="3278"/>
              <a:ext cx="192" cy="223"/>
            </a:xfrm>
            <a:custGeom>
              <a:avLst/>
              <a:gdLst>
                <a:gd name="T0" fmla="*/ 191 w 192"/>
                <a:gd name="T1" fmla="*/ 170 h 223"/>
                <a:gd name="T2" fmla="*/ 191 w 192"/>
                <a:gd name="T3" fmla="*/ 0 h 223"/>
                <a:gd name="T4" fmla="*/ 0 w 192"/>
                <a:gd name="T5" fmla="*/ 50 h 223"/>
                <a:gd name="T6" fmla="*/ 0 w 192"/>
                <a:gd name="T7" fmla="*/ 222 h 223"/>
                <a:gd name="T8" fmla="*/ 191 w 192"/>
                <a:gd name="T9" fmla="*/ 17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23">
                  <a:moveTo>
                    <a:pt x="191" y="170"/>
                  </a:moveTo>
                  <a:lnTo>
                    <a:pt x="191" y="0"/>
                  </a:lnTo>
                  <a:lnTo>
                    <a:pt x="0" y="50"/>
                  </a:lnTo>
                  <a:lnTo>
                    <a:pt x="0" y="222"/>
                  </a:lnTo>
                  <a:lnTo>
                    <a:pt x="191" y="170"/>
                  </a:lnTo>
                </a:path>
              </a:pathLst>
            </a:cu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ltGray">
            <a:xfrm>
              <a:off x="2714" y="3204"/>
              <a:ext cx="191" cy="225"/>
            </a:xfrm>
            <a:custGeom>
              <a:avLst/>
              <a:gdLst>
                <a:gd name="T0" fmla="*/ 190 w 191"/>
                <a:gd name="T1" fmla="*/ 172 h 225"/>
                <a:gd name="T2" fmla="*/ 190 w 191"/>
                <a:gd name="T3" fmla="*/ 0 h 225"/>
                <a:gd name="T4" fmla="*/ 0 w 191"/>
                <a:gd name="T5" fmla="*/ 50 h 225"/>
                <a:gd name="T6" fmla="*/ 0 w 191"/>
                <a:gd name="T7" fmla="*/ 224 h 225"/>
                <a:gd name="T8" fmla="*/ 190 w 191"/>
                <a:gd name="T9" fmla="*/ 17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25">
                  <a:moveTo>
                    <a:pt x="190" y="172"/>
                  </a:moveTo>
                  <a:lnTo>
                    <a:pt x="190" y="0"/>
                  </a:lnTo>
                  <a:lnTo>
                    <a:pt x="0" y="50"/>
                  </a:lnTo>
                  <a:lnTo>
                    <a:pt x="0" y="224"/>
                  </a:lnTo>
                  <a:lnTo>
                    <a:pt x="190" y="172"/>
                  </a:lnTo>
                </a:path>
              </a:pathLst>
            </a:cu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40" name="Group 158"/>
          <p:cNvGrpSpPr>
            <a:grpSpLocks/>
          </p:cNvGrpSpPr>
          <p:nvPr/>
        </p:nvGrpSpPr>
        <p:grpSpPr bwMode="auto">
          <a:xfrm>
            <a:off x="1120775" y="3843338"/>
            <a:ext cx="7242175" cy="2714625"/>
            <a:chOff x="603" y="2067"/>
            <a:chExt cx="4562" cy="1710"/>
          </a:xfrm>
        </p:grpSpPr>
        <p:grpSp>
          <p:nvGrpSpPr>
            <p:cNvPr id="41" name="Group 156"/>
            <p:cNvGrpSpPr>
              <a:grpSpLocks/>
            </p:cNvGrpSpPr>
            <p:nvPr/>
          </p:nvGrpSpPr>
          <p:grpSpPr bwMode="auto">
            <a:xfrm>
              <a:off x="2139" y="2202"/>
              <a:ext cx="1058" cy="1575"/>
              <a:chOff x="2139" y="2202"/>
              <a:chExt cx="1058" cy="1575"/>
            </a:xfrm>
          </p:grpSpPr>
          <p:pic>
            <p:nvPicPr>
              <p:cNvPr id="59" name="Picture 12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2206" y="2702"/>
                <a:ext cx="926" cy="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" name="Rectangle 99"/>
              <p:cNvSpPr>
                <a:spLocks noChangeArrowheads="1"/>
              </p:cNvSpPr>
              <p:nvPr/>
            </p:nvSpPr>
            <p:spPr bwMode="auto">
              <a:xfrm>
                <a:off x="2139" y="3552"/>
                <a:ext cx="1058" cy="225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2550" tIns="41275" rIns="82550" bIns="41275">
                <a:spAutoFit/>
              </a:bodyPr>
              <a:lstStyle/>
              <a:p>
                <a:pPr algn="ctr" defTabSz="822325">
                  <a:lnSpc>
                    <a:spcPct val="100000"/>
                  </a:lnSpc>
                </a:pPr>
                <a:r>
                  <a:rPr lang="en-US">
                    <a:solidFill>
                      <a:srgbClr val="000000"/>
                    </a:solidFill>
                    <a:latin typeface="Arial" charset="0"/>
                  </a:rPr>
                  <a:t>Photo (</a:t>
                </a:r>
                <a:r>
                  <a:rPr lang="en-US">
                    <a:solidFill>
                      <a:srgbClr val="000000"/>
                    </a:solidFill>
                  </a:rPr>
                  <a:t>BLOB</a:t>
                </a:r>
                <a:r>
                  <a:rPr lang="en-US">
                    <a:solidFill>
                      <a:srgbClr val="000000"/>
                    </a:solidFill>
                    <a:latin typeface="Arial" charset="0"/>
                  </a:rPr>
                  <a:t>)</a:t>
                </a:r>
              </a:p>
            </p:txBody>
          </p:sp>
          <p:sp>
            <p:nvSpPr>
              <p:cNvPr id="61" name="Freeform 108"/>
              <p:cNvSpPr>
                <a:spLocks/>
              </p:cNvSpPr>
              <p:nvPr/>
            </p:nvSpPr>
            <p:spPr bwMode="auto">
              <a:xfrm>
                <a:off x="2291" y="2202"/>
                <a:ext cx="349" cy="489"/>
              </a:xfrm>
              <a:custGeom>
                <a:avLst/>
                <a:gdLst>
                  <a:gd name="T0" fmla="*/ 0 w 299"/>
                  <a:gd name="T1" fmla="*/ 0 h 489"/>
                  <a:gd name="T2" fmla="*/ 298 w 299"/>
                  <a:gd name="T3" fmla="*/ 0 h 489"/>
                  <a:gd name="T4" fmla="*/ 298 w 299"/>
                  <a:gd name="T5" fmla="*/ 488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9" h="489">
                    <a:moveTo>
                      <a:pt x="0" y="0"/>
                    </a:moveTo>
                    <a:lnTo>
                      <a:pt x="298" y="0"/>
                    </a:lnTo>
                    <a:lnTo>
                      <a:pt x="298" y="488"/>
                    </a:lnTo>
                  </a:path>
                </a:pathLst>
              </a:custGeom>
              <a:noFill/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42" name="Group 155"/>
            <p:cNvGrpSpPr>
              <a:grpSpLocks/>
            </p:cNvGrpSpPr>
            <p:nvPr/>
          </p:nvGrpSpPr>
          <p:grpSpPr bwMode="auto">
            <a:xfrm>
              <a:off x="603" y="2318"/>
              <a:ext cx="1442" cy="1459"/>
              <a:chOff x="603" y="2318"/>
              <a:chExt cx="1442" cy="1459"/>
            </a:xfrm>
          </p:grpSpPr>
          <p:grpSp>
            <p:nvGrpSpPr>
              <p:cNvPr id="54" name="Group 154"/>
              <p:cNvGrpSpPr>
                <a:grpSpLocks/>
              </p:cNvGrpSpPr>
              <p:nvPr/>
            </p:nvGrpSpPr>
            <p:grpSpPr bwMode="auto">
              <a:xfrm>
                <a:off x="605" y="2702"/>
                <a:ext cx="1440" cy="794"/>
                <a:chOff x="605" y="2702"/>
                <a:chExt cx="1440" cy="794"/>
              </a:xfrm>
            </p:grpSpPr>
            <p:sp>
              <p:nvSpPr>
                <p:cNvPr id="57" name="Freeform 102"/>
                <p:cNvSpPr>
                  <a:spLocks/>
                </p:cNvSpPr>
                <p:nvPr/>
              </p:nvSpPr>
              <p:spPr bwMode="blackWhite">
                <a:xfrm>
                  <a:off x="605" y="2702"/>
                  <a:ext cx="1440" cy="794"/>
                </a:xfrm>
                <a:custGeom>
                  <a:avLst/>
                  <a:gdLst>
                    <a:gd name="T0" fmla="*/ 0 w 1513"/>
                    <a:gd name="T1" fmla="*/ 793 h 794"/>
                    <a:gd name="T2" fmla="*/ 0 w 1513"/>
                    <a:gd name="T3" fmla="*/ 0 h 794"/>
                    <a:gd name="T4" fmla="*/ 1439 w 1513"/>
                    <a:gd name="T5" fmla="*/ 0 h 794"/>
                    <a:gd name="T6" fmla="*/ 1447 w 1513"/>
                    <a:gd name="T7" fmla="*/ 31 h 794"/>
                    <a:gd name="T8" fmla="*/ 1431 w 1513"/>
                    <a:gd name="T9" fmla="*/ 73 h 794"/>
                    <a:gd name="T10" fmla="*/ 1447 w 1513"/>
                    <a:gd name="T11" fmla="*/ 94 h 794"/>
                    <a:gd name="T12" fmla="*/ 1467 w 1513"/>
                    <a:gd name="T13" fmla="*/ 113 h 794"/>
                    <a:gd name="T14" fmla="*/ 1439 w 1513"/>
                    <a:gd name="T15" fmla="*/ 143 h 794"/>
                    <a:gd name="T16" fmla="*/ 1451 w 1513"/>
                    <a:gd name="T17" fmla="*/ 162 h 794"/>
                    <a:gd name="T18" fmla="*/ 1467 w 1513"/>
                    <a:gd name="T19" fmla="*/ 199 h 794"/>
                    <a:gd name="T20" fmla="*/ 1423 w 1513"/>
                    <a:gd name="T21" fmla="*/ 219 h 794"/>
                    <a:gd name="T22" fmla="*/ 1431 w 1513"/>
                    <a:gd name="T23" fmla="*/ 240 h 794"/>
                    <a:gd name="T24" fmla="*/ 1451 w 1513"/>
                    <a:gd name="T25" fmla="*/ 262 h 794"/>
                    <a:gd name="T26" fmla="*/ 1483 w 1513"/>
                    <a:gd name="T27" fmla="*/ 294 h 794"/>
                    <a:gd name="T28" fmla="*/ 1467 w 1513"/>
                    <a:gd name="T29" fmla="*/ 314 h 794"/>
                    <a:gd name="T30" fmla="*/ 1459 w 1513"/>
                    <a:gd name="T31" fmla="*/ 340 h 794"/>
                    <a:gd name="T32" fmla="*/ 1459 w 1513"/>
                    <a:gd name="T33" fmla="*/ 389 h 794"/>
                    <a:gd name="T34" fmla="*/ 1491 w 1513"/>
                    <a:gd name="T35" fmla="*/ 420 h 794"/>
                    <a:gd name="T36" fmla="*/ 1512 w 1513"/>
                    <a:gd name="T37" fmla="*/ 466 h 794"/>
                    <a:gd name="T38" fmla="*/ 1491 w 1513"/>
                    <a:gd name="T39" fmla="*/ 503 h 794"/>
                    <a:gd name="T40" fmla="*/ 1463 w 1513"/>
                    <a:gd name="T41" fmla="*/ 554 h 794"/>
                    <a:gd name="T42" fmla="*/ 1375 w 1513"/>
                    <a:gd name="T43" fmla="*/ 600 h 794"/>
                    <a:gd name="T44" fmla="*/ 1282 w 1513"/>
                    <a:gd name="T45" fmla="*/ 603 h 794"/>
                    <a:gd name="T46" fmla="*/ 1246 w 1513"/>
                    <a:gd name="T47" fmla="*/ 635 h 794"/>
                    <a:gd name="T48" fmla="*/ 1154 w 1513"/>
                    <a:gd name="T49" fmla="*/ 663 h 794"/>
                    <a:gd name="T50" fmla="*/ 1070 w 1513"/>
                    <a:gd name="T51" fmla="*/ 675 h 794"/>
                    <a:gd name="T52" fmla="*/ 1034 w 1513"/>
                    <a:gd name="T53" fmla="*/ 657 h 794"/>
                    <a:gd name="T54" fmla="*/ 1006 w 1513"/>
                    <a:gd name="T55" fmla="*/ 681 h 794"/>
                    <a:gd name="T56" fmla="*/ 958 w 1513"/>
                    <a:gd name="T57" fmla="*/ 703 h 794"/>
                    <a:gd name="T58" fmla="*/ 905 w 1513"/>
                    <a:gd name="T59" fmla="*/ 692 h 794"/>
                    <a:gd name="T60" fmla="*/ 849 w 1513"/>
                    <a:gd name="T61" fmla="*/ 723 h 794"/>
                    <a:gd name="T62" fmla="*/ 709 w 1513"/>
                    <a:gd name="T63" fmla="*/ 715 h 794"/>
                    <a:gd name="T64" fmla="*/ 689 w 1513"/>
                    <a:gd name="T65" fmla="*/ 749 h 794"/>
                    <a:gd name="T66" fmla="*/ 653 w 1513"/>
                    <a:gd name="T67" fmla="*/ 746 h 794"/>
                    <a:gd name="T68" fmla="*/ 609 w 1513"/>
                    <a:gd name="T69" fmla="*/ 757 h 794"/>
                    <a:gd name="T70" fmla="*/ 492 w 1513"/>
                    <a:gd name="T71" fmla="*/ 781 h 794"/>
                    <a:gd name="T72" fmla="*/ 444 w 1513"/>
                    <a:gd name="T73" fmla="*/ 755 h 794"/>
                    <a:gd name="T74" fmla="*/ 396 w 1513"/>
                    <a:gd name="T75" fmla="*/ 757 h 794"/>
                    <a:gd name="T76" fmla="*/ 324 w 1513"/>
                    <a:gd name="T77" fmla="*/ 769 h 794"/>
                    <a:gd name="T78" fmla="*/ 288 w 1513"/>
                    <a:gd name="T79" fmla="*/ 749 h 794"/>
                    <a:gd name="T80" fmla="*/ 192 w 1513"/>
                    <a:gd name="T81" fmla="*/ 766 h 794"/>
                    <a:gd name="T82" fmla="*/ 107 w 1513"/>
                    <a:gd name="T83" fmla="*/ 755 h 794"/>
                    <a:gd name="T84" fmla="*/ 91 w 1513"/>
                    <a:gd name="T85" fmla="*/ 784 h 794"/>
                    <a:gd name="T86" fmla="*/ 59 w 1513"/>
                    <a:gd name="T87" fmla="*/ 763 h 794"/>
                    <a:gd name="T88" fmla="*/ 47 w 1513"/>
                    <a:gd name="T89" fmla="*/ 784 h 794"/>
                    <a:gd name="T90" fmla="*/ 0 w 1513"/>
                    <a:gd name="T91" fmla="*/ 793 h 7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13" h="794">
                      <a:moveTo>
                        <a:pt x="0" y="793"/>
                      </a:moveTo>
                      <a:lnTo>
                        <a:pt x="0" y="0"/>
                      </a:lnTo>
                      <a:lnTo>
                        <a:pt x="1439" y="0"/>
                      </a:lnTo>
                      <a:lnTo>
                        <a:pt x="1447" y="31"/>
                      </a:lnTo>
                      <a:lnTo>
                        <a:pt x="1431" y="73"/>
                      </a:lnTo>
                      <a:lnTo>
                        <a:pt x="1447" y="94"/>
                      </a:lnTo>
                      <a:lnTo>
                        <a:pt x="1467" y="113"/>
                      </a:lnTo>
                      <a:lnTo>
                        <a:pt x="1439" y="143"/>
                      </a:lnTo>
                      <a:lnTo>
                        <a:pt x="1451" y="162"/>
                      </a:lnTo>
                      <a:lnTo>
                        <a:pt x="1467" y="199"/>
                      </a:lnTo>
                      <a:lnTo>
                        <a:pt x="1423" y="219"/>
                      </a:lnTo>
                      <a:lnTo>
                        <a:pt x="1431" y="240"/>
                      </a:lnTo>
                      <a:lnTo>
                        <a:pt x="1451" y="262"/>
                      </a:lnTo>
                      <a:lnTo>
                        <a:pt x="1483" y="294"/>
                      </a:lnTo>
                      <a:lnTo>
                        <a:pt x="1467" y="314"/>
                      </a:lnTo>
                      <a:lnTo>
                        <a:pt x="1459" y="340"/>
                      </a:lnTo>
                      <a:lnTo>
                        <a:pt x="1459" y="389"/>
                      </a:lnTo>
                      <a:lnTo>
                        <a:pt x="1491" y="420"/>
                      </a:lnTo>
                      <a:lnTo>
                        <a:pt x="1512" y="466"/>
                      </a:lnTo>
                      <a:lnTo>
                        <a:pt x="1491" y="503"/>
                      </a:lnTo>
                      <a:lnTo>
                        <a:pt x="1463" y="554"/>
                      </a:lnTo>
                      <a:lnTo>
                        <a:pt x="1375" y="600"/>
                      </a:lnTo>
                      <a:lnTo>
                        <a:pt x="1282" y="603"/>
                      </a:lnTo>
                      <a:lnTo>
                        <a:pt x="1246" y="635"/>
                      </a:lnTo>
                      <a:lnTo>
                        <a:pt x="1154" y="663"/>
                      </a:lnTo>
                      <a:lnTo>
                        <a:pt x="1070" y="675"/>
                      </a:lnTo>
                      <a:lnTo>
                        <a:pt x="1034" y="657"/>
                      </a:lnTo>
                      <a:lnTo>
                        <a:pt x="1006" y="681"/>
                      </a:lnTo>
                      <a:lnTo>
                        <a:pt x="958" y="703"/>
                      </a:lnTo>
                      <a:lnTo>
                        <a:pt x="905" y="692"/>
                      </a:lnTo>
                      <a:lnTo>
                        <a:pt x="849" y="723"/>
                      </a:lnTo>
                      <a:lnTo>
                        <a:pt x="709" y="715"/>
                      </a:lnTo>
                      <a:lnTo>
                        <a:pt x="689" y="749"/>
                      </a:lnTo>
                      <a:lnTo>
                        <a:pt x="653" y="746"/>
                      </a:lnTo>
                      <a:lnTo>
                        <a:pt x="609" y="757"/>
                      </a:lnTo>
                      <a:lnTo>
                        <a:pt x="492" y="781"/>
                      </a:lnTo>
                      <a:lnTo>
                        <a:pt x="444" y="755"/>
                      </a:lnTo>
                      <a:lnTo>
                        <a:pt x="396" y="757"/>
                      </a:lnTo>
                      <a:lnTo>
                        <a:pt x="324" y="769"/>
                      </a:lnTo>
                      <a:lnTo>
                        <a:pt x="288" y="749"/>
                      </a:lnTo>
                      <a:lnTo>
                        <a:pt x="192" y="766"/>
                      </a:lnTo>
                      <a:lnTo>
                        <a:pt x="107" y="755"/>
                      </a:lnTo>
                      <a:lnTo>
                        <a:pt x="91" y="784"/>
                      </a:lnTo>
                      <a:lnTo>
                        <a:pt x="59" y="763"/>
                      </a:lnTo>
                      <a:lnTo>
                        <a:pt x="47" y="784"/>
                      </a:lnTo>
                      <a:lnTo>
                        <a:pt x="0" y="793"/>
                      </a:lnTo>
                    </a:path>
                  </a:pathLst>
                </a:custGeom>
                <a:solidFill>
                  <a:srgbClr val="FFCC99"/>
                </a:solidFill>
                <a:ln w="2857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L"/>
                </a:p>
              </p:txBody>
            </p:sp>
            <p:sp>
              <p:nvSpPr>
                <p:cNvPr id="58" name="Rectangle 103"/>
                <p:cNvSpPr>
                  <a:spLocks noChangeArrowheads="1"/>
                </p:cNvSpPr>
                <p:nvPr/>
              </p:nvSpPr>
              <p:spPr bwMode="blackWhite">
                <a:xfrm>
                  <a:off x="605" y="2743"/>
                  <a:ext cx="1408" cy="6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ct val="60000"/>
                    </a:spcBef>
                  </a:pPr>
                  <a:r>
                    <a:rPr lang="en-US" sz="900" b="0" dirty="0">
                      <a:solidFill>
                        <a:srgbClr val="000000"/>
                      </a:solidFill>
                    </a:rPr>
                    <a:t>“Four score and seven years ago our fathers brought forth upon this continent, a new nation, conceived in LIBERTY, and dedicated to the proposition that all men are created equal.”</a:t>
                  </a:r>
                </a:p>
              </p:txBody>
            </p:sp>
          </p:grpSp>
          <p:sp>
            <p:nvSpPr>
              <p:cNvPr id="55" name="Freeform 109"/>
              <p:cNvSpPr>
                <a:spLocks/>
              </p:cNvSpPr>
              <p:nvPr/>
            </p:nvSpPr>
            <p:spPr bwMode="auto">
              <a:xfrm>
                <a:off x="1268" y="2318"/>
                <a:ext cx="679" cy="373"/>
              </a:xfrm>
              <a:custGeom>
                <a:avLst/>
                <a:gdLst>
                  <a:gd name="T0" fmla="*/ 678 w 679"/>
                  <a:gd name="T1" fmla="*/ 0 h 373"/>
                  <a:gd name="T2" fmla="*/ 0 w 679"/>
                  <a:gd name="T3" fmla="*/ 0 h 373"/>
                  <a:gd name="T4" fmla="*/ 0 w 679"/>
                  <a:gd name="T5" fmla="*/ 372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9" h="373">
                    <a:moveTo>
                      <a:pt x="678" y="0"/>
                    </a:moveTo>
                    <a:lnTo>
                      <a:pt x="0" y="0"/>
                    </a:lnTo>
                    <a:lnTo>
                      <a:pt x="0" y="372"/>
                    </a:lnTo>
                  </a:path>
                </a:pathLst>
              </a:custGeom>
              <a:noFill/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56" name="Rectangle 121"/>
              <p:cNvSpPr>
                <a:spLocks noChangeArrowheads="1"/>
              </p:cNvSpPr>
              <p:nvPr/>
            </p:nvSpPr>
            <p:spPr bwMode="auto">
              <a:xfrm>
                <a:off x="603" y="3552"/>
                <a:ext cx="1298" cy="225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2550" tIns="41275" rIns="82550" bIns="41275">
                <a:spAutoFit/>
              </a:bodyPr>
              <a:lstStyle/>
              <a:p>
                <a:pPr algn="ctr" defTabSz="822325">
                  <a:lnSpc>
                    <a:spcPct val="100000"/>
                  </a:lnSpc>
                </a:pPr>
                <a:r>
                  <a:rPr lang="en-US">
                    <a:solidFill>
                      <a:srgbClr val="000000"/>
                    </a:solidFill>
                    <a:latin typeface="Arial" charset="0"/>
                  </a:rPr>
                  <a:t>Text (</a:t>
                </a:r>
                <a:r>
                  <a:rPr lang="en-US">
                    <a:solidFill>
                      <a:srgbClr val="000000"/>
                    </a:solidFill>
                  </a:rPr>
                  <a:t>CLOB</a:t>
                </a:r>
                <a:r>
                  <a:rPr lang="en-US">
                    <a:solidFill>
                      <a:srgbClr val="000000"/>
                    </a:solidFill>
                    <a:latin typeface="Arial" charset="0"/>
                  </a:rPr>
                  <a:t>)</a:t>
                </a:r>
              </a:p>
            </p:txBody>
          </p:sp>
        </p:grpSp>
        <p:grpSp>
          <p:nvGrpSpPr>
            <p:cNvPr id="43" name="Group 157"/>
            <p:cNvGrpSpPr>
              <a:grpSpLocks/>
            </p:cNvGrpSpPr>
            <p:nvPr/>
          </p:nvGrpSpPr>
          <p:grpSpPr bwMode="auto">
            <a:xfrm>
              <a:off x="2860" y="2067"/>
              <a:ext cx="2305" cy="1341"/>
              <a:chOff x="2860" y="2067"/>
              <a:chExt cx="2305" cy="1341"/>
            </a:xfrm>
          </p:grpSpPr>
          <p:sp>
            <p:nvSpPr>
              <p:cNvPr id="44" name="Rectangle 41"/>
              <p:cNvSpPr>
                <a:spLocks noChangeArrowheads="1"/>
              </p:cNvSpPr>
              <p:nvPr/>
            </p:nvSpPr>
            <p:spPr bwMode="auto">
              <a:xfrm>
                <a:off x="3600" y="3183"/>
                <a:ext cx="1364" cy="225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2550" tIns="41275" rIns="82550" bIns="41275">
                <a:spAutoFit/>
              </a:bodyPr>
              <a:lstStyle/>
              <a:p>
                <a:pPr algn="ctr" defTabSz="822325">
                  <a:lnSpc>
                    <a:spcPct val="100000"/>
                  </a:lnSpc>
                </a:pPr>
                <a:r>
                  <a:rPr lang="en-US">
                    <a:solidFill>
                      <a:srgbClr val="010102"/>
                    </a:solidFill>
                    <a:latin typeface="Arial" charset="0"/>
                  </a:rPr>
                  <a:t>Movie (</a:t>
                </a:r>
                <a:r>
                  <a:rPr lang="en-US">
                    <a:solidFill>
                      <a:srgbClr val="010102"/>
                    </a:solidFill>
                  </a:rPr>
                  <a:t>BFILE</a:t>
                </a:r>
                <a:r>
                  <a:rPr lang="en-US">
                    <a:solidFill>
                      <a:srgbClr val="010102"/>
                    </a:solidFill>
                    <a:latin typeface="Arial" charset="0"/>
                  </a:rPr>
                  <a:t>)</a:t>
                </a:r>
              </a:p>
            </p:txBody>
          </p:sp>
          <p:sp>
            <p:nvSpPr>
              <p:cNvPr id="45" name="Freeform 107"/>
              <p:cNvSpPr>
                <a:spLocks/>
              </p:cNvSpPr>
              <p:nvPr/>
            </p:nvSpPr>
            <p:spPr bwMode="auto">
              <a:xfrm>
                <a:off x="2860" y="2067"/>
                <a:ext cx="1460" cy="621"/>
              </a:xfrm>
              <a:custGeom>
                <a:avLst/>
                <a:gdLst>
                  <a:gd name="T0" fmla="*/ 0 w 1540"/>
                  <a:gd name="T1" fmla="*/ 0 h 584"/>
                  <a:gd name="T2" fmla="*/ 1539 w 1540"/>
                  <a:gd name="T3" fmla="*/ 0 h 584"/>
                  <a:gd name="T4" fmla="*/ 1539 w 1540"/>
                  <a:gd name="T5" fmla="*/ 583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40" h="584">
                    <a:moveTo>
                      <a:pt x="0" y="0"/>
                    </a:moveTo>
                    <a:lnTo>
                      <a:pt x="1539" y="0"/>
                    </a:lnTo>
                    <a:lnTo>
                      <a:pt x="1539" y="583"/>
                    </a:lnTo>
                  </a:path>
                </a:pathLst>
              </a:custGeom>
              <a:noFill/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grpSp>
            <p:nvGrpSpPr>
              <p:cNvPr id="46" name="Group 153"/>
              <p:cNvGrpSpPr>
                <a:grpSpLocks/>
              </p:cNvGrpSpPr>
              <p:nvPr/>
            </p:nvGrpSpPr>
            <p:grpSpPr bwMode="auto">
              <a:xfrm>
                <a:off x="3396" y="2702"/>
                <a:ext cx="1769" cy="441"/>
                <a:chOff x="3463" y="2697"/>
                <a:chExt cx="1982" cy="494"/>
              </a:xfrm>
            </p:grpSpPr>
            <p:sp>
              <p:nvSpPr>
                <p:cNvPr id="47" name="Rectangle 43"/>
                <p:cNvSpPr>
                  <a:spLocks noChangeArrowheads="1"/>
                </p:cNvSpPr>
                <p:nvPr/>
              </p:nvSpPr>
              <p:spPr bwMode="gray">
                <a:xfrm>
                  <a:off x="3463" y="2697"/>
                  <a:ext cx="1982" cy="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L"/>
                </a:p>
              </p:txBody>
            </p:sp>
            <p:pic>
              <p:nvPicPr>
                <p:cNvPr id="48" name="Picture 125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3807" y="2764"/>
                  <a:ext cx="581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9" name="Picture 124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4432" y="2764"/>
                  <a:ext cx="582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0" name="Picture 12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5059" y="2764"/>
                  <a:ext cx="357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" name="Picture 126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3512" y="2764"/>
                  <a:ext cx="247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2" name="Line 151"/>
                <p:cNvSpPr>
                  <a:spLocks noChangeShapeType="1"/>
                </p:cNvSpPr>
                <p:nvPr/>
              </p:nvSpPr>
              <p:spPr bwMode="gray">
                <a:xfrm>
                  <a:off x="3470" y="2729"/>
                  <a:ext cx="1968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L"/>
                </a:p>
              </p:txBody>
            </p:sp>
            <p:sp>
              <p:nvSpPr>
                <p:cNvPr id="53" name="Line 152"/>
                <p:cNvSpPr>
                  <a:spLocks noChangeShapeType="1"/>
                </p:cNvSpPr>
                <p:nvPr/>
              </p:nvSpPr>
              <p:spPr bwMode="gray">
                <a:xfrm>
                  <a:off x="3470" y="3161"/>
                  <a:ext cx="1968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L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40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Diferencias entre LONG y LOB</a:t>
            </a:r>
            <a:endParaRPr lang="es-E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1898650"/>
            <a:ext cx="73215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58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err="1" smtClean="0"/>
              <a:t>LOB’s</a:t>
            </a:r>
            <a:r>
              <a:rPr lang="es-MX" dirty="0" smtClean="0"/>
              <a:t> Internos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331942"/>
            <a:ext cx="8229600" cy="3328988"/>
          </a:xfrm>
        </p:spPr>
        <p:txBody>
          <a:bodyPr/>
          <a:lstStyle/>
          <a:p>
            <a:r>
              <a:rPr lang="en-US" sz="2800" dirty="0"/>
              <a:t>Para </a:t>
            </a:r>
            <a:r>
              <a:rPr lang="en-US" sz="2800" dirty="0" err="1"/>
              <a:t>interactuar</a:t>
            </a:r>
            <a:r>
              <a:rPr lang="en-US" sz="2800" dirty="0"/>
              <a:t> con un LOB, interfaces de </a:t>
            </a:r>
            <a:r>
              <a:rPr lang="en-US" sz="2800" dirty="0" err="1"/>
              <a:t>acceso</a:t>
            </a:r>
            <a:r>
              <a:rPr lang="en-US" sz="2800" dirty="0"/>
              <a:t> de </a:t>
            </a:r>
            <a:r>
              <a:rPr lang="en-US" sz="2800" dirty="0" err="1"/>
              <a:t>archivos</a:t>
            </a:r>
            <a:r>
              <a:rPr lang="en-US" sz="2800" dirty="0"/>
              <a:t> son </a:t>
            </a:r>
            <a:r>
              <a:rPr lang="en-US" sz="2800" dirty="0" err="1"/>
              <a:t>provistos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PL/SQL package DBMS_LOB</a:t>
            </a:r>
          </a:p>
          <a:p>
            <a:pPr lvl="1"/>
            <a:r>
              <a:rPr lang="en-US" sz="2400" dirty="0"/>
              <a:t>Oracle Call Interface (OCI)</a:t>
            </a:r>
          </a:p>
          <a:p>
            <a:pPr lvl="1"/>
            <a:r>
              <a:rPr lang="en-US" sz="2400" dirty="0"/>
              <a:t>Oracle Objects for object linking and embedding (OLE)</a:t>
            </a:r>
          </a:p>
          <a:p>
            <a:pPr lvl="1"/>
            <a:r>
              <a:rPr lang="en-US" sz="2400" dirty="0"/>
              <a:t>Pro*C/C++ and Pro*COBOL </a:t>
            </a:r>
            <a:r>
              <a:rPr lang="en-US" sz="2400" dirty="0" err="1"/>
              <a:t>precompilers</a:t>
            </a:r>
            <a:endParaRPr lang="en-US" sz="2400" dirty="0"/>
          </a:p>
          <a:p>
            <a:pPr lvl="1"/>
            <a:r>
              <a:rPr lang="en-US" sz="2400" dirty="0"/>
              <a:t>JDBC (Java Database Connectivity)</a:t>
            </a:r>
          </a:p>
          <a:p>
            <a:r>
              <a:rPr lang="en-US" sz="2800" dirty="0"/>
              <a:t>El </a:t>
            </a:r>
            <a:r>
              <a:rPr lang="en-US" sz="2800" dirty="0" err="1"/>
              <a:t>servidor</a:t>
            </a:r>
            <a:r>
              <a:rPr lang="en-US" sz="2800" dirty="0"/>
              <a:t> Oracle </a:t>
            </a:r>
            <a:r>
              <a:rPr lang="en-US" sz="2800" dirty="0" err="1"/>
              <a:t>provee</a:t>
            </a:r>
            <a:r>
              <a:rPr lang="en-US" sz="2800" dirty="0"/>
              <a:t> de </a:t>
            </a:r>
            <a:r>
              <a:rPr lang="en-US" sz="2800" dirty="0" err="1"/>
              <a:t>soporte</a:t>
            </a:r>
            <a:r>
              <a:rPr lang="en-US" sz="2800" dirty="0"/>
              <a:t> </a:t>
            </a:r>
            <a:r>
              <a:rPr lang="en-US" sz="2800" dirty="0" err="1"/>
              <a:t>para</a:t>
            </a:r>
            <a:r>
              <a:rPr lang="en-US" sz="2800" dirty="0"/>
              <a:t> </a:t>
            </a:r>
            <a:r>
              <a:rPr lang="en-US" sz="2800" dirty="0" err="1"/>
              <a:t>manejar</a:t>
            </a:r>
            <a:r>
              <a:rPr lang="en-US" sz="2800" dirty="0"/>
              <a:t> LOB </a:t>
            </a:r>
            <a:r>
              <a:rPr lang="en-US" sz="2800" dirty="0" err="1"/>
              <a:t>vía</a:t>
            </a:r>
            <a:r>
              <a:rPr lang="en-US" sz="2800" dirty="0"/>
              <a:t> SQL.</a:t>
            </a:r>
          </a:p>
        </p:txBody>
      </p:sp>
    </p:spTree>
    <p:extLst>
      <p:ext uri="{BB962C8B-B14F-4D97-AF65-F5344CB8AC3E}">
        <p14:creationId xmlns:p14="http://schemas.microsoft.com/office/powerpoint/2010/main" val="14438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BFILE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331942"/>
            <a:ext cx="8229600" cy="3328988"/>
          </a:xfrm>
        </p:spPr>
        <p:txBody>
          <a:bodyPr/>
          <a:lstStyle/>
          <a:p>
            <a:r>
              <a:rPr lang="en-US" sz="2800" dirty="0"/>
              <a:t>El </a:t>
            </a:r>
            <a:r>
              <a:rPr lang="en-US" sz="2800" dirty="0" err="1"/>
              <a:t>tipo</a:t>
            </a:r>
            <a:r>
              <a:rPr lang="en-US" sz="2800" dirty="0"/>
              <a:t> de </a:t>
            </a:r>
            <a:r>
              <a:rPr lang="en-US" sz="2800" dirty="0" err="1"/>
              <a:t>dato</a:t>
            </a:r>
            <a:r>
              <a:rPr lang="en-US" sz="2800" dirty="0"/>
              <a:t> BFILE </a:t>
            </a:r>
            <a:r>
              <a:rPr lang="en-US" sz="2800" dirty="0" err="1"/>
              <a:t>permite</a:t>
            </a:r>
            <a:r>
              <a:rPr lang="en-US" sz="2800" dirty="0"/>
              <a:t> </a:t>
            </a:r>
            <a:r>
              <a:rPr lang="en-US" sz="2800" dirty="0" err="1"/>
              <a:t>manejar</a:t>
            </a:r>
            <a:r>
              <a:rPr lang="en-US" sz="2800" dirty="0"/>
              <a:t> un </a:t>
            </a:r>
            <a:r>
              <a:rPr lang="en-US" sz="2800" dirty="0" err="1"/>
              <a:t>objeto</a:t>
            </a:r>
            <a:r>
              <a:rPr lang="en-US" sz="2800" dirty="0"/>
              <a:t> </a:t>
            </a:r>
            <a:r>
              <a:rPr lang="en-US" sz="2800" dirty="0" err="1"/>
              <a:t>externo</a:t>
            </a:r>
            <a:r>
              <a:rPr lang="en-US" sz="2800" dirty="0"/>
              <a:t> o un </a:t>
            </a:r>
            <a:r>
              <a:rPr lang="en-US" sz="2800" dirty="0" err="1"/>
              <a:t>archivo</a:t>
            </a:r>
            <a:r>
              <a:rPr lang="en-US" sz="2800" dirty="0"/>
              <a:t> </a:t>
            </a:r>
            <a:r>
              <a:rPr lang="en-US" sz="2800" dirty="0" err="1"/>
              <a:t>tal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:</a:t>
            </a:r>
          </a:p>
          <a:p>
            <a:pPr lvl="1"/>
            <a:r>
              <a:rPr lang="en-US" dirty="0" err="1"/>
              <a:t>Atributos</a:t>
            </a:r>
            <a:r>
              <a:rPr lang="en-US" dirty="0"/>
              <a:t> en un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objeto</a:t>
            </a:r>
            <a:endParaRPr lang="en-US" dirty="0"/>
          </a:p>
          <a:p>
            <a:pPr lvl="1"/>
            <a:r>
              <a:rPr lang="en-US" dirty="0" err="1"/>
              <a:t>Valores</a:t>
            </a:r>
            <a:r>
              <a:rPr lang="en-US" dirty="0"/>
              <a:t> de </a:t>
            </a:r>
            <a:r>
              <a:rPr lang="en-US" dirty="0" err="1"/>
              <a:t>columna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Ejemplo de manejo de una imagen en Oracle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2699792" y="5854828"/>
            <a:ext cx="3384376" cy="72008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 smtClean="0"/>
              <a:t>Fuente</a:t>
            </a:r>
            <a:r>
              <a:rPr lang="en-US" sz="1800" dirty="0" smtClean="0"/>
              <a:t>: www.devjoker.com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13132"/>
            <a:ext cx="596265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47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Consideraciones a código ejemplo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331942"/>
            <a:ext cx="8229600" cy="3328988"/>
          </a:xfrm>
        </p:spPr>
        <p:txBody>
          <a:bodyPr/>
          <a:lstStyle/>
          <a:p>
            <a:r>
              <a:rPr lang="es-CL" sz="2000" dirty="0" smtClean="0"/>
              <a:t>La </a:t>
            </a:r>
            <a:r>
              <a:rPr lang="es-CL" sz="2000" dirty="0"/>
              <a:t>función </a:t>
            </a:r>
            <a:r>
              <a:rPr lang="es-CL" sz="2000" b="1" dirty="0" smtClean="0"/>
              <a:t>EMPTY_BLOB  </a:t>
            </a:r>
            <a:r>
              <a:rPr lang="es-CL" sz="2000" dirty="0" smtClean="0"/>
              <a:t>permite </a:t>
            </a:r>
            <a:r>
              <a:rPr lang="es-CL" sz="2000" dirty="0"/>
              <a:t>insertar un valor nulo en un campo BLOB.</a:t>
            </a:r>
          </a:p>
          <a:p>
            <a:r>
              <a:rPr lang="es-CL" sz="2000" dirty="0"/>
              <a:t>La función </a:t>
            </a:r>
            <a:r>
              <a:rPr lang="es-CL" sz="2000" b="1" dirty="0" smtClean="0"/>
              <a:t>BFILENAME </a:t>
            </a:r>
            <a:r>
              <a:rPr lang="es-CL" sz="2000" dirty="0" smtClean="0"/>
              <a:t> </a:t>
            </a:r>
            <a:r>
              <a:rPr lang="es-CL" sz="2000" dirty="0"/>
              <a:t>devuelve un objeto BFILE que representa la ruta del </a:t>
            </a:r>
            <a:r>
              <a:rPr lang="es-CL" sz="2000" dirty="0" err="1"/>
              <a:t>fichero</a:t>
            </a:r>
            <a:r>
              <a:rPr lang="es-CL" sz="2000" i="1" dirty="0" err="1"/>
              <a:t>"imagen.gif</a:t>
            </a:r>
            <a:r>
              <a:rPr lang="es-CL" sz="2000" i="1" dirty="0"/>
              <a:t>" </a:t>
            </a:r>
            <a:r>
              <a:rPr lang="es-CL" sz="2000" dirty="0"/>
              <a:t>que queremos almacenar en la tabla.</a:t>
            </a:r>
          </a:p>
          <a:p>
            <a:r>
              <a:rPr lang="es-CL" sz="2000" dirty="0"/>
              <a:t>El uso del paquete predefinido de ORACLE </a:t>
            </a:r>
            <a:r>
              <a:rPr lang="es-CL" sz="2000" b="1" dirty="0" smtClean="0"/>
              <a:t>DBMS_LOB</a:t>
            </a:r>
            <a:r>
              <a:rPr lang="es-CL" sz="2000" dirty="0" smtClean="0"/>
              <a:t> </a:t>
            </a:r>
            <a:r>
              <a:rPr lang="es-CL" sz="2000" dirty="0"/>
              <a:t>proporciona ORACLE para trabajar con tipos binarios. </a:t>
            </a:r>
            <a:r>
              <a:rPr lang="es-CL" sz="2000" dirty="0" smtClean="0"/>
              <a:t>Se utilizan las </a:t>
            </a:r>
            <a:r>
              <a:rPr lang="es-CL" sz="2000" dirty="0"/>
              <a:t>siguientes funciones:</a:t>
            </a:r>
          </a:p>
          <a:p>
            <a:pPr lvl="1"/>
            <a:r>
              <a:rPr lang="es-CL" sz="1800" b="1" dirty="0" err="1"/>
              <a:t>fileopen</a:t>
            </a:r>
            <a:r>
              <a:rPr lang="es-CL" sz="1800" b="1" dirty="0"/>
              <a:t>:</a:t>
            </a:r>
            <a:r>
              <a:rPr lang="es-CL" sz="1800" dirty="0"/>
              <a:t> Abre el archivo definido por BFILE (</a:t>
            </a:r>
            <a:r>
              <a:rPr lang="es-CL" sz="1800" dirty="0" err="1"/>
              <a:t>l_bfile</a:t>
            </a:r>
            <a:r>
              <a:rPr lang="es-CL" sz="1800" dirty="0"/>
              <a:t>) en el modo indicado (en nuestro caso solo lectura </a:t>
            </a:r>
            <a:r>
              <a:rPr lang="es-CL" sz="1800" dirty="0" err="1"/>
              <a:t>Dbms_Lob.File_Readonly</a:t>
            </a:r>
            <a:r>
              <a:rPr lang="es-CL" sz="1800" dirty="0"/>
              <a:t>)</a:t>
            </a:r>
          </a:p>
          <a:p>
            <a:pPr lvl="1"/>
            <a:r>
              <a:rPr lang="es-CL" sz="1800" b="1" dirty="0" err="1"/>
              <a:t>loadfromfile</a:t>
            </a:r>
            <a:r>
              <a:rPr lang="es-CL" sz="1800" b="1" dirty="0"/>
              <a:t>: </a:t>
            </a:r>
            <a:r>
              <a:rPr lang="es-CL" sz="1800" dirty="0"/>
              <a:t>Lee un determinado número de bytes (en nuestro caso todos) del fichero definido por BFILE(</a:t>
            </a:r>
            <a:r>
              <a:rPr lang="es-CL" sz="1800" dirty="0" err="1"/>
              <a:t>l_bfile</a:t>
            </a:r>
            <a:r>
              <a:rPr lang="es-CL" sz="1800" dirty="0"/>
              <a:t>) en un objeto de tipo BLOB (</a:t>
            </a:r>
            <a:r>
              <a:rPr lang="es-CL" sz="1800" dirty="0" err="1"/>
              <a:t>l_blob</a:t>
            </a:r>
            <a:r>
              <a:rPr lang="es-CL" sz="1800" dirty="0"/>
              <a:t>).</a:t>
            </a:r>
          </a:p>
          <a:p>
            <a:pPr lvl="1"/>
            <a:r>
              <a:rPr lang="es-CL" sz="1800" b="1" dirty="0" err="1"/>
              <a:t>getlength:</a:t>
            </a:r>
            <a:r>
              <a:rPr lang="es-CL" sz="1800" dirty="0" err="1"/>
              <a:t>Devuelve</a:t>
            </a:r>
            <a:r>
              <a:rPr lang="es-CL" sz="1800" dirty="0"/>
              <a:t> el tamaño del archivo en bytes.</a:t>
            </a:r>
          </a:p>
          <a:p>
            <a:pPr lvl="1"/>
            <a:r>
              <a:rPr lang="es-CL" sz="1800" b="1" dirty="0" err="1"/>
              <a:t>fileclose:</a:t>
            </a:r>
            <a:r>
              <a:rPr lang="es-CL" sz="1800" dirty="0" err="1"/>
              <a:t>Cierra</a:t>
            </a:r>
            <a:r>
              <a:rPr lang="es-CL" sz="1800" dirty="0"/>
              <a:t> el archivo</a:t>
            </a: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3029572" y="6094668"/>
            <a:ext cx="338437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800" smtClean="0"/>
              <a:t>Fuente: www.devjoker.com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275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Fuentes de Información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331942"/>
            <a:ext cx="8229600" cy="3328988"/>
          </a:xfrm>
        </p:spPr>
        <p:txBody>
          <a:bodyPr/>
          <a:lstStyle/>
          <a:p>
            <a:r>
              <a:rPr lang="en-US" sz="2800" dirty="0" smtClean="0">
                <a:hlinkClick r:id="rId3"/>
              </a:rPr>
              <a:t>www.oracle.com</a:t>
            </a:r>
            <a:endParaRPr lang="en-US" sz="2800" dirty="0" smtClean="0"/>
          </a:p>
          <a:p>
            <a:r>
              <a:rPr lang="en-US" sz="2800" dirty="0" smtClean="0">
                <a:hlinkClick r:id="rId4"/>
              </a:rPr>
              <a:t>www.devjoker.com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251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 R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RA1</Template>
  <TotalTime>587</TotalTime>
  <Words>234</Words>
  <Application>Microsoft Office PowerPoint</Application>
  <PresentationFormat>Presentación en pantalla (4:3)</PresentationFormat>
  <Paragraphs>46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Plantilla RA1</vt:lpstr>
      <vt:lpstr>Grandes Objetos</vt:lpstr>
      <vt:lpstr>Aprendizajes esperados</vt:lpstr>
      <vt:lpstr>Conceptos Claves</vt:lpstr>
      <vt:lpstr>Diferencias entre LONG y LOB</vt:lpstr>
      <vt:lpstr>LOB’s Internos</vt:lpstr>
      <vt:lpstr>BFILE</vt:lpstr>
      <vt:lpstr>Ejemplo de manejo de una imagen en Oracle</vt:lpstr>
      <vt:lpstr>Consideraciones a código ejemplo</vt:lpstr>
      <vt:lpstr>Fuentes de Información</vt:lpstr>
    </vt:vector>
  </TitlesOfParts>
  <Company>Duoc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Claves del Software</dc:title>
  <dc:creator>ccordovag</dc:creator>
  <cp:lastModifiedBy>Cesar Martinez C</cp:lastModifiedBy>
  <cp:revision>26</cp:revision>
  <dcterms:created xsi:type="dcterms:W3CDTF">2010-05-28T21:34:40Z</dcterms:created>
  <dcterms:modified xsi:type="dcterms:W3CDTF">2011-12-21T00:57:30Z</dcterms:modified>
</cp:coreProperties>
</file>